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7A7952-AA7C-4DE2-8FB5-4B122CDD8FC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Untitled Section" id="{982E4C95-5662-4AC5-AAC8-FE179193162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0B499-6488-46BA-A9C3-6CD2FE72B613}" type="datetimeFigureOut">
              <a:rPr lang="en-UG" smtClean="0"/>
              <a:t>11/12/2024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4F901-9100-4816-BF89-37DE382CC76C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27057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zigu.alex@gmail.com" TargetMode="External"/><Relationship Id="rId2" Type="http://schemas.openxmlformats.org/officeDocument/2006/relationships/hyperlink" Target="mailto:abazigu@vu.ac.u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9245" y="2625796"/>
            <a:ext cx="5542843" cy="395562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0" marR="0" indent="0" algn="ctr">
              <a:spcBef>
                <a:spcPts val="1330"/>
              </a:spcBef>
            </a:pPr>
            <a:r>
              <a:rPr lang="en-US" sz="5900" dirty="0">
                <a:solidFill>
                  <a:srgbClr val="8B8DD1"/>
                </a:solidFill>
                <a:latin typeface="Arial"/>
              </a:rPr>
              <a:t>Welcome</a:t>
            </a:r>
          </a:p>
          <a:p>
            <a:pPr marL="0" marR="0" indent="0" algn="ctr">
              <a:spcBef>
                <a:spcPts val="1330"/>
              </a:spcBef>
            </a:pPr>
            <a:r>
              <a:rPr lang="en-US" sz="5900" dirty="0">
                <a:solidFill>
                  <a:srgbClr val="8B8DD1"/>
                </a:solidFill>
                <a:latin typeface="Arial"/>
              </a:rPr>
              <a:t>To</a:t>
            </a:r>
          </a:p>
          <a:p>
            <a:pPr marL="0" marR="0" indent="0" algn="ctr">
              <a:spcBef>
                <a:spcPts val="1330"/>
              </a:spcBef>
            </a:pPr>
            <a:r>
              <a:rPr lang="en-US" sz="5900" dirty="0">
                <a:solidFill>
                  <a:srgbClr val="8B8DD1"/>
                </a:solidFill>
                <a:latin typeface="Arial"/>
              </a:rPr>
              <a:t>Object-Oriented</a:t>
            </a:r>
          </a:p>
          <a:p>
            <a:pPr marL="0" marR="0" indent="0" algn="ctr">
              <a:lnSpc>
                <a:spcPct val="94000"/>
              </a:lnSpc>
            </a:pPr>
            <a:r>
              <a:rPr lang="en-US" sz="5900" dirty="0">
                <a:solidFill>
                  <a:srgbClr val="8B8DD1"/>
                </a:solidFill>
                <a:latin typeface="Arial"/>
              </a:rPr>
              <a:t>Programming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88" y="1712976"/>
            <a:ext cx="6433199" cy="44593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6824" y="371856"/>
            <a:ext cx="8647176" cy="644144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marL="0" marR="0" indent="0" algn="ctr"/>
            <a:r>
              <a:rPr lang="en-US" sz="3800" dirty="0">
                <a:solidFill>
                  <a:srgbClr val="8B8DD1"/>
                </a:solidFill>
                <a:latin typeface="Arial"/>
              </a:rPr>
              <a:t>Teaching &amp; Learning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4422648" y="1213104"/>
            <a:ext cx="3907536" cy="429768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marL="0" marR="0" indent="0"/>
            <a:r>
              <a:rPr lang="en-US" sz="3100" dirty="0">
                <a:solidFill>
                  <a:srgbClr val="404F3D"/>
                </a:solidFill>
                <a:latin typeface="Arial"/>
              </a:rPr>
              <a:t>The Learning pyramid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45" y="1151468"/>
            <a:ext cx="6355645" cy="476673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696" y="1837944"/>
            <a:ext cx="6922008" cy="264566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0" marR="0" indent="0" algn="ctr">
              <a:spcBef>
                <a:spcPts val="8750"/>
              </a:spcBef>
              <a:spcAft>
                <a:spcPts val="2030"/>
              </a:spcAft>
            </a:pPr>
            <a:r>
              <a:rPr lang="en-US" sz="3800" dirty="0">
                <a:solidFill>
                  <a:srgbClr val="8B8DD1"/>
                </a:solidFill>
                <a:latin typeface="Arial"/>
              </a:rPr>
              <a:t>Lecture I: Introduction (2)</a:t>
            </a:r>
          </a:p>
          <a:p>
            <a:pPr marL="0" marR="0" indent="0" algn="ctr">
              <a:spcAft>
                <a:spcPts val="5180"/>
              </a:spcAft>
            </a:pPr>
            <a:r>
              <a:rPr lang="en-US" sz="2800" dirty="0">
                <a:latin typeface="Arial"/>
              </a:rPr>
              <a:t>Object-Oriented Programming</a:t>
            </a:r>
          </a:p>
          <a:p>
            <a:pPr marL="0" marR="0" indent="0" algn="ctr"/>
            <a:r>
              <a:rPr lang="en-US" sz="2200" dirty="0">
                <a:latin typeface="Times New Roman"/>
              </a:rPr>
              <a:t>BAZIGU ALEX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4256" y="673608"/>
            <a:ext cx="8619744" cy="74879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marL="0" marR="0" indent="0" algn="ctr"/>
            <a:r>
              <a:rPr lang="en-US" sz="3800" dirty="0">
                <a:solidFill>
                  <a:srgbClr val="8B8DD1"/>
                </a:solidFill>
                <a:latin typeface="Arial"/>
              </a:rPr>
              <a:t>Focus of the Course</a:t>
            </a:r>
          </a:p>
        </p:txBody>
      </p:sp>
      <p:sp>
        <p:nvSpPr>
          <p:cNvPr id="3" name="Rectangle 2"/>
          <p:cNvSpPr/>
          <p:nvPr/>
        </p:nvSpPr>
        <p:spPr>
          <a:xfrm>
            <a:off x="524256" y="1557867"/>
            <a:ext cx="8495566" cy="491066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285750" marR="0" indent="-285750">
              <a:spcAft>
                <a:spcPts val="140"/>
              </a:spcAft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/>
              </a:rPr>
              <a:t>Object-Oriented Software Development</a:t>
            </a:r>
          </a:p>
          <a:p>
            <a:pPr marL="1828800" lvl="3" indent="-457200" algn="just">
              <a:lnSpc>
                <a:spcPct val="75000"/>
              </a:lnSpc>
              <a:spcAft>
                <a:spcPts val="14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/>
              </a:rPr>
              <a:t>problem solving</a:t>
            </a:r>
          </a:p>
          <a:p>
            <a:pPr marL="1828800" lvl="3" indent="-457200" algn="just">
              <a:lnSpc>
                <a:spcPct val="75000"/>
              </a:lnSpc>
              <a:spcAft>
                <a:spcPts val="14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/>
              </a:rPr>
              <a:t>program design, implementation, and testing</a:t>
            </a:r>
          </a:p>
          <a:p>
            <a:pPr marL="457200" marR="0" indent="-457200" algn="just">
              <a:lnSpc>
                <a:spcPct val="75000"/>
              </a:lnSpc>
              <a:spcAft>
                <a:spcPts val="140"/>
              </a:spcAft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/>
              </a:rPr>
              <a:t>object-oriented concepts</a:t>
            </a:r>
          </a:p>
          <a:p>
            <a:pPr marL="1085918" marR="0" indent="-285750">
              <a:lnSpc>
                <a:spcPct val="75000"/>
              </a:lnSpc>
              <a:spcAft>
                <a:spcPts val="140"/>
              </a:spcAft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/>
              </a:rPr>
              <a:t>classes</a:t>
            </a:r>
          </a:p>
          <a:p>
            <a:pPr marL="1085918" marR="0" indent="-285750">
              <a:lnSpc>
                <a:spcPct val="75000"/>
              </a:lnSpc>
              <a:spcAft>
                <a:spcPts val="140"/>
              </a:spcAft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/>
              </a:rPr>
              <a:t>objects</a:t>
            </a:r>
          </a:p>
          <a:p>
            <a:pPr marL="1085918" marR="0" indent="-285750">
              <a:lnSpc>
                <a:spcPct val="75000"/>
              </a:lnSpc>
              <a:spcAft>
                <a:spcPts val="140"/>
              </a:spcAft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/>
              </a:rPr>
              <a:t>encapsulation</a:t>
            </a:r>
          </a:p>
          <a:p>
            <a:pPr marL="1085918" marR="0" indent="-285750">
              <a:lnSpc>
                <a:spcPct val="75000"/>
              </a:lnSpc>
              <a:spcAft>
                <a:spcPts val="140"/>
              </a:spcAft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/>
              </a:rPr>
              <a:t>inheritance</a:t>
            </a:r>
          </a:p>
          <a:p>
            <a:pPr marL="1085918" marR="0" indent="-285750">
              <a:lnSpc>
                <a:spcPct val="75000"/>
              </a:lnSpc>
              <a:spcAft>
                <a:spcPts val="140"/>
              </a:spcAft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/>
              </a:rPr>
              <a:t>polymorphism</a:t>
            </a:r>
          </a:p>
          <a:p>
            <a:pPr marL="1085918" marR="0" indent="-285750">
              <a:lnSpc>
                <a:spcPct val="75000"/>
              </a:lnSpc>
              <a:spcAft>
                <a:spcPts val="140"/>
              </a:spcAft>
              <a:buFont typeface="Courier New" panose="02070309020205020404" pitchFamily="49" charset="0"/>
              <a:buChar char="o"/>
            </a:pPr>
            <a:r>
              <a:rPr lang="en-US" sz="3200" dirty="0">
                <a:latin typeface="Times New Roman"/>
              </a:rPr>
              <a:t>graphical user interfaces</a:t>
            </a:r>
          </a:p>
          <a:p>
            <a:pPr marL="285750" marR="0" indent="-285750">
              <a:lnSpc>
                <a:spcPct val="75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/>
              </a:rPr>
              <a:t>the Java programming language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695" y="767645"/>
            <a:ext cx="7977971" cy="55992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0" marR="0" indent="0" algn="ctr">
              <a:spcAft>
                <a:spcPts val="2030"/>
              </a:spcAft>
            </a:pPr>
            <a:r>
              <a:rPr lang="en-US" sz="3800" dirty="0">
                <a:solidFill>
                  <a:srgbClr val="8B8DD1"/>
                </a:solidFill>
                <a:latin typeface="Arial"/>
              </a:rPr>
              <a:t>Lecture 1: Course Guide</a:t>
            </a:r>
          </a:p>
          <a:p>
            <a:pPr marL="0" marR="0" indent="0" algn="ctr">
              <a:spcAft>
                <a:spcPts val="5180"/>
              </a:spcAft>
            </a:pPr>
            <a:r>
              <a:rPr lang="en-US" sz="2800" dirty="0">
                <a:latin typeface="Arial"/>
              </a:rPr>
              <a:t>Module Code: 301 ST, 1301 ST,1303 FST, 1303 ST, 1204 FST, 1303 FST</a:t>
            </a:r>
          </a:p>
          <a:p>
            <a:pPr marL="0" marR="0" indent="0" algn="ctr">
              <a:spcAft>
                <a:spcPts val="5180"/>
              </a:spcAft>
            </a:pPr>
            <a:r>
              <a:rPr lang="en-US" sz="2800" dirty="0">
                <a:latin typeface="Arial"/>
              </a:rPr>
              <a:t>Module Name: Object-Oriented Programming</a:t>
            </a:r>
          </a:p>
          <a:p>
            <a:pPr marL="0" marR="0" indent="0" algn="ctr"/>
            <a:r>
              <a:rPr lang="en-US" sz="2200" dirty="0">
                <a:latin typeface="Times New Roman"/>
              </a:rPr>
              <a:t>BAZIGU ALEX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4256" y="676656"/>
            <a:ext cx="7953700" cy="69189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marL="0" marR="0" indent="0" algn="ctr"/>
            <a:r>
              <a:rPr lang="en-US" sz="3800" dirty="0">
                <a:solidFill>
                  <a:srgbClr val="8B8DD1"/>
                </a:solidFill>
                <a:latin typeface="Arial"/>
              </a:rPr>
              <a:t>Instructor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627888" y="1435607"/>
            <a:ext cx="7725890" cy="41185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685800" marR="0" indent="-685800" algn="just">
              <a:spcAft>
                <a:spcPts val="630"/>
              </a:spcAft>
              <a:buFont typeface="Wingdings" panose="05000000000000000000" pitchFamily="2" charset="2"/>
              <a:buChar char="Ø"/>
            </a:pPr>
            <a:r>
              <a:rPr lang="en-US" sz="5000" dirty="0">
                <a:solidFill>
                  <a:srgbClr val="34B1CB"/>
                </a:solidFill>
                <a:latin typeface="Times New Roman"/>
              </a:rPr>
              <a:t>BAZIGU ALEX</a:t>
            </a:r>
          </a:p>
          <a:p>
            <a:pPr lvl="4" algn="just">
              <a:spcAft>
                <a:spcPts val="630"/>
              </a:spcAft>
            </a:pPr>
            <a:r>
              <a:rPr lang="en-US" sz="2800" dirty="0">
                <a:solidFill>
                  <a:srgbClr val="34B1CB"/>
                </a:solidFill>
                <a:latin typeface="Times New Roman"/>
                <a:hlinkClick r:id="rId2"/>
              </a:rPr>
              <a:t>VU email: abazigu@vu.ac.ug</a:t>
            </a:r>
            <a:endParaRPr lang="en-US" sz="2800" dirty="0">
              <a:solidFill>
                <a:srgbClr val="34B1CB"/>
              </a:solidFill>
              <a:latin typeface="Times New Roman"/>
            </a:endParaRPr>
          </a:p>
          <a:p>
            <a:pPr lvl="4" algn="just">
              <a:spcAft>
                <a:spcPts val="630"/>
              </a:spcAft>
            </a:pPr>
            <a:r>
              <a:rPr lang="en-US" sz="2800" dirty="0">
                <a:solidFill>
                  <a:srgbClr val="34B1CB"/>
                </a:solidFill>
                <a:latin typeface="Times New Roman"/>
                <a:hlinkClick r:id="rId3"/>
              </a:rPr>
              <a:t>Ind Email: azigu.alex@gmail.com</a:t>
            </a:r>
            <a:endParaRPr lang="en-US" sz="2800" dirty="0">
              <a:solidFill>
                <a:srgbClr val="34B1CB"/>
              </a:solidFill>
              <a:latin typeface="Times New Roman"/>
            </a:endParaRPr>
          </a:p>
          <a:p>
            <a:pPr lvl="3" algn="just">
              <a:spcAft>
                <a:spcPts val="630"/>
              </a:spcAft>
            </a:pPr>
            <a:r>
              <a:rPr lang="en-US" sz="2800" dirty="0">
                <a:solidFill>
                  <a:srgbClr val="34B1CB"/>
                </a:solidFill>
                <a:latin typeface="Times New Roman"/>
              </a:rPr>
              <a:t>TEL</a:t>
            </a:r>
          </a:p>
          <a:p>
            <a:pPr lvl="3" algn="just">
              <a:spcAft>
                <a:spcPts val="630"/>
              </a:spcAft>
            </a:pPr>
            <a:r>
              <a:rPr lang="en-US" sz="2800" dirty="0">
                <a:solidFill>
                  <a:srgbClr val="34B1CB"/>
                </a:solidFill>
                <a:latin typeface="Times New Roman"/>
              </a:rPr>
              <a:t>+256 (0)772098106</a:t>
            </a:r>
          </a:p>
          <a:p>
            <a:pPr lvl="3" algn="just">
              <a:spcAft>
                <a:spcPts val="630"/>
              </a:spcAft>
            </a:pPr>
            <a:r>
              <a:rPr lang="en-US" sz="2800" dirty="0">
                <a:solidFill>
                  <a:srgbClr val="34B1CB"/>
                </a:solidFill>
                <a:latin typeface="Times New Roman"/>
              </a:rPr>
              <a:t>+256 (0)704923822</a:t>
            </a:r>
            <a:endParaRPr lang="en-US" sz="1100" dirty="0"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4508" y="467473"/>
            <a:ext cx="7239000" cy="75172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0" marR="0" indent="0" algn="ctr"/>
            <a:r>
              <a:rPr lang="en-US" sz="3800" dirty="0">
                <a:solidFill>
                  <a:srgbClr val="8B8DD1"/>
                </a:solidFill>
                <a:latin typeface="Arial"/>
              </a:rPr>
              <a:t>Course Details</a:t>
            </a:r>
          </a:p>
          <a:p>
            <a:pPr marL="396816" marR="0" indent="0" algn="ctr">
              <a:lnSpc>
                <a:spcPct val="97000"/>
              </a:lnSpc>
            </a:pPr>
            <a:endParaRPr lang="en-US" sz="2200" dirty="0">
              <a:latin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CE9AF-BBDB-450C-9BF8-0E1D4A383D84}"/>
              </a:ext>
            </a:extLst>
          </p:cNvPr>
          <p:cNvSpPr/>
          <p:nvPr/>
        </p:nvSpPr>
        <p:spPr>
          <a:xfrm>
            <a:off x="361244" y="1429512"/>
            <a:ext cx="8568267" cy="457617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739716" marR="0" indent="-342900">
              <a:lnSpc>
                <a:spcPct val="75000"/>
              </a:lnSpc>
              <a:spcAft>
                <a:spcPts val="105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/>
              </a:rPr>
              <a:t>Module Code: </a:t>
            </a:r>
            <a:r>
              <a:rPr lang="en-US" sz="2800" dirty="0">
                <a:latin typeface="Arial"/>
              </a:rPr>
              <a:t>1204 ST, 1303 FST</a:t>
            </a:r>
            <a:endParaRPr lang="en-US" sz="2800" dirty="0">
              <a:latin typeface="Times New Roman"/>
            </a:endParaRPr>
          </a:p>
          <a:p>
            <a:pPr marL="739716" marR="0" indent="-342900">
              <a:lnSpc>
                <a:spcPct val="86000"/>
              </a:lnSpc>
              <a:spcAft>
                <a:spcPts val="14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/>
              </a:rPr>
              <a:t>Module Name: Object-Oriented Programming</a:t>
            </a:r>
          </a:p>
          <a:p>
            <a:pPr marL="739716" marR="0" indent="-342900">
              <a:lnSpc>
                <a:spcPct val="86000"/>
              </a:lnSpc>
              <a:spcAft>
                <a:spcPts val="140"/>
              </a:spcAft>
              <a:buFont typeface="Wingdings" panose="05000000000000000000" pitchFamily="2" charset="2"/>
              <a:buChar char="v"/>
            </a:pPr>
            <a:r>
              <a:rPr lang="en-US" sz="2800" i="1" dirty="0">
                <a:latin typeface="Times New Roman"/>
              </a:rPr>
              <a:t>Previously (Programming Methodology II)</a:t>
            </a:r>
          </a:p>
          <a:p>
            <a:pPr marL="1654116" lvl="2" indent="-342900">
              <a:lnSpc>
                <a:spcPct val="86000"/>
              </a:lnSpc>
              <a:spcAft>
                <a:spcPts val="14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/>
              </a:rPr>
              <a:t>3 hours of lecture</a:t>
            </a:r>
          </a:p>
          <a:p>
            <a:pPr marL="1654116" lvl="2" indent="-342900">
              <a:lnSpc>
                <a:spcPct val="86000"/>
              </a:lnSpc>
              <a:spcAft>
                <a:spcPts val="14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/>
              </a:rPr>
              <a:t>2 hours of lab sessions (time and venue to be communicated) but majorly Computer Lab Level 6</a:t>
            </a:r>
          </a:p>
          <a:p>
            <a:pPr marL="739716" indent="-342900">
              <a:lnSpc>
                <a:spcPct val="86000"/>
              </a:lnSpc>
              <a:spcAft>
                <a:spcPts val="14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/>
              </a:rPr>
              <a:t>Student expected to spend 4 hours practicing</a:t>
            </a:r>
          </a:p>
          <a:p>
            <a:pPr marL="739716" indent="-342900">
              <a:lnSpc>
                <a:spcPct val="86000"/>
              </a:lnSpc>
              <a:spcAft>
                <a:spcPts val="14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/>
              </a:rPr>
              <a:t>Course Prerequisites</a:t>
            </a:r>
          </a:p>
          <a:p>
            <a:pPr marL="1654116" lvl="2" indent="-342900">
              <a:lnSpc>
                <a:spcPct val="86000"/>
              </a:lnSpc>
              <a:spcAft>
                <a:spcPts val="14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/>
              </a:rPr>
              <a:t>Computer Literacy</a:t>
            </a:r>
          </a:p>
          <a:p>
            <a:pPr marL="1654116" lvl="2" indent="-342900">
              <a:lnSpc>
                <a:spcPct val="86000"/>
              </a:lnSpc>
              <a:spcAft>
                <a:spcPts val="14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/>
              </a:rPr>
              <a:t>Programming Fundamentals</a:t>
            </a:r>
          </a:p>
          <a:p>
            <a:pPr marL="739716" indent="-342900">
              <a:lnSpc>
                <a:spcPct val="86000"/>
              </a:lnSpc>
              <a:spcAft>
                <a:spcPts val="140"/>
              </a:spcAft>
              <a:buFont typeface="Wingdings" panose="05000000000000000000" pitchFamily="2" charset="2"/>
              <a:buChar char="v"/>
            </a:pPr>
            <a:endParaRPr lang="en-US" sz="2800" dirty="0"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3352" y="508564"/>
            <a:ext cx="6906768" cy="69799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marL="0" marR="0" indent="0" algn="ctr">
              <a:spcBef>
                <a:spcPts val="910"/>
              </a:spcBef>
            </a:pPr>
            <a:r>
              <a:rPr lang="en-US" sz="3800" dirty="0">
                <a:solidFill>
                  <a:srgbClr val="8B8DD1"/>
                </a:solidFill>
                <a:latin typeface="Arial"/>
              </a:rPr>
              <a:t>Course Objectives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FDEF1-FB00-4414-AB3C-7B31B300C4E6}"/>
              </a:ext>
            </a:extLst>
          </p:cNvPr>
          <p:cNvSpPr/>
          <p:nvPr/>
        </p:nvSpPr>
        <p:spPr>
          <a:xfrm>
            <a:off x="265288" y="1382518"/>
            <a:ext cx="86134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The course is to give an in depth understanding of Object Oriented programming.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Move the students programming skills from basic to advanced.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Avail students with skills to handle non-functional program aspects like robustness and security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Train students to develop complete software applications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1930" y="503711"/>
            <a:ext cx="6803136" cy="740552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marL="0" marR="0" indent="0" algn="ctr"/>
            <a:r>
              <a:rPr lang="en-US" sz="3800" dirty="0">
                <a:solidFill>
                  <a:srgbClr val="8B8DD1"/>
                </a:solidFill>
                <a:latin typeface="Arial"/>
              </a:rPr>
              <a:t>Course Outline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FDE19-94B2-4647-8A07-AD7E52BF35F3}"/>
              </a:ext>
            </a:extLst>
          </p:cNvPr>
          <p:cNvSpPr/>
          <p:nvPr/>
        </p:nvSpPr>
        <p:spPr>
          <a:xfrm>
            <a:off x="598311" y="1704620"/>
            <a:ext cx="80376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Object Oriented programming paradigm.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Classes and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Inheritance and visibility modifiers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Interfaces and abstract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Graphical user interfaces and action handlers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Exception handling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Working with files and databases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Sessions and user management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727" y="673607"/>
            <a:ext cx="8359761" cy="760081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marL="0" marR="0" indent="15748" algn="ctr"/>
            <a:r>
              <a:rPr lang="en-US" sz="3800" dirty="0">
                <a:solidFill>
                  <a:srgbClr val="8B8DD1"/>
                </a:solidFill>
                <a:latin typeface="Arial"/>
              </a:rPr>
              <a:t>Assessment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435FE-2CD5-4554-A3C9-B9D893F2A4BA}"/>
              </a:ext>
            </a:extLst>
          </p:cNvPr>
          <p:cNvSpPr/>
          <p:nvPr/>
        </p:nvSpPr>
        <p:spPr>
          <a:xfrm>
            <a:off x="688622" y="1772356"/>
            <a:ext cx="79473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Tests and programming assignments (40%)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Practical Examination (30%)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Written Examination (30%)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4256" y="673607"/>
            <a:ext cx="7727922" cy="861681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marL="0" marR="0" indent="0" algn="ctr"/>
            <a:r>
              <a:rPr lang="en-US" sz="3800" dirty="0">
                <a:solidFill>
                  <a:srgbClr val="8B8DD1"/>
                </a:solidFill>
                <a:latin typeface="Arial"/>
              </a:rPr>
              <a:t>Reading References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14567" y="2122312"/>
            <a:ext cx="8269788" cy="3736621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269816" marR="0" indent="-342900">
              <a:lnSpc>
                <a:spcPct val="85000"/>
              </a:lnSpc>
              <a:spcAft>
                <a:spcPts val="224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/>
              </a:rPr>
              <a:t>Java Software Solution: Foundations of Program Design by John Lewis and William Loftus</a:t>
            </a:r>
          </a:p>
          <a:p>
            <a:pPr marL="269816" marR="0" indent="-342900">
              <a:lnSpc>
                <a:spcPct val="85000"/>
              </a:lnSpc>
              <a:spcAft>
                <a:spcPts val="224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/>
              </a:rPr>
              <a:t>Introduction to Java Programming </a:t>
            </a:r>
            <a:r>
              <a:rPr lang="en-US" sz="2200" dirty="0" err="1">
                <a:latin typeface="Times New Roman"/>
              </a:rPr>
              <a:t>byY</a:t>
            </a:r>
            <a:r>
              <a:rPr lang="en-US" sz="2200" dirty="0">
                <a:latin typeface="Times New Roman"/>
              </a:rPr>
              <a:t>. Daniel Liang</a:t>
            </a:r>
          </a:p>
          <a:p>
            <a:pPr marL="269816" marR="0" indent="-342900">
              <a:lnSpc>
                <a:spcPct val="85000"/>
              </a:lnSpc>
              <a:spcAft>
                <a:spcPts val="2240"/>
              </a:spcAft>
              <a:buFont typeface="Wingdings" panose="05000000000000000000" pitchFamily="2" charset="2"/>
              <a:buChar char="v"/>
            </a:pPr>
            <a:endParaRPr lang="en-US" sz="2200" dirty="0">
              <a:latin typeface="Times New Roman"/>
            </a:endParaRPr>
          </a:p>
          <a:p>
            <a:pPr marL="269816" marR="0" indent="-342900">
              <a:lnSpc>
                <a:spcPct val="85000"/>
              </a:lnSpc>
              <a:spcAft>
                <a:spcPts val="224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/>
              </a:rPr>
              <a:t>Internet Resources</a:t>
            </a:r>
          </a:p>
          <a:p>
            <a:pPr marL="866716" marR="0" indent="-342900">
              <a:lnSpc>
                <a:spcPct val="75000"/>
              </a:lnSpc>
              <a:spcAft>
                <a:spcPts val="63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/>
              </a:rPr>
              <a:t>e.g., Java Tutorials by Oracle</a:t>
            </a:r>
          </a:p>
          <a:p>
            <a:pPr algn="ctr"/>
            <a:r>
              <a:rPr lang="en-US" sz="2200" u="sng" dirty="0">
                <a:latin typeface="Times New Roman"/>
                <a:hlinkClick r:id="rId2"/>
              </a:rPr>
              <a:t>http://docs.oracle.com/javase/tutorial/</a:t>
            </a:r>
          </a:p>
          <a:p>
            <a:pPr marL="0" marR="0" indent="0">
              <a:lnSpc>
                <a:spcPct val="61000"/>
              </a:lnSpc>
            </a:pPr>
            <a:endParaRPr lang="en-US" sz="2200" dirty="0"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730" y="694041"/>
            <a:ext cx="8722247" cy="782659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marL="0" marR="0" indent="0" algn="ctr"/>
            <a:r>
              <a:rPr lang="en-US" sz="3800" dirty="0">
                <a:solidFill>
                  <a:srgbClr val="8B8DD1"/>
                </a:solidFill>
                <a:latin typeface="Arial"/>
              </a:rPr>
              <a:t>Course Rules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730" y="2145904"/>
            <a:ext cx="8722247" cy="304698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/>
          <a:p>
            <a:pPr marL="607636" marR="0" indent="-685800" algn="just">
              <a:lnSpc>
                <a:spcPct val="115000"/>
              </a:lnSpc>
              <a:spcAft>
                <a:spcPts val="63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/>
              </a:rPr>
              <a:t>Classes are compulsory (attendance &amp; participation = 5 marks)</a:t>
            </a:r>
          </a:p>
          <a:p>
            <a:pPr marL="685800" marR="0" indent="-685800" algn="just">
              <a:lnSpc>
                <a:spcPct val="84000"/>
              </a:lnSpc>
              <a:spcAft>
                <a:spcPts val="126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/>
              </a:rPr>
              <a:t>No phone usage allowed during class time</a:t>
            </a:r>
          </a:p>
          <a:p>
            <a:pPr marL="685800" marR="0" indent="-685800" algn="just">
              <a:lnSpc>
                <a:spcPct val="84000"/>
              </a:lnSpc>
              <a:spcAft>
                <a:spcPts val="126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/>
              </a:rPr>
              <a:t>Time keeping is a must</a:t>
            </a:r>
          </a:p>
          <a:p>
            <a:pPr marL="685800" marR="0" indent="-685800" algn="just">
              <a:lnSpc>
                <a:spcPct val="84000"/>
              </a:lnSpc>
              <a:spcAft>
                <a:spcPts val="42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/>
              </a:rPr>
              <a:t>No movements in &amp; out of class | breaks will be provided</a:t>
            </a:r>
          </a:p>
          <a:p>
            <a:pPr marL="607636" marR="0" indent="-685800" algn="just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/>
              </a:rPr>
              <a:t>Work together but write own code - No Xeroxing friends work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 Theme1</Template>
  <TotalTime>48</TotalTime>
  <Words>368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BAZIGU ALEX</dc:creator>
  <cp:keywords/>
  <cp:lastModifiedBy>alex bazigu</cp:lastModifiedBy>
  <cp:revision>6</cp:revision>
  <dcterms:modified xsi:type="dcterms:W3CDTF">2024-12-11T18:17:28Z</dcterms:modified>
</cp:coreProperties>
</file>