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  <p:sldMasterId id="2147483716" r:id="rId2"/>
    <p:sldMasterId id="2147483724" r:id="rId3"/>
  </p:sldMasterIdLst>
  <p:notesMasterIdLst>
    <p:notesMasterId r:id="rId15"/>
  </p:notesMasterIdLst>
  <p:handoutMasterIdLst>
    <p:handoutMasterId r:id="rId16"/>
  </p:handoutMasterIdLst>
  <p:sldIdLst>
    <p:sldId id="353" r:id="rId4"/>
    <p:sldId id="354" r:id="rId5"/>
    <p:sldId id="355" r:id="rId6"/>
    <p:sldId id="356" r:id="rId7"/>
    <p:sldId id="362" r:id="rId8"/>
    <p:sldId id="363" r:id="rId9"/>
    <p:sldId id="358" r:id="rId10"/>
    <p:sldId id="359" r:id="rId11"/>
    <p:sldId id="364" r:id="rId12"/>
    <p:sldId id="365" r:id="rId13"/>
    <p:sldId id="36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4"/>
            <p14:sldId id="355"/>
            <p14:sldId id="356"/>
            <p14:sldId id="362"/>
            <p14:sldId id="363"/>
            <p14:sldId id="358"/>
            <p14:sldId id="359"/>
            <p14:sldId id="364"/>
            <p14:sldId id="365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9" autoAdjust="0"/>
    <p:restoredTop sz="87956" autoAdjust="0"/>
  </p:normalViewPr>
  <p:slideViewPr>
    <p:cSldViewPr snapToGrid="0" snapToObjects="1">
      <p:cViewPr>
        <p:scale>
          <a:sx n="125" d="100"/>
          <a:sy n="125" d="100"/>
        </p:scale>
        <p:origin x="1368" y="-3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Discovery is one of the key tenets of a microservice based architecture.</a:t>
            </a:r>
          </a:p>
          <a:p>
            <a:r>
              <a:rPr lang="en-US" dirty="0" smtClean="0"/>
              <a:t>In distributed systems, application dependencies cease to be a method call away.</a:t>
            </a:r>
          </a:p>
          <a:p>
            <a:r>
              <a:rPr lang="en-US" dirty="0" smtClean="0"/>
              <a:t>Trying to hand configure each client or use some form of convention can be very difficult to do and can be very brittle.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Discovery is one of the key tenets of a microservice based architecture.</a:t>
            </a:r>
          </a:p>
          <a:p>
            <a:r>
              <a:rPr lang="en-US" dirty="0" smtClean="0"/>
              <a:t>In distributed systems, application dependencies cease to be a method call away.</a:t>
            </a:r>
          </a:p>
          <a:p>
            <a:r>
              <a:rPr lang="en-US" dirty="0" smtClean="0"/>
              <a:t>Trying to hand configure each client or use some form of convention can be very difficult to do and can be very brittle.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93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751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4" r:id="rId8"/>
    <p:sldLayoutId id="214748373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Netflix/Hystrix/wik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Netflix – Circuit Breakers and Fault Tolerance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Spring Cloud Services: Hystrix Dashboard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240" y="1209040"/>
            <a:ext cx="46126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Automated deployment dashboard + Turbine + RabbitMQ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Bind service into app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Include starter dependency in app</a:t>
            </a:r>
          </a:p>
          <a:p>
            <a:pPr lvl="0" fontAlgn="base"/>
            <a:endParaRPr lang="en-US" sz="1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lvl="0" fontAlgn="base"/>
            <a:endParaRPr lang="en-US" sz="1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480" y="1127760"/>
            <a:ext cx="3757368" cy="29387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" y="3243591"/>
            <a:ext cx="5008880" cy="54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6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 smtClean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7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One failure must not cause a cascading failure across the entire system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For example, for an application that depends on 30 services where each service has 99.99% uptime, here is what you can expect</a:t>
            </a:r>
            <a:r>
              <a:rPr lang="en-US" sz="1800" dirty="0" smtClean="0"/>
              <a:t>:</a:t>
            </a:r>
            <a:br>
              <a:rPr lang="en-US" sz="1800" dirty="0" smtClean="0"/>
            </a:b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  99.99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^30 = 99.7%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uptime</a:t>
            </a:r>
            <a:b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0.3% of 1 billion requests = 3,000,000 failures 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/>
            </a:r>
            <a:b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  2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+ hours downtime/month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if </a:t>
            </a:r>
            <a:r>
              <a:rPr lang="en-US" sz="1600" b="1" i="1" u="sng" dirty="0">
                <a:solidFill>
                  <a:schemeClr val="accent2"/>
                </a:solidFill>
                <a:latin typeface="Courier New"/>
                <a:cs typeface="Courier New"/>
              </a:rPr>
              <a:t>all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 dependencies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have 99.99%</a:t>
            </a:r>
            <a:r>
              <a:rPr lang="en-US" sz="1800" dirty="0" smtClean="0">
                <a:latin typeface="Courier New"/>
                <a:cs typeface="Courier New"/>
              </a:rPr>
              <a:t/>
            </a:r>
            <a:br>
              <a:rPr lang="en-US" sz="1800" dirty="0" smtClean="0">
                <a:latin typeface="Courier New"/>
                <a:cs typeface="Courier New"/>
              </a:rPr>
            </a:br>
            <a:endParaRPr lang="en-US" sz="1800" dirty="0" smtClean="0"/>
          </a:p>
          <a:p>
            <a:r>
              <a:rPr lang="en-US" sz="1800" dirty="0" smtClean="0"/>
              <a:t>Reality </a:t>
            </a:r>
            <a:r>
              <a:rPr lang="en-US" sz="1800" dirty="0"/>
              <a:t>is </a:t>
            </a:r>
            <a:r>
              <a:rPr lang="en-US" sz="1800" i="1" dirty="0"/>
              <a:t>generally</a:t>
            </a:r>
            <a:r>
              <a:rPr lang="en-US" sz="1800" dirty="0"/>
              <a:t> worse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/>
              <a:t>Source: </a:t>
            </a:r>
            <a:r>
              <a:rPr lang="en-US" sz="1800" dirty="0">
                <a:hlinkClick r:id="rId3"/>
              </a:rPr>
              <a:t>https://github.com/Netflix/Hystrix/wiki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Systems Failures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838" y="1066800"/>
            <a:ext cx="3745583" cy="3406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838" y="1066800"/>
            <a:ext cx="3745583" cy="34061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838" y="1062978"/>
            <a:ext cx="3745583" cy="341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0" y="1102526"/>
            <a:ext cx="7254240" cy="32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Circuit Breakers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9520" y="1361440"/>
            <a:ext cx="656336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@EnableDiscoveryClient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@EnableCircuitBreaker</a:t>
            </a:r>
            <a:endParaRPr lang="en-US" sz="12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class </a:t>
            </a:r>
            <a:r>
              <a:rPr lang="en-US" sz="1200" dirty="0" smtClean="0">
                <a:solidFill>
                  <a:schemeClr val="accent3"/>
                </a:solidFill>
                <a:latin typeface="Courier New"/>
                <a:cs typeface="Courier New"/>
              </a:rPr>
              <a:t>MyClientApp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main</a:t>
            </a:r>
            <a:r>
              <a:rPr lang="en-US" sz="1200" dirty="0">
                <a:latin typeface="Courier New"/>
                <a:cs typeface="Courier New"/>
              </a:rPr>
              <a:t>(String[] </a:t>
            </a:r>
            <a:r>
              <a:rPr lang="en-US" sz="1200" dirty="0" smtClean="0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SpringApplication.run(MyClientApp</a:t>
            </a:r>
            <a:r>
              <a:rPr lang="en-US" sz="12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>
                <a:latin typeface="Courier New"/>
                <a:cs typeface="Courier New"/>
              </a:rPr>
              <a:t>args)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6160" y="172720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454400" y="1869440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0" y="3296861"/>
            <a:ext cx="5783580" cy="78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4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@HystrixCommand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" y="1097280"/>
            <a:ext cx="8412480" cy="30469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@Service</a:t>
            </a:r>
          </a:p>
          <a:p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class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FortuneService</a:t>
            </a:r>
            <a:r>
              <a:rPr lang="en-US" sz="1200" dirty="0">
                <a:solidFill>
                  <a:srgbClr val="442565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8774"/>
                </a:solidFill>
                <a:latin typeface="Courier New"/>
                <a:cs typeface="Courier New"/>
              </a:rPr>
              <a:t>   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HystrixCommand(fallbackMethod = "defaultFortune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"</a:t>
            </a:r>
            <a:r>
              <a:rPr lang="en-US" sz="1200" b="1" dirty="0" smtClean="0">
                <a:solidFill>
                  <a:srgbClr val="016B54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200" b="1" dirty="0" smtClean="0">
                <a:solidFill>
                  <a:srgbClr val="016B54"/>
                </a:solidFill>
                <a:latin typeface="Courier New"/>
                <a:cs typeface="Courier New"/>
              </a:rPr>
              <a:t>      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commandProperties = {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   @HystrixProperty(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name="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execution.isolation.thread.timeoutInMilliseconds”, value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="500"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}) </a:t>
            </a:r>
            <a:r>
              <a:rPr lang="en-US" sz="1200" b="1" dirty="0">
                <a:solidFill>
                  <a:srgbClr val="016B54"/>
                </a:solidFill>
                <a:latin typeface="Courier New"/>
                <a:cs typeface="Courier New"/>
              </a:rPr>
              <a:t> </a:t>
            </a:r>
            <a:endParaRPr lang="en-US" sz="1200" b="1" dirty="0" smtClean="0">
              <a:solidFill>
                <a:srgbClr val="016B54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String </a:t>
            </a:r>
            <a:r>
              <a:rPr lang="en-US" sz="1200" dirty="0">
                <a:solidFill>
                  <a:srgbClr val="523059"/>
                </a:solidFill>
                <a:latin typeface="Courier New"/>
                <a:cs typeface="Courier New"/>
              </a:rPr>
              <a:t>getFortune</a:t>
            </a:r>
            <a:r>
              <a:rPr lang="en-US" sz="1200" dirty="0">
                <a:latin typeface="Courier New"/>
                <a:cs typeface="Courier New"/>
              </a:rPr>
              <a:t>()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return</a:t>
            </a:r>
            <a:r>
              <a:rPr lang="en-US" sz="1200" dirty="0" smtClean="0">
                <a:latin typeface="Courier New"/>
                <a:cs typeface="Courier New"/>
              </a:rPr>
              <a:t> restTemplate.getForObject(</a:t>
            </a:r>
            <a:r>
              <a:rPr lang="en-US" sz="1200" dirty="0">
                <a:latin typeface="Courier New"/>
                <a:cs typeface="Courier New"/>
              </a:rPr>
              <a:t>"http://fortune-service", String.class)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}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String </a:t>
            </a:r>
            <a:r>
              <a:rPr lang="en-US" sz="1200" dirty="0">
                <a:solidFill>
                  <a:srgbClr val="523059"/>
                </a:solidFill>
                <a:latin typeface="Courier New"/>
                <a:cs typeface="Courier New"/>
              </a:rPr>
              <a:t>defaultFortune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logger.debug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1F6FB8"/>
                </a:solidFill>
                <a:latin typeface="Courier New"/>
                <a:cs typeface="Courier New"/>
              </a:rPr>
              <a:t>"Default fortune used."</a:t>
            </a:r>
            <a:r>
              <a:rPr lang="en-US" sz="1200" dirty="0">
                <a:latin typeface="Courier New"/>
                <a:cs typeface="Courier New"/>
              </a:rPr>
              <a:t>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return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1F6FB8"/>
                </a:solidFill>
                <a:latin typeface="Courier New"/>
                <a:cs typeface="Courier New"/>
              </a:rPr>
              <a:t>"This fortune is no good. Try another."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}  </a:t>
            </a:r>
          </a:p>
        </p:txBody>
      </p:sp>
    </p:spTree>
    <p:extLst>
      <p:ext uri="{BB962C8B-B14F-4D97-AF65-F5344CB8AC3E}">
        <p14:creationId xmlns:p14="http://schemas.microsoft.com/office/powerpoint/2010/main" val="310888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@HystrixCommand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b="1" dirty="0" smtClean="0"/>
              <a:t>Hystrix publishers real-time metrics for each </a:t>
            </a:r>
            <a:r>
              <a:rPr lang="en-US" sz="1800" b="1" dirty="0" smtClean="0">
                <a:latin typeface="Courier New"/>
                <a:cs typeface="Courier New"/>
              </a:rPr>
              <a:t>@HystrixCommand</a:t>
            </a:r>
          </a:p>
          <a:p>
            <a:pPr lvl="1"/>
            <a:r>
              <a:rPr lang="en-US" sz="1400" dirty="0"/>
              <a:t>Informational and Status (isCircuitOpen)</a:t>
            </a:r>
          </a:p>
          <a:p>
            <a:pPr lvl="1"/>
            <a:r>
              <a:rPr lang="en-US" sz="1400" dirty="0"/>
              <a:t>Cumulative and Rolling Event Counts (countExceptionsThrown &amp; </a:t>
            </a:r>
            <a:r>
              <a:rPr lang="en-US" sz="1400" dirty="0" err="1"/>
              <a:t>rollingCountExceptionsThrown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Latency Percentiles (latencyExecute_percentile_995)</a:t>
            </a:r>
          </a:p>
          <a:p>
            <a:pPr lvl="1"/>
            <a:r>
              <a:rPr lang="en-US" sz="1400" dirty="0"/>
              <a:t>Latency Percentiles: End-to-End Execution ( latencyTotal_percentile_5)</a:t>
            </a:r>
          </a:p>
          <a:p>
            <a:pPr lvl="1"/>
            <a:r>
              <a:rPr lang="en-US" sz="1400" dirty="0"/>
              <a:t>Property Values (</a:t>
            </a:r>
            <a:r>
              <a:rPr lang="en-US" sz="1400" dirty="0" err="1"/>
              <a:t>propertyValue_circuitBreakerRequestVolumeThreshold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sz="1800" dirty="0" smtClean="0"/>
              <a:t>Published to /</a:t>
            </a:r>
            <a:r>
              <a:rPr lang="en-US" sz="1800" dirty="0" err="1" smtClean="0"/>
              <a:t>hystrix.stream</a:t>
            </a:r>
            <a:r>
              <a:rPr lang="en-US" sz="1800" dirty="0" smtClean="0"/>
              <a:t> endpoint &amp; boot actuator metrics</a:t>
            </a:r>
          </a:p>
          <a:p>
            <a:endParaRPr lang="en-US" sz="1800" dirty="0"/>
          </a:p>
          <a:p>
            <a:r>
              <a:rPr lang="en-US" sz="1800" dirty="0" smtClean="0"/>
              <a:t>Individual /hystrix.streams aggregated via Turbine and published via /</a:t>
            </a:r>
            <a:r>
              <a:rPr lang="en-US" sz="1800" dirty="0" err="1" smtClean="0"/>
              <a:t>turbine.stream</a:t>
            </a:r>
            <a:r>
              <a:rPr lang="en-US" sz="1800" dirty="0" smtClean="0"/>
              <a:t> or AMQP.</a:t>
            </a:r>
            <a:endParaRPr lang="en-US" sz="1800" dirty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Hystrix Metrics With Turbine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428" y="1026160"/>
            <a:ext cx="5989052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Hystrix Dashboard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920" y="1109170"/>
            <a:ext cx="5174703" cy="33231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30" y="1706880"/>
            <a:ext cx="2878792" cy="214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3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27564</TotalTime>
  <Words>299</Words>
  <Application>Microsoft Macintosh PowerPoint</Application>
  <PresentationFormat>On-screen Show (16:9)</PresentationFormat>
  <Paragraphs>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Calibri</vt:lpstr>
      <vt:lpstr>Courier New</vt:lpstr>
      <vt:lpstr>Helvetica Neue</vt:lpstr>
      <vt:lpstr>Noto Symbol</vt:lpstr>
      <vt:lpstr>Verdana</vt:lpstr>
      <vt:lpstr>Wingdings</vt:lpstr>
      <vt:lpstr>Arial</vt:lpstr>
      <vt:lpstr>3_Office Theme</vt:lpstr>
      <vt:lpstr>Pivotal Main</vt:lpstr>
      <vt:lpstr>1_Pivotal Main</vt:lpstr>
      <vt:lpstr>PowerPoint Presentation</vt:lpstr>
      <vt:lpstr>Fault Tolerance</vt:lpstr>
      <vt:lpstr>Distributed Systems Failures</vt:lpstr>
      <vt:lpstr>Circuit Breaker Pattern</vt:lpstr>
      <vt:lpstr>Implementing Circuit Breakers</vt:lpstr>
      <vt:lpstr>@HystrixCommand</vt:lpstr>
      <vt:lpstr>@HystrixCommand Metrics</vt:lpstr>
      <vt:lpstr>Hystrix Metrics With Turbine</vt:lpstr>
      <vt:lpstr>Hystrix Dashboard</vt:lpstr>
      <vt:lpstr>Spring Cloud Services: Hystrix Dashboard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Chris Phillipson</cp:lastModifiedBy>
  <cp:revision>257</cp:revision>
  <dcterms:created xsi:type="dcterms:W3CDTF">2015-10-05T21:15:00Z</dcterms:created>
  <dcterms:modified xsi:type="dcterms:W3CDTF">2017-10-13T00:43:42Z</dcterms:modified>
  <cp:category/>
</cp:coreProperties>
</file>