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7" r:id="rId3"/>
    <p:sldId id="257" r:id="rId4"/>
    <p:sldId id="260" r:id="rId5"/>
    <p:sldId id="262" r:id="rId6"/>
    <p:sldId id="264" r:id="rId7"/>
    <p:sldId id="263" r:id="rId8"/>
    <p:sldId id="265" r:id="rId9"/>
    <p:sldId id="268" r:id="rId10"/>
    <p:sldId id="271" r:id="rId11"/>
    <p:sldId id="270" r:id="rId12"/>
    <p:sldId id="274" r:id="rId13"/>
    <p:sldId id="272" r:id="rId14"/>
    <p:sldId id="273" r:id="rId15"/>
    <p:sldId id="275" r:id="rId16"/>
    <p:sldId id="26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3"/>
  </p:normalViewPr>
  <p:slideViewPr>
    <p:cSldViewPr snapToGrid="0" snapToObjects="1">
      <p:cViewPr varScale="1">
        <p:scale>
          <a:sx n="81" d="100"/>
          <a:sy n="81" d="100"/>
        </p:scale>
        <p:origin x="725" y="62"/>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6/3/2020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cademicBdlg.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459" y="207095"/>
            <a:ext cx="11663082" cy="6453660"/>
          </a:xfrm>
          <a:prstGeom prst="rect">
            <a:avLst/>
          </a:prstGeom>
        </p:spPr>
      </p:pic>
      <p:sp>
        <p:nvSpPr>
          <p:cNvPr id="12" name="Rectangle 11"/>
          <p:cNvSpPr/>
          <p:nvPr userDrawn="1"/>
        </p:nvSpPr>
        <p:spPr>
          <a:xfrm>
            <a:off x="26445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180866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693989"/>
            <a:ext cx="10363200" cy="1470025"/>
          </a:xfrm>
        </p:spPr>
        <p:txBody>
          <a:bodyPr>
            <a:normAutofit/>
          </a:bodyPr>
          <a:lstStyle>
            <a:lvl1pPr>
              <a:defRPr sz="4200" b="1">
                <a:solidFill>
                  <a:schemeClr val="bg1"/>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p:nvPr>
        </p:nvSpPr>
        <p:spPr>
          <a:xfrm>
            <a:off x="1828800" y="4235390"/>
            <a:ext cx="85344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4" name="Picture 13"/>
          <p:cNvPicPr>
            <a:picLocks noChangeAspect="1"/>
          </p:cNvPicPr>
          <p:nvPr userDrawn="1"/>
        </p:nvPicPr>
        <p:blipFill>
          <a:blip r:embed="rId3"/>
          <a:stretch>
            <a:fillRect/>
          </a:stretch>
        </p:blipFill>
        <p:spPr>
          <a:xfrm>
            <a:off x="5647776" y="819398"/>
            <a:ext cx="896448" cy="736558"/>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6" y="101601"/>
            <a:ext cx="7687733" cy="1143000"/>
          </a:xfrm>
        </p:spPr>
        <p:txBody>
          <a:bodyPr>
            <a:normAutofit/>
          </a:bodyPr>
          <a:lstStyle>
            <a:lvl1pPr algn="l">
              <a:defRPr sz="3600" b="1">
                <a:solidFill>
                  <a:schemeClr val="bg1"/>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09600" y="1478844"/>
            <a:ext cx="10972799" cy="4647321"/>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767"/>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04"/>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307098"/>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46861"/>
            <a:ext cx="5386917"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2307098"/>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2946861"/>
            <a:ext cx="5389033"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9938" y="208038"/>
            <a:ext cx="11672125" cy="6441925"/>
          </a:xfrm>
          <a:prstGeom prst="rect">
            <a:avLst/>
          </a:prstGeom>
        </p:spPr>
      </p:pic>
      <p:sp>
        <p:nvSpPr>
          <p:cNvPr id="12" name="Rectangle 11"/>
          <p:cNvSpPr/>
          <p:nvPr userDrawn="1"/>
        </p:nvSpPr>
        <p:spPr>
          <a:xfrm>
            <a:off x="1060470" y="2093434"/>
            <a:ext cx="10071060" cy="2671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060470" y="2742924"/>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1003514" y="2758222"/>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5C4CE51-D15A-BB47-9138-751D578D2580}"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2" name="Title 1"/>
          <p:cNvSpPr>
            <a:spLocks noGrp="1"/>
          </p:cNvSpPr>
          <p:nvPr>
            <p:ph type="title"/>
          </p:nvPr>
        </p:nvSpPr>
        <p:spPr>
          <a:xfrm>
            <a:off x="1499616" y="2872522"/>
            <a:ext cx="9192768" cy="1143000"/>
          </a:xfrm>
        </p:spPr>
        <p:txBody>
          <a:bodyPr>
            <a:normAutofit/>
          </a:bodyPr>
          <a:lstStyle>
            <a:lvl1pPr>
              <a:defRPr sz="3400" b="1">
                <a:solidFill>
                  <a:srgbClr val="500000"/>
                </a:solidFill>
                <a:latin typeface="Arial" charset="0"/>
                <a:ea typeface="Arial" charset="0"/>
                <a:cs typeface="Arial" charset="0"/>
              </a:defRPr>
            </a:lvl1pPr>
          </a:lstStyle>
          <a:p>
            <a:r>
              <a:rPr lang="en-US" dirty="0"/>
              <a:t>Click to edit Master title style</a:t>
            </a:r>
          </a:p>
        </p:txBody>
      </p:sp>
      <p:pic>
        <p:nvPicPr>
          <p:cNvPr id="16" name="Picture 15"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44468" y="1424596"/>
            <a:ext cx="1303064" cy="1303064"/>
          </a:xfrm>
          <a:prstGeom prst="rect">
            <a:avLst/>
          </a:prstGeom>
        </p:spPr>
      </p:pic>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4CE51-D15A-BB47-9138-751D578D2580}"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1171075"/>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1171075"/>
            <a:ext cx="6815667"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11" y="2406317"/>
            <a:ext cx="4011084"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06905"/>
            <a:ext cx="73152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79834"/>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122834"/>
            <a:ext cx="10972800" cy="40033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6/3/2020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203205" y="6575107"/>
            <a:ext cx="9400417" cy="0"/>
          </a:xfrm>
          <a:prstGeom prst="line">
            <a:avLst/>
          </a:prstGeom>
          <a:ln w="12700">
            <a:solidFill>
              <a:srgbClr val="E4002B"/>
            </a:solidFill>
            <a:miter lim="400000"/>
          </a:ln>
        </p:spPr>
        <p:txBody>
          <a:bodyPr lIns="50800" tIns="50800" rIns="50800" bIns="50800" anchor="ctr"/>
          <a:lstStyle/>
          <a:p>
            <a:pPr>
              <a:defRPr sz="3200"/>
            </a:pPr>
            <a:endParaRPr sz="3200">
              <a:ln w="3175" cmpd="sng">
                <a:solidFill>
                  <a:srgbClr val="000000"/>
                </a:solidFill>
              </a:ln>
            </a:endParaRPr>
          </a:p>
        </p:txBody>
      </p:sp>
      <p:pic>
        <p:nvPicPr>
          <p:cNvPr id="13" name="Picture 12"/>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383823" y="231831"/>
            <a:ext cx="11424356" cy="926298"/>
          </a:xfrm>
          <a:prstGeom prst="rect">
            <a:avLst/>
          </a:prstGeom>
        </p:spPr>
      </p:pic>
      <p:sp>
        <p:nvSpPr>
          <p:cNvPr id="15" name="Rectangle 14"/>
          <p:cNvSpPr/>
          <p:nvPr userDrawn="1"/>
        </p:nvSpPr>
        <p:spPr>
          <a:xfrm>
            <a:off x="383823" y="383114"/>
            <a:ext cx="120848" cy="5824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alexanderstats/AccuracyandPredictivenessofStateLevelPresidentialPol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edwardslevy/status/1138832357224525829"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The Predictive Power and Accuracy of State-Level Presidential Polls</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Brittany Alexander</a:t>
            </a:r>
          </a:p>
          <a:p>
            <a:r>
              <a:rPr lang="en-US" dirty="0"/>
              <a:t>Twitter: @</a:t>
            </a:r>
            <a:r>
              <a:rPr lang="en-US" dirty="0" err="1"/>
              <a:t>balexanderstats</a:t>
            </a:r>
            <a:endParaRPr lang="en-US" dirty="0"/>
          </a:p>
          <a:p>
            <a:r>
              <a:rPr lang="en-US" dirty="0" err="1">
                <a:hlinkClick r:id="rId2"/>
              </a:rPr>
              <a:t>Github</a:t>
            </a:r>
            <a:r>
              <a:rPr lang="en-US" dirty="0">
                <a:hlinkClick r:id="rId2"/>
              </a:rPr>
              <a:t> with Code and Data</a:t>
            </a:r>
            <a:r>
              <a:rPr lang="en-US" dirty="0"/>
              <a:t> </a:t>
            </a:r>
          </a:p>
        </p:txBody>
      </p:sp>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EFD4A4-FACC-4AB2-8AAD-6DC327F425FF}"/>
              </a:ext>
            </a:extLst>
          </p:cNvPr>
          <p:cNvSpPr>
            <a:spLocks noGrp="1"/>
          </p:cNvSpPr>
          <p:nvPr>
            <p:ph type="title"/>
          </p:nvPr>
        </p:nvSpPr>
        <p:spPr>
          <a:xfrm>
            <a:off x="609600" y="1054767"/>
            <a:ext cx="10972800" cy="1143000"/>
          </a:xfrm>
        </p:spPr>
        <p:txBody>
          <a:bodyPr/>
          <a:lstStyle/>
          <a:p>
            <a:r>
              <a:rPr lang="en-US" dirty="0"/>
              <a:t>Partisanship Paradox</a:t>
            </a:r>
          </a:p>
        </p:txBody>
      </p:sp>
      <p:sp>
        <p:nvSpPr>
          <p:cNvPr id="12" name="Content Placeholder 2">
            <a:extLst>
              <a:ext uri="{FF2B5EF4-FFF2-40B4-BE49-F238E27FC236}">
                <a16:creationId xmlns:a16="http://schemas.microsoft.com/office/drawing/2014/main" id="{2CD19322-E398-4E3B-9C7B-3D0B97A21C97}"/>
              </a:ext>
            </a:extLst>
          </p:cNvPr>
          <p:cNvSpPr>
            <a:spLocks noGrp="1"/>
          </p:cNvSpPr>
          <p:nvPr>
            <p:ph sz="half" idx="1"/>
          </p:nvPr>
        </p:nvSpPr>
        <p:spPr>
          <a:xfrm>
            <a:off x="609600" y="2294022"/>
            <a:ext cx="5384800" cy="3832143"/>
          </a:xfrm>
        </p:spPr>
        <p:txBody>
          <a:bodyPr>
            <a:normAutofit fontScale="85000" lnSpcReduction="20000"/>
          </a:bodyPr>
          <a:lstStyle/>
          <a:p>
            <a:pPr marL="457200" indent="-457200">
              <a:buFont typeface="Arial" panose="020B0604020202020204" pitchFamily="34" charset="0"/>
              <a:buChar char="•"/>
            </a:pPr>
            <a:r>
              <a:rPr lang="en-US" dirty="0"/>
              <a:t>Right is a plot of the Average Margin Error of polls from the last 60 days for a state by it’s actual margin on election day.</a:t>
            </a:r>
          </a:p>
          <a:p>
            <a:pPr marL="457200" indent="-457200">
              <a:buFont typeface="Arial" panose="020B0604020202020204" pitchFamily="34" charset="0"/>
              <a:buChar char="•"/>
            </a:pPr>
            <a:r>
              <a:rPr lang="en-US" dirty="0"/>
              <a:t>Recall that proportions are most variable when they are closest to .5 suggesting that competitive states should have more sampling error.</a:t>
            </a:r>
          </a:p>
          <a:p>
            <a:pPr marL="457200" indent="-457200">
              <a:buFont typeface="Arial" panose="020B0604020202020204" pitchFamily="34" charset="0"/>
              <a:buChar char="•"/>
            </a:pPr>
            <a:r>
              <a:rPr lang="en-US" dirty="0"/>
              <a:t>Possible explanation: </a:t>
            </a:r>
            <a:r>
              <a:rPr lang="en-US" dirty="0" err="1"/>
              <a:t>Nonsampling</a:t>
            </a:r>
            <a:r>
              <a:rPr lang="en-US" dirty="0"/>
              <a:t> factors such as poll quality, frequency polled, etc. explain this paradox.</a:t>
            </a:r>
          </a:p>
          <a:p>
            <a:endParaRPr lang="en-US" dirty="0"/>
          </a:p>
        </p:txBody>
      </p:sp>
      <p:pic>
        <p:nvPicPr>
          <p:cNvPr id="5" name="Picture 4">
            <a:extLst>
              <a:ext uri="{FF2B5EF4-FFF2-40B4-BE49-F238E27FC236}">
                <a16:creationId xmlns:a16="http://schemas.microsoft.com/office/drawing/2014/main" id="{6264BFD8-2693-497F-A7E1-8B2D20D32DAE}"/>
              </a:ext>
            </a:extLst>
          </p:cNvPr>
          <p:cNvPicPr>
            <a:picLocks noChangeAspect="1"/>
          </p:cNvPicPr>
          <p:nvPr/>
        </p:nvPicPr>
        <p:blipFill>
          <a:blip r:embed="rId2"/>
          <a:stretch>
            <a:fillRect/>
          </a:stretch>
        </p:blipFill>
        <p:spPr>
          <a:xfrm>
            <a:off x="6197600" y="2527343"/>
            <a:ext cx="5384800" cy="3365500"/>
          </a:xfrm>
          <a:prstGeom prst="rect">
            <a:avLst/>
          </a:prstGeom>
          <a:noFill/>
        </p:spPr>
      </p:pic>
    </p:spTree>
    <p:extLst>
      <p:ext uri="{BB962C8B-B14F-4D97-AF65-F5344CB8AC3E}">
        <p14:creationId xmlns:p14="http://schemas.microsoft.com/office/powerpoint/2010/main" val="24739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AB7266B-E105-4ABF-A8E3-04F6D985CEF4}"/>
              </a:ext>
            </a:extLst>
          </p:cNvPr>
          <p:cNvSpPr>
            <a:spLocks noGrp="1"/>
          </p:cNvSpPr>
          <p:nvPr>
            <p:ph type="title"/>
          </p:nvPr>
        </p:nvSpPr>
        <p:spPr>
          <a:xfrm>
            <a:off x="609600" y="1054767"/>
            <a:ext cx="10972800" cy="1143000"/>
          </a:xfrm>
        </p:spPr>
        <p:txBody>
          <a:bodyPr>
            <a:normAutofit fontScale="90000"/>
          </a:bodyPr>
          <a:lstStyle/>
          <a:p>
            <a:r>
              <a:rPr lang="en-US" dirty="0"/>
              <a:t>Margin Error in Competitive and Non-Competitive States</a:t>
            </a:r>
          </a:p>
        </p:txBody>
      </p:sp>
      <p:pic>
        <p:nvPicPr>
          <p:cNvPr id="4" name="Picture 3">
            <a:extLst>
              <a:ext uri="{FF2B5EF4-FFF2-40B4-BE49-F238E27FC236}">
                <a16:creationId xmlns:a16="http://schemas.microsoft.com/office/drawing/2014/main" id="{9F2E5649-A76C-4B86-975C-4B761CCA4513}"/>
              </a:ext>
            </a:extLst>
          </p:cNvPr>
          <p:cNvPicPr>
            <a:picLocks noChangeAspect="1"/>
          </p:cNvPicPr>
          <p:nvPr/>
        </p:nvPicPr>
        <p:blipFill>
          <a:blip r:embed="rId2"/>
          <a:stretch>
            <a:fillRect/>
          </a:stretch>
        </p:blipFill>
        <p:spPr>
          <a:xfrm>
            <a:off x="609600" y="2527343"/>
            <a:ext cx="5384800" cy="3365500"/>
          </a:xfrm>
          <a:prstGeom prst="rect">
            <a:avLst/>
          </a:prstGeom>
          <a:noFill/>
        </p:spPr>
      </p:pic>
      <p:sp>
        <p:nvSpPr>
          <p:cNvPr id="11" name="Content Placeholder 3">
            <a:extLst>
              <a:ext uri="{FF2B5EF4-FFF2-40B4-BE49-F238E27FC236}">
                <a16:creationId xmlns:a16="http://schemas.microsoft.com/office/drawing/2014/main" id="{D7FCFD81-E451-48A6-880E-D30EF81AF345}"/>
              </a:ext>
            </a:extLst>
          </p:cNvPr>
          <p:cNvSpPr>
            <a:spLocks noGrp="1"/>
          </p:cNvSpPr>
          <p:nvPr>
            <p:ph sz="half" idx="2"/>
          </p:nvPr>
        </p:nvSpPr>
        <p:spPr>
          <a:xfrm>
            <a:off x="6197600" y="2294022"/>
            <a:ext cx="5384800" cy="3832143"/>
          </a:xfrm>
        </p:spPr>
        <p:txBody>
          <a:bodyPr>
            <a:normAutofit/>
          </a:bodyPr>
          <a:lstStyle/>
          <a:p>
            <a:r>
              <a:rPr lang="en-US" dirty="0"/>
              <a:t>This is a plot showing the average Margin error in competitive and noncompetitive states, broken up by week for the last 12 weeks of the election. Purple Square is competitive states, and Black </a:t>
            </a:r>
            <a:r>
              <a:rPr lang="en-US" dirty="0" err="1"/>
              <a:t>Rhomus</a:t>
            </a:r>
            <a:r>
              <a:rPr lang="en-US" dirty="0"/>
              <a:t> is noncompetitive states.</a:t>
            </a:r>
          </a:p>
        </p:txBody>
      </p:sp>
    </p:spTree>
    <p:extLst>
      <p:ext uri="{BB962C8B-B14F-4D97-AF65-F5344CB8AC3E}">
        <p14:creationId xmlns:p14="http://schemas.microsoft.com/office/powerpoint/2010/main" val="338404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117F-913D-47A7-A53D-B396F1AD10F5}"/>
              </a:ext>
            </a:extLst>
          </p:cNvPr>
          <p:cNvSpPr>
            <a:spLocks noGrp="1"/>
          </p:cNvSpPr>
          <p:nvPr>
            <p:ph type="title"/>
          </p:nvPr>
        </p:nvSpPr>
        <p:spPr/>
        <p:txBody>
          <a:bodyPr/>
          <a:lstStyle/>
          <a:p>
            <a:r>
              <a:rPr lang="en-US" dirty="0"/>
              <a:t>Percent of Races Called Correctly</a:t>
            </a:r>
          </a:p>
        </p:txBody>
      </p:sp>
      <p:pic>
        <p:nvPicPr>
          <p:cNvPr id="5" name="Content Placeholder 4">
            <a:extLst>
              <a:ext uri="{FF2B5EF4-FFF2-40B4-BE49-F238E27FC236}">
                <a16:creationId xmlns:a16="http://schemas.microsoft.com/office/drawing/2014/main" id="{F681FACE-C8A4-4B0C-8799-5D5470A75776}"/>
              </a:ext>
            </a:extLst>
          </p:cNvPr>
          <p:cNvPicPr>
            <a:picLocks noGrp="1" noChangeAspect="1"/>
          </p:cNvPicPr>
          <p:nvPr>
            <p:ph sz="half" idx="1"/>
          </p:nvPr>
        </p:nvPicPr>
        <p:blipFill>
          <a:blip r:embed="rId2"/>
          <a:stretch>
            <a:fillRect/>
          </a:stretch>
        </p:blipFill>
        <p:spPr>
          <a:xfrm>
            <a:off x="609600" y="2527692"/>
            <a:ext cx="5384800" cy="3364717"/>
          </a:xfrm>
          <a:prstGeom prst="rect">
            <a:avLst/>
          </a:prstGeom>
        </p:spPr>
      </p:pic>
      <p:sp>
        <p:nvSpPr>
          <p:cNvPr id="4" name="Content Placeholder 3">
            <a:extLst>
              <a:ext uri="{FF2B5EF4-FFF2-40B4-BE49-F238E27FC236}">
                <a16:creationId xmlns:a16="http://schemas.microsoft.com/office/drawing/2014/main" id="{CBA816B9-BC65-4B40-BC85-FAF7ABC0250D}"/>
              </a:ext>
            </a:extLst>
          </p:cNvPr>
          <p:cNvSpPr>
            <a:spLocks noGrp="1"/>
          </p:cNvSpPr>
          <p:nvPr>
            <p:ph sz="half" idx="2"/>
          </p:nvPr>
        </p:nvSpPr>
        <p:spPr/>
        <p:txBody>
          <a:bodyPr/>
          <a:lstStyle/>
          <a:p>
            <a:r>
              <a:rPr lang="en-US" dirty="0"/>
              <a:t>This is a plot of the percent of races called correctly. Purple Square is competitive states, and Black </a:t>
            </a:r>
            <a:r>
              <a:rPr lang="en-US" dirty="0" err="1"/>
              <a:t>Rhomus</a:t>
            </a:r>
            <a:r>
              <a:rPr lang="en-US" dirty="0"/>
              <a:t> is noncompetitive states.</a:t>
            </a:r>
          </a:p>
        </p:txBody>
      </p:sp>
    </p:spTree>
    <p:extLst>
      <p:ext uri="{BB962C8B-B14F-4D97-AF65-F5344CB8AC3E}">
        <p14:creationId xmlns:p14="http://schemas.microsoft.com/office/powerpoint/2010/main" val="205149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7BFB-D634-4A3A-8B0C-578E58813573}"/>
              </a:ext>
            </a:extLst>
          </p:cNvPr>
          <p:cNvSpPr>
            <a:spLocks noGrp="1"/>
          </p:cNvSpPr>
          <p:nvPr>
            <p:ph type="title"/>
          </p:nvPr>
        </p:nvSpPr>
        <p:spPr/>
        <p:txBody>
          <a:bodyPr/>
          <a:lstStyle/>
          <a:p>
            <a:r>
              <a:rPr lang="en-US" dirty="0"/>
              <a:t>R-square Estimates</a:t>
            </a:r>
          </a:p>
        </p:txBody>
      </p:sp>
      <p:pic>
        <p:nvPicPr>
          <p:cNvPr id="6" name="Content Placeholder 5">
            <a:extLst>
              <a:ext uri="{FF2B5EF4-FFF2-40B4-BE49-F238E27FC236}">
                <a16:creationId xmlns:a16="http://schemas.microsoft.com/office/drawing/2014/main" id="{9206AE06-2CC5-4AC2-BACE-F43D9EF61965}"/>
              </a:ext>
            </a:extLst>
          </p:cNvPr>
          <p:cNvPicPr>
            <a:picLocks noGrp="1" noChangeAspect="1"/>
          </p:cNvPicPr>
          <p:nvPr>
            <p:ph sz="half" idx="1"/>
          </p:nvPr>
        </p:nvPicPr>
        <p:blipFill>
          <a:blip r:embed="rId2"/>
          <a:stretch>
            <a:fillRect/>
          </a:stretch>
        </p:blipFill>
        <p:spPr>
          <a:xfrm>
            <a:off x="609600" y="2527692"/>
            <a:ext cx="5384800" cy="3364717"/>
          </a:xfrm>
          <a:prstGeom prst="rect">
            <a:avLst/>
          </a:prstGeom>
        </p:spPr>
      </p:pic>
      <p:sp>
        <p:nvSpPr>
          <p:cNvPr id="8" name="Content Placeholder 7">
            <a:extLst>
              <a:ext uri="{FF2B5EF4-FFF2-40B4-BE49-F238E27FC236}">
                <a16:creationId xmlns:a16="http://schemas.microsoft.com/office/drawing/2014/main" id="{1AB8354E-0FB7-4BC5-B9CD-79A54AA40105}"/>
              </a:ext>
            </a:extLst>
          </p:cNvPr>
          <p:cNvSpPr>
            <a:spLocks noGrp="1"/>
          </p:cNvSpPr>
          <p:nvPr>
            <p:ph sz="half" idx="2"/>
          </p:nvPr>
        </p:nvSpPr>
        <p:spPr/>
        <p:txBody>
          <a:bodyPr>
            <a:normAutofit fontScale="92500" lnSpcReduction="10000"/>
          </a:bodyPr>
          <a:lstStyle/>
          <a:p>
            <a:r>
              <a:rPr lang="en-US" dirty="0"/>
              <a:t>This is an estimated R-square of a OLS model just predicting Democratic two-party vote share with the poll two-party vote share</a:t>
            </a:r>
          </a:p>
          <a:p>
            <a:r>
              <a:rPr lang="en-US" dirty="0"/>
              <a:t>Purple Square is competitive states, and Black </a:t>
            </a:r>
            <a:r>
              <a:rPr lang="en-US" dirty="0" err="1"/>
              <a:t>Rhomus</a:t>
            </a:r>
            <a:r>
              <a:rPr lang="en-US" dirty="0"/>
              <a:t> is noncompetitive states.</a:t>
            </a:r>
          </a:p>
          <a:p>
            <a:r>
              <a:rPr lang="en-US" dirty="0"/>
              <a:t>These values are low in competitive states but this is complicated by state and year level random effects</a:t>
            </a:r>
          </a:p>
        </p:txBody>
      </p:sp>
    </p:spTree>
    <p:extLst>
      <p:ext uri="{BB962C8B-B14F-4D97-AF65-F5344CB8AC3E}">
        <p14:creationId xmlns:p14="http://schemas.microsoft.com/office/powerpoint/2010/main" val="351372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DCAA-67B3-46B2-B56B-0406A1B7ABE1}"/>
              </a:ext>
            </a:extLst>
          </p:cNvPr>
          <p:cNvSpPr>
            <a:spLocks noGrp="1"/>
          </p:cNvSpPr>
          <p:nvPr>
            <p:ph type="title"/>
          </p:nvPr>
        </p:nvSpPr>
        <p:spPr/>
        <p:txBody>
          <a:bodyPr/>
          <a:lstStyle/>
          <a:p>
            <a:r>
              <a:rPr lang="en-US" dirty="0"/>
              <a:t>2016 wasn’t abnormal</a:t>
            </a:r>
          </a:p>
        </p:txBody>
      </p:sp>
      <p:pic>
        <p:nvPicPr>
          <p:cNvPr id="5" name="Content Placeholder 4">
            <a:extLst>
              <a:ext uri="{FF2B5EF4-FFF2-40B4-BE49-F238E27FC236}">
                <a16:creationId xmlns:a16="http://schemas.microsoft.com/office/drawing/2014/main" id="{308D2164-D6D9-4C04-95A2-BCFD16FDDA4F}"/>
              </a:ext>
            </a:extLst>
          </p:cNvPr>
          <p:cNvPicPr>
            <a:picLocks noGrp="1" noChangeAspect="1"/>
          </p:cNvPicPr>
          <p:nvPr>
            <p:ph sz="half" idx="1"/>
          </p:nvPr>
        </p:nvPicPr>
        <p:blipFill>
          <a:blip r:embed="rId2"/>
          <a:stretch>
            <a:fillRect/>
          </a:stretch>
        </p:blipFill>
        <p:spPr>
          <a:xfrm>
            <a:off x="609600" y="2527692"/>
            <a:ext cx="5384800" cy="3364717"/>
          </a:xfrm>
          <a:prstGeom prst="rect">
            <a:avLst/>
          </a:prstGeom>
        </p:spPr>
      </p:pic>
      <p:sp>
        <p:nvSpPr>
          <p:cNvPr id="4" name="Content Placeholder 3">
            <a:extLst>
              <a:ext uri="{FF2B5EF4-FFF2-40B4-BE49-F238E27FC236}">
                <a16:creationId xmlns:a16="http://schemas.microsoft.com/office/drawing/2014/main" id="{60C68D70-E3CE-47AA-B37B-3B83DC11E2AB}"/>
              </a:ext>
            </a:extLst>
          </p:cNvPr>
          <p:cNvSpPr>
            <a:spLocks noGrp="1"/>
          </p:cNvSpPr>
          <p:nvPr>
            <p:ph sz="half" idx="2"/>
          </p:nvPr>
        </p:nvSpPr>
        <p:spPr/>
        <p:txBody>
          <a:bodyPr/>
          <a:lstStyle/>
          <a:p>
            <a:r>
              <a:rPr lang="en-US" dirty="0"/>
              <a:t>Overall, the absolute errors in 2016 where not any higher than in 2008</a:t>
            </a:r>
          </a:p>
          <a:p>
            <a:r>
              <a:rPr lang="en-US" dirty="0"/>
              <a:t>However a much closer race made these errors matter more</a:t>
            </a:r>
          </a:p>
          <a:p>
            <a:endParaRPr lang="en-US" dirty="0"/>
          </a:p>
        </p:txBody>
      </p:sp>
    </p:spTree>
    <p:extLst>
      <p:ext uri="{BB962C8B-B14F-4D97-AF65-F5344CB8AC3E}">
        <p14:creationId xmlns:p14="http://schemas.microsoft.com/office/powerpoint/2010/main" val="162540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DCAA-67B3-46B2-B56B-0406A1B7ABE1}"/>
              </a:ext>
            </a:extLst>
          </p:cNvPr>
          <p:cNvSpPr>
            <a:spLocks noGrp="1"/>
          </p:cNvSpPr>
          <p:nvPr>
            <p:ph type="title"/>
          </p:nvPr>
        </p:nvSpPr>
        <p:spPr/>
        <p:txBody>
          <a:bodyPr/>
          <a:lstStyle/>
          <a:p>
            <a:r>
              <a:rPr lang="en-US" dirty="0"/>
              <a:t>2016 wasn’t abnormal in FL, MI, NC, PA, WI</a:t>
            </a:r>
          </a:p>
        </p:txBody>
      </p:sp>
      <p:sp>
        <p:nvSpPr>
          <p:cNvPr id="4" name="Content Placeholder 3">
            <a:extLst>
              <a:ext uri="{FF2B5EF4-FFF2-40B4-BE49-F238E27FC236}">
                <a16:creationId xmlns:a16="http://schemas.microsoft.com/office/drawing/2014/main" id="{60C68D70-E3CE-47AA-B37B-3B83DC11E2AB}"/>
              </a:ext>
            </a:extLst>
          </p:cNvPr>
          <p:cNvSpPr>
            <a:spLocks noGrp="1"/>
          </p:cNvSpPr>
          <p:nvPr>
            <p:ph sz="half" idx="2"/>
          </p:nvPr>
        </p:nvSpPr>
        <p:spPr/>
        <p:txBody>
          <a:bodyPr>
            <a:normAutofit fontScale="70000" lnSpcReduction="20000"/>
          </a:bodyPr>
          <a:lstStyle/>
          <a:p>
            <a:r>
              <a:rPr lang="en-US" dirty="0"/>
              <a:t>Overall, the absolute errors in 2016 where not any higher than in 2008 or 2012 in the five states (FL, MI, NC, PA, WI) the polls generally failed to predict the winner on average</a:t>
            </a:r>
          </a:p>
          <a:p>
            <a:r>
              <a:rPr lang="en-US" dirty="0"/>
              <a:t>This is based on last 60 days of polling</a:t>
            </a:r>
          </a:p>
          <a:p>
            <a:r>
              <a:rPr lang="en-US" dirty="0"/>
              <a:t>The polls weren’t more wrong, these races were just closer</a:t>
            </a:r>
          </a:p>
          <a:p>
            <a:r>
              <a:rPr lang="en-US" dirty="0"/>
              <a:t>Given this data and how close the races were on election day it is not surprising Trump won  </a:t>
            </a:r>
          </a:p>
          <a:p>
            <a:r>
              <a:rPr lang="en-US" dirty="0"/>
              <a:t>These historical average errors should be used when interpreting 2020 polls</a:t>
            </a:r>
          </a:p>
        </p:txBody>
      </p:sp>
      <p:pic>
        <p:nvPicPr>
          <p:cNvPr id="8" name="Content Placeholder 7">
            <a:extLst>
              <a:ext uri="{FF2B5EF4-FFF2-40B4-BE49-F238E27FC236}">
                <a16:creationId xmlns:a16="http://schemas.microsoft.com/office/drawing/2014/main" id="{AB457802-77D9-443D-8699-89D58A68E236}"/>
              </a:ext>
            </a:extLst>
          </p:cNvPr>
          <p:cNvPicPr>
            <a:picLocks noGrp="1" noChangeAspect="1"/>
          </p:cNvPicPr>
          <p:nvPr>
            <p:ph sz="half" idx="1"/>
          </p:nvPr>
        </p:nvPicPr>
        <p:blipFill>
          <a:blip r:embed="rId2"/>
          <a:stretch>
            <a:fillRect/>
          </a:stretch>
        </p:blipFill>
        <p:spPr>
          <a:xfrm>
            <a:off x="609600" y="2527692"/>
            <a:ext cx="5384800" cy="3364717"/>
          </a:xfrm>
          <a:prstGeom prst="rect">
            <a:avLst/>
          </a:prstGeom>
        </p:spPr>
      </p:pic>
    </p:spTree>
    <p:extLst>
      <p:ext uri="{BB962C8B-B14F-4D97-AF65-F5344CB8AC3E}">
        <p14:creationId xmlns:p14="http://schemas.microsoft.com/office/powerpoint/2010/main" val="6517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556C-5C9D-42F7-AC10-F6DB61ACDC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9BDE29-8541-4F54-9205-F481AE408E2E}"/>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solidFill>
                  <a:schemeClr val="tx1"/>
                </a:solidFill>
              </a:rPr>
              <a:t>Claims that in 2016 the polls were inaccurate or biased have little evidence to support them and don’t look at the whole picture</a:t>
            </a:r>
          </a:p>
          <a:p>
            <a:pPr marL="457200" indent="-457200">
              <a:buFont typeface="Arial" panose="020B0604020202020204" pitchFamily="34" charset="0"/>
              <a:buChar char="•"/>
            </a:pPr>
            <a:r>
              <a:rPr lang="en-US" dirty="0">
                <a:solidFill>
                  <a:schemeClr val="tx1"/>
                </a:solidFill>
              </a:rPr>
              <a:t>There is some non-sampling error that exists and should be accounted for</a:t>
            </a:r>
          </a:p>
          <a:p>
            <a:pPr marL="457200" indent="-457200">
              <a:buFont typeface="Arial" panose="020B0604020202020204" pitchFamily="34" charset="0"/>
              <a:buChar char="•"/>
            </a:pPr>
            <a:r>
              <a:rPr lang="en-US" dirty="0">
                <a:solidFill>
                  <a:schemeClr val="tx1"/>
                </a:solidFill>
              </a:rPr>
              <a:t>Methods to predict non-sampling error in elections should be studied</a:t>
            </a:r>
          </a:p>
          <a:p>
            <a:pPr marL="457200" indent="-457200">
              <a:buFont typeface="Arial" panose="020B0604020202020204" pitchFamily="34" charset="0"/>
              <a:buChar char="•"/>
            </a:pPr>
            <a:r>
              <a:rPr lang="en-US" dirty="0">
                <a:solidFill>
                  <a:schemeClr val="tx1"/>
                </a:solidFill>
              </a:rPr>
              <a:t>Pollsters who didn’t weight for education should update their methodology</a:t>
            </a:r>
          </a:p>
          <a:p>
            <a:pPr marL="457200" indent="-457200">
              <a:buFont typeface="Arial" panose="020B0604020202020204" pitchFamily="34" charset="0"/>
              <a:buChar char="•"/>
            </a:pPr>
            <a:r>
              <a:rPr lang="en-US" dirty="0">
                <a:solidFill>
                  <a:schemeClr val="tx1"/>
                </a:solidFill>
              </a:rPr>
              <a:t>Polls are incapable of distinguishing electability during a primary because polls at that time point are not predictive and accurate enough to do so</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23152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A741-38E0-4F32-AB37-DBE95B7C28B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6DF0DE4-DCDA-478A-81A5-F19FA8215CC3}"/>
              </a:ext>
            </a:extLst>
          </p:cNvPr>
          <p:cNvSpPr>
            <a:spLocks noGrp="1"/>
          </p:cNvSpPr>
          <p:nvPr>
            <p:ph idx="1"/>
          </p:nvPr>
        </p:nvSpPr>
        <p:spPr/>
        <p:txBody>
          <a:bodyPr>
            <a:normAutofit fontScale="85000" lnSpcReduction="20000"/>
          </a:bodyPr>
          <a:lstStyle/>
          <a:p>
            <a:pPr marL="457200" indent="-457200">
              <a:buFont typeface="Arial" panose="020B0604020202020204" pitchFamily="34" charset="0"/>
              <a:buChar char="•"/>
            </a:pPr>
            <a:r>
              <a:rPr lang="en-US" dirty="0">
                <a:solidFill>
                  <a:schemeClr val="tx1"/>
                </a:solidFill>
              </a:rPr>
              <a:t>Alexander, Brittany (2019), "A Bayesian Model for the Prediction of United States Presidential Elections," </a:t>
            </a:r>
            <a:r>
              <a:rPr lang="en-US" i="1" dirty="0">
                <a:solidFill>
                  <a:schemeClr val="tx1"/>
                </a:solidFill>
              </a:rPr>
              <a:t>SIAM Undergraduate Research Online, </a:t>
            </a:r>
            <a:r>
              <a:rPr lang="en-US" b="1" dirty="0">
                <a:solidFill>
                  <a:schemeClr val="tx1"/>
                </a:solidFill>
              </a:rPr>
              <a:t>12</a:t>
            </a:r>
          </a:p>
          <a:p>
            <a:pPr marL="457200" indent="-457200">
              <a:buFont typeface="Arial" panose="020B0604020202020204" pitchFamily="34" charset="0"/>
              <a:buChar char="•"/>
            </a:pPr>
            <a:r>
              <a:rPr lang="en-US" dirty="0">
                <a:solidFill>
                  <a:schemeClr val="tx1"/>
                </a:solidFill>
              </a:rPr>
              <a:t>Bon, J. J., Ballard, T., &amp; Baffour, B. (2019), "Polling bias and undecided voter allocations: US presidential elections, 2004–2016," </a:t>
            </a:r>
            <a:r>
              <a:rPr lang="en-US" i="1" dirty="0">
                <a:solidFill>
                  <a:schemeClr val="tx1"/>
                </a:solidFill>
              </a:rPr>
              <a:t>Journal of the Royal Statistical Society: Series A (Statistics in Society)</a:t>
            </a:r>
            <a:r>
              <a:rPr lang="en-US" dirty="0">
                <a:solidFill>
                  <a:schemeClr val="tx1"/>
                </a:solidFill>
              </a:rPr>
              <a:t>, </a:t>
            </a:r>
            <a:r>
              <a:rPr lang="en-US" b="1" dirty="0">
                <a:solidFill>
                  <a:schemeClr val="tx1"/>
                </a:solidFill>
              </a:rPr>
              <a:t>182(2)</a:t>
            </a:r>
            <a:r>
              <a:rPr lang="en-US" dirty="0">
                <a:solidFill>
                  <a:schemeClr val="tx1"/>
                </a:solidFill>
              </a:rPr>
              <a:t>, 467-493.</a:t>
            </a:r>
          </a:p>
          <a:p>
            <a:pPr marL="457200" indent="-457200">
              <a:buFont typeface="Arial" panose="020B0604020202020204" pitchFamily="34" charset="0"/>
              <a:buChar char="•"/>
            </a:pPr>
            <a:r>
              <a:rPr lang="en-US" dirty="0" err="1">
                <a:solidFill>
                  <a:schemeClr val="tx1"/>
                </a:solidFill>
              </a:rPr>
              <a:t>Hillygus</a:t>
            </a:r>
            <a:r>
              <a:rPr lang="en-US" dirty="0">
                <a:solidFill>
                  <a:schemeClr val="tx1"/>
                </a:solidFill>
              </a:rPr>
              <a:t>, D. S. (2011). "The evolution of election polling in the United States," Public opinion quarterly, </a:t>
            </a:r>
            <a:r>
              <a:rPr lang="en-US" b="1" dirty="0">
                <a:solidFill>
                  <a:schemeClr val="tx1"/>
                </a:solidFill>
              </a:rPr>
              <a:t>75(5)</a:t>
            </a:r>
            <a:r>
              <a:rPr lang="en-US" dirty="0">
                <a:solidFill>
                  <a:schemeClr val="tx1"/>
                </a:solidFill>
              </a:rPr>
              <a:t>, 962-981</a:t>
            </a:r>
          </a:p>
          <a:p>
            <a:pPr marL="457200" indent="-457200">
              <a:buFont typeface="Arial" panose="020B0604020202020204" pitchFamily="34" charset="0"/>
              <a:buChar char="•"/>
            </a:pPr>
            <a:r>
              <a:rPr lang="en-US" dirty="0" err="1">
                <a:solidFill>
                  <a:schemeClr val="tx1"/>
                </a:solidFill>
              </a:rPr>
              <a:t>Shirani-Mehr</a:t>
            </a:r>
            <a:r>
              <a:rPr lang="en-US" dirty="0">
                <a:solidFill>
                  <a:schemeClr val="tx1"/>
                </a:solidFill>
              </a:rPr>
              <a:t>, H., Rothschild, D., Goel, S., &amp; Gelman, A. (2018), "Disentangling bias and variance in election polls," </a:t>
            </a:r>
            <a:r>
              <a:rPr lang="en-US" i="1" dirty="0">
                <a:solidFill>
                  <a:schemeClr val="tx1"/>
                </a:solidFill>
              </a:rPr>
              <a:t>Journal of the American Statistical Association</a:t>
            </a:r>
            <a:r>
              <a:rPr lang="en-US" dirty="0">
                <a:solidFill>
                  <a:schemeClr val="tx1"/>
                </a:solidFill>
              </a:rPr>
              <a:t>, </a:t>
            </a:r>
            <a:r>
              <a:rPr lang="en-US" b="1" dirty="0">
                <a:solidFill>
                  <a:schemeClr val="tx1"/>
                </a:solidFill>
              </a:rPr>
              <a:t>113(522)</a:t>
            </a:r>
            <a:r>
              <a:rPr lang="en-US" dirty="0">
                <a:solidFill>
                  <a:schemeClr val="tx1"/>
                </a:solidFill>
              </a:rPr>
              <a:t>, 607-614.</a:t>
            </a:r>
          </a:p>
        </p:txBody>
      </p:sp>
    </p:spTree>
    <p:extLst>
      <p:ext uri="{BB962C8B-B14F-4D97-AF65-F5344CB8AC3E}">
        <p14:creationId xmlns:p14="http://schemas.microsoft.com/office/powerpoint/2010/main" val="160330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D3C3-C485-45C7-A187-771DEC40430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C13A5E8-AFCA-481D-BF7B-F81A19C28C45}"/>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solidFill>
                  <a:schemeClr val="tx1"/>
                </a:solidFill>
              </a:rPr>
              <a:t>Literature Review &amp; Data Source</a:t>
            </a:r>
          </a:p>
          <a:p>
            <a:pPr marL="457200" indent="-457200">
              <a:buFont typeface="Arial" panose="020B0604020202020204" pitchFamily="34" charset="0"/>
              <a:buChar char="•"/>
            </a:pPr>
            <a:r>
              <a:rPr lang="en-US" dirty="0">
                <a:solidFill>
                  <a:schemeClr val="tx1"/>
                </a:solidFill>
              </a:rPr>
              <a:t>Definition of Accuracy and Predictiveness</a:t>
            </a:r>
          </a:p>
          <a:p>
            <a:pPr marL="457200" indent="-457200">
              <a:buFont typeface="Arial" panose="020B0604020202020204" pitchFamily="34" charset="0"/>
              <a:buChar char="•"/>
            </a:pPr>
            <a:r>
              <a:rPr lang="en-US" dirty="0">
                <a:solidFill>
                  <a:schemeClr val="tx1"/>
                </a:solidFill>
              </a:rPr>
              <a:t>The State of State-Level Polls</a:t>
            </a:r>
          </a:p>
          <a:p>
            <a:pPr marL="457200" indent="-457200">
              <a:buFont typeface="Arial" panose="020B0604020202020204" pitchFamily="34" charset="0"/>
              <a:buChar char="•"/>
            </a:pPr>
            <a:r>
              <a:rPr lang="en-US" dirty="0">
                <a:solidFill>
                  <a:schemeClr val="tx1"/>
                </a:solidFill>
              </a:rPr>
              <a:t>2016 </a:t>
            </a:r>
            <a:r>
              <a:rPr lang="en-US" dirty="0" err="1">
                <a:solidFill>
                  <a:schemeClr val="tx1"/>
                </a:solidFill>
              </a:rPr>
              <a:t>Mythbusting</a:t>
            </a:r>
            <a:endParaRPr lang="en-US" dirty="0">
              <a:solidFill>
                <a:schemeClr val="tx1"/>
              </a:solidFill>
            </a:endParaRPr>
          </a:p>
          <a:p>
            <a:pPr marL="457200" indent="-457200">
              <a:buFont typeface="Arial" panose="020B0604020202020204" pitchFamily="34" charset="0"/>
              <a:buChar char="•"/>
            </a:pPr>
            <a:r>
              <a:rPr lang="en-US" dirty="0">
                <a:solidFill>
                  <a:schemeClr val="tx1"/>
                </a:solidFill>
              </a:rPr>
              <a:t>Conclusion</a:t>
            </a:r>
          </a:p>
        </p:txBody>
      </p:sp>
    </p:spTree>
    <p:extLst>
      <p:ext uri="{BB962C8B-B14F-4D97-AF65-F5344CB8AC3E}">
        <p14:creationId xmlns:p14="http://schemas.microsoft.com/office/powerpoint/2010/main" val="163298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85000" lnSpcReduction="10000"/>
          </a:bodyPr>
          <a:lstStyle/>
          <a:p>
            <a:r>
              <a:rPr lang="en-US" dirty="0">
                <a:solidFill>
                  <a:schemeClr val="tx1"/>
                </a:solidFill>
              </a:rPr>
              <a:t>Huffington Post Pollster has polling data for 2012-2016. There was</a:t>
            </a:r>
          </a:p>
          <a:p>
            <a:r>
              <a:rPr lang="en-US" dirty="0">
                <a:solidFill>
                  <a:schemeClr val="tx1"/>
                </a:solidFill>
              </a:rPr>
              <a:t>a site to get 2008 data before Pollster merged with Huffington</a:t>
            </a:r>
          </a:p>
          <a:p>
            <a:r>
              <a:rPr lang="en-US" dirty="0">
                <a:solidFill>
                  <a:schemeClr val="tx1"/>
                </a:solidFill>
              </a:rPr>
              <a:t>Post, but that link is broken. There are 5756 state level polls</a:t>
            </a:r>
          </a:p>
          <a:p>
            <a:r>
              <a:rPr lang="en-US" dirty="0">
                <a:solidFill>
                  <a:schemeClr val="tx1"/>
                </a:solidFill>
              </a:rPr>
              <a:t>across the three elections. Most states have multiple polls for each</a:t>
            </a:r>
          </a:p>
          <a:p>
            <a:r>
              <a:rPr lang="en-US" dirty="0">
                <a:solidFill>
                  <a:schemeClr val="tx1"/>
                </a:solidFill>
              </a:rPr>
              <a:t>election year. I combined all the data into a single file and added new variables to model polling across years. New variables includes:</a:t>
            </a:r>
          </a:p>
          <a:p>
            <a:pPr marL="457200" indent="-457200">
              <a:buFont typeface="Arial" panose="020B0604020202020204" pitchFamily="34" charset="0"/>
              <a:buChar char="•"/>
            </a:pPr>
            <a:r>
              <a:rPr lang="en-US" dirty="0">
                <a:solidFill>
                  <a:schemeClr val="tx1"/>
                </a:solidFill>
              </a:rPr>
              <a:t>The election results as both the margin and the two party vote</a:t>
            </a:r>
          </a:p>
          <a:p>
            <a:pPr marL="457200" indent="-457200">
              <a:buFont typeface="Arial" panose="020B0604020202020204" pitchFamily="34" charset="0"/>
              <a:buChar char="•"/>
            </a:pPr>
            <a:r>
              <a:rPr lang="en-US" dirty="0">
                <a:solidFill>
                  <a:schemeClr val="tx1"/>
                </a:solidFill>
              </a:rPr>
              <a:t>Days until the election at the start, end, and middle of a poll</a:t>
            </a:r>
          </a:p>
          <a:p>
            <a:pPr marL="457200" indent="-457200">
              <a:buFont typeface="Arial" panose="020B0604020202020204" pitchFamily="34" charset="0"/>
              <a:buChar char="•"/>
            </a:pPr>
            <a:r>
              <a:rPr lang="en-US" dirty="0">
                <a:solidFill>
                  <a:schemeClr val="tx1"/>
                </a:solidFill>
              </a:rPr>
              <a:t>Various versions of polling error</a:t>
            </a:r>
          </a:p>
        </p:txBody>
      </p:sp>
    </p:spTree>
    <p:extLst>
      <p:ext uri="{BB962C8B-B14F-4D97-AF65-F5344CB8AC3E}">
        <p14:creationId xmlns:p14="http://schemas.microsoft.com/office/powerpoint/2010/main" val="15151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EAB53CB-A766-4885-88ED-B6FC90E597E5}"/>
              </a:ext>
            </a:extLst>
          </p:cNvPr>
          <p:cNvSpPr>
            <a:spLocks noGrp="1"/>
          </p:cNvSpPr>
          <p:nvPr>
            <p:ph type="title"/>
          </p:nvPr>
        </p:nvSpPr>
        <p:spPr>
          <a:xfrm>
            <a:off x="609600" y="1054767"/>
            <a:ext cx="10972800" cy="1143000"/>
          </a:xfrm>
        </p:spPr>
        <p:txBody>
          <a:bodyPr/>
          <a:lstStyle/>
          <a:p>
            <a:r>
              <a:rPr lang="en-US" dirty="0"/>
              <a:t>Inspiration</a:t>
            </a:r>
          </a:p>
        </p:txBody>
      </p:sp>
      <p:pic>
        <p:nvPicPr>
          <p:cNvPr id="4" name="Picture 3">
            <a:extLst>
              <a:ext uri="{FF2B5EF4-FFF2-40B4-BE49-F238E27FC236}">
                <a16:creationId xmlns:a16="http://schemas.microsoft.com/office/drawing/2014/main" id="{F4F17496-0076-402C-9D50-6329EDCC8FF4}"/>
              </a:ext>
            </a:extLst>
          </p:cNvPr>
          <p:cNvPicPr>
            <a:picLocks noChangeAspect="1"/>
          </p:cNvPicPr>
          <p:nvPr/>
        </p:nvPicPr>
        <p:blipFill>
          <a:blip r:embed="rId2"/>
          <a:stretch>
            <a:fillRect/>
          </a:stretch>
        </p:blipFill>
        <p:spPr>
          <a:xfrm>
            <a:off x="1620647" y="2294022"/>
            <a:ext cx="3362705" cy="3832143"/>
          </a:xfrm>
          <a:prstGeom prst="rect">
            <a:avLst/>
          </a:prstGeom>
          <a:noFill/>
        </p:spPr>
      </p:pic>
      <p:sp>
        <p:nvSpPr>
          <p:cNvPr id="14" name="Content Placeholder 3">
            <a:extLst>
              <a:ext uri="{FF2B5EF4-FFF2-40B4-BE49-F238E27FC236}">
                <a16:creationId xmlns:a16="http://schemas.microsoft.com/office/drawing/2014/main" id="{C7EB36CD-4CBB-4193-A020-770F82280D17}"/>
              </a:ext>
            </a:extLst>
          </p:cNvPr>
          <p:cNvSpPr>
            <a:spLocks noGrp="1"/>
          </p:cNvSpPr>
          <p:nvPr>
            <p:ph sz="half" idx="2"/>
          </p:nvPr>
        </p:nvSpPr>
        <p:spPr>
          <a:xfrm>
            <a:off x="6197600" y="2294022"/>
            <a:ext cx="5384800" cy="3832143"/>
          </a:xfrm>
        </p:spPr>
        <p:txBody>
          <a:bodyPr/>
          <a:lstStyle/>
          <a:p>
            <a:r>
              <a:rPr lang="en-US" dirty="0">
                <a:hlinkClick r:id="rId3"/>
              </a:rPr>
              <a:t>Twitter Thread</a:t>
            </a:r>
            <a:endParaRPr lang="en-US" dirty="0"/>
          </a:p>
          <a:p>
            <a:r>
              <a:rPr lang="en-US" dirty="0"/>
              <a:t>The goal of this paper is to analyze the accuracy and predictiveness of state-level presidential polling across the entire cycle </a:t>
            </a:r>
          </a:p>
          <a:p>
            <a:endParaRPr lang="en-US" dirty="0"/>
          </a:p>
        </p:txBody>
      </p:sp>
    </p:spTree>
    <p:extLst>
      <p:ext uri="{BB962C8B-B14F-4D97-AF65-F5344CB8AC3E}">
        <p14:creationId xmlns:p14="http://schemas.microsoft.com/office/powerpoint/2010/main" val="191413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2AF6-C852-416B-9112-41B129B8D487}"/>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96D9460-EB38-47D9-AFB2-201C2633936C}"/>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err="1">
                <a:solidFill>
                  <a:schemeClr val="tx1"/>
                </a:solidFill>
              </a:rPr>
              <a:t>Hillygus</a:t>
            </a:r>
            <a:r>
              <a:rPr lang="en-US" dirty="0">
                <a:solidFill>
                  <a:schemeClr val="tx1"/>
                </a:solidFill>
              </a:rPr>
              <a:t>, D. S. (2011) describes a history of election polling but doesn’t include much on state level polls</a:t>
            </a:r>
          </a:p>
          <a:p>
            <a:pPr marL="457200" indent="-457200">
              <a:buFont typeface="Arial" panose="020B0604020202020204" pitchFamily="34" charset="0"/>
              <a:buChar char="•"/>
            </a:pPr>
            <a:r>
              <a:rPr lang="en-US" dirty="0">
                <a:solidFill>
                  <a:schemeClr val="tx1"/>
                </a:solidFill>
              </a:rPr>
              <a:t>Bon et.al (2019) focused on the effects of undecided voters and</a:t>
            </a:r>
          </a:p>
          <a:p>
            <a:pPr marL="457200" indent="-457200">
              <a:buFont typeface="Arial" panose="020B0604020202020204" pitchFamily="34" charset="0"/>
              <a:buChar char="•"/>
            </a:pPr>
            <a:r>
              <a:rPr lang="en-US" dirty="0">
                <a:solidFill>
                  <a:schemeClr val="tx1"/>
                </a:solidFill>
              </a:rPr>
              <a:t>polling bias</a:t>
            </a:r>
          </a:p>
          <a:p>
            <a:pPr marL="457200" indent="-457200">
              <a:buFont typeface="Arial" panose="020B0604020202020204" pitchFamily="34" charset="0"/>
              <a:buChar char="•"/>
            </a:pPr>
            <a:r>
              <a:rPr lang="en-US" dirty="0" err="1">
                <a:solidFill>
                  <a:schemeClr val="tx1"/>
                </a:solidFill>
              </a:rPr>
              <a:t>Shirani-Mehr</a:t>
            </a:r>
            <a:r>
              <a:rPr lang="en-US" dirty="0">
                <a:solidFill>
                  <a:schemeClr val="tx1"/>
                </a:solidFill>
              </a:rPr>
              <a:t> (2018) built a model to decompose bias and variance in polls but focused on the last two weeks of the election</a:t>
            </a:r>
          </a:p>
          <a:p>
            <a:pPr marL="457200" indent="-457200">
              <a:buFont typeface="Arial" panose="020B0604020202020204" pitchFamily="34" charset="0"/>
              <a:buChar char="•"/>
            </a:pPr>
            <a:r>
              <a:rPr lang="en-US" dirty="0">
                <a:solidFill>
                  <a:schemeClr val="tx1"/>
                </a:solidFill>
              </a:rPr>
              <a:t>Alexander (2019) built a model and looks at the accuracy of</a:t>
            </a:r>
          </a:p>
          <a:p>
            <a:pPr marL="457200" indent="-457200">
              <a:buFont typeface="Arial" panose="020B0604020202020204" pitchFamily="34" charset="0"/>
              <a:buChar char="•"/>
            </a:pPr>
            <a:r>
              <a:rPr lang="en-US" dirty="0">
                <a:solidFill>
                  <a:schemeClr val="tx1"/>
                </a:solidFill>
              </a:rPr>
              <a:t>averaging all the polls</a:t>
            </a:r>
          </a:p>
          <a:p>
            <a:pPr marL="457200" indent="-457200">
              <a:buFont typeface="Arial" panose="020B0604020202020204" pitchFamily="34" charset="0"/>
              <a:buChar char="•"/>
            </a:pPr>
            <a:r>
              <a:rPr lang="en-US" dirty="0">
                <a:solidFill>
                  <a:schemeClr val="tx1"/>
                </a:solidFill>
              </a:rPr>
              <a:t>None of these studies focuses on individual polls during a broad range of time</a:t>
            </a:r>
          </a:p>
        </p:txBody>
      </p:sp>
    </p:spTree>
    <p:extLst>
      <p:ext uri="{BB962C8B-B14F-4D97-AF65-F5344CB8AC3E}">
        <p14:creationId xmlns:p14="http://schemas.microsoft.com/office/powerpoint/2010/main" val="23267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1C62-21BD-4963-92B7-30E36E4FFCEE}"/>
              </a:ext>
            </a:extLst>
          </p:cNvPr>
          <p:cNvSpPr>
            <a:spLocks noGrp="1"/>
          </p:cNvSpPr>
          <p:nvPr>
            <p:ph type="title"/>
          </p:nvPr>
        </p:nvSpPr>
        <p:spPr/>
        <p:txBody>
          <a:bodyPr/>
          <a:lstStyle/>
          <a:p>
            <a:r>
              <a:rPr lang="en-US" dirty="0"/>
              <a:t>Definition of Accuracy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997457-EEC5-4540-A6BB-5E7B3C740773}"/>
                  </a:ext>
                </a:extLst>
              </p:cNvPr>
              <p:cNvSpPr>
                <a:spLocks noGrp="1"/>
              </p:cNvSpPr>
              <p:nvPr>
                <p:ph idx="1"/>
              </p:nvPr>
            </p:nvSpPr>
            <p:spPr/>
            <p:txBody>
              <a:bodyPr>
                <a:normAutofit fontScale="85000" lnSpcReduction="20000"/>
              </a:bodyPr>
              <a:lstStyle/>
              <a:p>
                <a:r>
                  <a:rPr lang="en-US" dirty="0">
                    <a:solidFill>
                      <a:schemeClr val="tx1"/>
                    </a:solidFill>
                  </a:rPr>
                  <a:t>Accuracy in polling has two components: percent called correctly,</a:t>
                </a:r>
              </a:p>
              <a:p>
                <a:r>
                  <a:rPr lang="en-US" dirty="0">
                    <a:solidFill>
                      <a:schemeClr val="tx1"/>
                    </a:solidFill>
                  </a:rPr>
                  <a:t>and distance between a polls results and what happens on election</a:t>
                </a:r>
              </a:p>
              <a:p>
                <a:r>
                  <a:rPr lang="en-US" dirty="0">
                    <a:solidFill>
                      <a:schemeClr val="tx1"/>
                    </a:solidFill>
                  </a:rPr>
                  <a:t>day. Additionally accuracy can be viewed in terms of margin, and</a:t>
                </a:r>
              </a:p>
              <a:p>
                <a:r>
                  <a:rPr lang="en-US" dirty="0">
                    <a:solidFill>
                      <a:schemeClr val="tx1"/>
                    </a:solidFill>
                  </a:rPr>
                  <a:t>in terms of vote. Margin is defined as the difference between the</a:t>
                </a:r>
              </a:p>
              <a:p>
                <a:r>
                  <a:rPr lang="en-US" dirty="0">
                    <a:solidFill>
                      <a:schemeClr val="tx1"/>
                    </a:solidFill>
                  </a:rPr>
                  <a:t>Democratic vote (or poll support) and the Republican vote (or</a:t>
                </a:r>
              </a:p>
              <a:p>
                <a:r>
                  <a:rPr lang="en-US" dirty="0">
                    <a:solidFill>
                      <a:schemeClr val="tx1"/>
                    </a:solidFill>
                  </a:rPr>
                  <a:t>poll support). Accuracy in terms of vote is measured by first</a:t>
                </a:r>
              </a:p>
              <a:p>
                <a:r>
                  <a:rPr lang="en-US" dirty="0">
                    <a:solidFill>
                      <a:schemeClr val="tx1"/>
                    </a:solidFill>
                  </a:rPr>
                  <a:t>applying the formula: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b="0" i="1" smtClean="0">
                            <a:solidFill>
                              <a:schemeClr val="tx1"/>
                            </a:solidFill>
                            <a:latin typeface="Cambria Math" panose="02040503050406030204" pitchFamily="18" charset="0"/>
                          </a:rPr>
                          <m:t>𝑛𝑒𝑤</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𝑛𝑒𝑤</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𝑟</m:t>
                        </m:r>
                      </m:num>
                      <m:den>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 </m:t>
                    </m:r>
                  </m:oMath>
                </a14:m>
                <a:r>
                  <a:rPr lang="en-US" dirty="0">
                    <a:solidFill>
                      <a:schemeClr val="tx1"/>
                    </a:solidFill>
                  </a:rPr>
                  <a:t> to polls and vote</a:t>
                </a:r>
              </a:p>
              <a:p>
                <a:r>
                  <a:rPr lang="en-US" dirty="0">
                    <a:solidFill>
                      <a:schemeClr val="tx1"/>
                    </a:solidFill>
                  </a:rPr>
                  <a:t>results so that the Republican and Democratic support sums to 1.</a:t>
                </a:r>
              </a:p>
              <a:p>
                <a:r>
                  <a:rPr lang="en-US" dirty="0">
                    <a:solidFill>
                      <a:schemeClr val="tx1"/>
                    </a:solidFill>
                  </a:rPr>
                  <a:t>This standardizes results to deal with different levels of undecideds,</a:t>
                </a:r>
              </a:p>
              <a:p>
                <a:r>
                  <a:rPr lang="en-US" dirty="0">
                    <a:solidFill>
                      <a:schemeClr val="tx1"/>
                    </a:solidFill>
                  </a:rPr>
                  <a:t>and the inclusion of minor candidates.</a:t>
                </a:r>
              </a:p>
            </p:txBody>
          </p:sp>
        </mc:Choice>
        <mc:Fallback xmlns="">
          <p:sp>
            <p:nvSpPr>
              <p:cNvPr id="3" name="Content Placeholder 2">
                <a:extLst>
                  <a:ext uri="{FF2B5EF4-FFF2-40B4-BE49-F238E27FC236}">
                    <a16:creationId xmlns:a16="http://schemas.microsoft.com/office/drawing/2014/main" id="{F4997457-EEC5-4540-A6BB-5E7B3C740773}"/>
                  </a:ext>
                </a:extLst>
              </p:cNvPr>
              <p:cNvSpPr>
                <a:spLocks noGrp="1" noRot="1" noChangeAspect="1" noMove="1" noResize="1" noEditPoints="1" noAdjustHandles="1" noChangeArrowheads="1" noChangeShapeType="1" noTextEdit="1"/>
              </p:cNvSpPr>
              <p:nvPr>
                <p:ph idx="1"/>
              </p:nvPr>
            </p:nvSpPr>
            <p:spPr>
              <a:blipFill>
                <a:blip r:embed="rId2"/>
                <a:stretch>
                  <a:fillRect l="-1056" t="-3018"/>
                </a:stretch>
              </a:blipFill>
            </p:spPr>
            <p:txBody>
              <a:bodyPr/>
              <a:lstStyle/>
              <a:p>
                <a:r>
                  <a:rPr lang="en-US">
                    <a:noFill/>
                  </a:rPr>
                  <a:t> </a:t>
                </a:r>
              </a:p>
            </p:txBody>
          </p:sp>
        </mc:Fallback>
      </mc:AlternateContent>
    </p:spTree>
    <p:extLst>
      <p:ext uri="{BB962C8B-B14F-4D97-AF65-F5344CB8AC3E}">
        <p14:creationId xmlns:p14="http://schemas.microsoft.com/office/powerpoint/2010/main" val="348367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1C62-21BD-4963-92B7-30E36E4FFCEE}"/>
              </a:ext>
            </a:extLst>
          </p:cNvPr>
          <p:cNvSpPr>
            <a:spLocks noGrp="1"/>
          </p:cNvSpPr>
          <p:nvPr>
            <p:ph type="title"/>
          </p:nvPr>
        </p:nvSpPr>
        <p:spPr/>
        <p:txBody>
          <a:bodyPr/>
          <a:lstStyle/>
          <a:p>
            <a:r>
              <a:rPr lang="en-US" dirty="0"/>
              <a:t>Definition of Predictiveness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997457-EEC5-4540-A6BB-5E7B3C740773}"/>
                  </a:ext>
                </a:extLst>
              </p:cNvPr>
              <p:cNvSpPr>
                <a:spLocks noGrp="1"/>
              </p:cNvSpPr>
              <p:nvPr>
                <p:ph idx="1"/>
              </p:nvPr>
            </p:nvSpPr>
            <p:spPr/>
            <p:txBody>
              <a:bodyPr/>
              <a:lstStyle/>
              <a:p>
                <a:r>
                  <a:rPr lang="en-US" dirty="0">
                    <a:solidFill>
                      <a:schemeClr val="tx1"/>
                    </a:solidFill>
                  </a:rPr>
                  <a:t>Predictiveness is defined by the strength of a correlation between two variables and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𝑅</m:t>
                        </m:r>
                      </m:e>
                      <m:sup>
                        <m:r>
                          <a:rPr lang="en-US" b="0" i="1" smtClean="0">
                            <a:solidFill>
                              <a:schemeClr val="tx1"/>
                            </a:solidFill>
                            <a:latin typeface="Cambria Math" panose="02040503050406030204" pitchFamily="18" charset="0"/>
                          </a:rPr>
                          <m:t>2</m:t>
                        </m:r>
                      </m:sup>
                    </m:sSup>
                  </m:oMath>
                </a14:m>
                <a:r>
                  <a:rPr lang="en-US" dirty="0">
                    <a:solidFill>
                      <a:schemeClr val="tx1"/>
                    </a:solidFill>
                  </a:rPr>
                  <a:t> of fit regressions. Predictiveness matters because it tells us if and when we can consider polls to have predictive value in the election.</a:t>
                </a:r>
              </a:p>
            </p:txBody>
          </p:sp>
        </mc:Choice>
        <mc:Fallback>
          <p:sp>
            <p:nvSpPr>
              <p:cNvPr id="3" name="Content Placeholder 2">
                <a:extLst>
                  <a:ext uri="{FF2B5EF4-FFF2-40B4-BE49-F238E27FC236}">
                    <a16:creationId xmlns:a16="http://schemas.microsoft.com/office/drawing/2014/main" id="{F4997457-EEC5-4540-A6BB-5E7B3C740773}"/>
                  </a:ext>
                </a:extLst>
              </p:cNvPr>
              <p:cNvSpPr>
                <a:spLocks noGrp="1" noRot="1" noChangeAspect="1" noMove="1" noResize="1" noEditPoints="1" noAdjustHandles="1" noChangeArrowheads="1" noChangeShapeType="1" noTextEdit="1"/>
              </p:cNvSpPr>
              <p:nvPr>
                <p:ph idx="1"/>
              </p:nvPr>
            </p:nvSpPr>
            <p:spPr>
              <a:blipFill>
                <a:blip r:embed="rId2"/>
                <a:stretch>
                  <a:fillRect l="-1389" t="-1706"/>
                </a:stretch>
              </a:blipFill>
            </p:spPr>
            <p:txBody>
              <a:bodyPr/>
              <a:lstStyle/>
              <a:p>
                <a:r>
                  <a:rPr lang="en-US">
                    <a:noFill/>
                  </a:rPr>
                  <a:t> </a:t>
                </a:r>
              </a:p>
            </p:txBody>
          </p:sp>
        </mc:Fallback>
      </mc:AlternateContent>
    </p:spTree>
    <p:extLst>
      <p:ext uri="{BB962C8B-B14F-4D97-AF65-F5344CB8AC3E}">
        <p14:creationId xmlns:p14="http://schemas.microsoft.com/office/powerpoint/2010/main" val="378388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65CA90-956C-4E42-9BFA-B0118ED0B5F6}"/>
              </a:ext>
            </a:extLst>
          </p:cNvPr>
          <p:cNvSpPr>
            <a:spLocks noGrp="1"/>
          </p:cNvSpPr>
          <p:nvPr>
            <p:ph type="title"/>
          </p:nvPr>
        </p:nvSpPr>
        <p:spPr>
          <a:xfrm>
            <a:off x="609611" y="1171075"/>
            <a:ext cx="4011084" cy="1162051"/>
          </a:xfrm>
        </p:spPr>
        <p:txBody>
          <a:bodyPr>
            <a:normAutofit/>
          </a:bodyPr>
          <a:lstStyle/>
          <a:p>
            <a:r>
              <a:rPr lang="en-US" sz="3200" dirty="0"/>
              <a:t>Accuracy over Time</a:t>
            </a:r>
          </a:p>
        </p:txBody>
      </p:sp>
      <p:pic>
        <p:nvPicPr>
          <p:cNvPr id="4" name="Picture 3">
            <a:extLst>
              <a:ext uri="{FF2B5EF4-FFF2-40B4-BE49-F238E27FC236}">
                <a16:creationId xmlns:a16="http://schemas.microsoft.com/office/drawing/2014/main" id="{EDEBCB1A-D0B0-4D7C-BEA0-7CF3CE2972CB}"/>
              </a:ext>
            </a:extLst>
          </p:cNvPr>
          <p:cNvPicPr>
            <a:picLocks noChangeAspect="1"/>
          </p:cNvPicPr>
          <p:nvPr/>
        </p:nvPicPr>
        <p:blipFill>
          <a:blip r:embed="rId2"/>
          <a:stretch>
            <a:fillRect/>
          </a:stretch>
        </p:blipFill>
        <p:spPr>
          <a:xfrm>
            <a:off x="4766733" y="1518727"/>
            <a:ext cx="6815667" cy="4259791"/>
          </a:xfrm>
          <a:prstGeom prst="rect">
            <a:avLst/>
          </a:prstGeom>
          <a:noFill/>
        </p:spPr>
      </p:pic>
      <p:sp>
        <p:nvSpPr>
          <p:cNvPr id="11" name="Text Placeholder 3">
            <a:extLst>
              <a:ext uri="{FF2B5EF4-FFF2-40B4-BE49-F238E27FC236}">
                <a16:creationId xmlns:a16="http://schemas.microsoft.com/office/drawing/2014/main" id="{49957B91-7998-4A72-BF31-94928E02766A}"/>
              </a:ext>
            </a:extLst>
          </p:cNvPr>
          <p:cNvSpPr>
            <a:spLocks noGrp="1"/>
          </p:cNvSpPr>
          <p:nvPr>
            <p:ph type="body" sz="half" idx="2"/>
          </p:nvPr>
        </p:nvSpPr>
        <p:spPr>
          <a:xfrm>
            <a:off x="755649" y="2406317"/>
            <a:ext cx="4011084" cy="3719851"/>
          </a:xfrm>
        </p:spPr>
        <p:txBody>
          <a:bodyPr>
            <a:normAutofit fontScale="85000" lnSpcReduction="10000"/>
          </a:bodyPr>
          <a:lstStyle/>
          <a:p>
            <a:pPr marL="342900" indent="-342900">
              <a:buFont typeface="Arial" panose="020B0604020202020204" pitchFamily="34" charset="0"/>
              <a:buChar char="•"/>
            </a:pPr>
            <a:r>
              <a:rPr lang="en-US" sz="2000" dirty="0"/>
              <a:t>This plot is a </a:t>
            </a:r>
            <a:r>
              <a:rPr lang="en-US" sz="2000" dirty="0" err="1"/>
              <a:t>lowess</a:t>
            </a:r>
            <a:r>
              <a:rPr lang="en-US" sz="2000" dirty="0"/>
              <a:t> smooth fit with 95% confidence bands on the absolute error of the margin of the poll versus the final election day margin. Date is the midpoint of the poll</a:t>
            </a:r>
          </a:p>
          <a:p>
            <a:pPr marL="342900" indent="-342900">
              <a:buFont typeface="Arial" panose="020B0604020202020204" pitchFamily="34" charset="0"/>
              <a:buChar char="•"/>
            </a:pPr>
            <a:r>
              <a:rPr lang="en-US" sz="2000" dirty="0"/>
              <a:t>A state is competitive if it’s margin on election day is between -5 and 5 points and otherwise is noncompetitive.</a:t>
            </a:r>
          </a:p>
          <a:p>
            <a:pPr marL="342900" indent="-342900">
              <a:buFont typeface="Arial" panose="020B0604020202020204" pitchFamily="34" charset="0"/>
              <a:buChar char="•"/>
            </a:pPr>
            <a:r>
              <a:rPr lang="en-US" sz="2000" dirty="0"/>
              <a:t>200 days is about late January and 100 days before is the end of July</a:t>
            </a:r>
          </a:p>
          <a:p>
            <a:pPr marL="342900" indent="-342900">
              <a:buFont typeface="Arial" panose="020B0604020202020204" pitchFamily="34" charset="0"/>
              <a:buChar char="•"/>
            </a:pPr>
            <a:r>
              <a:rPr lang="en-US" sz="2000" dirty="0"/>
              <a:t>Before 100 days until the election polls could have a higher error than the margin suggesting they could not accurately predict the winner</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07408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846-8CFC-408C-BA75-E692C2E81438}"/>
              </a:ext>
            </a:extLst>
          </p:cNvPr>
          <p:cNvSpPr>
            <a:spLocks noGrp="1"/>
          </p:cNvSpPr>
          <p:nvPr>
            <p:ph type="title"/>
          </p:nvPr>
        </p:nvSpPr>
        <p:spPr>
          <a:xfrm>
            <a:off x="609600" y="1054767"/>
            <a:ext cx="10972800" cy="1143000"/>
          </a:xfrm>
        </p:spPr>
        <p:txBody>
          <a:bodyPr anchor="ctr">
            <a:normAutofit/>
          </a:bodyPr>
          <a:lstStyle/>
          <a:p>
            <a:r>
              <a:rPr lang="en-US" dirty="0"/>
              <a:t>Average Error by State in Last 60 days</a:t>
            </a:r>
          </a:p>
        </p:txBody>
      </p:sp>
      <p:pic>
        <p:nvPicPr>
          <p:cNvPr id="4" name="Content Placeholder 3">
            <a:extLst>
              <a:ext uri="{FF2B5EF4-FFF2-40B4-BE49-F238E27FC236}">
                <a16:creationId xmlns:a16="http://schemas.microsoft.com/office/drawing/2014/main" id="{61A2B618-9840-4191-BE45-A10C39B3E32C}"/>
              </a:ext>
            </a:extLst>
          </p:cNvPr>
          <p:cNvPicPr>
            <a:picLocks noGrp="1" noChangeAspect="1"/>
          </p:cNvPicPr>
          <p:nvPr>
            <p:ph sz="half" idx="1"/>
          </p:nvPr>
        </p:nvPicPr>
        <p:blipFill>
          <a:blip r:embed="rId2"/>
          <a:stretch>
            <a:fillRect/>
          </a:stretch>
        </p:blipFill>
        <p:spPr>
          <a:xfrm>
            <a:off x="609600" y="2527343"/>
            <a:ext cx="5384800" cy="3365500"/>
          </a:xfrm>
          <a:prstGeom prst="rect">
            <a:avLst/>
          </a:prstGeom>
          <a:noFill/>
        </p:spPr>
      </p:pic>
      <p:sp>
        <p:nvSpPr>
          <p:cNvPr id="9" name="Content Placeholder 3">
            <a:extLst>
              <a:ext uri="{FF2B5EF4-FFF2-40B4-BE49-F238E27FC236}">
                <a16:creationId xmlns:a16="http://schemas.microsoft.com/office/drawing/2014/main" id="{DE63CDEB-71AD-4A9C-B4AF-45EECE066255}"/>
              </a:ext>
            </a:extLst>
          </p:cNvPr>
          <p:cNvSpPr>
            <a:spLocks noGrp="1"/>
          </p:cNvSpPr>
          <p:nvPr>
            <p:ph sz="half" idx="2"/>
          </p:nvPr>
        </p:nvSpPr>
        <p:spPr>
          <a:xfrm>
            <a:off x="6197600" y="2294022"/>
            <a:ext cx="5384800" cy="3832143"/>
          </a:xfrm>
        </p:spPr>
        <p:txBody>
          <a:bodyPr/>
          <a:lstStyle/>
          <a:p>
            <a:r>
              <a:rPr lang="en-US" sz="2000" dirty="0"/>
              <a:t>We see that states that are more partisan have higher errors</a:t>
            </a:r>
          </a:p>
          <a:p>
            <a:r>
              <a:rPr lang="en-US" sz="2000" dirty="0"/>
              <a:t>Higher population states have more accurate polls</a:t>
            </a:r>
          </a:p>
          <a:p>
            <a:r>
              <a:rPr lang="en-US" sz="2000" dirty="0"/>
              <a:t>In most cases the average error is less than the average margin</a:t>
            </a:r>
          </a:p>
        </p:txBody>
      </p:sp>
    </p:spTree>
    <p:extLst>
      <p:ext uri="{BB962C8B-B14F-4D97-AF65-F5344CB8AC3E}">
        <p14:creationId xmlns:p14="http://schemas.microsoft.com/office/powerpoint/2010/main" val="1110057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1462</TotalTime>
  <Words>1123</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Georgia</vt:lpstr>
      <vt:lpstr>Office Theme</vt:lpstr>
      <vt:lpstr>The Predictive Power and Accuracy of State-Level Presidential Polls</vt:lpstr>
      <vt:lpstr>Outline</vt:lpstr>
      <vt:lpstr>Data Source</vt:lpstr>
      <vt:lpstr>Inspiration</vt:lpstr>
      <vt:lpstr>Literature Review</vt:lpstr>
      <vt:lpstr>Definition of Accuracy</vt:lpstr>
      <vt:lpstr>Definition of Predictiveness</vt:lpstr>
      <vt:lpstr>Accuracy over Time</vt:lpstr>
      <vt:lpstr>Average Error by State in Last 60 days</vt:lpstr>
      <vt:lpstr>Partisanship Paradox</vt:lpstr>
      <vt:lpstr>Margin Error in Competitive and Non-Competitive States</vt:lpstr>
      <vt:lpstr>Percent of Races Called Correctly</vt:lpstr>
      <vt:lpstr>R-square Estimates</vt:lpstr>
      <vt:lpstr>2016 wasn’t abnormal</vt:lpstr>
      <vt:lpstr>2016 wasn’t abnormal in FL, MI, NC, PA, WI</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Predictive Power and Accuracy of State-Level Presidential Polls</dc:title>
  <dc:creator>Brittany Alexander</dc:creator>
  <cp:lastModifiedBy>Brittany Alexander</cp:lastModifiedBy>
  <cp:revision>16</cp:revision>
  <dcterms:created xsi:type="dcterms:W3CDTF">2020-06-02T16:15:10Z</dcterms:created>
  <dcterms:modified xsi:type="dcterms:W3CDTF">2020-06-03T17:00:52Z</dcterms:modified>
</cp:coreProperties>
</file>