
<file path=[Content_Types].xml><?xml version="1.0" encoding="utf-8"?>
<Types xmlns="http://schemas.openxmlformats.org/package/2006/content-types">
  <Default Extension="fntdata" ContentType="application/x-fontdata"/>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42"/>
  </p:notesMasterIdLst>
  <p:sldIdLst>
    <p:sldId id="256" r:id="rId2"/>
    <p:sldId id="259" r:id="rId3"/>
    <p:sldId id="258" r:id="rId4"/>
    <p:sldId id="260" r:id="rId5"/>
    <p:sldId id="261" r:id="rId6"/>
    <p:sldId id="262" r:id="rId7"/>
    <p:sldId id="318" r:id="rId8"/>
    <p:sldId id="319" r:id="rId9"/>
    <p:sldId id="312" r:id="rId10"/>
    <p:sldId id="313" r:id="rId11"/>
    <p:sldId id="314" r:id="rId12"/>
    <p:sldId id="315" r:id="rId13"/>
    <p:sldId id="316" r:id="rId14"/>
    <p:sldId id="317" r:id="rId15"/>
    <p:sldId id="267" r:id="rId16"/>
    <p:sldId id="320" r:id="rId17"/>
    <p:sldId id="321" r:id="rId18"/>
    <p:sldId id="322" r:id="rId19"/>
    <p:sldId id="323" r:id="rId20"/>
    <p:sldId id="324" r:id="rId21"/>
    <p:sldId id="325" r:id="rId22"/>
    <p:sldId id="326" r:id="rId23"/>
    <p:sldId id="328" r:id="rId24"/>
    <p:sldId id="329" r:id="rId25"/>
    <p:sldId id="330" r:id="rId26"/>
    <p:sldId id="331" r:id="rId27"/>
    <p:sldId id="332" r:id="rId28"/>
    <p:sldId id="333" r:id="rId29"/>
    <p:sldId id="335" r:id="rId30"/>
    <p:sldId id="334" r:id="rId31"/>
    <p:sldId id="336" r:id="rId32"/>
    <p:sldId id="337" r:id="rId33"/>
    <p:sldId id="338" r:id="rId34"/>
    <p:sldId id="339" r:id="rId35"/>
    <p:sldId id="340" r:id="rId36"/>
    <p:sldId id="341" r:id="rId37"/>
    <p:sldId id="342" r:id="rId38"/>
    <p:sldId id="343" r:id="rId39"/>
    <p:sldId id="344" r:id="rId40"/>
    <p:sldId id="265" r:id="rId41"/>
  </p:sldIdLst>
  <p:sldSz cx="9144000" cy="5143500" type="screen16x9"/>
  <p:notesSz cx="6858000" cy="9144000"/>
  <p:embeddedFontLst>
    <p:embeddedFont>
      <p:font typeface="Chakra Petch Medium" panose="020B0604020202020204" charset="-34"/>
      <p:regular r:id="rId43"/>
      <p:bold r:id="rId44"/>
      <p:italic r:id="rId45"/>
      <p:boldItalic r:id="rId46"/>
    </p:embeddedFont>
    <p:embeddedFont>
      <p:font typeface="Fira Code" panose="020B0809050000020004" pitchFamily="49" charset="0"/>
      <p:regular r:id="rId47"/>
      <p:bold r:id="rId48"/>
    </p:embeddedFont>
    <p:embeddedFont>
      <p:font typeface="Poppins" panose="00000500000000000000" pitchFamily="2" charset="-94"/>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A2D7C4-92F9-4D82-A34E-3DCEECCD286D}">
  <a:tblStyle styleId="{3BA2D7C4-92F9-4D82-A34E-3DCEECCD286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09" autoAdjust="0"/>
    <p:restoredTop sz="94660"/>
  </p:normalViewPr>
  <p:slideViewPr>
    <p:cSldViewPr snapToGrid="0">
      <p:cViewPr varScale="1">
        <p:scale>
          <a:sx n="138" d="100"/>
          <a:sy n="138" d="100"/>
        </p:scale>
        <p:origin x="846"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573000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166825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469380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28251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80266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117030f7ab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117030f7ab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149865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415587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5569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96160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1161526d799_0_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1161526d799_0_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2"/>
        <p:cNvGrpSpPr/>
        <p:nvPr/>
      </p:nvGrpSpPr>
      <p:grpSpPr>
        <a:xfrm>
          <a:off x="0" y="0"/>
          <a:ext cx="0" cy="0"/>
          <a:chOff x="0" y="0"/>
          <a:chExt cx="0" cy="0"/>
        </a:xfrm>
      </p:grpSpPr>
      <p:sp>
        <p:nvSpPr>
          <p:cNvPr id="993" name="Google Shape;993;g117030f7ab2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4" name="Google Shape;994;g117030f7ab2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44746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226711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181540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161526d799_0_1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161526d799_0_1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350252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650414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609375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3167233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161526d799_0_1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161526d799_0_1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26268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5237177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94088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1161526d799_0_1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1161526d799_0_1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4374896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816216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460546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78485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412558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7291575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25827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246085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2261270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15533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161526d799_0_1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161526d799_0_1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g117030f7ab2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2" name="Google Shape;972;g117030f7ab2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2"/>
        <p:cNvGrpSpPr/>
        <p:nvPr/>
      </p:nvGrpSpPr>
      <p:grpSpPr>
        <a:xfrm>
          <a:off x="0" y="0"/>
          <a:ext cx="0" cy="0"/>
          <a:chOff x="0" y="0"/>
          <a:chExt cx="0" cy="0"/>
        </a:xfrm>
      </p:grpSpPr>
      <p:sp>
        <p:nvSpPr>
          <p:cNvPr id="823" name="Google Shape;823;g117030f7ab2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4" name="Google Shape;824;g117030f7ab2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432577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2"/>
        <p:cNvGrpSpPr/>
        <p:nvPr/>
      </p:nvGrpSpPr>
      <p:grpSpPr>
        <a:xfrm>
          <a:off x="0" y="0"/>
          <a:ext cx="0" cy="0"/>
          <a:chOff x="0" y="0"/>
          <a:chExt cx="0" cy="0"/>
        </a:xfrm>
      </p:grpSpPr>
      <p:sp>
        <p:nvSpPr>
          <p:cNvPr id="853" name="Google Shape;853;g117030f7ab2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4" name="Google Shape;854;g117030f7ab2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763694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0"/>
        <p:cNvGrpSpPr/>
        <p:nvPr/>
      </p:nvGrpSpPr>
      <p:grpSpPr>
        <a:xfrm>
          <a:off x="0" y="0"/>
          <a:ext cx="0" cy="0"/>
          <a:chOff x="0" y="0"/>
          <a:chExt cx="0" cy="0"/>
        </a:xfrm>
      </p:grpSpPr>
      <p:sp>
        <p:nvSpPr>
          <p:cNvPr id="791" name="Google Shape;791;g1161526d799_0_14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2" name="Google Shape;792;g1161526d799_0_14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77014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9150" y="137187"/>
            <a:ext cx="9031450" cy="282372"/>
            <a:chOff x="69150" y="137187"/>
            <a:chExt cx="9031450" cy="282372"/>
          </a:xfrm>
        </p:grpSpPr>
        <p:cxnSp>
          <p:nvCxnSpPr>
            <p:cNvPr id="10" name="Google Shape;10;p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3;p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5" name="Google Shape;15;p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a:off x="234375" y="117804"/>
            <a:ext cx="256800" cy="256800"/>
            <a:chOff x="234375" y="110636"/>
            <a:chExt cx="256800" cy="256800"/>
          </a:xfrm>
        </p:grpSpPr>
        <p:sp>
          <p:nvSpPr>
            <p:cNvPr id="17" name="Google Shape;17;p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 name="Google Shape;19;p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0" name="Google Shape;20;p2"/>
          <p:cNvGrpSpPr/>
          <p:nvPr/>
        </p:nvGrpSpPr>
        <p:grpSpPr>
          <a:xfrm>
            <a:off x="6760300" y="117804"/>
            <a:ext cx="2161200" cy="256800"/>
            <a:chOff x="6760300" y="96350"/>
            <a:chExt cx="2161200" cy="256800"/>
          </a:xfrm>
        </p:grpSpPr>
        <p:sp>
          <p:nvSpPr>
            <p:cNvPr id="21" name="Google Shape;21;p2"/>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8683881" y="115948"/>
              <a:ext cx="159362" cy="217605"/>
              <a:chOff x="2025348" y="3145361"/>
              <a:chExt cx="406327" cy="554831"/>
            </a:xfrm>
          </p:grpSpPr>
          <p:sp>
            <p:nvSpPr>
              <p:cNvPr id="23" name="Google Shape;23;p2"/>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 name="Google Shape;25;p2"/>
          <p:cNvSpPr txBox="1">
            <a:spLocks noGrp="1"/>
          </p:cNvSpPr>
          <p:nvPr>
            <p:ph type="ctrTitle"/>
          </p:nvPr>
        </p:nvSpPr>
        <p:spPr>
          <a:xfrm>
            <a:off x="715150" y="941500"/>
            <a:ext cx="7713600" cy="3036600"/>
          </a:xfrm>
          <a:prstGeom prst="rect">
            <a:avLst/>
          </a:prstGeom>
        </p:spPr>
        <p:txBody>
          <a:bodyPr spcFirstLastPara="1" wrap="square" lIns="91425" tIns="91425" rIns="91425" bIns="91425" anchor="ctr" anchorCtr="0">
            <a:noAutofit/>
          </a:bodyPr>
          <a:lstStyle>
            <a:lvl1pPr lvl="0" algn="l">
              <a:lnSpc>
                <a:spcPct val="90000"/>
              </a:lnSpc>
              <a:spcBef>
                <a:spcPts val="0"/>
              </a:spcBef>
              <a:spcAft>
                <a:spcPts val="0"/>
              </a:spcAft>
              <a:buClr>
                <a:srgbClr val="191919"/>
              </a:buClr>
              <a:buSzPts val="5200"/>
              <a:buNone/>
              <a:defRPr sz="8500">
                <a:solidFill>
                  <a:srgbClr val="191919"/>
                </a:solidFill>
                <a:latin typeface="Chakra Petch Medium"/>
                <a:ea typeface="Chakra Petch Medium"/>
                <a:cs typeface="Chakra Petch Medium"/>
                <a:sym typeface="Chakra Petch Medium"/>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6" name="Google Shape;26;p2"/>
          <p:cNvSpPr txBox="1">
            <a:spLocks noGrp="1"/>
          </p:cNvSpPr>
          <p:nvPr>
            <p:ph type="subTitle" idx="1"/>
          </p:nvPr>
        </p:nvSpPr>
        <p:spPr>
          <a:xfrm>
            <a:off x="715250" y="3952400"/>
            <a:ext cx="7713600" cy="249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7" name="Google Shape;27;p2"/>
          <p:cNvSpPr/>
          <p:nvPr/>
        </p:nvSpPr>
        <p:spPr>
          <a:xfrm>
            <a:off x="0" y="-11775"/>
            <a:ext cx="0" cy="1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04"/>
        <p:cNvGrpSpPr/>
        <p:nvPr/>
      </p:nvGrpSpPr>
      <p:grpSpPr>
        <a:xfrm>
          <a:off x="0" y="0"/>
          <a:ext cx="0" cy="0"/>
          <a:chOff x="0" y="0"/>
          <a:chExt cx="0" cy="0"/>
        </a:xfrm>
      </p:grpSpPr>
      <p:grpSp>
        <p:nvGrpSpPr>
          <p:cNvPr id="605" name="Google Shape;605;p31"/>
          <p:cNvGrpSpPr/>
          <p:nvPr/>
        </p:nvGrpSpPr>
        <p:grpSpPr>
          <a:xfrm>
            <a:off x="69150" y="137187"/>
            <a:ext cx="9031450" cy="282372"/>
            <a:chOff x="69150" y="137187"/>
            <a:chExt cx="9031450" cy="282372"/>
          </a:xfrm>
        </p:grpSpPr>
        <p:cxnSp>
          <p:nvCxnSpPr>
            <p:cNvPr id="606" name="Google Shape;606;p31"/>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7" name="Google Shape;607;p31"/>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8" name="Google Shape;608;p31"/>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9" name="Google Shape;609;p31"/>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10" name="Google Shape;610;p31"/>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611" name="Google Shape;611;p31"/>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31"/>
          <p:cNvGrpSpPr/>
          <p:nvPr/>
        </p:nvGrpSpPr>
        <p:grpSpPr>
          <a:xfrm>
            <a:off x="234375" y="117804"/>
            <a:ext cx="256800" cy="256800"/>
            <a:chOff x="234375" y="110636"/>
            <a:chExt cx="256800" cy="256800"/>
          </a:xfrm>
        </p:grpSpPr>
        <p:sp>
          <p:nvSpPr>
            <p:cNvPr id="613" name="Google Shape;613;p31"/>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253750" y="130008"/>
              <a:ext cx="218100" cy="218100"/>
            </a:xfrm>
            <a:prstGeom prst="smileyFace">
              <a:avLst>
                <a:gd name="adj" fmla="val 4653"/>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5" name="Google Shape;615;p31"/>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sp>
        <p:nvSpPr>
          <p:cNvPr id="616" name="Google Shape;616;p31"/>
          <p:cNvSpPr/>
          <p:nvPr/>
        </p:nvSpPr>
        <p:spPr>
          <a:xfrm>
            <a:off x="6760300" y="117804"/>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31"/>
          <p:cNvGrpSpPr/>
          <p:nvPr/>
        </p:nvGrpSpPr>
        <p:grpSpPr>
          <a:xfrm>
            <a:off x="8712862" y="137154"/>
            <a:ext cx="132938" cy="218080"/>
            <a:chOff x="4113132" y="2072643"/>
            <a:chExt cx="406290" cy="666503"/>
          </a:xfrm>
        </p:grpSpPr>
        <p:sp>
          <p:nvSpPr>
            <p:cNvPr id="618" name="Google Shape;618;p31"/>
            <p:cNvSpPr/>
            <p:nvPr/>
          </p:nvSpPr>
          <p:spPr>
            <a:xfrm>
              <a:off x="4113132" y="2072643"/>
              <a:ext cx="406290" cy="662825"/>
            </a:xfrm>
            <a:custGeom>
              <a:avLst/>
              <a:gdLst/>
              <a:ahLst/>
              <a:cxnLst/>
              <a:rect l="l" t="t" r="r" b="b"/>
              <a:pathLst>
                <a:path w="11042" h="18014" extrusionOk="0">
                  <a:moveTo>
                    <a:pt x="0" y="0"/>
                  </a:moveTo>
                  <a:lnTo>
                    <a:pt x="0" y="1001"/>
                  </a:lnTo>
                  <a:lnTo>
                    <a:pt x="0" y="2002"/>
                  </a:lnTo>
                  <a:lnTo>
                    <a:pt x="1001" y="2002"/>
                  </a:lnTo>
                  <a:lnTo>
                    <a:pt x="1001" y="6005"/>
                  </a:lnTo>
                  <a:lnTo>
                    <a:pt x="2002" y="6005"/>
                  </a:lnTo>
                  <a:lnTo>
                    <a:pt x="2002" y="7005"/>
                  </a:lnTo>
                  <a:lnTo>
                    <a:pt x="3002" y="7005"/>
                  </a:lnTo>
                  <a:lnTo>
                    <a:pt x="3002" y="8006"/>
                  </a:lnTo>
                  <a:lnTo>
                    <a:pt x="4003" y="8006"/>
                  </a:lnTo>
                  <a:lnTo>
                    <a:pt x="4003" y="9007"/>
                  </a:lnTo>
                  <a:lnTo>
                    <a:pt x="4003" y="10008"/>
                  </a:lnTo>
                  <a:lnTo>
                    <a:pt x="3002" y="10008"/>
                  </a:lnTo>
                  <a:lnTo>
                    <a:pt x="3002" y="11008"/>
                  </a:lnTo>
                  <a:lnTo>
                    <a:pt x="2002" y="11008"/>
                  </a:lnTo>
                  <a:lnTo>
                    <a:pt x="2002" y="12009"/>
                  </a:lnTo>
                  <a:lnTo>
                    <a:pt x="1001" y="12009"/>
                  </a:lnTo>
                  <a:lnTo>
                    <a:pt x="1001" y="16012"/>
                  </a:lnTo>
                  <a:lnTo>
                    <a:pt x="0" y="16012"/>
                  </a:lnTo>
                  <a:lnTo>
                    <a:pt x="0" y="17013"/>
                  </a:lnTo>
                  <a:lnTo>
                    <a:pt x="0" y="18013"/>
                  </a:lnTo>
                  <a:lnTo>
                    <a:pt x="11042" y="18013"/>
                  </a:lnTo>
                  <a:lnTo>
                    <a:pt x="11042" y="17013"/>
                  </a:lnTo>
                  <a:lnTo>
                    <a:pt x="11042" y="16012"/>
                  </a:lnTo>
                  <a:lnTo>
                    <a:pt x="10041" y="16012"/>
                  </a:lnTo>
                  <a:lnTo>
                    <a:pt x="10041" y="12009"/>
                  </a:lnTo>
                  <a:lnTo>
                    <a:pt x="9040" y="12009"/>
                  </a:lnTo>
                  <a:lnTo>
                    <a:pt x="9040" y="11008"/>
                  </a:lnTo>
                  <a:lnTo>
                    <a:pt x="8039" y="11008"/>
                  </a:lnTo>
                  <a:lnTo>
                    <a:pt x="8039" y="10008"/>
                  </a:lnTo>
                  <a:lnTo>
                    <a:pt x="7039" y="10008"/>
                  </a:lnTo>
                  <a:lnTo>
                    <a:pt x="7039" y="9007"/>
                  </a:lnTo>
                  <a:lnTo>
                    <a:pt x="7039" y="8006"/>
                  </a:lnTo>
                  <a:lnTo>
                    <a:pt x="8039" y="8006"/>
                  </a:lnTo>
                  <a:lnTo>
                    <a:pt x="8039" y="7005"/>
                  </a:lnTo>
                  <a:lnTo>
                    <a:pt x="9040" y="7005"/>
                  </a:lnTo>
                  <a:lnTo>
                    <a:pt x="9040" y="6005"/>
                  </a:lnTo>
                  <a:lnTo>
                    <a:pt x="10041" y="6005"/>
                  </a:lnTo>
                  <a:lnTo>
                    <a:pt x="10041" y="2002"/>
                  </a:lnTo>
                  <a:lnTo>
                    <a:pt x="11042" y="2002"/>
                  </a:lnTo>
                  <a:lnTo>
                    <a:pt x="11042" y="1001"/>
                  </a:lnTo>
                  <a:lnTo>
                    <a:pt x="110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4260422" y="2367223"/>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4260422" y="2405269"/>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4223590"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4186758"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4223590"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4186758" y="2293559"/>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4149964"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4113132" y="2072643"/>
              <a:ext cx="406290" cy="73664"/>
            </a:xfrm>
            <a:custGeom>
              <a:avLst/>
              <a:gdLst/>
              <a:ahLst/>
              <a:cxnLst/>
              <a:rect l="l" t="t" r="r" b="b"/>
              <a:pathLst>
                <a:path w="11042" h="2002" extrusionOk="0">
                  <a:moveTo>
                    <a:pt x="0" y="0"/>
                  </a:moveTo>
                  <a:lnTo>
                    <a:pt x="0" y="1001"/>
                  </a:lnTo>
                  <a:lnTo>
                    <a:pt x="0" y="2002"/>
                  </a:lnTo>
                  <a:lnTo>
                    <a:pt x="11042" y="2002"/>
                  </a:lnTo>
                  <a:lnTo>
                    <a:pt x="11042" y="1001"/>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4334049" y="2367223"/>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433404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4370881"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4408927" y="2478895"/>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4370881"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4297217" y="2293559"/>
              <a:ext cx="36869" cy="36869"/>
            </a:xfrm>
            <a:custGeom>
              <a:avLst/>
              <a:gdLst/>
              <a:ahLst/>
              <a:cxnLst/>
              <a:rect l="l" t="t" r="r" b="b"/>
              <a:pathLst>
                <a:path w="1002" h="1002" extrusionOk="0">
                  <a:moveTo>
                    <a:pt x="1" y="1"/>
                  </a:moveTo>
                  <a:lnTo>
                    <a:pt x="1" y="1001"/>
                  </a:lnTo>
                  <a:lnTo>
                    <a:pt x="1002" y="1001"/>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4260422" y="2256728"/>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433404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4408927"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4445758"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4149964"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4113132" y="2663017"/>
              <a:ext cx="406290" cy="76129"/>
            </a:xfrm>
            <a:custGeom>
              <a:avLst/>
              <a:gdLst/>
              <a:ahLst/>
              <a:cxnLst/>
              <a:rect l="l" t="t" r="r" b="b"/>
              <a:pathLst>
                <a:path w="11042" h="2069" extrusionOk="0">
                  <a:moveTo>
                    <a:pt x="0" y="0"/>
                  </a:moveTo>
                  <a:lnTo>
                    <a:pt x="0" y="1068"/>
                  </a:lnTo>
                  <a:lnTo>
                    <a:pt x="0" y="2068"/>
                  </a:lnTo>
                  <a:lnTo>
                    <a:pt x="11042" y="2068"/>
                  </a:lnTo>
                  <a:lnTo>
                    <a:pt x="11042" y="1068"/>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4223590" y="2515727"/>
              <a:ext cx="185373" cy="110495"/>
            </a:xfrm>
            <a:custGeom>
              <a:avLst/>
              <a:gdLst/>
              <a:ahLst/>
              <a:cxnLst/>
              <a:rect l="l" t="t" r="r" b="b"/>
              <a:pathLst>
                <a:path w="5038" h="3003" extrusionOk="0">
                  <a:moveTo>
                    <a:pt x="2002" y="0"/>
                  </a:moveTo>
                  <a:lnTo>
                    <a:pt x="2002" y="1001"/>
                  </a:lnTo>
                  <a:lnTo>
                    <a:pt x="1001" y="1001"/>
                  </a:lnTo>
                  <a:lnTo>
                    <a:pt x="1001" y="2002"/>
                  </a:lnTo>
                  <a:lnTo>
                    <a:pt x="0" y="2002"/>
                  </a:lnTo>
                  <a:lnTo>
                    <a:pt x="0" y="3002"/>
                  </a:lnTo>
                  <a:lnTo>
                    <a:pt x="5037" y="3002"/>
                  </a:lnTo>
                  <a:lnTo>
                    <a:pt x="5037" y="2002"/>
                  </a:lnTo>
                  <a:lnTo>
                    <a:pt x="4003" y="2002"/>
                  </a:lnTo>
                  <a:lnTo>
                    <a:pt x="4003" y="1001"/>
                  </a:lnTo>
                  <a:lnTo>
                    <a:pt x="3003" y="1001"/>
                  </a:lnTo>
                  <a:lnTo>
                    <a:pt x="3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4445758"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641"/>
        <p:cNvGrpSpPr/>
        <p:nvPr/>
      </p:nvGrpSpPr>
      <p:grpSpPr>
        <a:xfrm>
          <a:off x="0" y="0"/>
          <a:ext cx="0" cy="0"/>
          <a:chOff x="0" y="0"/>
          <a:chExt cx="0" cy="0"/>
        </a:xfrm>
      </p:grpSpPr>
      <p:grpSp>
        <p:nvGrpSpPr>
          <p:cNvPr id="642" name="Google Shape;642;p32"/>
          <p:cNvGrpSpPr/>
          <p:nvPr/>
        </p:nvGrpSpPr>
        <p:grpSpPr>
          <a:xfrm>
            <a:off x="69150" y="137187"/>
            <a:ext cx="9031450" cy="282372"/>
            <a:chOff x="69150" y="137187"/>
            <a:chExt cx="9031450" cy="282372"/>
          </a:xfrm>
        </p:grpSpPr>
        <p:cxnSp>
          <p:nvCxnSpPr>
            <p:cNvPr id="643" name="Google Shape;643;p3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4" name="Google Shape;644;p3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5" name="Google Shape;645;p3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6" name="Google Shape;646;p3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3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648" name="Google Shape;648;p3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9" name="Google Shape;649;p32"/>
          <p:cNvGrpSpPr/>
          <p:nvPr/>
        </p:nvGrpSpPr>
        <p:grpSpPr>
          <a:xfrm>
            <a:off x="234375" y="117804"/>
            <a:ext cx="256800" cy="256800"/>
            <a:chOff x="234375" y="110636"/>
            <a:chExt cx="256800" cy="256800"/>
          </a:xfrm>
        </p:grpSpPr>
        <p:sp>
          <p:nvSpPr>
            <p:cNvPr id="650" name="Google Shape;650;p3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253750" y="130008"/>
              <a:ext cx="218100" cy="218100"/>
            </a:xfrm>
            <a:prstGeom prst="leftRightArrowCallout">
              <a:avLst>
                <a:gd name="adj1" fmla="val 34916"/>
                <a:gd name="adj2" fmla="val 25000"/>
                <a:gd name="adj3" fmla="val 35030"/>
                <a:gd name="adj4" fmla="val 48123"/>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52" name="Google Shape;652;p3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sp>
        <p:nvSpPr>
          <p:cNvPr id="653" name="Google Shape;653;p32"/>
          <p:cNvSpPr/>
          <p:nvPr/>
        </p:nvSpPr>
        <p:spPr>
          <a:xfrm>
            <a:off x="6760300" y="117804"/>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8690995" y="137150"/>
            <a:ext cx="152400" cy="218100"/>
          </a:xfrm>
          <a:prstGeom prst="curvedLeftArrow">
            <a:avLst>
              <a:gd name="adj1" fmla="val 25000"/>
              <a:gd name="adj2" fmla="val 50000"/>
              <a:gd name="adj3" fmla="val 25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grpSp>
        <p:nvGrpSpPr>
          <p:cNvPr id="29" name="Google Shape;29;p3"/>
          <p:cNvGrpSpPr/>
          <p:nvPr/>
        </p:nvGrpSpPr>
        <p:grpSpPr>
          <a:xfrm>
            <a:off x="69150" y="137187"/>
            <a:ext cx="9031450" cy="282372"/>
            <a:chOff x="69150" y="137187"/>
            <a:chExt cx="9031450" cy="282372"/>
          </a:xfrm>
        </p:grpSpPr>
        <p:cxnSp>
          <p:nvCxnSpPr>
            <p:cNvPr id="30" name="Google Shape;30;p3"/>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1" name="Google Shape;31;p3"/>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2" name="Google Shape;32;p3"/>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3" name="Google Shape;33;p3"/>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34" name="Google Shape;34;p3"/>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35" name="Google Shape;35;p3"/>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 name="Google Shape;36;p3"/>
          <p:cNvGrpSpPr/>
          <p:nvPr/>
        </p:nvGrpSpPr>
        <p:grpSpPr>
          <a:xfrm>
            <a:off x="234375" y="117804"/>
            <a:ext cx="256800" cy="256800"/>
            <a:chOff x="234375" y="110636"/>
            <a:chExt cx="256800" cy="256800"/>
          </a:xfrm>
        </p:grpSpPr>
        <p:sp>
          <p:nvSpPr>
            <p:cNvPr id="37" name="Google Shape;37;p3"/>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3"/>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9" name="Google Shape;39;p3"/>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0" name="Google Shape;40;p3"/>
          <p:cNvGrpSpPr/>
          <p:nvPr/>
        </p:nvGrpSpPr>
        <p:grpSpPr>
          <a:xfrm>
            <a:off x="6760300" y="117804"/>
            <a:ext cx="2161200" cy="256800"/>
            <a:chOff x="6760300" y="96350"/>
            <a:chExt cx="2161200" cy="256800"/>
          </a:xfrm>
        </p:grpSpPr>
        <p:sp>
          <p:nvSpPr>
            <p:cNvPr id="41" name="Google Shape;41;p3"/>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3"/>
            <p:cNvGrpSpPr/>
            <p:nvPr/>
          </p:nvGrpSpPr>
          <p:grpSpPr>
            <a:xfrm>
              <a:off x="8683881" y="115948"/>
              <a:ext cx="159362" cy="217605"/>
              <a:chOff x="2025348" y="3145361"/>
              <a:chExt cx="406327" cy="554831"/>
            </a:xfrm>
          </p:grpSpPr>
          <p:sp>
            <p:nvSpPr>
              <p:cNvPr id="43" name="Google Shape;43;p3"/>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3"/>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 name="Google Shape;45;p3"/>
          <p:cNvSpPr txBox="1">
            <a:spLocks noGrp="1"/>
          </p:cNvSpPr>
          <p:nvPr>
            <p:ph type="title"/>
          </p:nvPr>
        </p:nvSpPr>
        <p:spPr>
          <a:xfrm>
            <a:off x="1908675" y="2364788"/>
            <a:ext cx="53265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46" name="Google Shape;46;p3"/>
          <p:cNvSpPr txBox="1">
            <a:spLocks noGrp="1"/>
          </p:cNvSpPr>
          <p:nvPr>
            <p:ph type="title" idx="2" hasCustomPrompt="1"/>
          </p:nvPr>
        </p:nvSpPr>
        <p:spPr>
          <a:xfrm>
            <a:off x="2996625" y="1522988"/>
            <a:ext cx="3150900" cy="8418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47" name="Google Shape;47;p3"/>
          <p:cNvSpPr txBox="1">
            <a:spLocks noGrp="1"/>
          </p:cNvSpPr>
          <p:nvPr>
            <p:ph type="subTitle" idx="1"/>
          </p:nvPr>
        </p:nvSpPr>
        <p:spPr>
          <a:xfrm>
            <a:off x="1908825" y="3310913"/>
            <a:ext cx="5326500" cy="3096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7"/>
        <p:cNvGrpSpPr/>
        <p:nvPr/>
      </p:nvGrpSpPr>
      <p:grpSpPr>
        <a:xfrm>
          <a:off x="0" y="0"/>
          <a:ext cx="0" cy="0"/>
          <a:chOff x="0" y="0"/>
          <a:chExt cx="0" cy="0"/>
        </a:xfrm>
      </p:grpSpPr>
      <p:grpSp>
        <p:nvGrpSpPr>
          <p:cNvPr id="108" name="Google Shape;108;p7"/>
          <p:cNvGrpSpPr/>
          <p:nvPr/>
        </p:nvGrpSpPr>
        <p:grpSpPr>
          <a:xfrm>
            <a:off x="69150" y="137187"/>
            <a:ext cx="9031450" cy="282372"/>
            <a:chOff x="69150" y="137187"/>
            <a:chExt cx="9031450" cy="282372"/>
          </a:xfrm>
        </p:grpSpPr>
        <p:cxnSp>
          <p:nvCxnSpPr>
            <p:cNvPr id="109" name="Google Shape;109;p7"/>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0" name="Google Shape;110;p7"/>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1" name="Google Shape;111;p7"/>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2" name="Google Shape;112;p7"/>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3" name="Google Shape;113;p7"/>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14" name="Google Shape;114;p7"/>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5" name="Google Shape;115;p7"/>
          <p:cNvGrpSpPr/>
          <p:nvPr/>
        </p:nvGrpSpPr>
        <p:grpSpPr>
          <a:xfrm>
            <a:off x="234375" y="117804"/>
            <a:ext cx="256800" cy="256800"/>
            <a:chOff x="234375" y="110636"/>
            <a:chExt cx="256800" cy="256800"/>
          </a:xfrm>
        </p:grpSpPr>
        <p:sp>
          <p:nvSpPr>
            <p:cNvPr id="116" name="Google Shape;116;p7"/>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7"/>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18" name="Google Shape;118;p7"/>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119" name="Google Shape;119;p7"/>
          <p:cNvGrpSpPr/>
          <p:nvPr/>
        </p:nvGrpSpPr>
        <p:grpSpPr>
          <a:xfrm>
            <a:off x="6760300" y="117804"/>
            <a:ext cx="2161200" cy="256800"/>
            <a:chOff x="6760300" y="96350"/>
            <a:chExt cx="2161200" cy="256800"/>
          </a:xfrm>
        </p:grpSpPr>
        <p:sp>
          <p:nvSpPr>
            <p:cNvPr id="120" name="Google Shape;120;p7"/>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 name="Google Shape;121;p7"/>
            <p:cNvGrpSpPr/>
            <p:nvPr/>
          </p:nvGrpSpPr>
          <p:grpSpPr>
            <a:xfrm>
              <a:off x="8683881" y="115948"/>
              <a:ext cx="159362" cy="217605"/>
              <a:chOff x="2025348" y="3145361"/>
              <a:chExt cx="406327" cy="554831"/>
            </a:xfrm>
          </p:grpSpPr>
          <p:sp>
            <p:nvSpPr>
              <p:cNvPr id="122" name="Google Shape;122;p7"/>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7"/>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24" name="Google Shape;124;p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25" name="Google Shape;125;p7"/>
          <p:cNvSpPr txBox="1">
            <a:spLocks noGrp="1"/>
          </p:cNvSpPr>
          <p:nvPr>
            <p:ph type="body" idx="1"/>
          </p:nvPr>
        </p:nvSpPr>
        <p:spPr>
          <a:xfrm>
            <a:off x="720000" y="1152475"/>
            <a:ext cx="5199300" cy="34164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rgbClr val="BA4C96"/>
              </a:buClr>
              <a:buSzPts val="1600"/>
              <a:buFont typeface="Poppins"/>
              <a:buChar char="●"/>
              <a:defRPr sz="1500">
                <a:solidFill>
                  <a:srgbClr val="434343"/>
                </a:solidFill>
              </a:defRPr>
            </a:lvl1pPr>
            <a:lvl2pPr marL="914400" lvl="1" indent="-330200" rtl="0">
              <a:lnSpc>
                <a:spcPct val="115000"/>
              </a:lnSpc>
              <a:spcBef>
                <a:spcPts val="0"/>
              </a:spcBef>
              <a:spcAft>
                <a:spcPts val="0"/>
              </a:spcAft>
              <a:buClr>
                <a:schemeClr val="lt1"/>
              </a:buClr>
              <a:buSzPts val="1600"/>
              <a:buFont typeface="Poppins"/>
              <a:buChar char="○"/>
              <a:defRPr>
                <a:solidFill>
                  <a:srgbClr val="434343"/>
                </a:solidFill>
              </a:defRPr>
            </a:lvl2pPr>
            <a:lvl3pPr marL="1371600" lvl="2" indent="-330200" rtl="0">
              <a:lnSpc>
                <a:spcPct val="115000"/>
              </a:lnSpc>
              <a:spcBef>
                <a:spcPts val="0"/>
              </a:spcBef>
              <a:spcAft>
                <a:spcPts val="0"/>
              </a:spcAft>
              <a:buClr>
                <a:schemeClr val="lt1"/>
              </a:buClr>
              <a:buSzPts val="1600"/>
              <a:buFont typeface="Poppins"/>
              <a:buChar char="■"/>
              <a:defRPr>
                <a:solidFill>
                  <a:srgbClr val="434343"/>
                </a:solidFill>
              </a:defRPr>
            </a:lvl3pPr>
            <a:lvl4pPr marL="1828800" lvl="3" indent="-330200" rtl="0">
              <a:lnSpc>
                <a:spcPct val="115000"/>
              </a:lnSpc>
              <a:spcBef>
                <a:spcPts val="0"/>
              </a:spcBef>
              <a:spcAft>
                <a:spcPts val="0"/>
              </a:spcAft>
              <a:buClr>
                <a:schemeClr val="lt1"/>
              </a:buClr>
              <a:buSzPts val="1600"/>
              <a:buFont typeface="Poppins"/>
              <a:buChar char="●"/>
              <a:defRPr>
                <a:solidFill>
                  <a:srgbClr val="434343"/>
                </a:solidFill>
              </a:defRPr>
            </a:lvl4pPr>
            <a:lvl5pPr marL="2286000" lvl="4" indent="-330200" rtl="0">
              <a:lnSpc>
                <a:spcPct val="115000"/>
              </a:lnSpc>
              <a:spcBef>
                <a:spcPts val="0"/>
              </a:spcBef>
              <a:spcAft>
                <a:spcPts val="0"/>
              </a:spcAft>
              <a:buClr>
                <a:schemeClr val="lt1"/>
              </a:buClr>
              <a:buSzPts val="1600"/>
              <a:buFont typeface="Poppins"/>
              <a:buChar char="○"/>
              <a:defRPr>
                <a:solidFill>
                  <a:srgbClr val="434343"/>
                </a:solidFill>
              </a:defRPr>
            </a:lvl5pPr>
            <a:lvl6pPr marL="2743200" lvl="5" indent="-330200" rtl="0">
              <a:lnSpc>
                <a:spcPct val="115000"/>
              </a:lnSpc>
              <a:spcBef>
                <a:spcPts val="0"/>
              </a:spcBef>
              <a:spcAft>
                <a:spcPts val="0"/>
              </a:spcAft>
              <a:buClr>
                <a:schemeClr val="lt1"/>
              </a:buClr>
              <a:buSzPts val="1600"/>
              <a:buFont typeface="Poppins"/>
              <a:buChar char="■"/>
              <a:defRPr>
                <a:solidFill>
                  <a:srgbClr val="434343"/>
                </a:solidFill>
              </a:defRPr>
            </a:lvl6pPr>
            <a:lvl7pPr marL="3200400" lvl="6" indent="-330200" rtl="0">
              <a:lnSpc>
                <a:spcPct val="115000"/>
              </a:lnSpc>
              <a:spcBef>
                <a:spcPts val="0"/>
              </a:spcBef>
              <a:spcAft>
                <a:spcPts val="0"/>
              </a:spcAft>
              <a:buClr>
                <a:schemeClr val="lt1"/>
              </a:buClr>
              <a:buSzPts val="1600"/>
              <a:buFont typeface="Poppins"/>
              <a:buChar char="●"/>
              <a:defRPr>
                <a:solidFill>
                  <a:srgbClr val="434343"/>
                </a:solidFill>
              </a:defRPr>
            </a:lvl7pPr>
            <a:lvl8pPr marL="3657600" lvl="7" indent="-330200" rtl="0">
              <a:lnSpc>
                <a:spcPct val="115000"/>
              </a:lnSpc>
              <a:spcBef>
                <a:spcPts val="0"/>
              </a:spcBef>
              <a:spcAft>
                <a:spcPts val="0"/>
              </a:spcAft>
              <a:buClr>
                <a:schemeClr val="lt1"/>
              </a:buClr>
              <a:buSzPts val="1600"/>
              <a:buFont typeface="Poppins"/>
              <a:buChar char="○"/>
              <a:defRPr>
                <a:solidFill>
                  <a:srgbClr val="434343"/>
                </a:solidFill>
              </a:defRPr>
            </a:lvl8pPr>
            <a:lvl9pPr marL="4114800" lvl="8" indent="-330200" rtl="0">
              <a:lnSpc>
                <a:spcPct val="115000"/>
              </a:lnSpc>
              <a:spcBef>
                <a:spcPts val="0"/>
              </a:spcBef>
              <a:spcAft>
                <a:spcPts val="0"/>
              </a:spcAft>
              <a:buClr>
                <a:schemeClr val="lt1"/>
              </a:buClr>
              <a:buSzPts val="1600"/>
              <a:buFont typeface="Poppins"/>
              <a:buChar char="■"/>
              <a:defRPr>
                <a:solidFill>
                  <a:srgbClr val="434343"/>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4"/>
        <p:cNvGrpSpPr/>
        <p:nvPr/>
      </p:nvGrpSpPr>
      <p:grpSpPr>
        <a:xfrm>
          <a:off x="0" y="0"/>
          <a:ext cx="0" cy="0"/>
          <a:chOff x="0" y="0"/>
          <a:chExt cx="0" cy="0"/>
        </a:xfrm>
      </p:grpSpPr>
      <p:grpSp>
        <p:nvGrpSpPr>
          <p:cNvPr id="145" name="Google Shape;145;p9"/>
          <p:cNvGrpSpPr/>
          <p:nvPr/>
        </p:nvGrpSpPr>
        <p:grpSpPr>
          <a:xfrm>
            <a:off x="69150" y="137187"/>
            <a:ext cx="9031450" cy="282372"/>
            <a:chOff x="69150" y="137187"/>
            <a:chExt cx="9031450" cy="282372"/>
          </a:xfrm>
        </p:grpSpPr>
        <p:cxnSp>
          <p:nvCxnSpPr>
            <p:cNvPr id="146" name="Google Shape;146;p9"/>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7" name="Google Shape;147;p9"/>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8" name="Google Shape;148;p9"/>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9" name="Google Shape;149;p9"/>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50" name="Google Shape;150;p9"/>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51" name="Google Shape;151;p9"/>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9"/>
          <p:cNvGrpSpPr/>
          <p:nvPr/>
        </p:nvGrpSpPr>
        <p:grpSpPr>
          <a:xfrm>
            <a:off x="234375" y="117804"/>
            <a:ext cx="256800" cy="256800"/>
            <a:chOff x="234375" y="110636"/>
            <a:chExt cx="256800" cy="256800"/>
          </a:xfrm>
        </p:grpSpPr>
        <p:sp>
          <p:nvSpPr>
            <p:cNvPr id="153" name="Google Shape;153;p9"/>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5" name="Google Shape;155;p9"/>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156" name="Google Shape;156;p9"/>
          <p:cNvGrpSpPr/>
          <p:nvPr/>
        </p:nvGrpSpPr>
        <p:grpSpPr>
          <a:xfrm>
            <a:off x="6760300" y="117804"/>
            <a:ext cx="2161200" cy="256800"/>
            <a:chOff x="6760300" y="96350"/>
            <a:chExt cx="2161200" cy="256800"/>
          </a:xfrm>
        </p:grpSpPr>
        <p:sp>
          <p:nvSpPr>
            <p:cNvPr id="157" name="Google Shape;157;p9"/>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9"/>
            <p:cNvGrpSpPr/>
            <p:nvPr/>
          </p:nvGrpSpPr>
          <p:grpSpPr>
            <a:xfrm>
              <a:off x="8683881" y="115948"/>
              <a:ext cx="159362" cy="217605"/>
              <a:chOff x="2025348" y="3145361"/>
              <a:chExt cx="406327" cy="554831"/>
            </a:xfrm>
          </p:grpSpPr>
          <p:sp>
            <p:nvSpPr>
              <p:cNvPr id="159" name="Google Shape;159;p9"/>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 name="Google Shape;161;p9"/>
          <p:cNvSpPr txBox="1">
            <a:spLocks noGrp="1"/>
          </p:cNvSpPr>
          <p:nvPr>
            <p:ph type="title"/>
          </p:nvPr>
        </p:nvSpPr>
        <p:spPr>
          <a:xfrm>
            <a:off x="715100" y="1547575"/>
            <a:ext cx="4661100" cy="648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2" name="Google Shape;162;p9"/>
          <p:cNvSpPr txBox="1">
            <a:spLocks noGrp="1"/>
          </p:cNvSpPr>
          <p:nvPr>
            <p:ph type="subTitle" idx="1"/>
          </p:nvPr>
        </p:nvSpPr>
        <p:spPr>
          <a:xfrm>
            <a:off x="715100" y="2305922"/>
            <a:ext cx="4661100" cy="12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0"/>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01"/>
        <p:cNvGrpSpPr/>
        <p:nvPr/>
      </p:nvGrpSpPr>
      <p:grpSpPr>
        <a:xfrm>
          <a:off x="0" y="0"/>
          <a:ext cx="0" cy="0"/>
          <a:chOff x="0" y="0"/>
          <a:chExt cx="0" cy="0"/>
        </a:xfrm>
      </p:grpSpPr>
      <p:grpSp>
        <p:nvGrpSpPr>
          <p:cNvPr id="202" name="Google Shape;202;p13"/>
          <p:cNvGrpSpPr/>
          <p:nvPr/>
        </p:nvGrpSpPr>
        <p:grpSpPr>
          <a:xfrm>
            <a:off x="69150" y="137187"/>
            <a:ext cx="9031450" cy="282372"/>
            <a:chOff x="69150" y="137187"/>
            <a:chExt cx="9031450" cy="282372"/>
          </a:xfrm>
        </p:grpSpPr>
        <p:cxnSp>
          <p:nvCxnSpPr>
            <p:cNvPr id="203" name="Google Shape;203;p13"/>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4" name="Google Shape;204;p13"/>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5" name="Google Shape;205;p13"/>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6" name="Google Shape;206;p13"/>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7" name="Google Shape;207;p13"/>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208" name="Google Shape;208;p13"/>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13"/>
          <p:cNvGrpSpPr/>
          <p:nvPr/>
        </p:nvGrpSpPr>
        <p:grpSpPr>
          <a:xfrm>
            <a:off x="234375" y="117804"/>
            <a:ext cx="256800" cy="256800"/>
            <a:chOff x="234375" y="110636"/>
            <a:chExt cx="256800" cy="256800"/>
          </a:xfrm>
        </p:grpSpPr>
        <p:sp>
          <p:nvSpPr>
            <p:cNvPr id="210" name="Google Shape;210;p13"/>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2" name="Google Shape;212;p13"/>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13" name="Google Shape;213;p13"/>
          <p:cNvGrpSpPr/>
          <p:nvPr/>
        </p:nvGrpSpPr>
        <p:grpSpPr>
          <a:xfrm>
            <a:off x="6760300" y="117804"/>
            <a:ext cx="2161200" cy="256800"/>
            <a:chOff x="6760300" y="96350"/>
            <a:chExt cx="2161200" cy="256800"/>
          </a:xfrm>
        </p:grpSpPr>
        <p:sp>
          <p:nvSpPr>
            <p:cNvPr id="214" name="Google Shape;214;p13"/>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13"/>
            <p:cNvGrpSpPr/>
            <p:nvPr/>
          </p:nvGrpSpPr>
          <p:grpSpPr>
            <a:xfrm>
              <a:off x="8683881" y="115948"/>
              <a:ext cx="159362" cy="217605"/>
              <a:chOff x="2025348" y="3145361"/>
              <a:chExt cx="406327" cy="554831"/>
            </a:xfrm>
          </p:grpSpPr>
          <p:sp>
            <p:nvSpPr>
              <p:cNvPr id="216" name="Google Shape;216;p13"/>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8" name="Google Shape;218;p13"/>
          <p:cNvSpPr txBox="1">
            <a:spLocks noGrp="1"/>
          </p:cNvSpPr>
          <p:nvPr>
            <p:ph type="title"/>
          </p:nvPr>
        </p:nvSpPr>
        <p:spPr>
          <a:xfrm>
            <a:off x="1407500" y="63715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19" name="Google Shape;219;p13"/>
          <p:cNvSpPr txBox="1">
            <a:spLocks noGrp="1"/>
          </p:cNvSpPr>
          <p:nvPr>
            <p:ph type="title" idx="2" hasCustomPrompt="1"/>
          </p:nvPr>
        </p:nvSpPr>
        <p:spPr>
          <a:xfrm>
            <a:off x="715100" y="63715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0" name="Google Shape;220;p13"/>
          <p:cNvSpPr txBox="1">
            <a:spLocks noGrp="1"/>
          </p:cNvSpPr>
          <p:nvPr>
            <p:ph type="subTitle" idx="1"/>
          </p:nvPr>
        </p:nvSpPr>
        <p:spPr>
          <a:xfrm>
            <a:off x="722600" y="101945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1" name="Google Shape;221;p13"/>
          <p:cNvSpPr txBox="1">
            <a:spLocks noGrp="1"/>
          </p:cNvSpPr>
          <p:nvPr>
            <p:ph type="title" idx="3"/>
          </p:nvPr>
        </p:nvSpPr>
        <p:spPr>
          <a:xfrm>
            <a:off x="1407500" y="145930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22" name="Google Shape;222;p13"/>
          <p:cNvSpPr txBox="1">
            <a:spLocks noGrp="1"/>
          </p:cNvSpPr>
          <p:nvPr>
            <p:ph type="title" idx="4" hasCustomPrompt="1"/>
          </p:nvPr>
        </p:nvSpPr>
        <p:spPr>
          <a:xfrm>
            <a:off x="718850" y="145930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3" name="Google Shape;223;p13"/>
          <p:cNvSpPr txBox="1">
            <a:spLocks noGrp="1"/>
          </p:cNvSpPr>
          <p:nvPr>
            <p:ph type="subTitle" idx="5"/>
          </p:nvPr>
        </p:nvSpPr>
        <p:spPr>
          <a:xfrm>
            <a:off x="725560" y="184160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4" name="Google Shape;224;p13"/>
          <p:cNvSpPr txBox="1">
            <a:spLocks noGrp="1"/>
          </p:cNvSpPr>
          <p:nvPr>
            <p:ph type="title" idx="6"/>
          </p:nvPr>
        </p:nvSpPr>
        <p:spPr>
          <a:xfrm>
            <a:off x="1407500" y="228145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25" name="Google Shape;225;p13"/>
          <p:cNvSpPr txBox="1">
            <a:spLocks noGrp="1"/>
          </p:cNvSpPr>
          <p:nvPr>
            <p:ph type="title" idx="7" hasCustomPrompt="1"/>
          </p:nvPr>
        </p:nvSpPr>
        <p:spPr>
          <a:xfrm>
            <a:off x="718850" y="228145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6" name="Google Shape;226;p13"/>
          <p:cNvSpPr txBox="1">
            <a:spLocks noGrp="1"/>
          </p:cNvSpPr>
          <p:nvPr>
            <p:ph type="subTitle" idx="8"/>
          </p:nvPr>
        </p:nvSpPr>
        <p:spPr>
          <a:xfrm>
            <a:off x="725560" y="266375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7" name="Google Shape;227;p13"/>
          <p:cNvSpPr txBox="1">
            <a:spLocks noGrp="1"/>
          </p:cNvSpPr>
          <p:nvPr>
            <p:ph type="title" idx="9"/>
          </p:nvPr>
        </p:nvSpPr>
        <p:spPr>
          <a:xfrm>
            <a:off x="1407500" y="317980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28" name="Google Shape;228;p13"/>
          <p:cNvSpPr txBox="1">
            <a:spLocks noGrp="1"/>
          </p:cNvSpPr>
          <p:nvPr>
            <p:ph type="title" idx="13" hasCustomPrompt="1"/>
          </p:nvPr>
        </p:nvSpPr>
        <p:spPr>
          <a:xfrm>
            <a:off x="718850" y="317980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9" name="Google Shape;229;p13"/>
          <p:cNvSpPr txBox="1">
            <a:spLocks noGrp="1"/>
          </p:cNvSpPr>
          <p:nvPr>
            <p:ph type="subTitle" idx="14"/>
          </p:nvPr>
        </p:nvSpPr>
        <p:spPr>
          <a:xfrm>
            <a:off x="725560" y="356210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0" name="Google Shape;230;p13"/>
          <p:cNvSpPr txBox="1">
            <a:spLocks noGrp="1"/>
          </p:cNvSpPr>
          <p:nvPr>
            <p:ph type="title" idx="15"/>
          </p:nvPr>
        </p:nvSpPr>
        <p:spPr>
          <a:xfrm>
            <a:off x="1407500" y="400195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31" name="Google Shape;231;p13"/>
          <p:cNvSpPr txBox="1">
            <a:spLocks noGrp="1"/>
          </p:cNvSpPr>
          <p:nvPr>
            <p:ph type="title" idx="16" hasCustomPrompt="1"/>
          </p:nvPr>
        </p:nvSpPr>
        <p:spPr>
          <a:xfrm>
            <a:off x="718850" y="400195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13"/>
          <p:cNvSpPr txBox="1">
            <a:spLocks noGrp="1"/>
          </p:cNvSpPr>
          <p:nvPr>
            <p:ph type="subTitle" idx="17"/>
          </p:nvPr>
        </p:nvSpPr>
        <p:spPr>
          <a:xfrm>
            <a:off x="725560" y="438425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233"/>
        <p:cNvGrpSpPr/>
        <p:nvPr/>
      </p:nvGrpSpPr>
      <p:grpSpPr>
        <a:xfrm>
          <a:off x="0" y="0"/>
          <a:ext cx="0" cy="0"/>
          <a:chOff x="0" y="0"/>
          <a:chExt cx="0" cy="0"/>
        </a:xfrm>
      </p:grpSpPr>
      <p:grpSp>
        <p:nvGrpSpPr>
          <p:cNvPr id="234" name="Google Shape;234;p14"/>
          <p:cNvGrpSpPr/>
          <p:nvPr/>
        </p:nvGrpSpPr>
        <p:grpSpPr>
          <a:xfrm>
            <a:off x="69150" y="137187"/>
            <a:ext cx="9031450" cy="282372"/>
            <a:chOff x="69150" y="137187"/>
            <a:chExt cx="9031450" cy="282372"/>
          </a:xfrm>
        </p:grpSpPr>
        <p:cxnSp>
          <p:nvCxnSpPr>
            <p:cNvPr id="235" name="Google Shape;235;p14"/>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36" name="Google Shape;236;p14"/>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37" name="Google Shape;237;p14"/>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38" name="Google Shape;238;p14"/>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39" name="Google Shape;239;p14"/>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240" name="Google Shape;240;p14"/>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1" name="Google Shape;241;p14"/>
          <p:cNvGrpSpPr/>
          <p:nvPr/>
        </p:nvGrpSpPr>
        <p:grpSpPr>
          <a:xfrm>
            <a:off x="234375" y="117804"/>
            <a:ext cx="256800" cy="256800"/>
            <a:chOff x="234375" y="110636"/>
            <a:chExt cx="256800" cy="256800"/>
          </a:xfrm>
        </p:grpSpPr>
        <p:sp>
          <p:nvSpPr>
            <p:cNvPr id="242" name="Google Shape;242;p14"/>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14"/>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44" name="Google Shape;244;p14"/>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45" name="Google Shape;245;p14"/>
          <p:cNvGrpSpPr/>
          <p:nvPr/>
        </p:nvGrpSpPr>
        <p:grpSpPr>
          <a:xfrm>
            <a:off x="6760300" y="117804"/>
            <a:ext cx="2161200" cy="256800"/>
            <a:chOff x="6760300" y="96350"/>
            <a:chExt cx="2161200" cy="256800"/>
          </a:xfrm>
        </p:grpSpPr>
        <p:sp>
          <p:nvSpPr>
            <p:cNvPr id="246" name="Google Shape;246;p14"/>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47" name="Google Shape;247;p14"/>
            <p:cNvGrpSpPr/>
            <p:nvPr/>
          </p:nvGrpSpPr>
          <p:grpSpPr>
            <a:xfrm>
              <a:off x="8683881" y="115948"/>
              <a:ext cx="159362" cy="217605"/>
              <a:chOff x="2025348" y="3145361"/>
              <a:chExt cx="406327" cy="554831"/>
            </a:xfrm>
          </p:grpSpPr>
          <p:sp>
            <p:nvSpPr>
              <p:cNvPr id="248" name="Google Shape;248;p14"/>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14"/>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0" name="Google Shape;250;p14"/>
          <p:cNvSpPr txBox="1">
            <a:spLocks noGrp="1"/>
          </p:cNvSpPr>
          <p:nvPr>
            <p:ph type="title"/>
          </p:nvPr>
        </p:nvSpPr>
        <p:spPr>
          <a:xfrm>
            <a:off x="2290050" y="3277575"/>
            <a:ext cx="4563900" cy="5319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25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251" name="Google Shape;251;p14"/>
          <p:cNvSpPr txBox="1">
            <a:spLocks noGrp="1"/>
          </p:cNvSpPr>
          <p:nvPr>
            <p:ph type="subTitle" idx="1"/>
          </p:nvPr>
        </p:nvSpPr>
        <p:spPr>
          <a:xfrm>
            <a:off x="715050" y="1334025"/>
            <a:ext cx="7713900" cy="1740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None/>
              <a:defRPr sz="2800"/>
            </a:lvl1pPr>
            <a:lvl2pPr lvl="1" algn="ctr" rtl="0">
              <a:lnSpc>
                <a:spcPct val="100000"/>
              </a:lnSpc>
              <a:spcBef>
                <a:spcPts val="0"/>
              </a:spcBef>
              <a:spcAft>
                <a:spcPts val="0"/>
              </a:spcAft>
              <a:buSzPts val="2500"/>
              <a:buNone/>
              <a:defRPr sz="2500"/>
            </a:lvl2pPr>
            <a:lvl3pPr lvl="2" algn="ctr" rtl="0">
              <a:lnSpc>
                <a:spcPct val="100000"/>
              </a:lnSpc>
              <a:spcBef>
                <a:spcPts val="0"/>
              </a:spcBef>
              <a:spcAft>
                <a:spcPts val="0"/>
              </a:spcAft>
              <a:buSzPts val="2500"/>
              <a:buNone/>
              <a:defRPr sz="2500"/>
            </a:lvl3pPr>
            <a:lvl4pPr lvl="3" algn="ctr" rtl="0">
              <a:lnSpc>
                <a:spcPct val="100000"/>
              </a:lnSpc>
              <a:spcBef>
                <a:spcPts val="0"/>
              </a:spcBef>
              <a:spcAft>
                <a:spcPts val="0"/>
              </a:spcAft>
              <a:buSzPts val="2500"/>
              <a:buNone/>
              <a:defRPr sz="2500"/>
            </a:lvl4pPr>
            <a:lvl5pPr lvl="4" algn="ctr" rtl="0">
              <a:lnSpc>
                <a:spcPct val="100000"/>
              </a:lnSpc>
              <a:spcBef>
                <a:spcPts val="0"/>
              </a:spcBef>
              <a:spcAft>
                <a:spcPts val="0"/>
              </a:spcAft>
              <a:buSzPts val="2500"/>
              <a:buNone/>
              <a:defRPr sz="2500"/>
            </a:lvl5pPr>
            <a:lvl6pPr lvl="5" algn="ctr" rtl="0">
              <a:lnSpc>
                <a:spcPct val="100000"/>
              </a:lnSpc>
              <a:spcBef>
                <a:spcPts val="0"/>
              </a:spcBef>
              <a:spcAft>
                <a:spcPts val="0"/>
              </a:spcAft>
              <a:buSzPts val="2500"/>
              <a:buNone/>
              <a:defRPr sz="2500"/>
            </a:lvl6pPr>
            <a:lvl7pPr lvl="6" algn="ctr" rtl="0">
              <a:lnSpc>
                <a:spcPct val="100000"/>
              </a:lnSpc>
              <a:spcBef>
                <a:spcPts val="0"/>
              </a:spcBef>
              <a:spcAft>
                <a:spcPts val="0"/>
              </a:spcAft>
              <a:buSzPts val="2500"/>
              <a:buNone/>
              <a:defRPr sz="2500"/>
            </a:lvl7pPr>
            <a:lvl8pPr lvl="7" algn="ctr" rtl="0">
              <a:lnSpc>
                <a:spcPct val="100000"/>
              </a:lnSpc>
              <a:spcBef>
                <a:spcPts val="0"/>
              </a:spcBef>
              <a:spcAft>
                <a:spcPts val="0"/>
              </a:spcAft>
              <a:buSzPts val="2500"/>
              <a:buNone/>
              <a:defRPr sz="2500"/>
            </a:lvl8pPr>
            <a:lvl9pPr lvl="8" algn="ctr" rtl="0">
              <a:lnSpc>
                <a:spcPct val="100000"/>
              </a:lnSpc>
              <a:spcBef>
                <a:spcPts val="0"/>
              </a:spcBef>
              <a:spcAft>
                <a:spcPts val="0"/>
              </a:spcAft>
              <a:buSzPts val="2500"/>
              <a:buNone/>
              <a:defRPr sz="25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p:cSld name="CUSTOM">
    <p:spTree>
      <p:nvGrpSpPr>
        <p:cNvPr id="1" name="Shape 252"/>
        <p:cNvGrpSpPr/>
        <p:nvPr/>
      </p:nvGrpSpPr>
      <p:grpSpPr>
        <a:xfrm>
          <a:off x="0" y="0"/>
          <a:ext cx="0" cy="0"/>
          <a:chOff x="0" y="0"/>
          <a:chExt cx="0" cy="0"/>
        </a:xfrm>
      </p:grpSpPr>
      <p:grpSp>
        <p:nvGrpSpPr>
          <p:cNvPr id="253" name="Google Shape;253;p15"/>
          <p:cNvGrpSpPr/>
          <p:nvPr/>
        </p:nvGrpSpPr>
        <p:grpSpPr>
          <a:xfrm>
            <a:off x="69150" y="137187"/>
            <a:ext cx="9031450" cy="282372"/>
            <a:chOff x="69150" y="137187"/>
            <a:chExt cx="9031450" cy="282372"/>
          </a:xfrm>
        </p:grpSpPr>
        <p:cxnSp>
          <p:nvCxnSpPr>
            <p:cNvPr id="254" name="Google Shape;254;p15"/>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55" name="Google Shape;255;p15"/>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56" name="Google Shape;256;p15"/>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57" name="Google Shape;257;p15"/>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58" name="Google Shape;258;p15"/>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259" name="Google Shape;259;p15"/>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15"/>
          <p:cNvGrpSpPr/>
          <p:nvPr/>
        </p:nvGrpSpPr>
        <p:grpSpPr>
          <a:xfrm>
            <a:off x="234375" y="117804"/>
            <a:ext cx="256800" cy="256800"/>
            <a:chOff x="234375" y="110636"/>
            <a:chExt cx="256800" cy="256800"/>
          </a:xfrm>
        </p:grpSpPr>
        <p:sp>
          <p:nvSpPr>
            <p:cNvPr id="261" name="Google Shape;261;p15"/>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15"/>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63" name="Google Shape;263;p15"/>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64" name="Google Shape;264;p15"/>
          <p:cNvGrpSpPr/>
          <p:nvPr/>
        </p:nvGrpSpPr>
        <p:grpSpPr>
          <a:xfrm>
            <a:off x="6760300" y="117804"/>
            <a:ext cx="2161200" cy="256800"/>
            <a:chOff x="6760300" y="96350"/>
            <a:chExt cx="2161200" cy="256800"/>
          </a:xfrm>
        </p:grpSpPr>
        <p:sp>
          <p:nvSpPr>
            <p:cNvPr id="265" name="Google Shape;265;p15"/>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6" name="Google Shape;266;p15"/>
            <p:cNvGrpSpPr/>
            <p:nvPr/>
          </p:nvGrpSpPr>
          <p:grpSpPr>
            <a:xfrm>
              <a:off x="8683881" y="115948"/>
              <a:ext cx="159362" cy="217605"/>
              <a:chOff x="2025348" y="3145361"/>
              <a:chExt cx="406327" cy="554831"/>
            </a:xfrm>
          </p:grpSpPr>
          <p:sp>
            <p:nvSpPr>
              <p:cNvPr id="267" name="Google Shape;267;p15"/>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15"/>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9" name="Google Shape;269;p15"/>
          <p:cNvSpPr txBox="1">
            <a:spLocks noGrp="1"/>
          </p:cNvSpPr>
          <p:nvPr>
            <p:ph type="subTitle" idx="1"/>
          </p:nvPr>
        </p:nvSpPr>
        <p:spPr>
          <a:xfrm>
            <a:off x="1844400" y="2739675"/>
            <a:ext cx="5455200" cy="693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5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70" name="Google Shape;270;p15"/>
          <p:cNvSpPr txBox="1">
            <a:spLocks noGrp="1"/>
          </p:cNvSpPr>
          <p:nvPr>
            <p:ph type="title"/>
          </p:nvPr>
        </p:nvSpPr>
        <p:spPr>
          <a:xfrm>
            <a:off x="1844413" y="1467150"/>
            <a:ext cx="5455200" cy="10290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11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1">
  <p:cSld name="CUSTOM_1">
    <p:spTree>
      <p:nvGrpSpPr>
        <p:cNvPr id="1" name="Shape 425"/>
        <p:cNvGrpSpPr/>
        <p:nvPr/>
      </p:nvGrpSpPr>
      <p:grpSpPr>
        <a:xfrm>
          <a:off x="0" y="0"/>
          <a:ext cx="0" cy="0"/>
          <a:chOff x="0" y="0"/>
          <a:chExt cx="0" cy="0"/>
        </a:xfrm>
      </p:grpSpPr>
      <p:grpSp>
        <p:nvGrpSpPr>
          <p:cNvPr id="426" name="Google Shape;426;p22"/>
          <p:cNvGrpSpPr/>
          <p:nvPr/>
        </p:nvGrpSpPr>
        <p:grpSpPr>
          <a:xfrm>
            <a:off x="69150" y="137187"/>
            <a:ext cx="9031450" cy="282372"/>
            <a:chOff x="69150" y="137187"/>
            <a:chExt cx="9031450" cy="282372"/>
          </a:xfrm>
        </p:grpSpPr>
        <p:cxnSp>
          <p:nvCxnSpPr>
            <p:cNvPr id="427" name="Google Shape;427;p2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28" name="Google Shape;428;p2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29" name="Google Shape;429;p2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30" name="Google Shape;430;p2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431" name="Google Shape;431;p2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432" name="Google Shape;432;p2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3" name="Google Shape;433;p22"/>
          <p:cNvGrpSpPr/>
          <p:nvPr/>
        </p:nvGrpSpPr>
        <p:grpSpPr>
          <a:xfrm>
            <a:off x="234375" y="117804"/>
            <a:ext cx="256800" cy="256800"/>
            <a:chOff x="234375" y="110636"/>
            <a:chExt cx="256800" cy="256800"/>
          </a:xfrm>
        </p:grpSpPr>
        <p:sp>
          <p:nvSpPr>
            <p:cNvPr id="434" name="Google Shape;434;p2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2"/>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436" name="Google Shape;436;p2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437" name="Google Shape;437;p22"/>
          <p:cNvGrpSpPr/>
          <p:nvPr/>
        </p:nvGrpSpPr>
        <p:grpSpPr>
          <a:xfrm>
            <a:off x="6760300" y="117804"/>
            <a:ext cx="2161200" cy="256800"/>
            <a:chOff x="6760300" y="96350"/>
            <a:chExt cx="2161200" cy="256800"/>
          </a:xfrm>
        </p:grpSpPr>
        <p:sp>
          <p:nvSpPr>
            <p:cNvPr id="438" name="Google Shape;438;p22"/>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39" name="Google Shape;439;p22"/>
            <p:cNvGrpSpPr/>
            <p:nvPr/>
          </p:nvGrpSpPr>
          <p:grpSpPr>
            <a:xfrm>
              <a:off x="8683881" y="115948"/>
              <a:ext cx="159362" cy="217605"/>
              <a:chOff x="2025348" y="3145361"/>
              <a:chExt cx="406327" cy="554831"/>
            </a:xfrm>
          </p:grpSpPr>
          <p:sp>
            <p:nvSpPr>
              <p:cNvPr id="440" name="Google Shape;440;p22"/>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2"/>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42" name="Google Shape;442;p22"/>
          <p:cNvSpPr txBox="1">
            <a:spLocks noGrp="1"/>
          </p:cNvSpPr>
          <p:nvPr>
            <p:ph type="title"/>
          </p:nvPr>
        </p:nvSpPr>
        <p:spPr>
          <a:xfrm>
            <a:off x="715100" y="2371250"/>
            <a:ext cx="53265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a:lvl1pPr>
            <a:lvl2pPr lvl="1" algn="l" rtl="0">
              <a:spcBef>
                <a:spcPts val="0"/>
              </a:spcBef>
              <a:spcAft>
                <a:spcPts val="0"/>
              </a:spcAft>
              <a:buSzPts val="3600"/>
              <a:buNone/>
              <a:defRPr sz="3600"/>
            </a:lvl2pPr>
            <a:lvl3pPr lvl="2" algn="l" rtl="0">
              <a:spcBef>
                <a:spcPts val="0"/>
              </a:spcBef>
              <a:spcAft>
                <a:spcPts val="0"/>
              </a:spcAft>
              <a:buSzPts val="3600"/>
              <a:buNone/>
              <a:defRPr sz="3600"/>
            </a:lvl3pPr>
            <a:lvl4pPr lvl="3" algn="l" rtl="0">
              <a:spcBef>
                <a:spcPts val="0"/>
              </a:spcBef>
              <a:spcAft>
                <a:spcPts val="0"/>
              </a:spcAft>
              <a:buSzPts val="3600"/>
              <a:buNone/>
              <a:defRPr sz="3600"/>
            </a:lvl4pPr>
            <a:lvl5pPr lvl="4" algn="l" rtl="0">
              <a:spcBef>
                <a:spcPts val="0"/>
              </a:spcBef>
              <a:spcAft>
                <a:spcPts val="0"/>
              </a:spcAft>
              <a:buSzPts val="3600"/>
              <a:buNone/>
              <a:defRPr sz="3600"/>
            </a:lvl5pPr>
            <a:lvl6pPr lvl="5" algn="l" rtl="0">
              <a:spcBef>
                <a:spcPts val="0"/>
              </a:spcBef>
              <a:spcAft>
                <a:spcPts val="0"/>
              </a:spcAft>
              <a:buSzPts val="3600"/>
              <a:buNone/>
              <a:defRPr sz="3600"/>
            </a:lvl6pPr>
            <a:lvl7pPr lvl="6" algn="l" rtl="0">
              <a:spcBef>
                <a:spcPts val="0"/>
              </a:spcBef>
              <a:spcAft>
                <a:spcPts val="0"/>
              </a:spcAft>
              <a:buSzPts val="3600"/>
              <a:buNone/>
              <a:defRPr sz="3600"/>
            </a:lvl7pPr>
            <a:lvl8pPr lvl="7" algn="l" rtl="0">
              <a:spcBef>
                <a:spcPts val="0"/>
              </a:spcBef>
              <a:spcAft>
                <a:spcPts val="0"/>
              </a:spcAft>
              <a:buSzPts val="3600"/>
              <a:buNone/>
              <a:defRPr sz="3600"/>
            </a:lvl8pPr>
            <a:lvl9pPr lvl="8" algn="l" rtl="0">
              <a:spcBef>
                <a:spcPts val="0"/>
              </a:spcBef>
              <a:spcAft>
                <a:spcPts val="0"/>
              </a:spcAft>
              <a:buSzPts val="3600"/>
              <a:buNone/>
              <a:defRPr sz="3600"/>
            </a:lvl9pPr>
          </a:lstStyle>
          <a:p>
            <a:endParaRPr/>
          </a:p>
        </p:txBody>
      </p:sp>
      <p:sp>
        <p:nvSpPr>
          <p:cNvPr id="443" name="Google Shape;443;p22"/>
          <p:cNvSpPr txBox="1">
            <a:spLocks noGrp="1"/>
          </p:cNvSpPr>
          <p:nvPr>
            <p:ph type="title" idx="2" hasCustomPrompt="1"/>
          </p:nvPr>
        </p:nvSpPr>
        <p:spPr>
          <a:xfrm>
            <a:off x="715100" y="1300850"/>
            <a:ext cx="3150900" cy="841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6000"/>
            </a:lvl1pPr>
            <a:lvl2pPr lvl="1" algn="l" rtl="0">
              <a:spcBef>
                <a:spcPts val="0"/>
              </a:spcBef>
              <a:spcAft>
                <a:spcPts val="0"/>
              </a:spcAft>
              <a:buSzPts val="6000"/>
              <a:buNone/>
              <a:defRPr sz="6000"/>
            </a:lvl2pPr>
            <a:lvl3pPr lvl="2" algn="l" rtl="0">
              <a:spcBef>
                <a:spcPts val="0"/>
              </a:spcBef>
              <a:spcAft>
                <a:spcPts val="0"/>
              </a:spcAft>
              <a:buSzPts val="6000"/>
              <a:buNone/>
              <a:defRPr sz="6000"/>
            </a:lvl3pPr>
            <a:lvl4pPr lvl="3" algn="l" rtl="0">
              <a:spcBef>
                <a:spcPts val="0"/>
              </a:spcBef>
              <a:spcAft>
                <a:spcPts val="0"/>
              </a:spcAft>
              <a:buSzPts val="6000"/>
              <a:buNone/>
              <a:defRPr sz="6000"/>
            </a:lvl4pPr>
            <a:lvl5pPr lvl="4" algn="l" rtl="0">
              <a:spcBef>
                <a:spcPts val="0"/>
              </a:spcBef>
              <a:spcAft>
                <a:spcPts val="0"/>
              </a:spcAft>
              <a:buSzPts val="6000"/>
              <a:buNone/>
              <a:defRPr sz="6000"/>
            </a:lvl5pPr>
            <a:lvl6pPr lvl="5" algn="l" rtl="0">
              <a:spcBef>
                <a:spcPts val="0"/>
              </a:spcBef>
              <a:spcAft>
                <a:spcPts val="0"/>
              </a:spcAft>
              <a:buSzPts val="6000"/>
              <a:buNone/>
              <a:defRPr sz="6000"/>
            </a:lvl6pPr>
            <a:lvl7pPr lvl="6" algn="l" rtl="0">
              <a:spcBef>
                <a:spcPts val="0"/>
              </a:spcBef>
              <a:spcAft>
                <a:spcPts val="0"/>
              </a:spcAft>
              <a:buSzPts val="6000"/>
              <a:buNone/>
              <a:defRPr sz="6000"/>
            </a:lvl7pPr>
            <a:lvl8pPr lvl="7" algn="l" rtl="0">
              <a:spcBef>
                <a:spcPts val="0"/>
              </a:spcBef>
              <a:spcAft>
                <a:spcPts val="0"/>
              </a:spcAft>
              <a:buSzPts val="6000"/>
              <a:buNone/>
              <a:defRPr sz="6000"/>
            </a:lvl8pPr>
            <a:lvl9pPr lvl="8" algn="l" rtl="0">
              <a:spcBef>
                <a:spcPts val="0"/>
              </a:spcBef>
              <a:spcAft>
                <a:spcPts val="0"/>
              </a:spcAft>
              <a:buSzPts val="6000"/>
              <a:buNone/>
              <a:defRPr sz="6000"/>
            </a:lvl9pPr>
          </a:lstStyle>
          <a:p>
            <a:r>
              <a:t>xx%</a:t>
            </a:r>
          </a:p>
        </p:txBody>
      </p:sp>
      <p:sp>
        <p:nvSpPr>
          <p:cNvPr id="444" name="Google Shape;444;p22"/>
          <p:cNvSpPr txBox="1">
            <a:spLocks noGrp="1"/>
          </p:cNvSpPr>
          <p:nvPr>
            <p:ph type="subTitle" idx="1"/>
          </p:nvPr>
        </p:nvSpPr>
        <p:spPr>
          <a:xfrm>
            <a:off x="715100" y="3545975"/>
            <a:ext cx="5326500" cy="309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1pPr>
            <a:lvl2pPr lvl="1"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2pPr>
            <a:lvl3pPr lvl="2"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3pPr>
            <a:lvl4pPr lvl="3"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4pPr>
            <a:lvl5pPr lvl="4"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5pPr>
            <a:lvl6pPr lvl="5"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6pPr>
            <a:lvl7pPr lvl="6"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7pPr>
            <a:lvl8pPr lvl="7"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8pPr>
            <a:lvl9pPr lvl="8"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Fira Code"/>
              <a:buChar char="●"/>
              <a:defRPr>
                <a:solidFill>
                  <a:schemeClr val="dk1"/>
                </a:solidFill>
                <a:latin typeface="Fira Code"/>
                <a:ea typeface="Fira Code"/>
                <a:cs typeface="Fira Code"/>
                <a:sym typeface="Fira Code"/>
              </a:defRPr>
            </a:lvl1pPr>
            <a:lvl2pPr marL="914400" lvl="1"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2pPr>
            <a:lvl3pPr marL="1371600" lvl="2"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3pPr>
            <a:lvl4pPr marL="1828800" lvl="3"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4pPr>
            <a:lvl5pPr marL="2286000" lvl="4"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5pPr>
            <a:lvl6pPr marL="2743200" lvl="5"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6pPr>
            <a:lvl7pPr marL="3200400" lvl="6"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7pPr>
            <a:lvl8pPr marL="3657600" lvl="7"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8pPr>
            <a:lvl9pPr marL="4114800" lvl="8" indent="-317500">
              <a:lnSpc>
                <a:spcPct val="115000"/>
              </a:lnSpc>
              <a:spcBef>
                <a:spcPts val="1600"/>
              </a:spcBef>
              <a:spcAft>
                <a:spcPts val="1600"/>
              </a:spcAft>
              <a:buClr>
                <a:schemeClr val="dk1"/>
              </a:buClr>
              <a:buSzPts val="1400"/>
              <a:buFont typeface="Fira Code"/>
              <a:buChar char="■"/>
              <a:defRPr>
                <a:solidFill>
                  <a:schemeClr val="dk1"/>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3" r:id="rId3"/>
    <p:sldLayoutId id="2147483655" r:id="rId4"/>
    <p:sldLayoutId id="2147483658" r:id="rId5"/>
    <p:sldLayoutId id="2147483659" r:id="rId6"/>
    <p:sldLayoutId id="2147483660" r:id="rId7"/>
    <p:sldLayoutId id="2147483661" r:id="rId8"/>
    <p:sldLayoutId id="2147483668" r:id="rId9"/>
    <p:sldLayoutId id="2147483677" r:id="rId10"/>
    <p:sldLayoutId id="214748367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hyperlink" Target="https://github.com/balfatih/YAZ16303_Software_Design_Architecture_2025_Fall_Semester" TargetMode="External"/><Relationship Id="rId2" Type="http://schemas.openxmlformats.org/officeDocument/2006/relationships/notesSlide" Target="../notesSlides/notesSlide40.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6"/>
          <p:cNvSpPr txBox="1">
            <a:spLocks noGrp="1"/>
          </p:cNvSpPr>
          <p:nvPr>
            <p:ph type="ctrTitle"/>
          </p:nvPr>
        </p:nvSpPr>
        <p:spPr>
          <a:xfrm>
            <a:off x="715150" y="941500"/>
            <a:ext cx="7713600" cy="303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4500" b="1" dirty="0"/>
              <a:t>YAZILIM MİMARİSİ VE </a:t>
            </a:r>
            <a:br>
              <a:rPr lang="tr-TR" sz="4500" b="1" dirty="0"/>
            </a:br>
            <a:r>
              <a:rPr lang="tr-TR" sz="4500" b="1" dirty="0"/>
              <a:t>TASARIMI</a:t>
            </a:r>
            <a:endParaRPr sz="3100" b="1" dirty="0"/>
          </a:p>
          <a:p>
            <a:pPr marL="0" lvl="0" indent="0" algn="l" rtl="0">
              <a:spcBef>
                <a:spcPts val="1500"/>
              </a:spcBef>
              <a:spcAft>
                <a:spcPts val="0"/>
              </a:spcAft>
              <a:buNone/>
            </a:pPr>
            <a:r>
              <a:rPr lang="tr-TR" sz="3100" dirty="0">
                <a:solidFill>
                  <a:schemeClr val="accent1"/>
                </a:solidFill>
              </a:rPr>
              <a:t>Dr. Öğr. Üyesi Fatih BAL</a:t>
            </a:r>
            <a:endParaRPr sz="3100" dirty="0">
              <a:solidFill>
                <a:schemeClr val="accent1"/>
              </a:solidFill>
            </a:endParaRPr>
          </a:p>
        </p:txBody>
      </p:sp>
      <p:grpSp>
        <p:nvGrpSpPr>
          <p:cNvPr id="667" name="Google Shape;667;p36"/>
          <p:cNvGrpSpPr/>
          <p:nvPr/>
        </p:nvGrpSpPr>
        <p:grpSpPr>
          <a:xfrm>
            <a:off x="7587247" y="2888719"/>
            <a:ext cx="378215" cy="598023"/>
            <a:chOff x="1654675" y="1997765"/>
            <a:chExt cx="445587" cy="704551"/>
          </a:xfrm>
        </p:grpSpPr>
        <p:sp>
          <p:nvSpPr>
            <p:cNvPr id="668" name="Google Shape;668;p36"/>
            <p:cNvSpPr/>
            <p:nvPr/>
          </p:nvSpPr>
          <p:spPr>
            <a:xfrm>
              <a:off x="1655926" y="1998979"/>
              <a:ext cx="440657" cy="703336"/>
            </a:xfrm>
            <a:custGeom>
              <a:avLst/>
              <a:gdLst/>
              <a:ahLst/>
              <a:cxnLst/>
              <a:rect l="l" t="t" r="r" b="b"/>
              <a:pathLst>
                <a:path w="11976" h="19115" extrusionOk="0">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42"/>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1654675" y="1997765"/>
              <a:ext cx="36869" cy="628459"/>
            </a:xfrm>
            <a:custGeom>
              <a:avLst/>
              <a:gdLst/>
              <a:ahLst/>
              <a:cxnLst/>
              <a:rect l="l" t="t" r="r" b="b"/>
              <a:pathLst>
                <a:path w="1002" h="17080" extrusionOk="0">
                  <a:moveTo>
                    <a:pt x="1" y="1"/>
                  </a:moveTo>
                  <a:lnTo>
                    <a:pt x="1" y="17079"/>
                  </a:lnTo>
                  <a:lnTo>
                    <a:pt x="1002" y="17079"/>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1692758" y="203459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1729553" y="2072643"/>
              <a:ext cx="36869" cy="36869"/>
            </a:xfrm>
            <a:custGeom>
              <a:avLst/>
              <a:gdLst/>
              <a:ahLst/>
              <a:cxnLst/>
              <a:rect l="l" t="t" r="r" b="b"/>
              <a:pathLst>
                <a:path w="1002" h="1002"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1765170" y="2109474"/>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1803216" y="2146269"/>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1841262" y="2183101"/>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1878057" y="221993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191488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1951721"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1988553" y="2330391"/>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2025348" y="236722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206217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914889" y="2442064"/>
              <a:ext cx="185373" cy="36869"/>
            </a:xfrm>
            <a:custGeom>
              <a:avLst/>
              <a:gdLst/>
              <a:ahLst/>
              <a:cxnLst/>
              <a:rect l="l" t="t" r="r" b="b"/>
              <a:pathLst>
                <a:path w="5038" h="1002" extrusionOk="0">
                  <a:moveTo>
                    <a:pt x="1" y="1"/>
                  </a:moveTo>
                  <a:lnTo>
                    <a:pt x="1" y="1002"/>
                  </a:lnTo>
                  <a:lnTo>
                    <a:pt x="5038" y="1002"/>
                  </a:lnTo>
                  <a:lnTo>
                    <a:pt x="5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914889"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1803216" y="2478895"/>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1841262" y="2515727"/>
              <a:ext cx="36832" cy="73664"/>
            </a:xfrm>
            <a:custGeom>
              <a:avLst/>
              <a:gdLst/>
              <a:ahLst/>
              <a:cxnLst/>
              <a:rect l="l" t="t" r="r" b="b"/>
              <a:pathLst>
                <a:path w="1001"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1878057" y="2589354"/>
              <a:ext cx="36869" cy="73700"/>
            </a:xfrm>
            <a:custGeom>
              <a:avLst/>
              <a:gdLst/>
              <a:ahLst/>
              <a:cxnLst/>
              <a:rect l="l" t="t" r="r" b="b"/>
              <a:pathLst>
                <a:path w="1002" h="2003" extrusionOk="0">
                  <a:moveTo>
                    <a:pt x="1" y="1"/>
                  </a:moveTo>
                  <a:lnTo>
                    <a:pt x="1" y="2002"/>
                  </a:lnTo>
                  <a:lnTo>
                    <a:pt x="1002" y="2002"/>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1914889" y="2663017"/>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1951721" y="2515727"/>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1988553" y="2589354"/>
              <a:ext cx="36832" cy="73700"/>
            </a:xfrm>
            <a:custGeom>
              <a:avLst/>
              <a:gdLst/>
              <a:ahLst/>
              <a:cxnLst/>
              <a:rect l="l" t="t" r="r" b="b"/>
              <a:pathLst>
                <a:path w="1001" h="2003" extrusionOk="0">
                  <a:moveTo>
                    <a:pt x="0" y="1"/>
                  </a:moveTo>
                  <a:lnTo>
                    <a:pt x="0"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1765170" y="251572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1729553" y="255255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1692758" y="2589354"/>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7" name="Google Shape;857;p42"/>
          <p:cNvSpPr txBox="1">
            <a:spLocks noGrp="1"/>
          </p:cNvSpPr>
          <p:nvPr>
            <p:ph type="body" idx="1"/>
          </p:nvPr>
        </p:nvSpPr>
        <p:spPr>
          <a:xfrm>
            <a:off x="1445355" y="863550"/>
            <a:ext cx="6253290" cy="3416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tr-TR" sz="1400" dirty="0" err="1">
                <a:solidFill>
                  <a:schemeClr val="lt1"/>
                </a:solidFill>
                <a:highlight>
                  <a:schemeClr val="dk1"/>
                </a:highlight>
              </a:rPr>
              <a:t>Institute</a:t>
            </a:r>
            <a:r>
              <a:rPr lang="tr-TR" sz="1400" dirty="0">
                <a:solidFill>
                  <a:schemeClr val="lt1"/>
                </a:solidFill>
                <a:highlight>
                  <a:schemeClr val="dk1"/>
                </a:highlight>
              </a:rPr>
              <a:t> of </a:t>
            </a:r>
            <a:r>
              <a:rPr lang="tr-TR" sz="1400" dirty="0" err="1">
                <a:solidFill>
                  <a:schemeClr val="lt1"/>
                </a:solidFill>
                <a:highlight>
                  <a:schemeClr val="dk1"/>
                </a:highlight>
              </a:rPr>
              <a:t>Electrical</a:t>
            </a:r>
            <a:r>
              <a:rPr lang="tr-TR" sz="1400" dirty="0">
                <a:solidFill>
                  <a:schemeClr val="lt1"/>
                </a:solidFill>
                <a:highlight>
                  <a:schemeClr val="dk1"/>
                </a:highlight>
              </a:rPr>
              <a:t> </a:t>
            </a:r>
            <a:r>
              <a:rPr lang="tr-TR" sz="1400" dirty="0" err="1">
                <a:solidFill>
                  <a:schemeClr val="lt1"/>
                </a:solidFill>
                <a:highlight>
                  <a:schemeClr val="dk1"/>
                </a:highlight>
              </a:rPr>
              <a:t>and</a:t>
            </a:r>
            <a:r>
              <a:rPr lang="tr-TR" sz="1400" dirty="0">
                <a:solidFill>
                  <a:schemeClr val="lt1"/>
                </a:solidFill>
                <a:highlight>
                  <a:schemeClr val="dk1"/>
                </a:highlight>
              </a:rPr>
              <a:t> </a:t>
            </a:r>
            <a:r>
              <a:rPr lang="tr-TR" sz="1400" dirty="0" err="1">
                <a:solidFill>
                  <a:schemeClr val="lt1"/>
                </a:solidFill>
                <a:highlight>
                  <a:schemeClr val="dk1"/>
                </a:highlight>
              </a:rPr>
              <a:t>Electronics</a:t>
            </a:r>
            <a:r>
              <a:rPr lang="tr-TR" sz="1400" dirty="0">
                <a:solidFill>
                  <a:schemeClr val="lt1"/>
                </a:solidFill>
                <a:highlight>
                  <a:schemeClr val="dk1"/>
                </a:highlight>
              </a:rPr>
              <a:t> </a:t>
            </a:r>
            <a:r>
              <a:rPr lang="tr-TR" sz="1400" dirty="0" err="1">
                <a:solidFill>
                  <a:schemeClr val="lt1"/>
                </a:solidFill>
                <a:highlight>
                  <a:schemeClr val="dk1"/>
                </a:highlight>
              </a:rPr>
              <a:t>Engineers</a:t>
            </a:r>
            <a:r>
              <a:rPr lang="tr-TR" sz="1400" dirty="0">
                <a:solidFill>
                  <a:schemeClr val="lt1"/>
                </a:solidFill>
                <a:highlight>
                  <a:schemeClr val="dk1"/>
                </a:highlight>
              </a:rPr>
              <a:t> (IEEE) Std 610.12-1990 Software Dictionary</a:t>
            </a:r>
          </a:p>
          <a:p>
            <a:pPr marL="0" lvl="0" indent="0" algn="ctr" rtl="0">
              <a:spcBef>
                <a:spcPts val="0"/>
              </a:spcBef>
              <a:spcAft>
                <a:spcPts val="0"/>
              </a:spcAft>
              <a:buClr>
                <a:schemeClr val="dk1"/>
              </a:buClr>
              <a:buSzPts val="1100"/>
              <a:buFont typeface="Arial"/>
              <a:buNone/>
            </a:pPr>
            <a:endParaRPr lang="tr-TR" sz="1400" dirty="0"/>
          </a:p>
          <a:p>
            <a:pPr marL="0" lvl="0" indent="0" algn="ctr" rtl="0">
              <a:spcBef>
                <a:spcPts val="0"/>
              </a:spcBef>
              <a:spcAft>
                <a:spcPts val="0"/>
              </a:spcAft>
              <a:buClr>
                <a:schemeClr val="dk1"/>
              </a:buClr>
              <a:buSzPts val="1100"/>
              <a:buFont typeface="Arial"/>
              <a:buNone/>
            </a:pPr>
            <a:r>
              <a:rPr lang="en" sz="1400" dirty="0"/>
              <a:t>“</a:t>
            </a:r>
            <a:r>
              <a:rPr lang="tr-TR" sz="1400" dirty="0"/>
              <a:t>Yazılım mühendisliği, yazılımın geliştirilmesi, işletimi ve bakımına yönelik sistematik, disiplinli ve ölçülebilir bir yaklaşımın uygulanmasıdır; yani mühendislik prensiplerinin yazılıma uygulanmasıdır.</a:t>
            </a:r>
            <a:r>
              <a:rPr lang="en-US" sz="1400" dirty="0"/>
              <a:t>”</a:t>
            </a:r>
            <a:endParaRPr lang="tr-TR" sz="1400" dirty="0"/>
          </a:p>
        </p:txBody>
      </p:sp>
      <p:sp>
        <p:nvSpPr>
          <p:cNvPr id="2" name="Metin kutusu 1">
            <a:extLst>
              <a:ext uri="{FF2B5EF4-FFF2-40B4-BE49-F238E27FC236}">
                <a16:creationId xmlns:a16="http://schemas.microsoft.com/office/drawing/2014/main" id="{9FE226B6-D8CD-4DA8-D1D3-F301E2842183}"/>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2990301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fade">
                                      <p:cBhvr>
                                        <p:cTn id="7" dur="1000"/>
                                        <p:tgtEl>
                                          <p:spTgt spid="857">
                                            <p:txEl>
                                              <p:pRg st="0" end="0"/>
                                            </p:txEl>
                                          </p:spTgt>
                                        </p:tgtEl>
                                      </p:cBhvr>
                                    </p:animEffect>
                                    <p:anim calcmode="lin" valueType="num">
                                      <p:cBhvr>
                                        <p:cTn id="8" dur="1000" fill="hold"/>
                                        <p:tgtEl>
                                          <p:spTgt spid="85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85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57">
                                            <p:txEl>
                                              <p:pRg st="2" end="2"/>
                                            </p:txEl>
                                          </p:spTgt>
                                        </p:tgtEl>
                                        <p:attrNameLst>
                                          <p:attrName>style.visibility</p:attrName>
                                        </p:attrNameLst>
                                      </p:cBhvr>
                                      <p:to>
                                        <p:strVal val="visible"/>
                                      </p:to>
                                    </p:set>
                                    <p:animEffect transition="in" filter="fade">
                                      <p:cBhvr>
                                        <p:cTn id="14" dur="1000"/>
                                        <p:tgtEl>
                                          <p:spTgt spid="857">
                                            <p:txEl>
                                              <p:pRg st="2" end="2"/>
                                            </p:txEl>
                                          </p:spTgt>
                                        </p:tgtEl>
                                      </p:cBhvr>
                                    </p:animEffect>
                                    <p:anim calcmode="lin" valueType="num">
                                      <p:cBhvr>
                                        <p:cTn id="15" dur="1000" fill="hold"/>
                                        <p:tgtEl>
                                          <p:spTgt spid="85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857">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7"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7" name="Google Shape;857;p42"/>
          <p:cNvSpPr txBox="1">
            <a:spLocks noGrp="1"/>
          </p:cNvSpPr>
          <p:nvPr>
            <p:ph type="body" idx="1"/>
          </p:nvPr>
        </p:nvSpPr>
        <p:spPr>
          <a:xfrm>
            <a:off x="294505" y="863550"/>
            <a:ext cx="8554989" cy="34164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chemeClr val="dk1"/>
              </a:buClr>
              <a:buSzPts val="1100"/>
              <a:buFont typeface="Arial"/>
              <a:buNone/>
            </a:pPr>
            <a:r>
              <a:rPr lang="tr-TR" sz="1400" b="1" dirty="0"/>
              <a:t>Yazılım mühendisliği</a:t>
            </a:r>
            <a:r>
              <a:rPr lang="tr-TR" sz="1400" dirty="0"/>
              <a:t>, sistematik, disiplinli ve ölçülebilir bir şekilde yazılım geliştirme, yönetme ve sürdürme bilimidir. </a:t>
            </a:r>
          </a:p>
          <a:p>
            <a:pPr marL="0" lvl="0" indent="0" algn="just" rtl="0">
              <a:spcBef>
                <a:spcPts val="0"/>
              </a:spcBef>
              <a:spcAft>
                <a:spcPts val="0"/>
              </a:spcAft>
              <a:buClr>
                <a:schemeClr val="dk1"/>
              </a:buClr>
              <a:buSzPts val="1100"/>
              <a:buFont typeface="Arial"/>
              <a:buNone/>
            </a:pPr>
            <a:endParaRPr lang="tr-TR" sz="1400" dirty="0"/>
          </a:p>
          <a:p>
            <a:pPr marL="0" lvl="0" indent="0" algn="just" rtl="0">
              <a:spcBef>
                <a:spcPts val="0"/>
              </a:spcBef>
              <a:spcAft>
                <a:spcPts val="0"/>
              </a:spcAft>
              <a:buClr>
                <a:schemeClr val="dk1"/>
              </a:buClr>
              <a:buSzPts val="1100"/>
              <a:buFont typeface="Arial"/>
              <a:buNone/>
            </a:pPr>
            <a:r>
              <a:rPr lang="tr-TR" sz="1400" b="1" dirty="0"/>
              <a:t>Yazılım mühendisliği</a:t>
            </a:r>
            <a:r>
              <a:rPr lang="tr-TR" sz="1400" dirty="0"/>
              <a:t>, bilgisayar bilimleri ve mühendislik prensiplerinin bir araya getirilerek yazılım projelerinin başarısını artırmayı amaçlayan bir disiplindir.</a:t>
            </a:r>
          </a:p>
          <a:p>
            <a:pPr marL="0" lvl="0" indent="0" algn="just" rtl="0">
              <a:spcBef>
                <a:spcPts val="0"/>
              </a:spcBef>
              <a:spcAft>
                <a:spcPts val="0"/>
              </a:spcAft>
              <a:buClr>
                <a:schemeClr val="dk1"/>
              </a:buClr>
              <a:buSzPts val="1100"/>
              <a:buFont typeface="Arial"/>
              <a:buNone/>
            </a:pPr>
            <a:endParaRPr lang="tr-TR" sz="1400" dirty="0"/>
          </a:p>
          <a:p>
            <a:pPr marL="0" lvl="0" indent="0" algn="just" rtl="0">
              <a:spcBef>
                <a:spcPts val="0"/>
              </a:spcBef>
              <a:spcAft>
                <a:spcPts val="0"/>
              </a:spcAft>
              <a:buClr>
                <a:schemeClr val="dk1"/>
              </a:buClr>
              <a:buSzPts val="1100"/>
              <a:buFont typeface="Arial"/>
              <a:buNone/>
            </a:pPr>
            <a:r>
              <a:rPr lang="tr-TR" sz="1400" b="1" dirty="0"/>
              <a:t>Yazılım mühendisliği</a:t>
            </a:r>
            <a:r>
              <a:rPr lang="tr-TR" sz="1400" dirty="0"/>
              <a:t>, yazılım sistemlerinin tasarımı, geliştirilmesi, test edilmesi, bakımı ve dokümantasyonu sürecini kapsamakla birlikte yazılım projelerinde verimliliği artırmak, hataları minimize etme sürecidir. </a:t>
            </a:r>
          </a:p>
          <a:p>
            <a:pPr marL="0" lvl="0" indent="0" algn="just" rtl="0">
              <a:spcBef>
                <a:spcPts val="0"/>
              </a:spcBef>
              <a:spcAft>
                <a:spcPts val="0"/>
              </a:spcAft>
              <a:buClr>
                <a:schemeClr val="dk1"/>
              </a:buClr>
              <a:buSzPts val="1100"/>
              <a:buFont typeface="Arial"/>
              <a:buNone/>
            </a:pPr>
            <a:endParaRPr lang="tr-TR" sz="1400" dirty="0"/>
          </a:p>
          <a:p>
            <a:pPr marL="0" lvl="0" indent="0" algn="just" rtl="0">
              <a:spcBef>
                <a:spcPts val="0"/>
              </a:spcBef>
              <a:spcAft>
                <a:spcPts val="0"/>
              </a:spcAft>
              <a:buClr>
                <a:schemeClr val="dk1"/>
              </a:buClr>
              <a:buSzPts val="1100"/>
              <a:buFont typeface="Arial"/>
              <a:buNone/>
            </a:pPr>
            <a:r>
              <a:rPr lang="tr-TR" sz="1400" b="1" dirty="0"/>
              <a:t>Yazılım mühendisliği</a:t>
            </a:r>
            <a:r>
              <a:rPr lang="tr-TR" sz="1400" dirty="0"/>
              <a:t>, bireysel projelerden ziyade geniş kapsamlı, karmaşık sistemlerin geliştirilmesine odaklanır ve yazılımın yaşam döngüsü boyunca disiplinli bir yaklaşım benimser.</a:t>
            </a:r>
          </a:p>
        </p:txBody>
      </p:sp>
      <p:sp>
        <p:nvSpPr>
          <p:cNvPr id="2" name="Metin kutusu 1">
            <a:extLst>
              <a:ext uri="{FF2B5EF4-FFF2-40B4-BE49-F238E27FC236}">
                <a16:creationId xmlns:a16="http://schemas.microsoft.com/office/drawing/2014/main" id="{7CB6AF00-4D85-ABAC-8698-3585E3AE3C14}"/>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23882527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barn(inVertical)">
                                      <p:cBhvr>
                                        <p:cTn id="7" dur="500"/>
                                        <p:tgtEl>
                                          <p:spTgt spid="8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57">
                                            <p:txEl>
                                              <p:pRg st="2" end="2"/>
                                            </p:txEl>
                                          </p:spTgt>
                                        </p:tgtEl>
                                        <p:attrNameLst>
                                          <p:attrName>style.visibility</p:attrName>
                                        </p:attrNameLst>
                                      </p:cBhvr>
                                      <p:to>
                                        <p:strVal val="visible"/>
                                      </p:to>
                                    </p:set>
                                    <p:animEffect transition="in" filter="barn(inVertical)">
                                      <p:cBhvr>
                                        <p:cTn id="12" dur="500"/>
                                        <p:tgtEl>
                                          <p:spTgt spid="85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57">
                                            <p:txEl>
                                              <p:pRg st="4" end="4"/>
                                            </p:txEl>
                                          </p:spTgt>
                                        </p:tgtEl>
                                        <p:attrNameLst>
                                          <p:attrName>style.visibility</p:attrName>
                                        </p:attrNameLst>
                                      </p:cBhvr>
                                      <p:to>
                                        <p:strVal val="visible"/>
                                      </p:to>
                                    </p:set>
                                    <p:animEffect transition="in" filter="barn(inVertical)">
                                      <p:cBhvr>
                                        <p:cTn id="17" dur="500"/>
                                        <p:tgtEl>
                                          <p:spTgt spid="857">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857">
                                            <p:txEl>
                                              <p:pRg st="6" end="6"/>
                                            </p:txEl>
                                          </p:spTgt>
                                        </p:tgtEl>
                                        <p:attrNameLst>
                                          <p:attrName>style.visibility</p:attrName>
                                        </p:attrNameLst>
                                      </p:cBhvr>
                                      <p:to>
                                        <p:strVal val="visible"/>
                                      </p:to>
                                    </p:set>
                                    <p:animEffect transition="in" filter="barn(inVertical)">
                                      <p:cBhvr>
                                        <p:cTn id="22" dur="500"/>
                                        <p:tgtEl>
                                          <p:spTgt spid="85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2" name="Google Shape;1038;p48">
            <a:extLst>
              <a:ext uri="{FF2B5EF4-FFF2-40B4-BE49-F238E27FC236}">
                <a16:creationId xmlns:a16="http://schemas.microsoft.com/office/drawing/2014/main" id="{AC5E44DA-7DFF-2298-D763-6024182F68F4}"/>
              </a:ext>
            </a:extLst>
          </p:cNvPr>
          <p:cNvSpPr txBox="1">
            <a:spLocks/>
          </p:cNvSpPr>
          <p:nvPr/>
        </p:nvSpPr>
        <p:spPr>
          <a:xfrm>
            <a:off x="720000" y="601004"/>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tr-TR" sz="2000" b="1" dirty="0">
                <a:latin typeface="Chakra Petch Medium" panose="020B0604020202020204" charset="-34"/>
                <a:cs typeface="Chakra Petch Medium" panose="020B0604020202020204" charset="-34"/>
              </a:rPr>
              <a:t>YAZILIM MÜHENDİSLİĞİNİN TEMEL İLKELERİ</a:t>
            </a:r>
          </a:p>
        </p:txBody>
      </p:sp>
      <p:sp>
        <p:nvSpPr>
          <p:cNvPr id="833" name="Google Shape;925;p43">
            <a:extLst>
              <a:ext uri="{FF2B5EF4-FFF2-40B4-BE49-F238E27FC236}">
                <a16:creationId xmlns:a16="http://schemas.microsoft.com/office/drawing/2014/main" id="{10DBE22F-A09F-2078-6F8C-923B47B8731A}"/>
              </a:ext>
            </a:extLst>
          </p:cNvPr>
          <p:cNvSpPr/>
          <p:nvPr/>
        </p:nvSpPr>
        <p:spPr>
          <a:xfrm>
            <a:off x="283093" y="1475494"/>
            <a:ext cx="2716733" cy="96260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4" name="Google Shape;931;p43">
            <a:extLst>
              <a:ext uri="{FF2B5EF4-FFF2-40B4-BE49-F238E27FC236}">
                <a16:creationId xmlns:a16="http://schemas.microsoft.com/office/drawing/2014/main" id="{DDEB4DF7-630A-D694-777B-C591789DF1FC}"/>
              </a:ext>
            </a:extLst>
          </p:cNvPr>
          <p:cNvGrpSpPr/>
          <p:nvPr/>
        </p:nvGrpSpPr>
        <p:grpSpPr>
          <a:xfrm>
            <a:off x="2638022" y="2327239"/>
            <a:ext cx="293865" cy="318906"/>
            <a:chOff x="2913983" y="4329790"/>
            <a:chExt cx="591627" cy="591626"/>
          </a:xfrm>
        </p:grpSpPr>
        <p:sp>
          <p:nvSpPr>
            <p:cNvPr id="835" name="Google Shape;932;p43">
              <a:extLst>
                <a:ext uri="{FF2B5EF4-FFF2-40B4-BE49-F238E27FC236}">
                  <a16:creationId xmlns:a16="http://schemas.microsoft.com/office/drawing/2014/main" id="{9196E3F8-43A2-9255-3F3A-9E4CA184549B}"/>
                </a:ext>
              </a:extLst>
            </p:cNvPr>
            <p:cNvSpPr/>
            <p:nvPr/>
          </p:nvSpPr>
          <p:spPr>
            <a:xfrm>
              <a:off x="2913983" y="4329790"/>
              <a:ext cx="591627" cy="589162"/>
            </a:xfrm>
            <a:custGeom>
              <a:avLst/>
              <a:gdLst/>
              <a:ahLst/>
              <a:cxnLst/>
              <a:rect l="l" t="t" r="r" b="b"/>
              <a:pathLst>
                <a:path w="16079" h="16012" extrusionOk="0">
                  <a:moveTo>
                    <a:pt x="4070" y="0"/>
                  </a:moveTo>
                  <a:lnTo>
                    <a:pt x="4070" y="1001"/>
                  </a:lnTo>
                  <a:lnTo>
                    <a:pt x="3069" y="1001"/>
                  </a:lnTo>
                  <a:lnTo>
                    <a:pt x="3069" y="2002"/>
                  </a:lnTo>
                  <a:lnTo>
                    <a:pt x="3069" y="3002"/>
                  </a:lnTo>
                  <a:lnTo>
                    <a:pt x="3069" y="4003"/>
                  </a:lnTo>
                  <a:lnTo>
                    <a:pt x="1001" y="4003"/>
                  </a:lnTo>
                  <a:lnTo>
                    <a:pt x="1001" y="5004"/>
                  </a:lnTo>
                  <a:lnTo>
                    <a:pt x="0" y="5004"/>
                  </a:lnTo>
                  <a:lnTo>
                    <a:pt x="0" y="6005"/>
                  </a:lnTo>
                  <a:lnTo>
                    <a:pt x="0" y="7005"/>
                  </a:lnTo>
                  <a:lnTo>
                    <a:pt x="0" y="8006"/>
                  </a:lnTo>
                  <a:lnTo>
                    <a:pt x="0" y="10007"/>
                  </a:lnTo>
                  <a:lnTo>
                    <a:pt x="1001" y="10007"/>
                  </a:lnTo>
                  <a:lnTo>
                    <a:pt x="1001" y="11008"/>
                  </a:lnTo>
                  <a:lnTo>
                    <a:pt x="2002" y="11008"/>
                  </a:lnTo>
                  <a:lnTo>
                    <a:pt x="2002" y="12009"/>
                  </a:lnTo>
                  <a:lnTo>
                    <a:pt x="3003" y="12009"/>
                  </a:lnTo>
                  <a:lnTo>
                    <a:pt x="3003" y="13010"/>
                  </a:lnTo>
                  <a:lnTo>
                    <a:pt x="4003" y="13010"/>
                  </a:lnTo>
                  <a:lnTo>
                    <a:pt x="4003" y="15011"/>
                  </a:lnTo>
                  <a:lnTo>
                    <a:pt x="4003" y="16012"/>
                  </a:lnTo>
                  <a:lnTo>
                    <a:pt x="14077" y="16012"/>
                  </a:lnTo>
                  <a:lnTo>
                    <a:pt x="14077" y="13010"/>
                  </a:lnTo>
                  <a:lnTo>
                    <a:pt x="15078" y="13010"/>
                  </a:lnTo>
                  <a:lnTo>
                    <a:pt x="15078" y="10041"/>
                  </a:lnTo>
                  <a:lnTo>
                    <a:pt x="16079" y="10041"/>
                  </a:lnTo>
                  <a:lnTo>
                    <a:pt x="16079" y="3002"/>
                  </a:lnTo>
                  <a:lnTo>
                    <a:pt x="15078" y="3002"/>
                  </a:lnTo>
                  <a:lnTo>
                    <a:pt x="15078" y="2002"/>
                  </a:lnTo>
                  <a:lnTo>
                    <a:pt x="15078" y="1001"/>
                  </a:lnTo>
                  <a:lnTo>
                    <a:pt x="14077" y="1001"/>
                  </a:lnTo>
                  <a:lnTo>
                    <a:pt x="14077" y="0"/>
                  </a:lnTo>
                  <a:lnTo>
                    <a:pt x="13076" y="0"/>
                  </a:lnTo>
                  <a:lnTo>
                    <a:pt x="13076" y="1001"/>
                  </a:lnTo>
                  <a:lnTo>
                    <a:pt x="12076" y="1001"/>
                  </a:lnTo>
                  <a:lnTo>
                    <a:pt x="12076" y="0"/>
                  </a:lnTo>
                  <a:lnTo>
                    <a:pt x="10074" y="0"/>
                  </a:lnTo>
                  <a:lnTo>
                    <a:pt x="10074" y="1001"/>
                  </a:lnTo>
                  <a:lnTo>
                    <a:pt x="9074" y="1001"/>
                  </a:lnTo>
                  <a:lnTo>
                    <a:pt x="9074" y="0"/>
                  </a:lnTo>
                  <a:lnTo>
                    <a:pt x="7072" y="0"/>
                  </a:lnTo>
                  <a:lnTo>
                    <a:pt x="7072" y="1001"/>
                  </a:lnTo>
                  <a:lnTo>
                    <a:pt x="6071" y="1001"/>
                  </a:lnTo>
                  <a:lnTo>
                    <a:pt x="6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933;p43">
              <a:extLst>
                <a:ext uri="{FF2B5EF4-FFF2-40B4-BE49-F238E27FC236}">
                  <a16:creationId xmlns:a16="http://schemas.microsoft.com/office/drawing/2014/main" id="{66278D1B-8491-AE00-7FEA-598846CA0ABA}"/>
                </a:ext>
              </a:extLst>
            </p:cNvPr>
            <p:cNvSpPr/>
            <p:nvPr/>
          </p:nvSpPr>
          <p:spPr>
            <a:xfrm>
              <a:off x="3431946"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934;p43">
              <a:extLst>
                <a:ext uri="{FF2B5EF4-FFF2-40B4-BE49-F238E27FC236}">
                  <a16:creationId xmlns:a16="http://schemas.microsoft.com/office/drawing/2014/main" id="{5CC19E19-2B58-039D-3B97-290DD017E7AA}"/>
                </a:ext>
              </a:extLst>
            </p:cNvPr>
            <p:cNvSpPr/>
            <p:nvPr/>
          </p:nvSpPr>
          <p:spPr>
            <a:xfrm>
              <a:off x="3358283" y="4366621"/>
              <a:ext cx="36869" cy="73664"/>
            </a:xfrm>
            <a:custGeom>
              <a:avLst/>
              <a:gdLst/>
              <a:ahLst/>
              <a:cxnLst/>
              <a:rect l="l" t="t" r="r" b="b"/>
              <a:pathLst>
                <a:path w="1002" h="2002" extrusionOk="0">
                  <a:moveTo>
                    <a:pt x="1" y="0"/>
                  </a:moveTo>
                  <a:lnTo>
                    <a:pt x="1" y="1001"/>
                  </a:lnTo>
                  <a:lnTo>
                    <a:pt x="1"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935;p43">
              <a:extLst>
                <a:ext uri="{FF2B5EF4-FFF2-40B4-BE49-F238E27FC236}">
                  <a16:creationId xmlns:a16="http://schemas.microsoft.com/office/drawing/2014/main" id="{A23D33A5-8A62-C0A9-1FC5-5FEE55AA5FE1}"/>
                </a:ext>
              </a:extLst>
            </p:cNvPr>
            <p:cNvSpPr/>
            <p:nvPr/>
          </p:nvSpPr>
          <p:spPr>
            <a:xfrm>
              <a:off x="3246610"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936;p43">
              <a:extLst>
                <a:ext uri="{FF2B5EF4-FFF2-40B4-BE49-F238E27FC236}">
                  <a16:creationId xmlns:a16="http://schemas.microsoft.com/office/drawing/2014/main" id="{8A8D0ADA-6F41-FBF8-C0B5-FD0BB6274CAA}"/>
                </a:ext>
              </a:extLst>
            </p:cNvPr>
            <p:cNvSpPr/>
            <p:nvPr/>
          </p:nvSpPr>
          <p:spPr>
            <a:xfrm>
              <a:off x="3468741" y="4440248"/>
              <a:ext cx="36869" cy="259000"/>
            </a:xfrm>
            <a:custGeom>
              <a:avLst/>
              <a:gdLst/>
              <a:ahLst/>
              <a:cxnLst/>
              <a:rect l="l" t="t" r="r" b="b"/>
              <a:pathLst>
                <a:path w="1002" h="7039" extrusionOk="0">
                  <a:moveTo>
                    <a:pt x="1" y="0"/>
                  </a:moveTo>
                  <a:lnTo>
                    <a:pt x="1" y="7039"/>
                  </a:lnTo>
                  <a:lnTo>
                    <a:pt x="1002" y="7039"/>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937;p43">
              <a:extLst>
                <a:ext uri="{FF2B5EF4-FFF2-40B4-BE49-F238E27FC236}">
                  <a16:creationId xmlns:a16="http://schemas.microsoft.com/office/drawing/2014/main" id="{BF6A1B87-BE0C-F6E4-946E-83DA83BB2540}"/>
                </a:ext>
              </a:extLst>
            </p:cNvPr>
            <p:cNvSpPr/>
            <p:nvPr/>
          </p:nvSpPr>
          <p:spPr>
            <a:xfrm>
              <a:off x="3431946" y="4699210"/>
              <a:ext cx="36832" cy="110495"/>
            </a:xfrm>
            <a:custGeom>
              <a:avLst/>
              <a:gdLst/>
              <a:ahLst/>
              <a:cxnLst/>
              <a:rect l="l" t="t" r="r" b="b"/>
              <a:pathLst>
                <a:path w="1001" h="3003" extrusionOk="0">
                  <a:moveTo>
                    <a:pt x="0" y="1"/>
                  </a:moveTo>
                  <a:lnTo>
                    <a:pt x="0" y="3003"/>
                  </a:lnTo>
                  <a:lnTo>
                    <a:pt x="1001" y="300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938;p43">
              <a:extLst>
                <a:ext uri="{FF2B5EF4-FFF2-40B4-BE49-F238E27FC236}">
                  <a16:creationId xmlns:a16="http://schemas.microsoft.com/office/drawing/2014/main" id="{CB4466D2-B1C1-C7F2-0B77-DA0B9719ED26}"/>
                </a:ext>
              </a:extLst>
            </p:cNvPr>
            <p:cNvSpPr/>
            <p:nvPr/>
          </p:nvSpPr>
          <p:spPr>
            <a:xfrm>
              <a:off x="3062488" y="4810920"/>
              <a:ext cx="369495" cy="110495"/>
            </a:xfrm>
            <a:custGeom>
              <a:avLst/>
              <a:gdLst/>
              <a:ahLst/>
              <a:cxnLst/>
              <a:rect l="l" t="t" r="r" b="b"/>
              <a:pathLst>
                <a:path w="10042" h="3003" extrusionOk="0">
                  <a:moveTo>
                    <a:pt x="1" y="0"/>
                  </a:moveTo>
                  <a:lnTo>
                    <a:pt x="1" y="2002"/>
                  </a:lnTo>
                  <a:lnTo>
                    <a:pt x="1" y="3002"/>
                  </a:lnTo>
                  <a:lnTo>
                    <a:pt x="10041" y="3002"/>
                  </a:lnTo>
                  <a:lnTo>
                    <a:pt x="10041" y="0"/>
                  </a:lnTo>
                  <a:lnTo>
                    <a:pt x="9040" y="0"/>
                  </a:lnTo>
                  <a:lnTo>
                    <a:pt x="904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939;p43">
              <a:extLst>
                <a:ext uri="{FF2B5EF4-FFF2-40B4-BE49-F238E27FC236}">
                  <a16:creationId xmlns:a16="http://schemas.microsoft.com/office/drawing/2014/main" id="{C9640488-6C2F-7CF7-9733-0ED23ABB09EB}"/>
                </a:ext>
              </a:extLst>
            </p:cNvPr>
            <p:cNvSpPr/>
            <p:nvPr/>
          </p:nvSpPr>
          <p:spPr>
            <a:xfrm>
              <a:off x="2950815" y="4366621"/>
              <a:ext cx="111710" cy="222168"/>
            </a:xfrm>
            <a:custGeom>
              <a:avLst/>
              <a:gdLst/>
              <a:ahLst/>
              <a:cxnLst/>
              <a:rect l="l" t="t" r="r" b="b"/>
              <a:pathLst>
                <a:path w="3036" h="6038" extrusionOk="0">
                  <a:moveTo>
                    <a:pt x="2002" y="0"/>
                  </a:moveTo>
                  <a:lnTo>
                    <a:pt x="2002" y="1001"/>
                  </a:lnTo>
                  <a:lnTo>
                    <a:pt x="2002" y="2001"/>
                  </a:lnTo>
                  <a:lnTo>
                    <a:pt x="2002" y="3002"/>
                  </a:lnTo>
                  <a:lnTo>
                    <a:pt x="0" y="3002"/>
                  </a:lnTo>
                  <a:lnTo>
                    <a:pt x="0" y="4036"/>
                  </a:lnTo>
                  <a:lnTo>
                    <a:pt x="2002" y="4036"/>
                  </a:lnTo>
                  <a:lnTo>
                    <a:pt x="2002" y="5037"/>
                  </a:lnTo>
                  <a:lnTo>
                    <a:pt x="2002" y="6038"/>
                  </a:lnTo>
                  <a:lnTo>
                    <a:pt x="3036" y="6038"/>
                  </a:lnTo>
                  <a:lnTo>
                    <a:pt x="3036" y="5037"/>
                  </a:lnTo>
                  <a:lnTo>
                    <a:pt x="3036" y="4036"/>
                  </a:lnTo>
                  <a:lnTo>
                    <a:pt x="3036" y="3002"/>
                  </a:lnTo>
                  <a:lnTo>
                    <a:pt x="3036" y="2001"/>
                  </a:lnTo>
                  <a:lnTo>
                    <a:pt x="3036" y="1001"/>
                  </a:lnTo>
                  <a:lnTo>
                    <a:pt x="3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940;p43">
              <a:extLst>
                <a:ext uri="{FF2B5EF4-FFF2-40B4-BE49-F238E27FC236}">
                  <a16:creationId xmlns:a16="http://schemas.microsoft.com/office/drawing/2014/main" id="{5B7132EB-F7BA-06F9-2625-014F7BB3A7FE}"/>
                </a:ext>
              </a:extLst>
            </p:cNvPr>
            <p:cNvSpPr/>
            <p:nvPr/>
          </p:nvSpPr>
          <p:spPr>
            <a:xfrm>
              <a:off x="3136151"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941;p43">
              <a:extLst>
                <a:ext uri="{FF2B5EF4-FFF2-40B4-BE49-F238E27FC236}">
                  <a16:creationId xmlns:a16="http://schemas.microsoft.com/office/drawing/2014/main" id="{E9B9AFFD-EDAF-1F83-0688-47F3BECA4EDF}"/>
                </a:ext>
              </a:extLst>
            </p:cNvPr>
            <p:cNvSpPr/>
            <p:nvPr/>
          </p:nvSpPr>
          <p:spPr>
            <a:xfrm>
              <a:off x="3062488"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942;p43">
              <a:extLst>
                <a:ext uri="{FF2B5EF4-FFF2-40B4-BE49-F238E27FC236}">
                  <a16:creationId xmlns:a16="http://schemas.microsoft.com/office/drawing/2014/main" id="{F7852EAA-ACA2-ADF6-12D4-8D36E924BA2A}"/>
                </a:ext>
              </a:extLst>
            </p:cNvPr>
            <p:cNvSpPr/>
            <p:nvPr/>
          </p:nvSpPr>
          <p:spPr>
            <a:xfrm>
              <a:off x="3172946"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943;p43">
              <a:extLst>
                <a:ext uri="{FF2B5EF4-FFF2-40B4-BE49-F238E27FC236}">
                  <a16:creationId xmlns:a16="http://schemas.microsoft.com/office/drawing/2014/main" id="{EC174393-2002-49A7-B756-2D2F9DC91807}"/>
                </a:ext>
              </a:extLst>
            </p:cNvPr>
            <p:cNvSpPr/>
            <p:nvPr/>
          </p:nvSpPr>
          <p:spPr>
            <a:xfrm>
              <a:off x="3283405" y="4329790"/>
              <a:ext cx="74915" cy="36832"/>
            </a:xfrm>
            <a:custGeom>
              <a:avLst/>
              <a:gdLst/>
              <a:ahLst/>
              <a:cxnLst/>
              <a:rect l="l" t="t" r="r" b="b"/>
              <a:pathLst>
                <a:path w="2036" h="1001" extrusionOk="0">
                  <a:moveTo>
                    <a:pt x="1" y="0"/>
                  </a:moveTo>
                  <a:lnTo>
                    <a:pt x="1" y="1001"/>
                  </a:lnTo>
                  <a:lnTo>
                    <a:pt x="2036" y="1001"/>
                  </a:lnTo>
                  <a:lnTo>
                    <a:pt x="2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944;p43">
              <a:extLst>
                <a:ext uri="{FF2B5EF4-FFF2-40B4-BE49-F238E27FC236}">
                  <a16:creationId xmlns:a16="http://schemas.microsoft.com/office/drawing/2014/main" id="{33A4F7E6-FFBF-C4C9-A8E4-1340A8C3062E}"/>
                </a:ext>
              </a:extLst>
            </p:cNvPr>
            <p:cNvSpPr/>
            <p:nvPr/>
          </p:nvSpPr>
          <p:spPr>
            <a:xfrm>
              <a:off x="3395114" y="4329790"/>
              <a:ext cx="36869" cy="36832"/>
            </a:xfrm>
            <a:custGeom>
              <a:avLst/>
              <a:gdLst/>
              <a:ahLst/>
              <a:cxnLst/>
              <a:rect l="l" t="t" r="r" b="b"/>
              <a:pathLst>
                <a:path w="1002"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945;p43">
              <a:extLst>
                <a:ext uri="{FF2B5EF4-FFF2-40B4-BE49-F238E27FC236}">
                  <a16:creationId xmlns:a16="http://schemas.microsoft.com/office/drawing/2014/main" id="{481D38CA-C195-B48F-C846-4BA0FF2AFAB1}"/>
                </a:ext>
              </a:extLst>
            </p:cNvPr>
            <p:cNvSpPr/>
            <p:nvPr/>
          </p:nvSpPr>
          <p:spPr>
            <a:xfrm>
              <a:off x="2913983" y="4515125"/>
              <a:ext cx="148541" cy="295832"/>
            </a:xfrm>
            <a:custGeom>
              <a:avLst/>
              <a:gdLst/>
              <a:ahLst/>
              <a:cxnLst/>
              <a:rect l="l" t="t" r="r" b="b"/>
              <a:pathLst>
                <a:path w="4037" h="8040" extrusionOk="0">
                  <a:moveTo>
                    <a:pt x="0" y="0"/>
                  </a:moveTo>
                  <a:lnTo>
                    <a:pt x="0" y="1001"/>
                  </a:lnTo>
                  <a:lnTo>
                    <a:pt x="0" y="2002"/>
                  </a:lnTo>
                  <a:lnTo>
                    <a:pt x="0" y="3002"/>
                  </a:lnTo>
                  <a:lnTo>
                    <a:pt x="0" y="5004"/>
                  </a:lnTo>
                  <a:lnTo>
                    <a:pt x="1001" y="5004"/>
                  </a:lnTo>
                  <a:lnTo>
                    <a:pt x="1001" y="6005"/>
                  </a:lnTo>
                  <a:lnTo>
                    <a:pt x="2002" y="6005"/>
                  </a:lnTo>
                  <a:lnTo>
                    <a:pt x="2002" y="7005"/>
                  </a:lnTo>
                  <a:lnTo>
                    <a:pt x="3003" y="7005"/>
                  </a:lnTo>
                  <a:lnTo>
                    <a:pt x="3003" y="8039"/>
                  </a:lnTo>
                  <a:lnTo>
                    <a:pt x="4037" y="8039"/>
                  </a:lnTo>
                  <a:lnTo>
                    <a:pt x="4037" y="6005"/>
                  </a:lnTo>
                  <a:lnTo>
                    <a:pt x="3003" y="6005"/>
                  </a:lnTo>
                  <a:lnTo>
                    <a:pt x="3003" y="5004"/>
                  </a:lnTo>
                  <a:lnTo>
                    <a:pt x="2002" y="5004"/>
                  </a:lnTo>
                  <a:lnTo>
                    <a:pt x="2002" y="4003"/>
                  </a:lnTo>
                  <a:lnTo>
                    <a:pt x="1001" y="4003"/>
                  </a:lnTo>
                  <a:lnTo>
                    <a:pt x="1001" y="3002"/>
                  </a:lnTo>
                  <a:lnTo>
                    <a:pt x="1001" y="2002"/>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9" name="Google Shape;927;p43">
            <a:extLst>
              <a:ext uri="{FF2B5EF4-FFF2-40B4-BE49-F238E27FC236}">
                <a16:creationId xmlns:a16="http://schemas.microsoft.com/office/drawing/2014/main" id="{C439C4EC-CC4A-DAA4-C405-BCB4B4CBF2B8}"/>
              </a:ext>
            </a:extLst>
          </p:cNvPr>
          <p:cNvSpPr txBox="1">
            <a:spLocks/>
          </p:cNvSpPr>
          <p:nvPr/>
        </p:nvSpPr>
        <p:spPr>
          <a:xfrm>
            <a:off x="369477" y="1821426"/>
            <a:ext cx="2562410" cy="49374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tr-TR" dirty="0"/>
              <a:t>Zaman, maliyet ve kaynaklar</a:t>
            </a:r>
            <a:endParaRPr lang="en-US" dirty="0"/>
          </a:p>
        </p:txBody>
      </p:sp>
      <p:sp>
        <p:nvSpPr>
          <p:cNvPr id="850" name="Google Shape;928;p43">
            <a:extLst>
              <a:ext uri="{FF2B5EF4-FFF2-40B4-BE49-F238E27FC236}">
                <a16:creationId xmlns:a16="http://schemas.microsoft.com/office/drawing/2014/main" id="{59C65777-7305-2BE9-010F-154E635E3F9F}"/>
              </a:ext>
            </a:extLst>
          </p:cNvPr>
          <p:cNvSpPr txBox="1">
            <a:spLocks/>
          </p:cNvSpPr>
          <p:nvPr/>
        </p:nvSpPr>
        <p:spPr>
          <a:xfrm>
            <a:off x="369477" y="1524087"/>
            <a:ext cx="2271646" cy="44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BA4C96"/>
              </a:buClr>
              <a:buSzPts val="1600"/>
              <a:buFont typeface="Poppins"/>
              <a:buChar char="●"/>
              <a:defRPr sz="1500" b="0" i="0" u="none" strike="noStrike" cap="none">
                <a:solidFill>
                  <a:srgbClr val="434343"/>
                </a:solidFill>
                <a:latin typeface="Fira Code"/>
                <a:ea typeface="Fira Code"/>
                <a:cs typeface="Fira Code"/>
                <a:sym typeface="Fira Code"/>
              </a:defRPr>
            </a:lvl1pPr>
            <a:lvl2pPr marL="914400" marR="0" lvl="1"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2pPr>
            <a:lvl3pPr marL="1371600" marR="0" lvl="2"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3pPr>
            <a:lvl4pPr marL="1828800" marR="0" lvl="3"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4pPr>
            <a:lvl5pPr marL="2286000" marR="0" lvl="4"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5pPr>
            <a:lvl6pPr marL="2743200" marR="0" lvl="5"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6pPr>
            <a:lvl7pPr marL="3200400" marR="0" lvl="6"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7pPr>
            <a:lvl8pPr marL="3657600" marR="0" lvl="7"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8pPr>
            <a:lvl9pPr marL="4114800" marR="0" lvl="8"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9pPr>
          </a:lstStyle>
          <a:p>
            <a:pPr marL="0" indent="0">
              <a:buFont typeface="Poppins"/>
              <a:buNone/>
            </a:pPr>
            <a:r>
              <a:rPr lang="tr-TR" sz="1600" b="1" dirty="0">
                <a:solidFill>
                  <a:schemeClr val="tx1"/>
                </a:solidFill>
                <a:latin typeface="Chakra Petch Medium" panose="020B0604020202020204" charset="-34"/>
                <a:cs typeface="Chakra Petch Medium" panose="020B0604020202020204" charset="-34"/>
              </a:rPr>
              <a:t>Planlama ve Yönetim</a:t>
            </a:r>
            <a:endParaRPr lang="tr-TR" b="1" dirty="0">
              <a:solidFill>
                <a:schemeClr val="tx1"/>
              </a:solidFill>
              <a:latin typeface="Chakra Petch Medium" panose="020B0604020202020204" charset="-34"/>
              <a:cs typeface="Chakra Petch Medium" panose="020B0604020202020204" charset="-34"/>
            </a:endParaRPr>
          </a:p>
        </p:txBody>
      </p:sp>
      <p:sp>
        <p:nvSpPr>
          <p:cNvPr id="851" name="Google Shape;925;p43">
            <a:extLst>
              <a:ext uri="{FF2B5EF4-FFF2-40B4-BE49-F238E27FC236}">
                <a16:creationId xmlns:a16="http://schemas.microsoft.com/office/drawing/2014/main" id="{37EB087F-C2FC-3325-5A2F-8955506DCCF5}"/>
              </a:ext>
            </a:extLst>
          </p:cNvPr>
          <p:cNvSpPr/>
          <p:nvPr/>
        </p:nvSpPr>
        <p:spPr>
          <a:xfrm>
            <a:off x="3201596" y="1475494"/>
            <a:ext cx="2716733" cy="96260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2" name="Google Shape;931;p43">
            <a:extLst>
              <a:ext uri="{FF2B5EF4-FFF2-40B4-BE49-F238E27FC236}">
                <a16:creationId xmlns:a16="http://schemas.microsoft.com/office/drawing/2014/main" id="{BFAA4462-78F8-61FD-0B27-544F9A3F3226}"/>
              </a:ext>
            </a:extLst>
          </p:cNvPr>
          <p:cNvGrpSpPr/>
          <p:nvPr/>
        </p:nvGrpSpPr>
        <p:grpSpPr>
          <a:xfrm>
            <a:off x="5556525" y="2327239"/>
            <a:ext cx="293865" cy="318906"/>
            <a:chOff x="2913983" y="4329790"/>
            <a:chExt cx="591627" cy="591626"/>
          </a:xfrm>
        </p:grpSpPr>
        <p:sp>
          <p:nvSpPr>
            <p:cNvPr id="853" name="Google Shape;932;p43">
              <a:extLst>
                <a:ext uri="{FF2B5EF4-FFF2-40B4-BE49-F238E27FC236}">
                  <a16:creationId xmlns:a16="http://schemas.microsoft.com/office/drawing/2014/main" id="{DC6F2A02-D8BB-1692-AFA1-5C95A6ED0B2A}"/>
                </a:ext>
              </a:extLst>
            </p:cNvPr>
            <p:cNvSpPr/>
            <p:nvPr/>
          </p:nvSpPr>
          <p:spPr>
            <a:xfrm>
              <a:off x="2913983" y="4329790"/>
              <a:ext cx="591627" cy="589162"/>
            </a:xfrm>
            <a:custGeom>
              <a:avLst/>
              <a:gdLst/>
              <a:ahLst/>
              <a:cxnLst/>
              <a:rect l="l" t="t" r="r" b="b"/>
              <a:pathLst>
                <a:path w="16079" h="16012" extrusionOk="0">
                  <a:moveTo>
                    <a:pt x="4070" y="0"/>
                  </a:moveTo>
                  <a:lnTo>
                    <a:pt x="4070" y="1001"/>
                  </a:lnTo>
                  <a:lnTo>
                    <a:pt x="3069" y="1001"/>
                  </a:lnTo>
                  <a:lnTo>
                    <a:pt x="3069" y="2002"/>
                  </a:lnTo>
                  <a:lnTo>
                    <a:pt x="3069" y="3002"/>
                  </a:lnTo>
                  <a:lnTo>
                    <a:pt x="3069" y="4003"/>
                  </a:lnTo>
                  <a:lnTo>
                    <a:pt x="1001" y="4003"/>
                  </a:lnTo>
                  <a:lnTo>
                    <a:pt x="1001" y="5004"/>
                  </a:lnTo>
                  <a:lnTo>
                    <a:pt x="0" y="5004"/>
                  </a:lnTo>
                  <a:lnTo>
                    <a:pt x="0" y="6005"/>
                  </a:lnTo>
                  <a:lnTo>
                    <a:pt x="0" y="7005"/>
                  </a:lnTo>
                  <a:lnTo>
                    <a:pt x="0" y="8006"/>
                  </a:lnTo>
                  <a:lnTo>
                    <a:pt x="0" y="10007"/>
                  </a:lnTo>
                  <a:lnTo>
                    <a:pt x="1001" y="10007"/>
                  </a:lnTo>
                  <a:lnTo>
                    <a:pt x="1001" y="11008"/>
                  </a:lnTo>
                  <a:lnTo>
                    <a:pt x="2002" y="11008"/>
                  </a:lnTo>
                  <a:lnTo>
                    <a:pt x="2002" y="12009"/>
                  </a:lnTo>
                  <a:lnTo>
                    <a:pt x="3003" y="12009"/>
                  </a:lnTo>
                  <a:lnTo>
                    <a:pt x="3003" y="13010"/>
                  </a:lnTo>
                  <a:lnTo>
                    <a:pt x="4003" y="13010"/>
                  </a:lnTo>
                  <a:lnTo>
                    <a:pt x="4003" y="15011"/>
                  </a:lnTo>
                  <a:lnTo>
                    <a:pt x="4003" y="16012"/>
                  </a:lnTo>
                  <a:lnTo>
                    <a:pt x="14077" y="16012"/>
                  </a:lnTo>
                  <a:lnTo>
                    <a:pt x="14077" y="13010"/>
                  </a:lnTo>
                  <a:lnTo>
                    <a:pt x="15078" y="13010"/>
                  </a:lnTo>
                  <a:lnTo>
                    <a:pt x="15078" y="10041"/>
                  </a:lnTo>
                  <a:lnTo>
                    <a:pt x="16079" y="10041"/>
                  </a:lnTo>
                  <a:lnTo>
                    <a:pt x="16079" y="3002"/>
                  </a:lnTo>
                  <a:lnTo>
                    <a:pt x="15078" y="3002"/>
                  </a:lnTo>
                  <a:lnTo>
                    <a:pt x="15078" y="2002"/>
                  </a:lnTo>
                  <a:lnTo>
                    <a:pt x="15078" y="1001"/>
                  </a:lnTo>
                  <a:lnTo>
                    <a:pt x="14077" y="1001"/>
                  </a:lnTo>
                  <a:lnTo>
                    <a:pt x="14077" y="0"/>
                  </a:lnTo>
                  <a:lnTo>
                    <a:pt x="13076" y="0"/>
                  </a:lnTo>
                  <a:lnTo>
                    <a:pt x="13076" y="1001"/>
                  </a:lnTo>
                  <a:lnTo>
                    <a:pt x="12076" y="1001"/>
                  </a:lnTo>
                  <a:lnTo>
                    <a:pt x="12076" y="0"/>
                  </a:lnTo>
                  <a:lnTo>
                    <a:pt x="10074" y="0"/>
                  </a:lnTo>
                  <a:lnTo>
                    <a:pt x="10074" y="1001"/>
                  </a:lnTo>
                  <a:lnTo>
                    <a:pt x="9074" y="1001"/>
                  </a:lnTo>
                  <a:lnTo>
                    <a:pt x="9074" y="0"/>
                  </a:lnTo>
                  <a:lnTo>
                    <a:pt x="7072" y="0"/>
                  </a:lnTo>
                  <a:lnTo>
                    <a:pt x="7072" y="1001"/>
                  </a:lnTo>
                  <a:lnTo>
                    <a:pt x="6071" y="1001"/>
                  </a:lnTo>
                  <a:lnTo>
                    <a:pt x="6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933;p43">
              <a:extLst>
                <a:ext uri="{FF2B5EF4-FFF2-40B4-BE49-F238E27FC236}">
                  <a16:creationId xmlns:a16="http://schemas.microsoft.com/office/drawing/2014/main" id="{B390B220-5541-8037-7FFF-8A24063D6325}"/>
                </a:ext>
              </a:extLst>
            </p:cNvPr>
            <p:cNvSpPr/>
            <p:nvPr/>
          </p:nvSpPr>
          <p:spPr>
            <a:xfrm>
              <a:off x="3431946"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934;p43">
              <a:extLst>
                <a:ext uri="{FF2B5EF4-FFF2-40B4-BE49-F238E27FC236}">
                  <a16:creationId xmlns:a16="http://schemas.microsoft.com/office/drawing/2014/main" id="{7D46361B-DD52-C185-56AA-D5B023545164}"/>
                </a:ext>
              </a:extLst>
            </p:cNvPr>
            <p:cNvSpPr/>
            <p:nvPr/>
          </p:nvSpPr>
          <p:spPr>
            <a:xfrm>
              <a:off x="3358283" y="4366621"/>
              <a:ext cx="36869" cy="73664"/>
            </a:xfrm>
            <a:custGeom>
              <a:avLst/>
              <a:gdLst/>
              <a:ahLst/>
              <a:cxnLst/>
              <a:rect l="l" t="t" r="r" b="b"/>
              <a:pathLst>
                <a:path w="1002" h="2002" extrusionOk="0">
                  <a:moveTo>
                    <a:pt x="1" y="0"/>
                  </a:moveTo>
                  <a:lnTo>
                    <a:pt x="1" y="1001"/>
                  </a:lnTo>
                  <a:lnTo>
                    <a:pt x="1"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935;p43">
              <a:extLst>
                <a:ext uri="{FF2B5EF4-FFF2-40B4-BE49-F238E27FC236}">
                  <a16:creationId xmlns:a16="http://schemas.microsoft.com/office/drawing/2014/main" id="{B276A8E5-6F34-2384-473C-29304BCD4E88}"/>
                </a:ext>
              </a:extLst>
            </p:cNvPr>
            <p:cNvSpPr/>
            <p:nvPr/>
          </p:nvSpPr>
          <p:spPr>
            <a:xfrm>
              <a:off x="3246610"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936;p43">
              <a:extLst>
                <a:ext uri="{FF2B5EF4-FFF2-40B4-BE49-F238E27FC236}">
                  <a16:creationId xmlns:a16="http://schemas.microsoft.com/office/drawing/2014/main" id="{F39E76B3-321D-CF1A-ADF4-CBA57CA28547}"/>
                </a:ext>
              </a:extLst>
            </p:cNvPr>
            <p:cNvSpPr/>
            <p:nvPr/>
          </p:nvSpPr>
          <p:spPr>
            <a:xfrm>
              <a:off x="3468741" y="4440248"/>
              <a:ext cx="36869" cy="259000"/>
            </a:xfrm>
            <a:custGeom>
              <a:avLst/>
              <a:gdLst/>
              <a:ahLst/>
              <a:cxnLst/>
              <a:rect l="l" t="t" r="r" b="b"/>
              <a:pathLst>
                <a:path w="1002" h="7039" extrusionOk="0">
                  <a:moveTo>
                    <a:pt x="1" y="0"/>
                  </a:moveTo>
                  <a:lnTo>
                    <a:pt x="1" y="7039"/>
                  </a:lnTo>
                  <a:lnTo>
                    <a:pt x="1002" y="7039"/>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937;p43">
              <a:extLst>
                <a:ext uri="{FF2B5EF4-FFF2-40B4-BE49-F238E27FC236}">
                  <a16:creationId xmlns:a16="http://schemas.microsoft.com/office/drawing/2014/main" id="{0A8431FE-385C-B30B-40B1-CB2F561ED40C}"/>
                </a:ext>
              </a:extLst>
            </p:cNvPr>
            <p:cNvSpPr/>
            <p:nvPr/>
          </p:nvSpPr>
          <p:spPr>
            <a:xfrm>
              <a:off x="3431946" y="4699210"/>
              <a:ext cx="36832" cy="110495"/>
            </a:xfrm>
            <a:custGeom>
              <a:avLst/>
              <a:gdLst/>
              <a:ahLst/>
              <a:cxnLst/>
              <a:rect l="l" t="t" r="r" b="b"/>
              <a:pathLst>
                <a:path w="1001" h="3003" extrusionOk="0">
                  <a:moveTo>
                    <a:pt x="0" y="1"/>
                  </a:moveTo>
                  <a:lnTo>
                    <a:pt x="0" y="3003"/>
                  </a:lnTo>
                  <a:lnTo>
                    <a:pt x="1001" y="300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938;p43">
              <a:extLst>
                <a:ext uri="{FF2B5EF4-FFF2-40B4-BE49-F238E27FC236}">
                  <a16:creationId xmlns:a16="http://schemas.microsoft.com/office/drawing/2014/main" id="{22A7D565-6AAB-77DA-4B96-11AD669AF9D6}"/>
                </a:ext>
              </a:extLst>
            </p:cNvPr>
            <p:cNvSpPr/>
            <p:nvPr/>
          </p:nvSpPr>
          <p:spPr>
            <a:xfrm>
              <a:off x="3062488" y="4810920"/>
              <a:ext cx="369495" cy="110495"/>
            </a:xfrm>
            <a:custGeom>
              <a:avLst/>
              <a:gdLst/>
              <a:ahLst/>
              <a:cxnLst/>
              <a:rect l="l" t="t" r="r" b="b"/>
              <a:pathLst>
                <a:path w="10042" h="3003" extrusionOk="0">
                  <a:moveTo>
                    <a:pt x="1" y="0"/>
                  </a:moveTo>
                  <a:lnTo>
                    <a:pt x="1" y="2002"/>
                  </a:lnTo>
                  <a:lnTo>
                    <a:pt x="1" y="3002"/>
                  </a:lnTo>
                  <a:lnTo>
                    <a:pt x="10041" y="3002"/>
                  </a:lnTo>
                  <a:lnTo>
                    <a:pt x="10041" y="0"/>
                  </a:lnTo>
                  <a:lnTo>
                    <a:pt x="9040" y="0"/>
                  </a:lnTo>
                  <a:lnTo>
                    <a:pt x="904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939;p43">
              <a:extLst>
                <a:ext uri="{FF2B5EF4-FFF2-40B4-BE49-F238E27FC236}">
                  <a16:creationId xmlns:a16="http://schemas.microsoft.com/office/drawing/2014/main" id="{F95ACC22-5B42-178B-E9FA-E3615BF3704B}"/>
                </a:ext>
              </a:extLst>
            </p:cNvPr>
            <p:cNvSpPr/>
            <p:nvPr/>
          </p:nvSpPr>
          <p:spPr>
            <a:xfrm>
              <a:off x="2950815" y="4366621"/>
              <a:ext cx="111710" cy="222168"/>
            </a:xfrm>
            <a:custGeom>
              <a:avLst/>
              <a:gdLst/>
              <a:ahLst/>
              <a:cxnLst/>
              <a:rect l="l" t="t" r="r" b="b"/>
              <a:pathLst>
                <a:path w="3036" h="6038" extrusionOk="0">
                  <a:moveTo>
                    <a:pt x="2002" y="0"/>
                  </a:moveTo>
                  <a:lnTo>
                    <a:pt x="2002" y="1001"/>
                  </a:lnTo>
                  <a:lnTo>
                    <a:pt x="2002" y="2001"/>
                  </a:lnTo>
                  <a:lnTo>
                    <a:pt x="2002" y="3002"/>
                  </a:lnTo>
                  <a:lnTo>
                    <a:pt x="0" y="3002"/>
                  </a:lnTo>
                  <a:lnTo>
                    <a:pt x="0" y="4036"/>
                  </a:lnTo>
                  <a:lnTo>
                    <a:pt x="2002" y="4036"/>
                  </a:lnTo>
                  <a:lnTo>
                    <a:pt x="2002" y="5037"/>
                  </a:lnTo>
                  <a:lnTo>
                    <a:pt x="2002" y="6038"/>
                  </a:lnTo>
                  <a:lnTo>
                    <a:pt x="3036" y="6038"/>
                  </a:lnTo>
                  <a:lnTo>
                    <a:pt x="3036" y="5037"/>
                  </a:lnTo>
                  <a:lnTo>
                    <a:pt x="3036" y="4036"/>
                  </a:lnTo>
                  <a:lnTo>
                    <a:pt x="3036" y="3002"/>
                  </a:lnTo>
                  <a:lnTo>
                    <a:pt x="3036" y="2001"/>
                  </a:lnTo>
                  <a:lnTo>
                    <a:pt x="3036" y="1001"/>
                  </a:lnTo>
                  <a:lnTo>
                    <a:pt x="3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940;p43">
              <a:extLst>
                <a:ext uri="{FF2B5EF4-FFF2-40B4-BE49-F238E27FC236}">
                  <a16:creationId xmlns:a16="http://schemas.microsoft.com/office/drawing/2014/main" id="{D68F07CD-09E0-3491-8174-A52D6A63A553}"/>
                </a:ext>
              </a:extLst>
            </p:cNvPr>
            <p:cNvSpPr/>
            <p:nvPr/>
          </p:nvSpPr>
          <p:spPr>
            <a:xfrm>
              <a:off x="3136151"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941;p43">
              <a:extLst>
                <a:ext uri="{FF2B5EF4-FFF2-40B4-BE49-F238E27FC236}">
                  <a16:creationId xmlns:a16="http://schemas.microsoft.com/office/drawing/2014/main" id="{1B5EC56A-4CF6-6C04-B0D6-F077A3CD7454}"/>
                </a:ext>
              </a:extLst>
            </p:cNvPr>
            <p:cNvSpPr/>
            <p:nvPr/>
          </p:nvSpPr>
          <p:spPr>
            <a:xfrm>
              <a:off x="3062488"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942;p43">
              <a:extLst>
                <a:ext uri="{FF2B5EF4-FFF2-40B4-BE49-F238E27FC236}">
                  <a16:creationId xmlns:a16="http://schemas.microsoft.com/office/drawing/2014/main" id="{717CA276-0DC6-7D46-0D69-BD533319E380}"/>
                </a:ext>
              </a:extLst>
            </p:cNvPr>
            <p:cNvSpPr/>
            <p:nvPr/>
          </p:nvSpPr>
          <p:spPr>
            <a:xfrm>
              <a:off x="3172946"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943;p43">
              <a:extLst>
                <a:ext uri="{FF2B5EF4-FFF2-40B4-BE49-F238E27FC236}">
                  <a16:creationId xmlns:a16="http://schemas.microsoft.com/office/drawing/2014/main" id="{121CDAC2-D8D7-1E72-1EEE-7BA5E30895E1}"/>
                </a:ext>
              </a:extLst>
            </p:cNvPr>
            <p:cNvSpPr/>
            <p:nvPr/>
          </p:nvSpPr>
          <p:spPr>
            <a:xfrm>
              <a:off x="3283405" y="4329790"/>
              <a:ext cx="74915" cy="36832"/>
            </a:xfrm>
            <a:custGeom>
              <a:avLst/>
              <a:gdLst/>
              <a:ahLst/>
              <a:cxnLst/>
              <a:rect l="l" t="t" r="r" b="b"/>
              <a:pathLst>
                <a:path w="2036" h="1001" extrusionOk="0">
                  <a:moveTo>
                    <a:pt x="1" y="0"/>
                  </a:moveTo>
                  <a:lnTo>
                    <a:pt x="1" y="1001"/>
                  </a:lnTo>
                  <a:lnTo>
                    <a:pt x="2036" y="1001"/>
                  </a:lnTo>
                  <a:lnTo>
                    <a:pt x="2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944;p43">
              <a:extLst>
                <a:ext uri="{FF2B5EF4-FFF2-40B4-BE49-F238E27FC236}">
                  <a16:creationId xmlns:a16="http://schemas.microsoft.com/office/drawing/2014/main" id="{DAD64BFA-8E55-E5F8-A8CB-5E74C4794634}"/>
                </a:ext>
              </a:extLst>
            </p:cNvPr>
            <p:cNvSpPr/>
            <p:nvPr/>
          </p:nvSpPr>
          <p:spPr>
            <a:xfrm>
              <a:off x="3395114" y="4329790"/>
              <a:ext cx="36869" cy="36832"/>
            </a:xfrm>
            <a:custGeom>
              <a:avLst/>
              <a:gdLst/>
              <a:ahLst/>
              <a:cxnLst/>
              <a:rect l="l" t="t" r="r" b="b"/>
              <a:pathLst>
                <a:path w="1002"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945;p43">
              <a:extLst>
                <a:ext uri="{FF2B5EF4-FFF2-40B4-BE49-F238E27FC236}">
                  <a16:creationId xmlns:a16="http://schemas.microsoft.com/office/drawing/2014/main" id="{4D3F7988-C5E0-BD98-E302-C9A49453E96D}"/>
                </a:ext>
              </a:extLst>
            </p:cNvPr>
            <p:cNvSpPr/>
            <p:nvPr/>
          </p:nvSpPr>
          <p:spPr>
            <a:xfrm>
              <a:off x="2913983" y="4515125"/>
              <a:ext cx="148541" cy="295832"/>
            </a:xfrm>
            <a:custGeom>
              <a:avLst/>
              <a:gdLst/>
              <a:ahLst/>
              <a:cxnLst/>
              <a:rect l="l" t="t" r="r" b="b"/>
              <a:pathLst>
                <a:path w="4037" h="8040" extrusionOk="0">
                  <a:moveTo>
                    <a:pt x="0" y="0"/>
                  </a:moveTo>
                  <a:lnTo>
                    <a:pt x="0" y="1001"/>
                  </a:lnTo>
                  <a:lnTo>
                    <a:pt x="0" y="2002"/>
                  </a:lnTo>
                  <a:lnTo>
                    <a:pt x="0" y="3002"/>
                  </a:lnTo>
                  <a:lnTo>
                    <a:pt x="0" y="5004"/>
                  </a:lnTo>
                  <a:lnTo>
                    <a:pt x="1001" y="5004"/>
                  </a:lnTo>
                  <a:lnTo>
                    <a:pt x="1001" y="6005"/>
                  </a:lnTo>
                  <a:lnTo>
                    <a:pt x="2002" y="6005"/>
                  </a:lnTo>
                  <a:lnTo>
                    <a:pt x="2002" y="7005"/>
                  </a:lnTo>
                  <a:lnTo>
                    <a:pt x="3003" y="7005"/>
                  </a:lnTo>
                  <a:lnTo>
                    <a:pt x="3003" y="8039"/>
                  </a:lnTo>
                  <a:lnTo>
                    <a:pt x="4037" y="8039"/>
                  </a:lnTo>
                  <a:lnTo>
                    <a:pt x="4037" y="6005"/>
                  </a:lnTo>
                  <a:lnTo>
                    <a:pt x="3003" y="6005"/>
                  </a:lnTo>
                  <a:lnTo>
                    <a:pt x="3003" y="5004"/>
                  </a:lnTo>
                  <a:lnTo>
                    <a:pt x="2002" y="5004"/>
                  </a:lnTo>
                  <a:lnTo>
                    <a:pt x="2002" y="4003"/>
                  </a:lnTo>
                  <a:lnTo>
                    <a:pt x="1001" y="4003"/>
                  </a:lnTo>
                  <a:lnTo>
                    <a:pt x="1001" y="3002"/>
                  </a:lnTo>
                  <a:lnTo>
                    <a:pt x="1001" y="2002"/>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68" name="Google Shape;927;p43">
            <a:extLst>
              <a:ext uri="{FF2B5EF4-FFF2-40B4-BE49-F238E27FC236}">
                <a16:creationId xmlns:a16="http://schemas.microsoft.com/office/drawing/2014/main" id="{3E222A19-E915-6E3A-657A-595148C0AA6B}"/>
              </a:ext>
            </a:extLst>
          </p:cNvPr>
          <p:cNvSpPr txBox="1">
            <a:spLocks/>
          </p:cNvSpPr>
          <p:nvPr/>
        </p:nvSpPr>
        <p:spPr>
          <a:xfrm>
            <a:off x="3287980" y="1821426"/>
            <a:ext cx="2562410" cy="49374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tr-TR" dirty="0"/>
              <a:t>Gereksinim analizi, tasarım, geliştirme, test ve bakım</a:t>
            </a:r>
            <a:endParaRPr lang="en-US" dirty="0"/>
          </a:p>
        </p:txBody>
      </p:sp>
      <p:sp>
        <p:nvSpPr>
          <p:cNvPr id="869" name="Google Shape;928;p43">
            <a:extLst>
              <a:ext uri="{FF2B5EF4-FFF2-40B4-BE49-F238E27FC236}">
                <a16:creationId xmlns:a16="http://schemas.microsoft.com/office/drawing/2014/main" id="{6F46E1BC-3C91-A972-196B-4DEE6C0E9576}"/>
              </a:ext>
            </a:extLst>
          </p:cNvPr>
          <p:cNvSpPr txBox="1">
            <a:spLocks/>
          </p:cNvSpPr>
          <p:nvPr/>
        </p:nvSpPr>
        <p:spPr>
          <a:xfrm>
            <a:off x="3287980" y="1524087"/>
            <a:ext cx="2271646" cy="44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BA4C96"/>
              </a:buClr>
              <a:buSzPts val="1600"/>
              <a:buFont typeface="Poppins"/>
              <a:buChar char="●"/>
              <a:defRPr sz="1500" b="0" i="0" u="none" strike="noStrike" cap="none">
                <a:solidFill>
                  <a:srgbClr val="434343"/>
                </a:solidFill>
                <a:latin typeface="Fira Code"/>
                <a:ea typeface="Fira Code"/>
                <a:cs typeface="Fira Code"/>
                <a:sym typeface="Fira Code"/>
              </a:defRPr>
            </a:lvl1pPr>
            <a:lvl2pPr marL="914400" marR="0" lvl="1"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2pPr>
            <a:lvl3pPr marL="1371600" marR="0" lvl="2"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3pPr>
            <a:lvl4pPr marL="1828800" marR="0" lvl="3"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4pPr>
            <a:lvl5pPr marL="2286000" marR="0" lvl="4"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5pPr>
            <a:lvl6pPr marL="2743200" marR="0" lvl="5"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6pPr>
            <a:lvl7pPr marL="3200400" marR="0" lvl="6"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7pPr>
            <a:lvl8pPr marL="3657600" marR="0" lvl="7"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8pPr>
            <a:lvl9pPr marL="4114800" marR="0" lvl="8"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9pPr>
          </a:lstStyle>
          <a:p>
            <a:pPr marL="0" indent="0">
              <a:buFont typeface="Poppins"/>
              <a:buNone/>
            </a:pPr>
            <a:r>
              <a:rPr lang="tr-TR" sz="1600" b="1" dirty="0">
                <a:solidFill>
                  <a:schemeClr val="tx1"/>
                </a:solidFill>
                <a:latin typeface="Chakra Petch Medium" panose="020B0604020202020204" charset="-34"/>
                <a:cs typeface="Chakra Petch Medium" panose="020B0604020202020204" charset="-34"/>
              </a:rPr>
              <a:t>Sistematik Yaklaşım</a:t>
            </a:r>
            <a:endParaRPr lang="tr-TR" b="1" dirty="0">
              <a:solidFill>
                <a:schemeClr val="tx1"/>
              </a:solidFill>
              <a:latin typeface="Chakra Petch Medium" panose="020B0604020202020204" charset="-34"/>
              <a:cs typeface="Chakra Petch Medium" panose="020B0604020202020204" charset="-34"/>
            </a:endParaRPr>
          </a:p>
        </p:txBody>
      </p:sp>
      <p:sp>
        <p:nvSpPr>
          <p:cNvPr id="870" name="Google Shape;925;p43">
            <a:extLst>
              <a:ext uri="{FF2B5EF4-FFF2-40B4-BE49-F238E27FC236}">
                <a16:creationId xmlns:a16="http://schemas.microsoft.com/office/drawing/2014/main" id="{E688735B-E8FB-C55A-DBC6-C6CA0D77F7EE}"/>
              </a:ext>
            </a:extLst>
          </p:cNvPr>
          <p:cNvSpPr/>
          <p:nvPr/>
        </p:nvSpPr>
        <p:spPr>
          <a:xfrm>
            <a:off x="6120099" y="1475494"/>
            <a:ext cx="2716733" cy="96260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71" name="Google Shape;931;p43">
            <a:extLst>
              <a:ext uri="{FF2B5EF4-FFF2-40B4-BE49-F238E27FC236}">
                <a16:creationId xmlns:a16="http://schemas.microsoft.com/office/drawing/2014/main" id="{4C28AC52-EA81-DEB5-4A1C-4659DC408A24}"/>
              </a:ext>
            </a:extLst>
          </p:cNvPr>
          <p:cNvGrpSpPr/>
          <p:nvPr/>
        </p:nvGrpSpPr>
        <p:grpSpPr>
          <a:xfrm>
            <a:off x="8475028" y="2327239"/>
            <a:ext cx="293865" cy="318906"/>
            <a:chOff x="2913983" y="4329790"/>
            <a:chExt cx="591627" cy="591626"/>
          </a:xfrm>
        </p:grpSpPr>
        <p:sp>
          <p:nvSpPr>
            <p:cNvPr id="872" name="Google Shape;932;p43">
              <a:extLst>
                <a:ext uri="{FF2B5EF4-FFF2-40B4-BE49-F238E27FC236}">
                  <a16:creationId xmlns:a16="http://schemas.microsoft.com/office/drawing/2014/main" id="{9E114DBC-5D42-8DE0-4473-D8C5A8849A6E}"/>
                </a:ext>
              </a:extLst>
            </p:cNvPr>
            <p:cNvSpPr/>
            <p:nvPr/>
          </p:nvSpPr>
          <p:spPr>
            <a:xfrm>
              <a:off x="2913983" y="4329790"/>
              <a:ext cx="591627" cy="589162"/>
            </a:xfrm>
            <a:custGeom>
              <a:avLst/>
              <a:gdLst/>
              <a:ahLst/>
              <a:cxnLst/>
              <a:rect l="l" t="t" r="r" b="b"/>
              <a:pathLst>
                <a:path w="16079" h="16012" extrusionOk="0">
                  <a:moveTo>
                    <a:pt x="4070" y="0"/>
                  </a:moveTo>
                  <a:lnTo>
                    <a:pt x="4070" y="1001"/>
                  </a:lnTo>
                  <a:lnTo>
                    <a:pt x="3069" y="1001"/>
                  </a:lnTo>
                  <a:lnTo>
                    <a:pt x="3069" y="2002"/>
                  </a:lnTo>
                  <a:lnTo>
                    <a:pt x="3069" y="3002"/>
                  </a:lnTo>
                  <a:lnTo>
                    <a:pt x="3069" y="4003"/>
                  </a:lnTo>
                  <a:lnTo>
                    <a:pt x="1001" y="4003"/>
                  </a:lnTo>
                  <a:lnTo>
                    <a:pt x="1001" y="5004"/>
                  </a:lnTo>
                  <a:lnTo>
                    <a:pt x="0" y="5004"/>
                  </a:lnTo>
                  <a:lnTo>
                    <a:pt x="0" y="6005"/>
                  </a:lnTo>
                  <a:lnTo>
                    <a:pt x="0" y="7005"/>
                  </a:lnTo>
                  <a:lnTo>
                    <a:pt x="0" y="8006"/>
                  </a:lnTo>
                  <a:lnTo>
                    <a:pt x="0" y="10007"/>
                  </a:lnTo>
                  <a:lnTo>
                    <a:pt x="1001" y="10007"/>
                  </a:lnTo>
                  <a:lnTo>
                    <a:pt x="1001" y="11008"/>
                  </a:lnTo>
                  <a:lnTo>
                    <a:pt x="2002" y="11008"/>
                  </a:lnTo>
                  <a:lnTo>
                    <a:pt x="2002" y="12009"/>
                  </a:lnTo>
                  <a:lnTo>
                    <a:pt x="3003" y="12009"/>
                  </a:lnTo>
                  <a:lnTo>
                    <a:pt x="3003" y="13010"/>
                  </a:lnTo>
                  <a:lnTo>
                    <a:pt x="4003" y="13010"/>
                  </a:lnTo>
                  <a:lnTo>
                    <a:pt x="4003" y="15011"/>
                  </a:lnTo>
                  <a:lnTo>
                    <a:pt x="4003" y="16012"/>
                  </a:lnTo>
                  <a:lnTo>
                    <a:pt x="14077" y="16012"/>
                  </a:lnTo>
                  <a:lnTo>
                    <a:pt x="14077" y="13010"/>
                  </a:lnTo>
                  <a:lnTo>
                    <a:pt x="15078" y="13010"/>
                  </a:lnTo>
                  <a:lnTo>
                    <a:pt x="15078" y="10041"/>
                  </a:lnTo>
                  <a:lnTo>
                    <a:pt x="16079" y="10041"/>
                  </a:lnTo>
                  <a:lnTo>
                    <a:pt x="16079" y="3002"/>
                  </a:lnTo>
                  <a:lnTo>
                    <a:pt x="15078" y="3002"/>
                  </a:lnTo>
                  <a:lnTo>
                    <a:pt x="15078" y="2002"/>
                  </a:lnTo>
                  <a:lnTo>
                    <a:pt x="15078" y="1001"/>
                  </a:lnTo>
                  <a:lnTo>
                    <a:pt x="14077" y="1001"/>
                  </a:lnTo>
                  <a:lnTo>
                    <a:pt x="14077" y="0"/>
                  </a:lnTo>
                  <a:lnTo>
                    <a:pt x="13076" y="0"/>
                  </a:lnTo>
                  <a:lnTo>
                    <a:pt x="13076" y="1001"/>
                  </a:lnTo>
                  <a:lnTo>
                    <a:pt x="12076" y="1001"/>
                  </a:lnTo>
                  <a:lnTo>
                    <a:pt x="12076" y="0"/>
                  </a:lnTo>
                  <a:lnTo>
                    <a:pt x="10074" y="0"/>
                  </a:lnTo>
                  <a:lnTo>
                    <a:pt x="10074" y="1001"/>
                  </a:lnTo>
                  <a:lnTo>
                    <a:pt x="9074" y="1001"/>
                  </a:lnTo>
                  <a:lnTo>
                    <a:pt x="9074" y="0"/>
                  </a:lnTo>
                  <a:lnTo>
                    <a:pt x="7072" y="0"/>
                  </a:lnTo>
                  <a:lnTo>
                    <a:pt x="7072" y="1001"/>
                  </a:lnTo>
                  <a:lnTo>
                    <a:pt x="6071" y="1001"/>
                  </a:lnTo>
                  <a:lnTo>
                    <a:pt x="6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933;p43">
              <a:extLst>
                <a:ext uri="{FF2B5EF4-FFF2-40B4-BE49-F238E27FC236}">
                  <a16:creationId xmlns:a16="http://schemas.microsoft.com/office/drawing/2014/main" id="{8CEE5FB4-A427-4520-D419-08ECC62F7A8B}"/>
                </a:ext>
              </a:extLst>
            </p:cNvPr>
            <p:cNvSpPr/>
            <p:nvPr/>
          </p:nvSpPr>
          <p:spPr>
            <a:xfrm>
              <a:off x="3431946"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934;p43">
              <a:extLst>
                <a:ext uri="{FF2B5EF4-FFF2-40B4-BE49-F238E27FC236}">
                  <a16:creationId xmlns:a16="http://schemas.microsoft.com/office/drawing/2014/main" id="{F3E29C79-3B1D-A6C3-E6C2-6BA176BE56DA}"/>
                </a:ext>
              </a:extLst>
            </p:cNvPr>
            <p:cNvSpPr/>
            <p:nvPr/>
          </p:nvSpPr>
          <p:spPr>
            <a:xfrm>
              <a:off x="3358283" y="4366621"/>
              <a:ext cx="36869" cy="73664"/>
            </a:xfrm>
            <a:custGeom>
              <a:avLst/>
              <a:gdLst/>
              <a:ahLst/>
              <a:cxnLst/>
              <a:rect l="l" t="t" r="r" b="b"/>
              <a:pathLst>
                <a:path w="1002" h="2002" extrusionOk="0">
                  <a:moveTo>
                    <a:pt x="1" y="0"/>
                  </a:moveTo>
                  <a:lnTo>
                    <a:pt x="1" y="1001"/>
                  </a:lnTo>
                  <a:lnTo>
                    <a:pt x="1"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935;p43">
              <a:extLst>
                <a:ext uri="{FF2B5EF4-FFF2-40B4-BE49-F238E27FC236}">
                  <a16:creationId xmlns:a16="http://schemas.microsoft.com/office/drawing/2014/main" id="{8C8DF152-0791-B48B-19C1-DE038907E78F}"/>
                </a:ext>
              </a:extLst>
            </p:cNvPr>
            <p:cNvSpPr/>
            <p:nvPr/>
          </p:nvSpPr>
          <p:spPr>
            <a:xfrm>
              <a:off x="3246610"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936;p43">
              <a:extLst>
                <a:ext uri="{FF2B5EF4-FFF2-40B4-BE49-F238E27FC236}">
                  <a16:creationId xmlns:a16="http://schemas.microsoft.com/office/drawing/2014/main" id="{5763E046-6217-D706-D2B2-CDD7CDF2F746}"/>
                </a:ext>
              </a:extLst>
            </p:cNvPr>
            <p:cNvSpPr/>
            <p:nvPr/>
          </p:nvSpPr>
          <p:spPr>
            <a:xfrm>
              <a:off x="3468741" y="4440248"/>
              <a:ext cx="36869" cy="259000"/>
            </a:xfrm>
            <a:custGeom>
              <a:avLst/>
              <a:gdLst/>
              <a:ahLst/>
              <a:cxnLst/>
              <a:rect l="l" t="t" r="r" b="b"/>
              <a:pathLst>
                <a:path w="1002" h="7039" extrusionOk="0">
                  <a:moveTo>
                    <a:pt x="1" y="0"/>
                  </a:moveTo>
                  <a:lnTo>
                    <a:pt x="1" y="7039"/>
                  </a:lnTo>
                  <a:lnTo>
                    <a:pt x="1002" y="7039"/>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937;p43">
              <a:extLst>
                <a:ext uri="{FF2B5EF4-FFF2-40B4-BE49-F238E27FC236}">
                  <a16:creationId xmlns:a16="http://schemas.microsoft.com/office/drawing/2014/main" id="{4BCE1256-1A11-D121-0139-DE2C6F81DD4F}"/>
                </a:ext>
              </a:extLst>
            </p:cNvPr>
            <p:cNvSpPr/>
            <p:nvPr/>
          </p:nvSpPr>
          <p:spPr>
            <a:xfrm>
              <a:off x="3431946" y="4699210"/>
              <a:ext cx="36832" cy="110495"/>
            </a:xfrm>
            <a:custGeom>
              <a:avLst/>
              <a:gdLst/>
              <a:ahLst/>
              <a:cxnLst/>
              <a:rect l="l" t="t" r="r" b="b"/>
              <a:pathLst>
                <a:path w="1001" h="3003" extrusionOk="0">
                  <a:moveTo>
                    <a:pt x="0" y="1"/>
                  </a:moveTo>
                  <a:lnTo>
                    <a:pt x="0" y="3003"/>
                  </a:lnTo>
                  <a:lnTo>
                    <a:pt x="1001" y="300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938;p43">
              <a:extLst>
                <a:ext uri="{FF2B5EF4-FFF2-40B4-BE49-F238E27FC236}">
                  <a16:creationId xmlns:a16="http://schemas.microsoft.com/office/drawing/2014/main" id="{1185B2C3-F5CA-42FC-9553-540B1CE17C0C}"/>
                </a:ext>
              </a:extLst>
            </p:cNvPr>
            <p:cNvSpPr/>
            <p:nvPr/>
          </p:nvSpPr>
          <p:spPr>
            <a:xfrm>
              <a:off x="3062488" y="4810920"/>
              <a:ext cx="369495" cy="110495"/>
            </a:xfrm>
            <a:custGeom>
              <a:avLst/>
              <a:gdLst/>
              <a:ahLst/>
              <a:cxnLst/>
              <a:rect l="l" t="t" r="r" b="b"/>
              <a:pathLst>
                <a:path w="10042" h="3003" extrusionOk="0">
                  <a:moveTo>
                    <a:pt x="1" y="0"/>
                  </a:moveTo>
                  <a:lnTo>
                    <a:pt x="1" y="2002"/>
                  </a:lnTo>
                  <a:lnTo>
                    <a:pt x="1" y="3002"/>
                  </a:lnTo>
                  <a:lnTo>
                    <a:pt x="10041" y="3002"/>
                  </a:lnTo>
                  <a:lnTo>
                    <a:pt x="10041" y="0"/>
                  </a:lnTo>
                  <a:lnTo>
                    <a:pt x="9040" y="0"/>
                  </a:lnTo>
                  <a:lnTo>
                    <a:pt x="904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939;p43">
              <a:extLst>
                <a:ext uri="{FF2B5EF4-FFF2-40B4-BE49-F238E27FC236}">
                  <a16:creationId xmlns:a16="http://schemas.microsoft.com/office/drawing/2014/main" id="{FAF985A3-6E33-B479-1CB9-EABFDABCEACA}"/>
                </a:ext>
              </a:extLst>
            </p:cNvPr>
            <p:cNvSpPr/>
            <p:nvPr/>
          </p:nvSpPr>
          <p:spPr>
            <a:xfrm>
              <a:off x="2950815" y="4366621"/>
              <a:ext cx="111710" cy="222168"/>
            </a:xfrm>
            <a:custGeom>
              <a:avLst/>
              <a:gdLst/>
              <a:ahLst/>
              <a:cxnLst/>
              <a:rect l="l" t="t" r="r" b="b"/>
              <a:pathLst>
                <a:path w="3036" h="6038" extrusionOk="0">
                  <a:moveTo>
                    <a:pt x="2002" y="0"/>
                  </a:moveTo>
                  <a:lnTo>
                    <a:pt x="2002" y="1001"/>
                  </a:lnTo>
                  <a:lnTo>
                    <a:pt x="2002" y="2001"/>
                  </a:lnTo>
                  <a:lnTo>
                    <a:pt x="2002" y="3002"/>
                  </a:lnTo>
                  <a:lnTo>
                    <a:pt x="0" y="3002"/>
                  </a:lnTo>
                  <a:lnTo>
                    <a:pt x="0" y="4036"/>
                  </a:lnTo>
                  <a:lnTo>
                    <a:pt x="2002" y="4036"/>
                  </a:lnTo>
                  <a:lnTo>
                    <a:pt x="2002" y="5037"/>
                  </a:lnTo>
                  <a:lnTo>
                    <a:pt x="2002" y="6038"/>
                  </a:lnTo>
                  <a:lnTo>
                    <a:pt x="3036" y="6038"/>
                  </a:lnTo>
                  <a:lnTo>
                    <a:pt x="3036" y="5037"/>
                  </a:lnTo>
                  <a:lnTo>
                    <a:pt x="3036" y="4036"/>
                  </a:lnTo>
                  <a:lnTo>
                    <a:pt x="3036" y="3002"/>
                  </a:lnTo>
                  <a:lnTo>
                    <a:pt x="3036" y="2001"/>
                  </a:lnTo>
                  <a:lnTo>
                    <a:pt x="3036" y="1001"/>
                  </a:lnTo>
                  <a:lnTo>
                    <a:pt x="3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940;p43">
              <a:extLst>
                <a:ext uri="{FF2B5EF4-FFF2-40B4-BE49-F238E27FC236}">
                  <a16:creationId xmlns:a16="http://schemas.microsoft.com/office/drawing/2014/main" id="{7DAC7FFB-9E86-9E06-D712-BCC952B8EA27}"/>
                </a:ext>
              </a:extLst>
            </p:cNvPr>
            <p:cNvSpPr/>
            <p:nvPr/>
          </p:nvSpPr>
          <p:spPr>
            <a:xfrm>
              <a:off x="3136151"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941;p43">
              <a:extLst>
                <a:ext uri="{FF2B5EF4-FFF2-40B4-BE49-F238E27FC236}">
                  <a16:creationId xmlns:a16="http://schemas.microsoft.com/office/drawing/2014/main" id="{40A2A3C7-0437-8948-FBD8-FD110437D794}"/>
                </a:ext>
              </a:extLst>
            </p:cNvPr>
            <p:cNvSpPr/>
            <p:nvPr/>
          </p:nvSpPr>
          <p:spPr>
            <a:xfrm>
              <a:off x="3062488"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942;p43">
              <a:extLst>
                <a:ext uri="{FF2B5EF4-FFF2-40B4-BE49-F238E27FC236}">
                  <a16:creationId xmlns:a16="http://schemas.microsoft.com/office/drawing/2014/main" id="{45EA9F95-831D-50CA-CE85-04CAB45DF917}"/>
                </a:ext>
              </a:extLst>
            </p:cNvPr>
            <p:cNvSpPr/>
            <p:nvPr/>
          </p:nvSpPr>
          <p:spPr>
            <a:xfrm>
              <a:off x="3172946"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943;p43">
              <a:extLst>
                <a:ext uri="{FF2B5EF4-FFF2-40B4-BE49-F238E27FC236}">
                  <a16:creationId xmlns:a16="http://schemas.microsoft.com/office/drawing/2014/main" id="{B181D99C-F2E7-18C3-7B5E-4FAF7F43A1C0}"/>
                </a:ext>
              </a:extLst>
            </p:cNvPr>
            <p:cNvSpPr/>
            <p:nvPr/>
          </p:nvSpPr>
          <p:spPr>
            <a:xfrm>
              <a:off x="3283405" y="4329790"/>
              <a:ext cx="74915" cy="36832"/>
            </a:xfrm>
            <a:custGeom>
              <a:avLst/>
              <a:gdLst/>
              <a:ahLst/>
              <a:cxnLst/>
              <a:rect l="l" t="t" r="r" b="b"/>
              <a:pathLst>
                <a:path w="2036" h="1001" extrusionOk="0">
                  <a:moveTo>
                    <a:pt x="1" y="0"/>
                  </a:moveTo>
                  <a:lnTo>
                    <a:pt x="1" y="1001"/>
                  </a:lnTo>
                  <a:lnTo>
                    <a:pt x="2036" y="1001"/>
                  </a:lnTo>
                  <a:lnTo>
                    <a:pt x="2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944;p43">
              <a:extLst>
                <a:ext uri="{FF2B5EF4-FFF2-40B4-BE49-F238E27FC236}">
                  <a16:creationId xmlns:a16="http://schemas.microsoft.com/office/drawing/2014/main" id="{7C8937F0-210F-4FB5-C361-1BB2AA9A74CA}"/>
                </a:ext>
              </a:extLst>
            </p:cNvPr>
            <p:cNvSpPr/>
            <p:nvPr/>
          </p:nvSpPr>
          <p:spPr>
            <a:xfrm>
              <a:off x="3395114" y="4329790"/>
              <a:ext cx="36869" cy="36832"/>
            </a:xfrm>
            <a:custGeom>
              <a:avLst/>
              <a:gdLst/>
              <a:ahLst/>
              <a:cxnLst/>
              <a:rect l="l" t="t" r="r" b="b"/>
              <a:pathLst>
                <a:path w="1002"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945;p43">
              <a:extLst>
                <a:ext uri="{FF2B5EF4-FFF2-40B4-BE49-F238E27FC236}">
                  <a16:creationId xmlns:a16="http://schemas.microsoft.com/office/drawing/2014/main" id="{C625870A-D64A-8416-4FCF-70B96064A98D}"/>
                </a:ext>
              </a:extLst>
            </p:cNvPr>
            <p:cNvSpPr/>
            <p:nvPr/>
          </p:nvSpPr>
          <p:spPr>
            <a:xfrm>
              <a:off x="2913983" y="4515125"/>
              <a:ext cx="148541" cy="295832"/>
            </a:xfrm>
            <a:custGeom>
              <a:avLst/>
              <a:gdLst/>
              <a:ahLst/>
              <a:cxnLst/>
              <a:rect l="l" t="t" r="r" b="b"/>
              <a:pathLst>
                <a:path w="4037" h="8040" extrusionOk="0">
                  <a:moveTo>
                    <a:pt x="0" y="0"/>
                  </a:moveTo>
                  <a:lnTo>
                    <a:pt x="0" y="1001"/>
                  </a:lnTo>
                  <a:lnTo>
                    <a:pt x="0" y="2002"/>
                  </a:lnTo>
                  <a:lnTo>
                    <a:pt x="0" y="3002"/>
                  </a:lnTo>
                  <a:lnTo>
                    <a:pt x="0" y="5004"/>
                  </a:lnTo>
                  <a:lnTo>
                    <a:pt x="1001" y="5004"/>
                  </a:lnTo>
                  <a:lnTo>
                    <a:pt x="1001" y="6005"/>
                  </a:lnTo>
                  <a:lnTo>
                    <a:pt x="2002" y="6005"/>
                  </a:lnTo>
                  <a:lnTo>
                    <a:pt x="2002" y="7005"/>
                  </a:lnTo>
                  <a:lnTo>
                    <a:pt x="3003" y="7005"/>
                  </a:lnTo>
                  <a:lnTo>
                    <a:pt x="3003" y="8039"/>
                  </a:lnTo>
                  <a:lnTo>
                    <a:pt x="4037" y="8039"/>
                  </a:lnTo>
                  <a:lnTo>
                    <a:pt x="4037" y="6005"/>
                  </a:lnTo>
                  <a:lnTo>
                    <a:pt x="3003" y="6005"/>
                  </a:lnTo>
                  <a:lnTo>
                    <a:pt x="3003" y="5004"/>
                  </a:lnTo>
                  <a:lnTo>
                    <a:pt x="2002" y="5004"/>
                  </a:lnTo>
                  <a:lnTo>
                    <a:pt x="2002" y="4003"/>
                  </a:lnTo>
                  <a:lnTo>
                    <a:pt x="1001" y="4003"/>
                  </a:lnTo>
                  <a:lnTo>
                    <a:pt x="1001" y="3002"/>
                  </a:lnTo>
                  <a:lnTo>
                    <a:pt x="1001" y="2002"/>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86" name="Google Shape;927;p43">
            <a:extLst>
              <a:ext uri="{FF2B5EF4-FFF2-40B4-BE49-F238E27FC236}">
                <a16:creationId xmlns:a16="http://schemas.microsoft.com/office/drawing/2014/main" id="{0D8EF643-1B6C-7028-E3E8-51ADBA9D2915}"/>
              </a:ext>
            </a:extLst>
          </p:cNvPr>
          <p:cNvSpPr txBox="1">
            <a:spLocks/>
          </p:cNvSpPr>
          <p:nvPr/>
        </p:nvSpPr>
        <p:spPr>
          <a:xfrm>
            <a:off x="6206483" y="1821426"/>
            <a:ext cx="2562410" cy="49374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tr-TR" dirty="0"/>
              <a:t>Kalite, maliyet ve zaman</a:t>
            </a:r>
            <a:endParaRPr lang="en-US" dirty="0"/>
          </a:p>
        </p:txBody>
      </p:sp>
      <p:sp>
        <p:nvSpPr>
          <p:cNvPr id="887" name="Google Shape;928;p43">
            <a:extLst>
              <a:ext uri="{FF2B5EF4-FFF2-40B4-BE49-F238E27FC236}">
                <a16:creationId xmlns:a16="http://schemas.microsoft.com/office/drawing/2014/main" id="{A9E43396-57BB-CEB0-180D-EA086C40B925}"/>
              </a:ext>
            </a:extLst>
          </p:cNvPr>
          <p:cNvSpPr txBox="1">
            <a:spLocks/>
          </p:cNvSpPr>
          <p:nvPr/>
        </p:nvSpPr>
        <p:spPr>
          <a:xfrm>
            <a:off x="6206483" y="1524087"/>
            <a:ext cx="2271646" cy="44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BA4C96"/>
              </a:buClr>
              <a:buSzPts val="1600"/>
              <a:buFont typeface="Poppins"/>
              <a:buChar char="●"/>
              <a:defRPr sz="1500" b="0" i="0" u="none" strike="noStrike" cap="none">
                <a:solidFill>
                  <a:srgbClr val="434343"/>
                </a:solidFill>
                <a:latin typeface="Fira Code"/>
                <a:ea typeface="Fira Code"/>
                <a:cs typeface="Fira Code"/>
                <a:sym typeface="Fira Code"/>
              </a:defRPr>
            </a:lvl1pPr>
            <a:lvl2pPr marL="914400" marR="0" lvl="1"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2pPr>
            <a:lvl3pPr marL="1371600" marR="0" lvl="2"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3pPr>
            <a:lvl4pPr marL="1828800" marR="0" lvl="3"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4pPr>
            <a:lvl5pPr marL="2286000" marR="0" lvl="4"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5pPr>
            <a:lvl6pPr marL="2743200" marR="0" lvl="5"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6pPr>
            <a:lvl7pPr marL="3200400" marR="0" lvl="6"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7pPr>
            <a:lvl8pPr marL="3657600" marR="0" lvl="7"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8pPr>
            <a:lvl9pPr marL="4114800" marR="0" lvl="8"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9pPr>
          </a:lstStyle>
          <a:p>
            <a:pPr marL="0" indent="0">
              <a:buFont typeface="Poppins"/>
              <a:buNone/>
            </a:pPr>
            <a:r>
              <a:rPr lang="tr-TR" sz="1600" b="1" dirty="0">
                <a:solidFill>
                  <a:schemeClr val="tx1"/>
                </a:solidFill>
                <a:latin typeface="Chakra Petch Medium" panose="020B0604020202020204" charset="-34"/>
                <a:cs typeface="Chakra Petch Medium" panose="020B0604020202020204" charset="-34"/>
              </a:rPr>
              <a:t>Ölçülebilirlik</a:t>
            </a:r>
            <a:endParaRPr lang="tr-TR" b="1" dirty="0">
              <a:solidFill>
                <a:schemeClr val="tx1"/>
              </a:solidFill>
              <a:latin typeface="Chakra Petch Medium" panose="020B0604020202020204" charset="-34"/>
              <a:cs typeface="Chakra Petch Medium" panose="020B0604020202020204" charset="-34"/>
            </a:endParaRPr>
          </a:p>
        </p:txBody>
      </p:sp>
      <p:sp>
        <p:nvSpPr>
          <p:cNvPr id="888" name="Google Shape;925;p43">
            <a:extLst>
              <a:ext uri="{FF2B5EF4-FFF2-40B4-BE49-F238E27FC236}">
                <a16:creationId xmlns:a16="http://schemas.microsoft.com/office/drawing/2014/main" id="{04E04B26-55AA-7834-855F-50043CAFC0ED}"/>
              </a:ext>
            </a:extLst>
          </p:cNvPr>
          <p:cNvSpPr/>
          <p:nvPr/>
        </p:nvSpPr>
        <p:spPr>
          <a:xfrm>
            <a:off x="1641459" y="3130122"/>
            <a:ext cx="2716733" cy="96260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89" name="Google Shape;931;p43">
            <a:extLst>
              <a:ext uri="{FF2B5EF4-FFF2-40B4-BE49-F238E27FC236}">
                <a16:creationId xmlns:a16="http://schemas.microsoft.com/office/drawing/2014/main" id="{1ECCC8BF-2B95-943F-3B53-4EE4E0FD9195}"/>
              </a:ext>
            </a:extLst>
          </p:cNvPr>
          <p:cNvGrpSpPr/>
          <p:nvPr/>
        </p:nvGrpSpPr>
        <p:grpSpPr>
          <a:xfrm>
            <a:off x="3996388" y="3981867"/>
            <a:ext cx="293865" cy="318906"/>
            <a:chOff x="2913983" y="4329790"/>
            <a:chExt cx="591627" cy="591626"/>
          </a:xfrm>
        </p:grpSpPr>
        <p:sp>
          <p:nvSpPr>
            <p:cNvPr id="890" name="Google Shape;932;p43">
              <a:extLst>
                <a:ext uri="{FF2B5EF4-FFF2-40B4-BE49-F238E27FC236}">
                  <a16:creationId xmlns:a16="http://schemas.microsoft.com/office/drawing/2014/main" id="{B2823D86-9DCA-2425-6A48-77052943CF74}"/>
                </a:ext>
              </a:extLst>
            </p:cNvPr>
            <p:cNvSpPr/>
            <p:nvPr/>
          </p:nvSpPr>
          <p:spPr>
            <a:xfrm>
              <a:off x="2913983" y="4329790"/>
              <a:ext cx="591627" cy="589162"/>
            </a:xfrm>
            <a:custGeom>
              <a:avLst/>
              <a:gdLst/>
              <a:ahLst/>
              <a:cxnLst/>
              <a:rect l="l" t="t" r="r" b="b"/>
              <a:pathLst>
                <a:path w="16079" h="16012" extrusionOk="0">
                  <a:moveTo>
                    <a:pt x="4070" y="0"/>
                  </a:moveTo>
                  <a:lnTo>
                    <a:pt x="4070" y="1001"/>
                  </a:lnTo>
                  <a:lnTo>
                    <a:pt x="3069" y="1001"/>
                  </a:lnTo>
                  <a:lnTo>
                    <a:pt x="3069" y="2002"/>
                  </a:lnTo>
                  <a:lnTo>
                    <a:pt x="3069" y="3002"/>
                  </a:lnTo>
                  <a:lnTo>
                    <a:pt x="3069" y="4003"/>
                  </a:lnTo>
                  <a:lnTo>
                    <a:pt x="1001" y="4003"/>
                  </a:lnTo>
                  <a:lnTo>
                    <a:pt x="1001" y="5004"/>
                  </a:lnTo>
                  <a:lnTo>
                    <a:pt x="0" y="5004"/>
                  </a:lnTo>
                  <a:lnTo>
                    <a:pt x="0" y="6005"/>
                  </a:lnTo>
                  <a:lnTo>
                    <a:pt x="0" y="7005"/>
                  </a:lnTo>
                  <a:lnTo>
                    <a:pt x="0" y="8006"/>
                  </a:lnTo>
                  <a:lnTo>
                    <a:pt x="0" y="10007"/>
                  </a:lnTo>
                  <a:lnTo>
                    <a:pt x="1001" y="10007"/>
                  </a:lnTo>
                  <a:lnTo>
                    <a:pt x="1001" y="11008"/>
                  </a:lnTo>
                  <a:lnTo>
                    <a:pt x="2002" y="11008"/>
                  </a:lnTo>
                  <a:lnTo>
                    <a:pt x="2002" y="12009"/>
                  </a:lnTo>
                  <a:lnTo>
                    <a:pt x="3003" y="12009"/>
                  </a:lnTo>
                  <a:lnTo>
                    <a:pt x="3003" y="13010"/>
                  </a:lnTo>
                  <a:lnTo>
                    <a:pt x="4003" y="13010"/>
                  </a:lnTo>
                  <a:lnTo>
                    <a:pt x="4003" y="15011"/>
                  </a:lnTo>
                  <a:lnTo>
                    <a:pt x="4003" y="16012"/>
                  </a:lnTo>
                  <a:lnTo>
                    <a:pt x="14077" y="16012"/>
                  </a:lnTo>
                  <a:lnTo>
                    <a:pt x="14077" y="13010"/>
                  </a:lnTo>
                  <a:lnTo>
                    <a:pt x="15078" y="13010"/>
                  </a:lnTo>
                  <a:lnTo>
                    <a:pt x="15078" y="10041"/>
                  </a:lnTo>
                  <a:lnTo>
                    <a:pt x="16079" y="10041"/>
                  </a:lnTo>
                  <a:lnTo>
                    <a:pt x="16079" y="3002"/>
                  </a:lnTo>
                  <a:lnTo>
                    <a:pt x="15078" y="3002"/>
                  </a:lnTo>
                  <a:lnTo>
                    <a:pt x="15078" y="2002"/>
                  </a:lnTo>
                  <a:lnTo>
                    <a:pt x="15078" y="1001"/>
                  </a:lnTo>
                  <a:lnTo>
                    <a:pt x="14077" y="1001"/>
                  </a:lnTo>
                  <a:lnTo>
                    <a:pt x="14077" y="0"/>
                  </a:lnTo>
                  <a:lnTo>
                    <a:pt x="13076" y="0"/>
                  </a:lnTo>
                  <a:lnTo>
                    <a:pt x="13076" y="1001"/>
                  </a:lnTo>
                  <a:lnTo>
                    <a:pt x="12076" y="1001"/>
                  </a:lnTo>
                  <a:lnTo>
                    <a:pt x="12076" y="0"/>
                  </a:lnTo>
                  <a:lnTo>
                    <a:pt x="10074" y="0"/>
                  </a:lnTo>
                  <a:lnTo>
                    <a:pt x="10074" y="1001"/>
                  </a:lnTo>
                  <a:lnTo>
                    <a:pt x="9074" y="1001"/>
                  </a:lnTo>
                  <a:lnTo>
                    <a:pt x="9074" y="0"/>
                  </a:lnTo>
                  <a:lnTo>
                    <a:pt x="7072" y="0"/>
                  </a:lnTo>
                  <a:lnTo>
                    <a:pt x="7072" y="1001"/>
                  </a:lnTo>
                  <a:lnTo>
                    <a:pt x="6071" y="1001"/>
                  </a:lnTo>
                  <a:lnTo>
                    <a:pt x="6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933;p43">
              <a:extLst>
                <a:ext uri="{FF2B5EF4-FFF2-40B4-BE49-F238E27FC236}">
                  <a16:creationId xmlns:a16="http://schemas.microsoft.com/office/drawing/2014/main" id="{2FC4E455-D4CE-749A-7D3C-CFC85249A37E}"/>
                </a:ext>
              </a:extLst>
            </p:cNvPr>
            <p:cNvSpPr/>
            <p:nvPr/>
          </p:nvSpPr>
          <p:spPr>
            <a:xfrm>
              <a:off x="3431946"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934;p43">
              <a:extLst>
                <a:ext uri="{FF2B5EF4-FFF2-40B4-BE49-F238E27FC236}">
                  <a16:creationId xmlns:a16="http://schemas.microsoft.com/office/drawing/2014/main" id="{E1592AB4-8202-07A6-5900-6273BD58D0B3}"/>
                </a:ext>
              </a:extLst>
            </p:cNvPr>
            <p:cNvSpPr/>
            <p:nvPr/>
          </p:nvSpPr>
          <p:spPr>
            <a:xfrm>
              <a:off x="3358283" y="4366621"/>
              <a:ext cx="36869" cy="73664"/>
            </a:xfrm>
            <a:custGeom>
              <a:avLst/>
              <a:gdLst/>
              <a:ahLst/>
              <a:cxnLst/>
              <a:rect l="l" t="t" r="r" b="b"/>
              <a:pathLst>
                <a:path w="1002" h="2002" extrusionOk="0">
                  <a:moveTo>
                    <a:pt x="1" y="0"/>
                  </a:moveTo>
                  <a:lnTo>
                    <a:pt x="1" y="1001"/>
                  </a:lnTo>
                  <a:lnTo>
                    <a:pt x="1"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935;p43">
              <a:extLst>
                <a:ext uri="{FF2B5EF4-FFF2-40B4-BE49-F238E27FC236}">
                  <a16:creationId xmlns:a16="http://schemas.microsoft.com/office/drawing/2014/main" id="{235BD044-E7B3-7C35-C113-3D377AE7EFF8}"/>
                </a:ext>
              </a:extLst>
            </p:cNvPr>
            <p:cNvSpPr/>
            <p:nvPr/>
          </p:nvSpPr>
          <p:spPr>
            <a:xfrm>
              <a:off x="3246610"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936;p43">
              <a:extLst>
                <a:ext uri="{FF2B5EF4-FFF2-40B4-BE49-F238E27FC236}">
                  <a16:creationId xmlns:a16="http://schemas.microsoft.com/office/drawing/2014/main" id="{472E5AED-AA9C-113E-499B-88FAFE06181D}"/>
                </a:ext>
              </a:extLst>
            </p:cNvPr>
            <p:cNvSpPr/>
            <p:nvPr/>
          </p:nvSpPr>
          <p:spPr>
            <a:xfrm>
              <a:off x="3468741" y="4440248"/>
              <a:ext cx="36869" cy="259000"/>
            </a:xfrm>
            <a:custGeom>
              <a:avLst/>
              <a:gdLst/>
              <a:ahLst/>
              <a:cxnLst/>
              <a:rect l="l" t="t" r="r" b="b"/>
              <a:pathLst>
                <a:path w="1002" h="7039" extrusionOk="0">
                  <a:moveTo>
                    <a:pt x="1" y="0"/>
                  </a:moveTo>
                  <a:lnTo>
                    <a:pt x="1" y="7039"/>
                  </a:lnTo>
                  <a:lnTo>
                    <a:pt x="1002" y="7039"/>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937;p43">
              <a:extLst>
                <a:ext uri="{FF2B5EF4-FFF2-40B4-BE49-F238E27FC236}">
                  <a16:creationId xmlns:a16="http://schemas.microsoft.com/office/drawing/2014/main" id="{D9ABFD5A-AFF3-95D6-86C4-12D3E9940436}"/>
                </a:ext>
              </a:extLst>
            </p:cNvPr>
            <p:cNvSpPr/>
            <p:nvPr/>
          </p:nvSpPr>
          <p:spPr>
            <a:xfrm>
              <a:off x="3431946" y="4699210"/>
              <a:ext cx="36832" cy="110495"/>
            </a:xfrm>
            <a:custGeom>
              <a:avLst/>
              <a:gdLst/>
              <a:ahLst/>
              <a:cxnLst/>
              <a:rect l="l" t="t" r="r" b="b"/>
              <a:pathLst>
                <a:path w="1001" h="3003" extrusionOk="0">
                  <a:moveTo>
                    <a:pt x="0" y="1"/>
                  </a:moveTo>
                  <a:lnTo>
                    <a:pt x="0" y="3003"/>
                  </a:lnTo>
                  <a:lnTo>
                    <a:pt x="1001" y="300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938;p43">
              <a:extLst>
                <a:ext uri="{FF2B5EF4-FFF2-40B4-BE49-F238E27FC236}">
                  <a16:creationId xmlns:a16="http://schemas.microsoft.com/office/drawing/2014/main" id="{CD775885-0A2E-16A2-9D3C-00B12560F90C}"/>
                </a:ext>
              </a:extLst>
            </p:cNvPr>
            <p:cNvSpPr/>
            <p:nvPr/>
          </p:nvSpPr>
          <p:spPr>
            <a:xfrm>
              <a:off x="3062488" y="4810920"/>
              <a:ext cx="369495" cy="110495"/>
            </a:xfrm>
            <a:custGeom>
              <a:avLst/>
              <a:gdLst/>
              <a:ahLst/>
              <a:cxnLst/>
              <a:rect l="l" t="t" r="r" b="b"/>
              <a:pathLst>
                <a:path w="10042" h="3003" extrusionOk="0">
                  <a:moveTo>
                    <a:pt x="1" y="0"/>
                  </a:moveTo>
                  <a:lnTo>
                    <a:pt x="1" y="2002"/>
                  </a:lnTo>
                  <a:lnTo>
                    <a:pt x="1" y="3002"/>
                  </a:lnTo>
                  <a:lnTo>
                    <a:pt x="10041" y="3002"/>
                  </a:lnTo>
                  <a:lnTo>
                    <a:pt x="10041" y="0"/>
                  </a:lnTo>
                  <a:lnTo>
                    <a:pt x="9040" y="0"/>
                  </a:lnTo>
                  <a:lnTo>
                    <a:pt x="904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939;p43">
              <a:extLst>
                <a:ext uri="{FF2B5EF4-FFF2-40B4-BE49-F238E27FC236}">
                  <a16:creationId xmlns:a16="http://schemas.microsoft.com/office/drawing/2014/main" id="{5EEC28CE-4269-6ECD-D2AA-095EA42DDAE9}"/>
                </a:ext>
              </a:extLst>
            </p:cNvPr>
            <p:cNvSpPr/>
            <p:nvPr/>
          </p:nvSpPr>
          <p:spPr>
            <a:xfrm>
              <a:off x="2950815" y="4366621"/>
              <a:ext cx="111710" cy="222168"/>
            </a:xfrm>
            <a:custGeom>
              <a:avLst/>
              <a:gdLst/>
              <a:ahLst/>
              <a:cxnLst/>
              <a:rect l="l" t="t" r="r" b="b"/>
              <a:pathLst>
                <a:path w="3036" h="6038" extrusionOk="0">
                  <a:moveTo>
                    <a:pt x="2002" y="0"/>
                  </a:moveTo>
                  <a:lnTo>
                    <a:pt x="2002" y="1001"/>
                  </a:lnTo>
                  <a:lnTo>
                    <a:pt x="2002" y="2001"/>
                  </a:lnTo>
                  <a:lnTo>
                    <a:pt x="2002" y="3002"/>
                  </a:lnTo>
                  <a:lnTo>
                    <a:pt x="0" y="3002"/>
                  </a:lnTo>
                  <a:lnTo>
                    <a:pt x="0" y="4036"/>
                  </a:lnTo>
                  <a:lnTo>
                    <a:pt x="2002" y="4036"/>
                  </a:lnTo>
                  <a:lnTo>
                    <a:pt x="2002" y="5037"/>
                  </a:lnTo>
                  <a:lnTo>
                    <a:pt x="2002" y="6038"/>
                  </a:lnTo>
                  <a:lnTo>
                    <a:pt x="3036" y="6038"/>
                  </a:lnTo>
                  <a:lnTo>
                    <a:pt x="3036" y="5037"/>
                  </a:lnTo>
                  <a:lnTo>
                    <a:pt x="3036" y="4036"/>
                  </a:lnTo>
                  <a:lnTo>
                    <a:pt x="3036" y="3002"/>
                  </a:lnTo>
                  <a:lnTo>
                    <a:pt x="3036" y="2001"/>
                  </a:lnTo>
                  <a:lnTo>
                    <a:pt x="3036" y="1001"/>
                  </a:lnTo>
                  <a:lnTo>
                    <a:pt x="3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940;p43">
              <a:extLst>
                <a:ext uri="{FF2B5EF4-FFF2-40B4-BE49-F238E27FC236}">
                  <a16:creationId xmlns:a16="http://schemas.microsoft.com/office/drawing/2014/main" id="{200FE4F2-7131-15EA-E368-C5DBAD276B49}"/>
                </a:ext>
              </a:extLst>
            </p:cNvPr>
            <p:cNvSpPr/>
            <p:nvPr/>
          </p:nvSpPr>
          <p:spPr>
            <a:xfrm>
              <a:off x="3136151"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941;p43">
              <a:extLst>
                <a:ext uri="{FF2B5EF4-FFF2-40B4-BE49-F238E27FC236}">
                  <a16:creationId xmlns:a16="http://schemas.microsoft.com/office/drawing/2014/main" id="{45A23143-F96F-2787-2D26-379F046CB7BF}"/>
                </a:ext>
              </a:extLst>
            </p:cNvPr>
            <p:cNvSpPr/>
            <p:nvPr/>
          </p:nvSpPr>
          <p:spPr>
            <a:xfrm>
              <a:off x="3062488"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42;p43">
              <a:extLst>
                <a:ext uri="{FF2B5EF4-FFF2-40B4-BE49-F238E27FC236}">
                  <a16:creationId xmlns:a16="http://schemas.microsoft.com/office/drawing/2014/main" id="{E42B97F5-CF5B-F8FE-A714-4C1549A90C58}"/>
                </a:ext>
              </a:extLst>
            </p:cNvPr>
            <p:cNvSpPr/>
            <p:nvPr/>
          </p:nvSpPr>
          <p:spPr>
            <a:xfrm>
              <a:off x="3172946"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43;p43">
              <a:extLst>
                <a:ext uri="{FF2B5EF4-FFF2-40B4-BE49-F238E27FC236}">
                  <a16:creationId xmlns:a16="http://schemas.microsoft.com/office/drawing/2014/main" id="{8407C227-B696-9996-293E-F9A1039B1669}"/>
                </a:ext>
              </a:extLst>
            </p:cNvPr>
            <p:cNvSpPr/>
            <p:nvPr/>
          </p:nvSpPr>
          <p:spPr>
            <a:xfrm>
              <a:off x="3283405" y="4329790"/>
              <a:ext cx="74915" cy="36832"/>
            </a:xfrm>
            <a:custGeom>
              <a:avLst/>
              <a:gdLst/>
              <a:ahLst/>
              <a:cxnLst/>
              <a:rect l="l" t="t" r="r" b="b"/>
              <a:pathLst>
                <a:path w="2036" h="1001" extrusionOk="0">
                  <a:moveTo>
                    <a:pt x="1" y="0"/>
                  </a:moveTo>
                  <a:lnTo>
                    <a:pt x="1" y="1001"/>
                  </a:lnTo>
                  <a:lnTo>
                    <a:pt x="2036" y="1001"/>
                  </a:lnTo>
                  <a:lnTo>
                    <a:pt x="2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44;p43">
              <a:extLst>
                <a:ext uri="{FF2B5EF4-FFF2-40B4-BE49-F238E27FC236}">
                  <a16:creationId xmlns:a16="http://schemas.microsoft.com/office/drawing/2014/main" id="{769ACE83-2949-D0D3-36B4-7BB3CBEEF27A}"/>
                </a:ext>
              </a:extLst>
            </p:cNvPr>
            <p:cNvSpPr/>
            <p:nvPr/>
          </p:nvSpPr>
          <p:spPr>
            <a:xfrm>
              <a:off x="3395114" y="4329790"/>
              <a:ext cx="36869" cy="36832"/>
            </a:xfrm>
            <a:custGeom>
              <a:avLst/>
              <a:gdLst/>
              <a:ahLst/>
              <a:cxnLst/>
              <a:rect l="l" t="t" r="r" b="b"/>
              <a:pathLst>
                <a:path w="1002"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45;p43">
              <a:extLst>
                <a:ext uri="{FF2B5EF4-FFF2-40B4-BE49-F238E27FC236}">
                  <a16:creationId xmlns:a16="http://schemas.microsoft.com/office/drawing/2014/main" id="{7C60E3DD-1324-24DB-5283-96A966B2204E}"/>
                </a:ext>
              </a:extLst>
            </p:cNvPr>
            <p:cNvSpPr/>
            <p:nvPr/>
          </p:nvSpPr>
          <p:spPr>
            <a:xfrm>
              <a:off x="2913983" y="4515125"/>
              <a:ext cx="148541" cy="295832"/>
            </a:xfrm>
            <a:custGeom>
              <a:avLst/>
              <a:gdLst/>
              <a:ahLst/>
              <a:cxnLst/>
              <a:rect l="l" t="t" r="r" b="b"/>
              <a:pathLst>
                <a:path w="4037" h="8040" extrusionOk="0">
                  <a:moveTo>
                    <a:pt x="0" y="0"/>
                  </a:moveTo>
                  <a:lnTo>
                    <a:pt x="0" y="1001"/>
                  </a:lnTo>
                  <a:lnTo>
                    <a:pt x="0" y="2002"/>
                  </a:lnTo>
                  <a:lnTo>
                    <a:pt x="0" y="3002"/>
                  </a:lnTo>
                  <a:lnTo>
                    <a:pt x="0" y="5004"/>
                  </a:lnTo>
                  <a:lnTo>
                    <a:pt x="1001" y="5004"/>
                  </a:lnTo>
                  <a:lnTo>
                    <a:pt x="1001" y="6005"/>
                  </a:lnTo>
                  <a:lnTo>
                    <a:pt x="2002" y="6005"/>
                  </a:lnTo>
                  <a:lnTo>
                    <a:pt x="2002" y="7005"/>
                  </a:lnTo>
                  <a:lnTo>
                    <a:pt x="3003" y="7005"/>
                  </a:lnTo>
                  <a:lnTo>
                    <a:pt x="3003" y="8039"/>
                  </a:lnTo>
                  <a:lnTo>
                    <a:pt x="4037" y="8039"/>
                  </a:lnTo>
                  <a:lnTo>
                    <a:pt x="4037" y="6005"/>
                  </a:lnTo>
                  <a:lnTo>
                    <a:pt x="3003" y="6005"/>
                  </a:lnTo>
                  <a:lnTo>
                    <a:pt x="3003" y="5004"/>
                  </a:lnTo>
                  <a:lnTo>
                    <a:pt x="2002" y="5004"/>
                  </a:lnTo>
                  <a:lnTo>
                    <a:pt x="2002" y="4003"/>
                  </a:lnTo>
                  <a:lnTo>
                    <a:pt x="1001" y="4003"/>
                  </a:lnTo>
                  <a:lnTo>
                    <a:pt x="1001" y="3002"/>
                  </a:lnTo>
                  <a:lnTo>
                    <a:pt x="1001" y="2002"/>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04" name="Google Shape;927;p43">
            <a:extLst>
              <a:ext uri="{FF2B5EF4-FFF2-40B4-BE49-F238E27FC236}">
                <a16:creationId xmlns:a16="http://schemas.microsoft.com/office/drawing/2014/main" id="{46AC938B-FCFC-1DF8-BFD9-4753031DCCF2}"/>
              </a:ext>
            </a:extLst>
          </p:cNvPr>
          <p:cNvSpPr txBox="1">
            <a:spLocks/>
          </p:cNvSpPr>
          <p:nvPr/>
        </p:nvSpPr>
        <p:spPr>
          <a:xfrm>
            <a:off x="1727843" y="3476054"/>
            <a:ext cx="2562410" cy="49374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tr-TR" dirty="0"/>
              <a:t>Standartlara uygunluk, güvence süreçleri</a:t>
            </a:r>
            <a:endParaRPr lang="en-US" dirty="0"/>
          </a:p>
        </p:txBody>
      </p:sp>
      <p:sp>
        <p:nvSpPr>
          <p:cNvPr id="905" name="Google Shape;928;p43">
            <a:extLst>
              <a:ext uri="{FF2B5EF4-FFF2-40B4-BE49-F238E27FC236}">
                <a16:creationId xmlns:a16="http://schemas.microsoft.com/office/drawing/2014/main" id="{B8D6F3A0-6D92-74CD-C5EC-58A4ED37E68D}"/>
              </a:ext>
            </a:extLst>
          </p:cNvPr>
          <p:cNvSpPr txBox="1">
            <a:spLocks/>
          </p:cNvSpPr>
          <p:nvPr/>
        </p:nvSpPr>
        <p:spPr>
          <a:xfrm>
            <a:off x="1727843" y="3178715"/>
            <a:ext cx="2271646" cy="44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BA4C96"/>
              </a:buClr>
              <a:buSzPts val="1600"/>
              <a:buFont typeface="Poppins"/>
              <a:buChar char="●"/>
              <a:defRPr sz="1500" b="0" i="0" u="none" strike="noStrike" cap="none">
                <a:solidFill>
                  <a:srgbClr val="434343"/>
                </a:solidFill>
                <a:latin typeface="Fira Code"/>
                <a:ea typeface="Fira Code"/>
                <a:cs typeface="Fira Code"/>
                <a:sym typeface="Fira Code"/>
              </a:defRPr>
            </a:lvl1pPr>
            <a:lvl2pPr marL="914400" marR="0" lvl="1"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2pPr>
            <a:lvl3pPr marL="1371600" marR="0" lvl="2"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3pPr>
            <a:lvl4pPr marL="1828800" marR="0" lvl="3"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4pPr>
            <a:lvl5pPr marL="2286000" marR="0" lvl="4"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5pPr>
            <a:lvl6pPr marL="2743200" marR="0" lvl="5"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6pPr>
            <a:lvl7pPr marL="3200400" marR="0" lvl="6"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7pPr>
            <a:lvl8pPr marL="3657600" marR="0" lvl="7"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8pPr>
            <a:lvl9pPr marL="4114800" marR="0" lvl="8"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9pPr>
          </a:lstStyle>
          <a:p>
            <a:pPr marL="0" indent="0">
              <a:buFont typeface="Poppins"/>
              <a:buNone/>
            </a:pPr>
            <a:r>
              <a:rPr lang="tr-TR" sz="1600" b="1" dirty="0">
                <a:solidFill>
                  <a:schemeClr val="tx1"/>
                </a:solidFill>
                <a:latin typeface="Chakra Petch Medium" panose="020B0604020202020204" charset="-34"/>
                <a:cs typeface="Chakra Petch Medium" panose="020B0604020202020204" charset="-34"/>
              </a:rPr>
              <a:t>Kalite Güvencesi</a:t>
            </a:r>
            <a:endParaRPr lang="tr-TR" b="1" dirty="0">
              <a:solidFill>
                <a:schemeClr val="tx1"/>
              </a:solidFill>
              <a:latin typeface="Chakra Petch Medium" panose="020B0604020202020204" charset="-34"/>
              <a:cs typeface="Chakra Petch Medium" panose="020B0604020202020204" charset="-34"/>
            </a:endParaRPr>
          </a:p>
        </p:txBody>
      </p:sp>
      <p:sp>
        <p:nvSpPr>
          <p:cNvPr id="906" name="Google Shape;925;p43">
            <a:extLst>
              <a:ext uri="{FF2B5EF4-FFF2-40B4-BE49-F238E27FC236}">
                <a16:creationId xmlns:a16="http://schemas.microsoft.com/office/drawing/2014/main" id="{27EC28B9-7B3A-0AFF-1CCD-74198DF9C3B0}"/>
              </a:ext>
            </a:extLst>
          </p:cNvPr>
          <p:cNvSpPr/>
          <p:nvPr/>
        </p:nvSpPr>
        <p:spPr>
          <a:xfrm>
            <a:off x="4761732" y="3130122"/>
            <a:ext cx="2716733" cy="962605"/>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07" name="Google Shape;931;p43">
            <a:extLst>
              <a:ext uri="{FF2B5EF4-FFF2-40B4-BE49-F238E27FC236}">
                <a16:creationId xmlns:a16="http://schemas.microsoft.com/office/drawing/2014/main" id="{EC5146A2-47C3-CA1A-E97A-5274EE406BD8}"/>
              </a:ext>
            </a:extLst>
          </p:cNvPr>
          <p:cNvGrpSpPr/>
          <p:nvPr/>
        </p:nvGrpSpPr>
        <p:grpSpPr>
          <a:xfrm>
            <a:off x="7116661" y="3981867"/>
            <a:ext cx="293865" cy="318906"/>
            <a:chOff x="2913983" y="4329790"/>
            <a:chExt cx="591627" cy="591626"/>
          </a:xfrm>
        </p:grpSpPr>
        <p:sp>
          <p:nvSpPr>
            <p:cNvPr id="908" name="Google Shape;932;p43">
              <a:extLst>
                <a:ext uri="{FF2B5EF4-FFF2-40B4-BE49-F238E27FC236}">
                  <a16:creationId xmlns:a16="http://schemas.microsoft.com/office/drawing/2014/main" id="{5E1F600E-299B-A89B-B20B-4A1E6D9FBCAA}"/>
                </a:ext>
              </a:extLst>
            </p:cNvPr>
            <p:cNvSpPr/>
            <p:nvPr/>
          </p:nvSpPr>
          <p:spPr>
            <a:xfrm>
              <a:off x="2913983" y="4329790"/>
              <a:ext cx="591627" cy="589162"/>
            </a:xfrm>
            <a:custGeom>
              <a:avLst/>
              <a:gdLst/>
              <a:ahLst/>
              <a:cxnLst/>
              <a:rect l="l" t="t" r="r" b="b"/>
              <a:pathLst>
                <a:path w="16079" h="16012" extrusionOk="0">
                  <a:moveTo>
                    <a:pt x="4070" y="0"/>
                  </a:moveTo>
                  <a:lnTo>
                    <a:pt x="4070" y="1001"/>
                  </a:lnTo>
                  <a:lnTo>
                    <a:pt x="3069" y="1001"/>
                  </a:lnTo>
                  <a:lnTo>
                    <a:pt x="3069" y="2002"/>
                  </a:lnTo>
                  <a:lnTo>
                    <a:pt x="3069" y="3002"/>
                  </a:lnTo>
                  <a:lnTo>
                    <a:pt x="3069" y="4003"/>
                  </a:lnTo>
                  <a:lnTo>
                    <a:pt x="1001" y="4003"/>
                  </a:lnTo>
                  <a:lnTo>
                    <a:pt x="1001" y="5004"/>
                  </a:lnTo>
                  <a:lnTo>
                    <a:pt x="0" y="5004"/>
                  </a:lnTo>
                  <a:lnTo>
                    <a:pt x="0" y="6005"/>
                  </a:lnTo>
                  <a:lnTo>
                    <a:pt x="0" y="7005"/>
                  </a:lnTo>
                  <a:lnTo>
                    <a:pt x="0" y="8006"/>
                  </a:lnTo>
                  <a:lnTo>
                    <a:pt x="0" y="10007"/>
                  </a:lnTo>
                  <a:lnTo>
                    <a:pt x="1001" y="10007"/>
                  </a:lnTo>
                  <a:lnTo>
                    <a:pt x="1001" y="11008"/>
                  </a:lnTo>
                  <a:lnTo>
                    <a:pt x="2002" y="11008"/>
                  </a:lnTo>
                  <a:lnTo>
                    <a:pt x="2002" y="12009"/>
                  </a:lnTo>
                  <a:lnTo>
                    <a:pt x="3003" y="12009"/>
                  </a:lnTo>
                  <a:lnTo>
                    <a:pt x="3003" y="13010"/>
                  </a:lnTo>
                  <a:lnTo>
                    <a:pt x="4003" y="13010"/>
                  </a:lnTo>
                  <a:lnTo>
                    <a:pt x="4003" y="15011"/>
                  </a:lnTo>
                  <a:lnTo>
                    <a:pt x="4003" y="16012"/>
                  </a:lnTo>
                  <a:lnTo>
                    <a:pt x="14077" y="16012"/>
                  </a:lnTo>
                  <a:lnTo>
                    <a:pt x="14077" y="13010"/>
                  </a:lnTo>
                  <a:lnTo>
                    <a:pt x="15078" y="13010"/>
                  </a:lnTo>
                  <a:lnTo>
                    <a:pt x="15078" y="10041"/>
                  </a:lnTo>
                  <a:lnTo>
                    <a:pt x="16079" y="10041"/>
                  </a:lnTo>
                  <a:lnTo>
                    <a:pt x="16079" y="3002"/>
                  </a:lnTo>
                  <a:lnTo>
                    <a:pt x="15078" y="3002"/>
                  </a:lnTo>
                  <a:lnTo>
                    <a:pt x="15078" y="2002"/>
                  </a:lnTo>
                  <a:lnTo>
                    <a:pt x="15078" y="1001"/>
                  </a:lnTo>
                  <a:lnTo>
                    <a:pt x="14077" y="1001"/>
                  </a:lnTo>
                  <a:lnTo>
                    <a:pt x="14077" y="0"/>
                  </a:lnTo>
                  <a:lnTo>
                    <a:pt x="13076" y="0"/>
                  </a:lnTo>
                  <a:lnTo>
                    <a:pt x="13076" y="1001"/>
                  </a:lnTo>
                  <a:lnTo>
                    <a:pt x="12076" y="1001"/>
                  </a:lnTo>
                  <a:lnTo>
                    <a:pt x="12076" y="0"/>
                  </a:lnTo>
                  <a:lnTo>
                    <a:pt x="10074" y="0"/>
                  </a:lnTo>
                  <a:lnTo>
                    <a:pt x="10074" y="1001"/>
                  </a:lnTo>
                  <a:lnTo>
                    <a:pt x="9074" y="1001"/>
                  </a:lnTo>
                  <a:lnTo>
                    <a:pt x="9074" y="0"/>
                  </a:lnTo>
                  <a:lnTo>
                    <a:pt x="7072" y="0"/>
                  </a:lnTo>
                  <a:lnTo>
                    <a:pt x="7072" y="1001"/>
                  </a:lnTo>
                  <a:lnTo>
                    <a:pt x="6071" y="1001"/>
                  </a:lnTo>
                  <a:lnTo>
                    <a:pt x="6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33;p43">
              <a:extLst>
                <a:ext uri="{FF2B5EF4-FFF2-40B4-BE49-F238E27FC236}">
                  <a16:creationId xmlns:a16="http://schemas.microsoft.com/office/drawing/2014/main" id="{6235F097-2A09-8DD5-6FDA-A184D98F23CF}"/>
                </a:ext>
              </a:extLst>
            </p:cNvPr>
            <p:cNvSpPr/>
            <p:nvPr/>
          </p:nvSpPr>
          <p:spPr>
            <a:xfrm>
              <a:off x="3431946"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34;p43">
              <a:extLst>
                <a:ext uri="{FF2B5EF4-FFF2-40B4-BE49-F238E27FC236}">
                  <a16:creationId xmlns:a16="http://schemas.microsoft.com/office/drawing/2014/main" id="{C70DC1E8-B914-3106-F2CF-CD507952B9DD}"/>
                </a:ext>
              </a:extLst>
            </p:cNvPr>
            <p:cNvSpPr/>
            <p:nvPr/>
          </p:nvSpPr>
          <p:spPr>
            <a:xfrm>
              <a:off x="3358283" y="4366621"/>
              <a:ext cx="36869" cy="73664"/>
            </a:xfrm>
            <a:custGeom>
              <a:avLst/>
              <a:gdLst/>
              <a:ahLst/>
              <a:cxnLst/>
              <a:rect l="l" t="t" r="r" b="b"/>
              <a:pathLst>
                <a:path w="1002" h="2002" extrusionOk="0">
                  <a:moveTo>
                    <a:pt x="1" y="0"/>
                  </a:moveTo>
                  <a:lnTo>
                    <a:pt x="1" y="1001"/>
                  </a:lnTo>
                  <a:lnTo>
                    <a:pt x="1"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35;p43">
              <a:extLst>
                <a:ext uri="{FF2B5EF4-FFF2-40B4-BE49-F238E27FC236}">
                  <a16:creationId xmlns:a16="http://schemas.microsoft.com/office/drawing/2014/main" id="{B39B6B59-073B-7F8E-8200-9AE40BF05429}"/>
                </a:ext>
              </a:extLst>
            </p:cNvPr>
            <p:cNvSpPr/>
            <p:nvPr/>
          </p:nvSpPr>
          <p:spPr>
            <a:xfrm>
              <a:off x="3246610"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36;p43">
              <a:extLst>
                <a:ext uri="{FF2B5EF4-FFF2-40B4-BE49-F238E27FC236}">
                  <a16:creationId xmlns:a16="http://schemas.microsoft.com/office/drawing/2014/main" id="{ABA51826-1527-018C-4186-1543D23F8EE0}"/>
                </a:ext>
              </a:extLst>
            </p:cNvPr>
            <p:cNvSpPr/>
            <p:nvPr/>
          </p:nvSpPr>
          <p:spPr>
            <a:xfrm>
              <a:off x="3468741" y="4440248"/>
              <a:ext cx="36869" cy="259000"/>
            </a:xfrm>
            <a:custGeom>
              <a:avLst/>
              <a:gdLst/>
              <a:ahLst/>
              <a:cxnLst/>
              <a:rect l="l" t="t" r="r" b="b"/>
              <a:pathLst>
                <a:path w="1002" h="7039" extrusionOk="0">
                  <a:moveTo>
                    <a:pt x="1" y="0"/>
                  </a:moveTo>
                  <a:lnTo>
                    <a:pt x="1" y="7039"/>
                  </a:lnTo>
                  <a:lnTo>
                    <a:pt x="1002" y="7039"/>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37;p43">
              <a:extLst>
                <a:ext uri="{FF2B5EF4-FFF2-40B4-BE49-F238E27FC236}">
                  <a16:creationId xmlns:a16="http://schemas.microsoft.com/office/drawing/2014/main" id="{B6F19CDB-4851-9615-BF76-ED6055BED17D}"/>
                </a:ext>
              </a:extLst>
            </p:cNvPr>
            <p:cNvSpPr/>
            <p:nvPr/>
          </p:nvSpPr>
          <p:spPr>
            <a:xfrm>
              <a:off x="3431946" y="4699210"/>
              <a:ext cx="36832" cy="110495"/>
            </a:xfrm>
            <a:custGeom>
              <a:avLst/>
              <a:gdLst/>
              <a:ahLst/>
              <a:cxnLst/>
              <a:rect l="l" t="t" r="r" b="b"/>
              <a:pathLst>
                <a:path w="1001" h="3003" extrusionOk="0">
                  <a:moveTo>
                    <a:pt x="0" y="1"/>
                  </a:moveTo>
                  <a:lnTo>
                    <a:pt x="0" y="3003"/>
                  </a:lnTo>
                  <a:lnTo>
                    <a:pt x="1001" y="300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38;p43">
              <a:extLst>
                <a:ext uri="{FF2B5EF4-FFF2-40B4-BE49-F238E27FC236}">
                  <a16:creationId xmlns:a16="http://schemas.microsoft.com/office/drawing/2014/main" id="{FF4E1969-D040-BA0C-E3F5-8DD1FD2E11BB}"/>
                </a:ext>
              </a:extLst>
            </p:cNvPr>
            <p:cNvSpPr/>
            <p:nvPr/>
          </p:nvSpPr>
          <p:spPr>
            <a:xfrm>
              <a:off x="3062488" y="4810920"/>
              <a:ext cx="369495" cy="110495"/>
            </a:xfrm>
            <a:custGeom>
              <a:avLst/>
              <a:gdLst/>
              <a:ahLst/>
              <a:cxnLst/>
              <a:rect l="l" t="t" r="r" b="b"/>
              <a:pathLst>
                <a:path w="10042" h="3003" extrusionOk="0">
                  <a:moveTo>
                    <a:pt x="1" y="0"/>
                  </a:moveTo>
                  <a:lnTo>
                    <a:pt x="1" y="2002"/>
                  </a:lnTo>
                  <a:lnTo>
                    <a:pt x="1" y="3002"/>
                  </a:lnTo>
                  <a:lnTo>
                    <a:pt x="10041" y="3002"/>
                  </a:lnTo>
                  <a:lnTo>
                    <a:pt x="10041" y="0"/>
                  </a:lnTo>
                  <a:lnTo>
                    <a:pt x="9040" y="0"/>
                  </a:lnTo>
                  <a:lnTo>
                    <a:pt x="904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39;p43">
              <a:extLst>
                <a:ext uri="{FF2B5EF4-FFF2-40B4-BE49-F238E27FC236}">
                  <a16:creationId xmlns:a16="http://schemas.microsoft.com/office/drawing/2014/main" id="{A157A6AB-69A3-C1CC-A6BE-94247160D22E}"/>
                </a:ext>
              </a:extLst>
            </p:cNvPr>
            <p:cNvSpPr/>
            <p:nvPr/>
          </p:nvSpPr>
          <p:spPr>
            <a:xfrm>
              <a:off x="2950815" y="4366621"/>
              <a:ext cx="111710" cy="222168"/>
            </a:xfrm>
            <a:custGeom>
              <a:avLst/>
              <a:gdLst/>
              <a:ahLst/>
              <a:cxnLst/>
              <a:rect l="l" t="t" r="r" b="b"/>
              <a:pathLst>
                <a:path w="3036" h="6038" extrusionOk="0">
                  <a:moveTo>
                    <a:pt x="2002" y="0"/>
                  </a:moveTo>
                  <a:lnTo>
                    <a:pt x="2002" y="1001"/>
                  </a:lnTo>
                  <a:lnTo>
                    <a:pt x="2002" y="2001"/>
                  </a:lnTo>
                  <a:lnTo>
                    <a:pt x="2002" y="3002"/>
                  </a:lnTo>
                  <a:lnTo>
                    <a:pt x="0" y="3002"/>
                  </a:lnTo>
                  <a:lnTo>
                    <a:pt x="0" y="4036"/>
                  </a:lnTo>
                  <a:lnTo>
                    <a:pt x="2002" y="4036"/>
                  </a:lnTo>
                  <a:lnTo>
                    <a:pt x="2002" y="5037"/>
                  </a:lnTo>
                  <a:lnTo>
                    <a:pt x="2002" y="6038"/>
                  </a:lnTo>
                  <a:lnTo>
                    <a:pt x="3036" y="6038"/>
                  </a:lnTo>
                  <a:lnTo>
                    <a:pt x="3036" y="5037"/>
                  </a:lnTo>
                  <a:lnTo>
                    <a:pt x="3036" y="4036"/>
                  </a:lnTo>
                  <a:lnTo>
                    <a:pt x="3036" y="3002"/>
                  </a:lnTo>
                  <a:lnTo>
                    <a:pt x="3036" y="2001"/>
                  </a:lnTo>
                  <a:lnTo>
                    <a:pt x="3036" y="1001"/>
                  </a:lnTo>
                  <a:lnTo>
                    <a:pt x="3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40;p43">
              <a:extLst>
                <a:ext uri="{FF2B5EF4-FFF2-40B4-BE49-F238E27FC236}">
                  <a16:creationId xmlns:a16="http://schemas.microsoft.com/office/drawing/2014/main" id="{2FE5EDA2-69DC-5C1C-D3A7-9EA40D36A468}"/>
                </a:ext>
              </a:extLst>
            </p:cNvPr>
            <p:cNvSpPr/>
            <p:nvPr/>
          </p:nvSpPr>
          <p:spPr>
            <a:xfrm>
              <a:off x="3136151"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41;p43">
              <a:extLst>
                <a:ext uri="{FF2B5EF4-FFF2-40B4-BE49-F238E27FC236}">
                  <a16:creationId xmlns:a16="http://schemas.microsoft.com/office/drawing/2014/main" id="{6569F8BF-5DF1-A05B-177F-F477A4B0D3C4}"/>
                </a:ext>
              </a:extLst>
            </p:cNvPr>
            <p:cNvSpPr/>
            <p:nvPr/>
          </p:nvSpPr>
          <p:spPr>
            <a:xfrm>
              <a:off x="3062488"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42;p43">
              <a:extLst>
                <a:ext uri="{FF2B5EF4-FFF2-40B4-BE49-F238E27FC236}">
                  <a16:creationId xmlns:a16="http://schemas.microsoft.com/office/drawing/2014/main" id="{2FA90C04-FC4A-0A75-AE6B-10D0488E5140}"/>
                </a:ext>
              </a:extLst>
            </p:cNvPr>
            <p:cNvSpPr/>
            <p:nvPr/>
          </p:nvSpPr>
          <p:spPr>
            <a:xfrm>
              <a:off x="3172946"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43;p43">
              <a:extLst>
                <a:ext uri="{FF2B5EF4-FFF2-40B4-BE49-F238E27FC236}">
                  <a16:creationId xmlns:a16="http://schemas.microsoft.com/office/drawing/2014/main" id="{EF12B3E5-288E-B2B5-1121-094DB8C9D207}"/>
                </a:ext>
              </a:extLst>
            </p:cNvPr>
            <p:cNvSpPr/>
            <p:nvPr/>
          </p:nvSpPr>
          <p:spPr>
            <a:xfrm>
              <a:off x="3283405" y="4329790"/>
              <a:ext cx="74915" cy="36832"/>
            </a:xfrm>
            <a:custGeom>
              <a:avLst/>
              <a:gdLst/>
              <a:ahLst/>
              <a:cxnLst/>
              <a:rect l="l" t="t" r="r" b="b"/>
              <a:pathLst>
                <a:path w="2036" h="1001" extrusionOk="0">
                  <a:moveTo>
                    <a:pt x="1" y="0"/>
                  </a:moveTo>
                  <a:lnTo>
                    <a:pt x="1" y="1001"/>
                  </a:lnTo>
                  <a:lnTo>
                    <a:pt x="2036" y="1001"/>
                  </a:lnTo>
                  <a:lnTo>
                    <a:pt x="2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44;p43">
              <a:extLst>
                <a:ext uri="{FF2B5EF4-FFF2-40B4-BE49-F238E27FC236}">
                  <a16:creationId xmlns:a16="http://schemas.microsoft.com/office/drawing/2014/main" id="{A5CDFB7C-F661-31FF-7EC2-ACA39A07D3B5}"/>
                </a:ext>
              </a:extLst>
            </p:cNvPr>
            <p:cNvSpPr/>
            <p:nvPr/>
          </p:nvSpPr>
          <p:spPr>
            <a:xfrm>
              <a:off x="3395114" y="4329790"/>
              <a:ext cx="36869" cy="36832"/>
            </a:xfrm>
            <a:custGeom>
              <a:avLst/>
              <a:gdLst/>
              <a:ahLst/>
              <a:cxnLst/>
              <a:rect l="l" t="t" r="r" b="b"/>
              <a:pathLst>
                <a:path w="1002"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45;p43">
              <a:extLst>
                <a:ext uri="{FF2B5EF4-FFF2-40B4-BE49-F238E27FC236}">
                  <a16:creationId xmlns:a16="http://schemas.microsoft.com/office/drawing/2014/main" id="{4BA2A5C5-67B4-8051-5DF7-51C76D8D0296}"/>
                </a:ext>
              </a:extLst>
            </p:cNvPr>
            <p:cNvSpPr/>
            <p:nvPr/>
          </p:nvSpPr>
          <p:spPr>
            <a:xfrm>
              <a:off x="2913983" y="4515125"/>
              <a:ext cx="148541" cy="295832"/>
            </a:xfrm>
            <a:custGeom>
              <a:avLst/>
              <a:gdLst/>
              <a:ahLst/>
              <a:cxnLst/>
              <a:rect l="l" t="t" r="r" b="b"/>
              <a:pathLst>
                <a:path w="4037" h="8040" extrusionOk="0">
                  <a:moveTo>
                    <a:pt x="0" y="0"/>
                  </a:moveTo>
                  <a:lnTo>
                    <a:pt x="0" y="1001"/>
                  </a:lnTo>
                  <a:lnTo>
                    <a:pt x="0" y="2002"/>
                  </a:lnTo>
                  <a:lnTo>
                    <a:pt x="0" y="3002"/>
                  </a:lnTo>
                  <a:lnTo>
                    <a:pt x="0" y="5004"/>
                  </a:lnTo>
                  <a:lnTo>
                    <a:pt x="1001" y="5004"/>
                  </a:lnTo>
                  <a:lnTo>
                    <a:pt x="1001" y="6005"/>
                  </a:lnTo>
                  <a:lnTo>
                    <a:pt x="2002" y="6005"/>
                  </a:lnTo>
                  <a:lnTo>
                    <a:pt x="2002" y="7005"/>
                  </a:lnTo>
                  <a:lnTo>
                    <a:pt x="3003" y="7005"/>
                  </a:lnTo>
                  <a:lnTo>
                    <a:pt x="3003" y="8039"/>
                  </a:lnTo>
                  <a:lnTo>
                    <a:pt x="4037" y="8039"/>
                  </a:lnTo>
                  <a:lnTo>
                    <a:pt x="4037" y="6005"/>
                  </a:lnTo>
                  <a:lnTo>
                    <a:pt x="3003" y="6005"/>
                  </a:lnTo>
                  <a:lnTo>
                    <a:pt x="3003" y="5004"/>
                  </a:lnTo>
                  <a:lnTo>
                    <a:pt x="2002" y="5004"/>
                  </a:lnTo>
                  <a:lnTo>
                    <a:pt x="2002" y="4003"/>
                  </a:lnTo>
                  <a:lnTo>
                    <a:pt x="1001" y="4003"/>
                  </a:lnTo>
                  <a:lnTo>
                    <a:pt x="1001" y="3002"/>
                  </a:lnTo>
                  <a:lnTo>
                    <a:pt x="1001" y="2002"/>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22" name="Google Shape;927;p43">
            <a:extLst>
              <a:ext uri="{FF2B5EF4-FFF2-40B4-BE49-F238E27FC236}">
                <a16:creationId xmlns:a16="http://schemas.microsoft.com/office/drawing/2014/main" id="{E34EB3C0-F0A1-3F4E-95D4-7A8368B87D7D}"/>
              </a:ext>
            </a:extLst>
          </p:cNvPr>
          <p:cNvSpPr txBox="1">
            <a:spLocks/>
          </p:cNvSpPr>
          <p:nvPr/>
        </p:nvSpPr>
        <p:spPr>
          <a:xfrm>
            <a:off x="4848116" y="3476054"/>
            <a:ext cx="2562410" cy="493742"/>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tr-TR" dirty="0"/>
              <a:t>Tekrar kullanılabilirlik ve optimize süreçleri</a:t>
            </a:r>
            <a:endParaRPr lang="en-US" dirty="0"/>
          </a:p>
        </p:txBody>
      </p:sp>
      <p:sp>
        <p:nvSpPr>
          <p:cNvPr id="923" name="Google Shape;928;p43">
            <a:extLst>
              <a:ext uri="{FF2B5EF4-FFF2-40B4-BE49-F238E27FC236}">
                <a16:creationId xmlns:a16="http://schemas.microsoft.com/office/drawing/2014/main" id="{488516ED-D07F-ECC7-2754-354A98ADAB62}"/>
              </a:ext>
            </a:extLst>
          </p:cNvPr>
          <p:cNvSpPr txBox="1">
            <a:spLocks/>
          </p:cNvSpPr>
          <p:nvPr/>
        </p:nvSpPr>
        <p:spPr>
          <a:xfrm>
            <a:off x="4848116" y="3178715"/>
            <a:ext cx="2271646" cy="444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BA4C96"/>
              </a:buClr>
              <a:buSzPts val="1600"/>
              <a:buFont typeface="Poppins"/>
              <a:buChar char="●"/>
              <a:defRPr sz="1500" b="0" i="0" u="none" strike="noStrike" cap="none">
                <a:solidFill>
                  <a:srgbClr val="434343"/>
                </a:solidFill>
                <a:latin typeface="Fira Code"/>
                <a:ea typeface="Fira Code"/>
                <a:cs typeface="Fira Code"/>
                <a:sym typeface="Fira Code"/>
              </a:defRPr>
            </a:lvl1pPr>
            <a:lvl2pPr marL="914400" marR="0" lvl="1"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2pPr>
            <a:lvl3pPr marL="1371600" marR="0" lvl="2"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3pPr>
            <a:lvl4pPr marL="1828800" marR="0" lvl="3"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4pPr>
            <a:lvl5pPr marL="2286000" marR="0" lvl="4"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5pPr>
            <a:lvl6pPr marL="2743200" marR="0" lvl="5"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6pPr>
            <a:lvl7pPr marL="3200400" marR="0" lvl="6"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7pPr>
            <a:lvl8pPr marL="3657600" marR="0" lvl="7"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8pPr>
            <a:lvl9pPr marL="4114800" marR="0" lvl="8"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9pPr>
          </a:lstStyle>
          <a:p>
            <a:pPr marL="0" indent="0">
              <a:buFont typeface="Poppins"/>
              <a:buNone/>
            </a:pPr>
            <a:r>
              <a:rPr lang="tr-TR" sz="1600" b="1" dirty="0">
                <a:solidFill>
                  <a:schemeClr val="tx1"/>
                </a:solidFill>
                <a:latin typeface="Chakra Petch Medium" panose="020B0604020202020204" charset="-34"/>
                <a:cs typeface="Chakra Petch Medium" panose="020B0604020202020204" charset="-34"/>
              </a:rPr>
              <a:t>Yinelenebilirlik</a:t>
            </a:r>
            <a:endParaRPr lang="tr-TR" b="1" dirty="0">
              <a:solidFill>
                <a:schemeClr val="tx1"/>
              </a:solidFill>
              <a:latin typeface="Chakra Petch Medium" panose="020B0604020202020204" charset="-34"/>
              <a:cs typeface="Chakra Petch Medium" panose="020B0604020202020204" charset="-34"/>
            </a:endParaRPr>
          </a:p>
        </p:txBody>
      </p:sp>
      <p:sp>
        <p:nvSpPr>
          <p:cNvPr id="924" name="Metin kutusu 923">
            <a:extLst>
              <a:ext uri="{FF2B5EF4-FFF2-40B4-BE49-F238E27FC236}">
                <a16:creationId xmlns:a16="http://schemas.microsoft.com/office/drawing/2014/main" id="{28314ABD-92E0-EE6B-7914-E16A1D6A1F21}"/>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2135624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833"/>
                                        </p:tgtEl>
                                        <p:attrNameLst>
                                          <p:attrName>style.visibility</p:attrName>
                                        </p:attrNameLst>
                                      </p:cBhvr>
                                      <p:to>
                                        <p:strVal val="visible"/>
                                      </p:to>
                                    </p:set>
                                    <p:animEffect transition="in" filter="randombar(horizontal)">
                                      <p:cBhvr>
                                        <p:cTn id="7" dur="500"/>
                                        <p:tgtEl>
                                          <p:spTgt spid="833"/>
                                        </p:tgtEl>
                                      </p:cBhvr>
                                    </p:animEffect>
                                  </p:childTnLst>
                                </p:cTn>
                              </p:par>
                              <p:par>
                                <p:cTn id="8" presetID="14" presetClass="entr" presetSubtype="10" fill="hold" nodeType="withEffect">
                                  <p:stCondLst>
                                    <p:cond delay="0"/>
                                  </p:stCondLst>
                                  <p:childTnLst>
                                    <p:set>
                                      <p:cBhvr>
                                        <p:cTn id="9" dur="1" fill="hold">
                                          <p:stCondLst>
                                            <p:cond delay="0"/>
                                          </p:stCondLst>
                                        </p:cTn>
                                        <p:tgtEl>
                                          <p:spTgt spid="834"/>
                                        </p:tgtEl>
                                        <p:attrNameLst>
                                          <p:attrName>style.visibility</p:attrName>
                                        </p:attrNameLst>
                                      </p:cBhvr>
                                      <p:to>
                                        <p:strVal val="visible"/>
                                      </p:to>
                                    </p:set>
                                    <p:animEffect transition="in" filter="randombar(horizontal)">
                                      <p:cBhvr>
                                        <p:cTn id="10" dur="500"/>
                                        <p:tgtEl>
                                          <p:spTgt spid="834"/>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849"/>
                                        </p:tgtEl>
                                        <p:attrNameLst>
                                          <p:attrName>style.visibility</p:attrName>
                                        </p:attrNameLst>
                                      </p:cBhvr>
                                      <p:to>
                                        <p:strVal val="visible"/>
                                      </p:to>
                                    </p:set>
                                    <p:animEffect transition="in" filter="randombar(horizontal)">
                                      <p:cBhvr>
                                        <p:cTn id="13" dur="500"/>
                                        <p:tgtEl>
                                          <p:spTgt spid="849"/>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850"/>
                                        </p:tgtEl>
                                        <p:attrNameLst>
                                          <p:attrName>style.visibility</p:attrName>
                                        </p:attrNameLst>
                                      </p:cBhvr>
                                      <p:to>
                                        <p:strVal val="visible"/>
                                      </p:to>
                                    </p:set>
                                    <p:animEffect transition="in" filter="randombar(horizontal)">
                                      <p:cBhvr>
                                        <p:cTn id="16" dur="500"/>
                                        <p:tgtEl>
                                          <p:spTgt spid="850"/>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851"/>
                                        </p:tgtEl>
                                        <p:attrNameLst>
                                          <p:attrName>style.visibility</p:attrName>
                                        </p:attrNameLst>
                                      </p:cBhvr>
                                      <p:to>
                                        <p:strVal val="visible"/>
                                      </p:to>
                                    </p:set>
                                    <p:animEffect transition="in" filter="randombar(horizontal)">
                                      <p:cBhvr>
                                        <p:cTn id="21" dur="500"/>
                                        <p:tgtEl>
                                          <p:spTgt spid="851"/>
                                        </p:tgtEl>
                                      </p:cBhvr>
                                    </p:animEffect>
                                  </p:childTnLst>
                                </p:cTn>
                              </p:par>
                              <p:par>
                                <p:cTn id="22" presetID="14" presetClass="entr" presetSubtype="10" fill="hold" nodeType="withEffect">
                                  <p:stCondLst>
                                    <p:cond delay="0"/>
                                  </p:stCondLst>
                                  <p:childTnLst>
                                    <p:set>
                                      <p:cBhvr>
                                        <p:cTn id="23" dur="1" fill="hold">
                                          <p:stCondLst>
                                            <p:cond delay="0"/>
                                          </p:stCondLst>
                                        </p:cTn>
                                        <p:tgtEl>
                                          <p:spTgt spid="852"/>
                                        </p:tgtEl>
                                        <p:attrNameLst>
                                          <p:attrName>style.visibility</p:attrName>
                                        </p:attrNameLst>
                                      </p:cBhvr>
                                      <p:to>
                                        <p:strVal val="visible"/>
                                      </p:to>
                                    </p:set>
                                    <p:animEffect transition="in" filter="randombar(horizontal)">
                                      <p:cBhvr>
                                        <p:cTn id="24" dur="500"/>
                                        <p:tgtEl>
                                          <p:spTgt spid="852"/>
                                        </p:tgtEl>
                                      </p:cBhvr>
                                    </p:animEffect>
                                  </p:childTnLst>
                                </p:cTn>
                              </p:par>
                              <p:par>
                                <p:cTn id="25" presetID="14" presetClass="entr" presetSubtype="10" fill="hold" grpId="0" nodeType="withEffect">
                                  <p:stCondLst>
                                    <p:cond delay="0"/>
                                  </p:stCondLst>
                                  <p:childTnLst>
                                    <p:set>
                                      <p:cBhvr>
                                        <p:cTn id="26" dur="1" fill="hold">
                                          <p:stCondLst>
                                            <p:cond delay="0"/>
                                          </p:stCondLst>
                                        </p:cTn>
                                        <p:tgtEl>
                                          <p:spTgt spid="868"/>
                                        </p:tgtEl>
                                        <p:attrNameLst>
                                          <p:attrName>style.visibility</p:attrName>
                                        </p:attrNameLst>
                                      </p:cBhvr>
                                      <p:to>
                                        <p:strVal val="visible"/>
                                      </p:to>
                                    </p:set>
                                    <p:animEffect transition="in" filter="randombar(horizontal)">
                                      <p:cBhvr>
                                        <p:cTn id="27" dur="500"/>
                                        <p:tgtEl>
                                          <p:spTgt spid="868"/>
                                        </p:tgtEl>
                                      </p:cBhvr>
                                    </p:animEffect>
                                  </p:childTnLst>
                                </p:cTn>
                              </p:par>
                              <p:par>
                                <p:cTn id="28" presetID="14" presetClass="entr" presetSubtype="10" fill="hold" grpId="0" nodeType="withEffect">
                                  <p:stCondLst>
                                    <p:cond delay="0"/>
                                  </p:stCondLst>
                                  <p:childTnLst>
                                    <p:set>
                                      <p:cBhvr>
                                        <p:cTn id="29" dur="1" fill="hold">
                                          <p:stCondLst>
                                            <p:cond delay="0"/>
                                          </p:stCondLst>
                                        </p:cTn>
                                        <p:tgtEl>
                                          <p:spTgt spid="869"/>
                                        </p:tgtEl>
                                        <p:attrNameLst>
                                          <p:attrName>style.visibility</p:attrName>
                                        </p:attrNameLst>
                                      </p:cBhvr>
                                      <p:to>
                                        <p:strVal val="visible"/>
                                      </p:to>
                                    </p:set>
                                    <p:animEffect transition="in" filter="randombar(horizontal)">
                                      <p:cBhvr>
                                        <p:cTn id="30" dur="500"/>
                                        <p:tgtEl>
                                          <p:spTgt spid="869"/>
                                        </p:tgtEl>
                                      </p:cBhvr>
                                    </p:animEffect>
                                  </p:childTnLst>
                                </p:cTn>
                              </p:par>
                            </p:childTnLst>
                          </p:cTn>
                        </p:par>
                      </p:childTnLst>
                    </p:cTn>
                  </p:par>
                  <p:par>
                    <p:cTn id="31" fill="hold">
                      <p:stCondLst>
                        <p:cond delay="indefinite"/>
                      </p:stCondLst>
                      <p:childTnLst>
                        <p:par>
                          <p:cTn id="32" fill="hold">
                            <p:stCondLst>
                              <p:cond delay="0"/>
                            </p:stCondLst>
                            <p:childTnLst>
                              <p:par>
                                <p:cTn id="33" presetID="14" presetClass="entr" presetSubtype="10" fill="hold" grpId="0" nodeType="clickEffect">
                                  <p:stCondLst>
                                    <p:cond delay="0"/>
                                  </p:stCondLst>
                                  <p:childTnLst>
                                    <p:set>
                                      <p:cBhvr>
                                        <p:cTn id="34" dur="1" fill="hold">
                                          <p:stCondLst>
                                            <p:cond delay="0"/>
                                          </p:stCondLst>
                                        </p:cTn>
                                        <p:tgtEl>
                                          <p:spTgt spid="870"/>
                                        </p:tgtEl>
                                        <p:attrNameLst>
                                          <p:attrName>style.visibility</p:attrName>
                                        </p:attrNameLst>
                                      </p:cBhvr>
                                      <p:to>
                                        <p:strVal val="visible"/>
                                      </p:to>
                                    </p:set>
                                    <p:animEffect transition="in" filter="randombar(horizontal)">
                                      <p:cBhvr>
                                        <p:cTn id="35" dur="500"/>
                                        <p:tgtEl>
                                          <p:spTgt spid="870"/>
                                        </p:tgtEl>
                                      </p:cBhvr>
                                    </p:animEffect>
                                  </p:childTnLst>
                                </p:cTn>
                              </p:par>
                              <p:par>
                                <p:cTn id="36" presetID="14" presetClass="entr" presetSubtype="10" fill="hold" nodeType="withEffect">
                                  <p:stCondLst>
                                    <p:cond delay="0"/>
                                  </p:stCondLst>
                                  <p:childTnLst>
                                    <p:set>
                                      <p:cBhvr>
                                        <p:cTn id="37" dur="1" fill="hold">
                                          <p:stCondLst>
                                            <p:cond delay="0"/>
                                          </p:stCondLst>
                                        </p:cTn>
                                        <p:tgtEl>
                                          <p:spTgt spid="871"/>
                                        </p:tgtEl>
                                        <p:attrNameLst>
                                          <p:attrName>style.visibility</p:attrName>
                                        </p:attrNameLst>
                                      </p:cBhvr>
                                      <p:to>
                                        <p:strVal val="visible"/>
                                      </p:to>
                                    </p:set>
                                    <p:animEffect transition="in" filter="randombar(horizontal)">
                                      <p:cBhvr>
                                        <p:cTn id="38" dur="500"/>
                                        <p:tgtEl>
                                          <p:spTgt spid="871"/>
                                        </p:tgtEl>
                                      </p:cBhvr>
                                    </p:animEffect>
                                  </p:childTnLst>
                                </p:cTn>
                              </p:par>
                              <p:par>
                                <p:cTn id="39" presetID="14" presetClass="entr" presetSubtype="10" fill="hold" grpId="0" nodeType="withEffect">
                                  <p:stCondLst>
                                    <p:cond delay="0"/>
                                  </p:stCondLst>
                                  <p:childTnLst>
                                    <p:set>
                                      <p:cBhvr>
                                        <p:cTn id="40" dur="1" fill="hold">
                                          <p:stCondLst>
                                            <p:cond delay="0"/>
                                          </p:stCondLst>
                                        </p:cTn>
                                        <p:tgtEl>
                                          <p:spTgt spid="886"/>
                                        </p:tgtEl>
                                        <p:attrNameLst>
                                          <p:attrName>style.visibility</p:attrName>
                                        </p:attrNameLst>
                                      </p:cBhvr>
                                      <p:to>
                                        <p:strVal val="visible"/>
                                      </p:to>
                                    </p:set>
                                    <p:animEffect transition="in" filter="randombar(horizontal)">
                                      <p:cBhvr>
                                        <p:cTn id="41" dur="500"/>
                                        <p:tgtEl>
                                          <p:spTgt spid="886"/>
                                        </p:tgtEl>
                                      </p:cBhvr>
                                    </p:animEffect>
                                  </p:childTnLst>
                                </p:cTn>
                              </p:par>
                              <p:par>
                                <p:cTn id="42" presetID="14" presetClass="entr" presetSubtype="10" fill="hold" grpId="0" nodeType="withEffect">
                                  <p:stCondLst>
                                    <p:cond delay="0"/>
                                  </p:stCondLst>
                                  <p:childTnLst>
                                    <p:set>
                                      <p:cBhvr>
                                        <p:cTn id="43" dur="1" fill="hold">
                                          <p:stCondLst>
                                            <p:cond delay="0"/>
                                          </p:stCondLst>
                                        </p:cTn>
                                        <p:tgtEl>
                                          <p:spTgt spid="887"/>
                                        </p:tgtEl>
                                        <p:attrNameLst>
                                          <p:attrName>style.visibility</p:attrName>
                                        </p:attrNameLst>
                                      </p:cBhvr>
                                      <p:to>
                                        <p:strVal val="visible"/>
                                      </p:to>
                                    </p:set>
                                    <p:animEffect transition="in" filter="randombar(horizontal)">
                                      <p:cBhvr>
                                        <p:cTn id="44" dur="500"/>
                                        <p:tgtEl>
                                          <p:spTgt spid="887"/>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ntr" presetSubtype="10" fill="hold" nodeType="clickEffect">
                                  <p:stCondLst>
                                    <p:cond delay="0"/>
                                  </p:stCondLst>
                                  <p:childTnLst>
                                    <p:set>
                                      <p:cBhvr>
                                        <p:cTn id="48" dur="1" fill="hold">
                                          <p:stCondLst>
                                            <p:cond delay="0"/>
                                          </p:stCondLst>
                                        </p:cTn>
                                        <p:tgtEl>
                                          <p:spTgt spid="889"/>
                                        </p:tgtEl>
                                        <p:attrNameLst>
                                          <p:attrName>style.visibility</p:attrName>
                                        </p:attrNameLst>
                                      </p:cBhvr>
                                      <p:to>
                                        <p:strVal val="visible"/>
                                      </p:to>
                                    </p:set>
                                    <p:animEffect transition="in" filter="randombar(horizontal)">
                                      <p:cBhvr>
                                        <p:cTn id="49" dur="500"/>
                                        <p:tgtEl>
                                          <p:spTgt spid="889"/>
                                        </p:tgtEl>
                                      </p:cBhvr>
                                    </p:animEffect>
                                  </p:childTnLst>
                                </p:cTn>
                              </p:par>
                              <p:par>
                                <p:cTn id="50" presetID="14" presetClass="entr" presetSubtype="10" fill="hold" grpId="0" nodeType="withEffect">
                                  <p:stCondLst>
                                    <p:cond delay="0"/>
                                  </p:stCondLst>
                                  <p:childTnLst>
                                    <p:set>
                                      <p:cBhvr>
                                        <p:cTn id="51" dur="1" fill="hold">
                                          <p:stCondLst>
                                            <p:cond delay="0"/>
                                          </p:stCondLst>
                                        </p:cTn>
                                        <p:tgtEl>
                                          <p:spTgt spid="888"/>
                                        </p:tgtEl>
                                        <p:attrNameLst>
                                          <p:attrName>style.visibility</p:attrName>
                                        </p:attrNameLst>
                                      </p:cBhvr>
                                      <p:to>
                                        <p:strVal val="visible"/>
                                      </p:to>
                                    </p:set>
                                    <p:animEffect transition="in" filter="randombar(horizontal)">
                                      <p:cBhvr>
                                        <p:cTn id="52" dur="500"/>
                                        <p:tgtEl>
                                          <p:spTgt spid="888"/>
                                        </p:tgtEl>
                                      </p:cBhvr>
                                    </p:animEffect>
                                  </p:childTnLst>
                                </p:cTn>
                              </p:par>
                              <p:par>
                                <p:cTn id="53" presetID="14" presetClass="entr" presetSubtype="10" fill="hold" grpId="0" nodeType="withEffect">
                                  <p:stCondLst>
                                    <p:cond delay="0"/>
                                  </p:stCondLst>
                                  <p:childTnLst>
                                    <p:set>
                                      <p:cBhvr>
                                        <p:cTn id="54" dur="1" fill="hold">
                                          <p:stCondLst>
                                            <p:cond delay="0"/>
                                          </p:stCondLst>
                                        </p:cTn>
                                        <p:tgtEl>
                                          <p:spTgt spid="904"/>
                                        </p:tgtEl>
                                        <p:attrNameLst>
                                          <p:attrName>style.visibility</p:attrName>
                                        </p:attrNameLst>
                                      </p:cBhvr>
                                      <p:to>
                                        <p:strVal val="visible"/>
                                      </p:to>
                                    </p:set>
                                    <p:animEffect transition="in" filter="randombar(horizontal)">
                                      <p:cBhvr>
                                        <p:cTn id="55" dur="500"/>
                                        <p:tgtEl>
                                          <p:spTgt spid="904"/>
                                        </p:tgtEl>
                                      </p:cBhvr>
                                    </p:animEffect>
                                  </p:childTnLst>
                                </p:cTn>
                              </p:par>
                              <p:par>
                                <p:cTn id="56" presetID="14" presetClass="entr" presetSubtype="10" fill="hold" grpId="0" nodeType="withEffect">
                                  <p:stCondLst>
                                    <p:cond delay="0"/>
                                  </p:stCondLst>
                                  <p:childTnLst>
                                    <p:set>
                                      <p:cBhvr>
                                        <p:cTn id="57" dur="1" fill="hold">
                                          <p:stCondLst>
                                            <p:cond delay="0"/>
                                          </p:stCondLst>
                                        </p:cTn>
                                        <p:tgtEl>
                                          <p:spTgt spid="905"/>
                                        </p:tgtEl>
                                        <p:attrNameLst>
                                          <p:attrName>style.visibility</p:attrName>
                                        </p:attrNameLst>
                                      </p:cBhvr>
                                      <p:to>
                                        <p:strVal val="visible"/>
                                      </p:to>
                                    </p:set>
                                    <p:animEffect transition="in" filter="randombar(horizontal)">
                                      <p:cBhvr>
                                        <p:cTn id="58" dur="500"/>
                                        <p:tgtEl>
                                          <p:spTgt spid="905"/>
                                        </p:tgtEl>
                                      </p:cBhvr>
                                    </p:animEffect>
                                  </p:childTnLst>
                                </p:cTn>
                              </p:par>
                            </p:childTnLst>
                          </p:cTn>
                        </p:par>
                      </p:childTnLst>
                    </p:cTn>
                  </p:par>
                  <p:par>
                    <p:cTn id="59" fill="hold">
                      <p:stCondLst>
                        <p:cond delay="indefinite"/>
                      </p:stCondLst>
                      <p:childTnLst>
                        <p:par>
                          <p:cTn id="60" fill="hold">
                            <p:stCondLst>
                              <p:cond delay="0"/>
                            </p:stCondLst>
                            <p:childTnLst>
                              <p:par>
                                <p:cTn id="61" presetID="14" presetClass="entr" presetSubtype="10" fill="hold" nodeType="clickEffect">
                                  <p:stCondLst>
                                    <p:cond delay="0"/>
                                  </p:stCondLst>
                                  <p:childTnLst>
                                    <p:set>
                                      <p:cBhvr>
                                        <p:cTn id="62" dur="1" fill="hold">
                                          <p:stCondLst>
                                            <p:cond delay="0"/>
                                          </p:stCondLst>
                                        </p:cTn>
                                        <p:tgtEl>
                                          <p:spTgt spid="907"/>
                                        </p:tgtEl>
                                        <p:attrNameLst>
                                          <p:attrName>style.visibility</p:attrName>
                                        </p:attrNameLst>
                                      </p:cBhvr>
                                      <p:to>
                                        <p:strVal val="visible"/>
                                      </p:to>
                                    </p:set>
                                    <p:animEffect transition="in" filter="randombar(horizontal)">
                                      <p:cBhvr>
                                        <p:cTn id="63" dur="500"/>
                                        <p:tgtEl>
                                          <p:spTgt spid="907"/>
                                        </p:tgtEl>
                                      </p:cBhvr>
                                    </p:animEffect>
                                  </p:childTnLst>
                                </p:cTn>
                              </p:par>
                              <p:par>
                                <p:cTn id="64" presetID="14" presetClass="entr" presetSubtype="10" fill="hold" grpId="0" nodeType="withEffect">
                                  <p:stCondLst>
                                    <p:cond delay="0"/>
                                  </p:stCondLst>
                                  <p:childTnLst>
                                    <p:set>
                                      <p:cBhvr>
                                        <p:cTn id="65" dur="1" fill="hold">
                                          <p:stCondLst>
                                            <p:cond delay="0"/>
                                          </p:stCondLst>
                                        </p:cTn>
                                        <p:tgtEl>
                                          <p:spTgt spid="906"/>
                                        </p:tgtEl>
                                        <p:attrNameLst>
                                          <p:attrName>style.visibility</p:attrName>
                                        </p:attrNameLst>
                                      </p:cBhvr>
                                      <p:to>
                                        <p:strVal val="visible"/>
                                      </p:to>
                                    </p:set>
                                    <p:animEffect transition="in" filter="randombar(horizontal)">
                                      <p:cBhvr>
                                        <p:cTn id="66" dur="500"/>
                                        <p:tgtEl>
                                          <p:spTgt spid="906"/>
                                        </p:tgtEl>
                                      </p:cBhvr>
                                    </p:animEffect>
                                  </p:childTnLst>
                                </p:cTn>
                              </p:par>
                              <p:par>
                                <p:cTn id="67" presetID="14" presetClass="entr" presetSubtype="10" fill="hold" grpId="0" nodeType="withEffect">
                                  <p:stCondLst>
                                    <p:cond delay="0"/>
                                  </p:stCondLst>
                                  <p:childTnLst>
                                    <p:set>
                                      <p:cBhvr>
                                        <p:cTn id="68" dur="1" fill="hold">
                                          <p:stCondLst>
                                            <p:cond delay="0"/>
                                          </p:stCondLst>
                                        </p:cTn>
                                        <p:tgtEl>
                                          <p:spTgt spid="922"/>
                                        </p:tgtEl>
                                        <p:attrNameLst>
                                          <p:attrName>style.visibility</p:attrName>
                                        </p:attrNameLst>
                                      </p:cBhvr>
                                      <p:to>
                                        <p:strVal val="visible"/>
                                      </p:to>
                                    </p:set>
                                    <p:animEffect transition="in" filter="randombar(horizontal)">
                                      <p:cBhvr>
                                        <p:cTn id="69" dur="500"/>
                                        <p:tgtEl>
                                          <p:spTgt spid="922"/>
                                        </p:tgtEl>
                                      </p:cBhvr>
                                    </p:animEffect>
                                  </p:childTnLst>
                                </p:cTn>
                              </p:par>
                              <p:par>
                                <p:cTn id="70" presetID="14" presetClass="entr" presetSubtype="10" fill="hold" grpId="0" nodeType="withEffect">
                                  <p:stCondLst>
                                    <p:cond delay="0"/>
                                  </p:stCondLst>
                                  <p:childTnLst>
                                    <p:set>
                                      <p:cBhvr>
                                        <p:cTn id="71" dur="1" fill="hold">
                                          <p:stCondLst>
                                            <p:cond delay="0"/>
                                          </p:stCondLst>
                                        </p:cTn>
                                        <p:tgtEl>
                                          <p:spTgt spid="923"/>
                                        </p:tgtEl>
                                        <p:attrNameLst>
                                          <p:attrName>style.visibility</p:attrName>
                                        </p:attrNameLst>
                                      </p:cBhvr>
                                      <p:to>
                                        <p:strVal val="visible"/>
                                      </p:to>
                                    </p:set>
                                    <p:animEffect transition="in" filter="randombar(horizontal)">
                                      <p:cBhvr>
                                        <p:cTn id="72" dur="500"/>
                                        <p:tgtEl>
                                          <p:spTgt spid="9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3" grpId="0" animBg="1"/>
      <p:bldP spid="849" grpId="0"/>
      <p:bldP spid="850" grpId="0"/>
      <p:bldP spid="851" grpId="0" animBg="1"/>
      <p:bldP spid="868" grpId="0"/>
      <p:bldP spid="869" grpId="0"/>
      <p:bldP spid="870" grpId="0" animBg="1"/>
      <p:bldP spid="886" grpId="0"/>
      <p:bldP spid="887" grpId="0"/>
      <p:bldP spid="888" grpId="0" animBg="1"/>
      <p:bldP spid="904" grpId="0"/>
      <p:bldP spid="905" grpId="0"/>
      <p:bldP spid="906" grpId="0" animBg="1"/>
      <p:bldP spid="922" grpId="0"/>
      <p:bldP spid="9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2" name="Google Shape;1038;p48">
            <a:extLst>
              <a:ext uri="{FF2B5EF4-FFF2-40B4-BE49-F238E27FC236}">
                <a16:creationId xmlns:a16="http://schemas.microsoft.com/office/drawing/2014/main" id="{AC5E44DA-7DFF-2298-D763-6024182F68F4}"/>
              </a:ext>
            </a:extLst>
          </p:cNvPr>
          <p:cNvSpPr txBox="1">
            <a:spLocks/>
          </p:cNvSpPr>
          <p:nvPr/>
        </p:nvSpPr>
        <p:spPr>
          <a:xfrm>
            <a:off x="717185" y="605169"/>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tr-TR" sz="2000" b="1" dirty="0">
                <a:latin typeface="Chakra Petch Medium" panose="020B0604020202020204" charset="-34"/>
                <a:cs typeface="Chakra Petch Medium" panose="020B0604020202020204" charset="-34"/>
              </a:rPr>
              <a:t>YAZILIM MÜHENDİSLİĞİNİN ALT DALLARI</a:t>
            </a:r>
          </a:p>
        </p:txBody>
      </p:sp>
      <p:sp>
        <p:nvSpPr>
          <p:cNvPr id="924" name="Metin kutusu 923">
            <a:extLst>
              <a:ext uri="{FF2B5EF4-FFF2-40B4-BE49-F238E27FC236}">
                <a16:creationId xmlns:a16="http://schemas.microsoft.com/office/drawing/2014/main" id="{28314ABD-92E0-EE6B-7914-E16A1D6A1F21}"/>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
        <p:nvSpPr>
          <p:cNvPr id="4" name="Google Shape;857;p42">
            <a:extLst>
              <a:ext uri="{FF2B5EF4-FFF2-40B4-BE49-F238E27FC236}">
                <a16:creationId xmlns:a16="http://schemas.microsoft.com/office/drawing/2014/main" id="{AE4A6D28-B48E-BACA-9DD4-9BD5BE63FC8C}"/>
              </a:ext>
            </a:extLst>
          </p:cNvPr>
          <p:cNvSpPr txBox="1">
            <a:spLocks noGrp="1"/>
          </p:cNvSpPr>
          <p:nvPr>
            <p:ph type="body" idx="1"/>
          </p:nvPr>
        </p:nvSpPr>
        <p:spPr>
          <a:xfrm>
            <a:off x="294505" y="1354034"/>
            <a:ext cx="8554989" cy="2435431"/>
          </a:xfrm>
          <a:prstGeom prst="rect">
            <a:avLst/>
          </a:prstGeom>
        </p:spPr>
        <p:txBody>
          <a:bodyPr spcFirstLastPara="1" wrap="square" lIns="91425" tIns="91425" rIns="91425" bIns="91425" anchor="ctr" anchorCtr="0">
            <a:noAutofit/>
          </a:bodyPr>
          <a:lstStyle/>
          <a:p>
            <a:pPr marL="285750" indent="-285750" algn="just">
              <a:buClr>
                <a:schemeClr val="dk1"/>
              </a:buClr>
              <a:buSzPts val="1100"/>
            </a:pPr>
            <a:r>
              <a:rPr lang="tr-TR" sz="1400" b="1" dirty="0"/>
              <a:t>Gereksinim Analizi (</a:t>
            </a:r>
            <a:r>
              <a:rPr lang="tr-TR" sz="1400" b="1" dirty="0" err="1"/>
              <a:t>Requirement</a:t>
            </a:r>
            <a:r>
              <a:rPr lang="tr-TR" sz="1400" b="1" dirty="0"/>
              <a:t> Analysis)</a:t>
            </a:r>
          </a:p>
          <a:p>
            <a:pPr marL="285750" indent="-285750" algn="just">
              <a:buClr>
                <a:schemeClr val="dk1"/>
              </a:buClr>
              <a:buSzPts val="1100"/>
            </a:pPr>
            <a:r>
              <a:rPr lang="tr-TR" sz="1400" dirty="0"/>
              <a:t>Tasarım (Software Design)</a:t>
            </a:r>
          </a:p>
          <a:p>
            <a:pPr marL="285750" indent="-285750" algn="just">
              <a:buClr>
                <a:schemeClr val="dk1"/>
              </a:buClr>
              <a:buSzPts val="1100"/>
            </a:pPr>
            <a:r>
              <a:rPr lang="tr-TR" sz="1400" b="1" dirty="0"/>
              <a:t>Kodlama (</a:t>
            </a:r>
            <a:r>
              <a:rPr lang="tr-TR" sz="1400" b="1" dirty="0" err="1"/>
              <a:t>Coding</a:t>
            </a:r>
            <a:r>
              <a:rPr lang="tr-TR" sz="1400" b="1" dirty="0"/>
              <a:t>/</a:t>
            </a:r>
            <a:r>
              <a:rPr lang="tr-TR" sz="1400" b="1" dirty="0" err="1"/>
              <a:t>Implementation</a:t>
            </a:r>
            <a:r>
              <a:rPr lang="tr-TR" sz="1400" b="1" dirty="0"/>
              <a:t>)</a:t>
            </a:r>
          </a:p>
          <a:p>
            <a:pPr marL="285750" indent="-285750" algn="just">
              <a:buClr>
                <a:schemeClr val="dk1"/>
              </a:buClr>
              <a:buSzPts val="1100"/>
            </a:pPr>
            <a:r>
              <a:rPr lang="tr-TR" sz="1400" dirty="0"/>
              <a:t>Test ve Doğrulama (Test </a:t>
            </a:r>
            <a:r>
              <a:rPr lang="tr-TR" sz="1400" dirty="0" err="1"/>
              <a:t>and</a:t>
            </a:r>
            <a:r>
              <a:rPr lang="tr-TR" sz="1400" dirty="0"/>
              <a:t> </a:t>
            </a:r>
            <a:r>
              <a:rPr lang="tr-TR" sz="1400" dirty="0" err="1"/>
              <a:t>Validation</a:t>
            </a:r>
            <a:r>
              <a:rPr lang="tr-TR" sz="1400" dirty="0"/>
              <a:t>)</a:t>
            </a:r>
          </a:p>
          <a:p>
            <a:pPr marL="285750" indent="-285750" algn="just">
              <a:buClr>
                <a:schemeClr val="dk1"/>
              </a:buClr>
              <a:buSzPts val="1100"/>
            </a:pPr>
            <a:r>
              <a:rPr lang="tr-TR" sz="1400" b="1" dirty="0"/>
              <a:t>Bakım (</a:t>
            </a:r>
            <a:r>
              <a:rPr lang="tr-TR" sz="1400" b="1" dirty="0" err="1"/>
              <a:t>Maintenance</a:t>
            </a:r>
            <a:r>
              <a:rPr lang="tr-TR" sz="1400" b="1" dirty="0"/>
              <a:t>)</a:t>
            </a:r>
          </a:p>
          <a:p>
            <a:pPr marL="285750" indent="-285750" algn="just">
              <a:buClr>
                <a:schemeClr val="dk1"/>
              </a:buClr>
              <a:buSzPts val="1100"/>
            </a:pPr>
            <a:r>
              <a:rPr lang="tr-TR" sz="1400" dirty="0"/>
              <a:t>Proje Yönetimi (Project Management)</a:t>
            </a:r>
          </a:p>
          <a:p>
            <a:pPr marL="285750" indent="-285750" algn="just">
              <a:buClr>
                <a:schemeClr val="dk1"/>
              </a:buClr>
              <a:buSzPts val="1100"/>
            </a:pPr>
            <a:r>
              <a:rPr lang="tr-TR" sz="1400" b="1" dirty="0"/>
              <a:t>Yazılım Kalitesi (Software </a:t>
            </a:r>
            <a:r>
              <a:rPr lang="tr-TR" sz="1400" b="1" dirty="0" err="1"/>
              <a:t>Quality</a:t>
            </a:r>
            <a:r>
              <a:rPr lang="tr-TR" sz="1400" b="1" dirty="0"/>
              <a:t> </a:t>
            </a:r>
            <a:r>
              <a:rPr lang="tr-TR" sz="1400" b="1" dirty="0" err="1"/>
              <a:t>Assurance</a:t>
            </a:r>
            <a:r>
              <a:rPr lang="tr-TR" sz="1400" b="1" dirty="0"/>
              <a:t> - SQA)</a:t>
            </a:r>
          </a:p>
          <a:p>
            <a:pPr marL="285750" indent="-285750" algn="just">
              <a:buClr>
                <a:schemeClr val="dk1"/>
              </a:buClr>
              <a:buSzPts val="1100"/>
            </a:pPr>
            <a:r>
              <a:rPr lang="tr-TR" sz="1400" dirty="0"/>
              <a:t>Yazılım Mimarisi (Software Architecture)</a:t>
            </a:r>
          </a:p>
        </p:txBody>
      </p:sp>
    </p:spTree>
    <p:extLst>
      <p:ext uri="{BB962C8B-B14F-4D97-AF65-F5344CB8AC3E}">
        <p14:creationId xmlns:p14="http://schemas.microsoft.com/office/powerpoint/2010/main" val="2140921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randombar(horizontal)">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randombar(horizontal)">
                                      <p:cBhvr>
                                        <p:cTn id="22" dur="500"/>
                                        <p:tgtEl>
                                          <p:spTgt spid="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27" dur="500"/>
                                        <p:tgtEl>
                                          <p:spTgt spid="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4">
                                            <p:txEl>
                                              <p:pRg st="5" end="5"/>
                                            </p:txEl>
                                          </p:spTgt>
                                        </p:tgtEl>
                                        <p:attrNameLst>
                                          <p:attrName>style.visibility</p:attrName>
                                        </p:attrNameLst>
                                      </p:cBhvr>
                                      <p:to>
                                        <p:strVal val="visible"/>
                                      </p:to>
                                    </p:set>
                                    <p:animEffect transition="in" filter="randombar(horizontal)">
                                      <p:cBhvr>
                                        <p:cTn id="32" dur="500"/>
                                        <p:tgtEl>
                                          <p:spTgt spid="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animEffect transition="in" filter="randombar(horizontal)">
                                      <p:cBhvr>
                                        <p:cTn id="37" dur="500"/>
                                        <p:tgtEl>
                                          <p:spTgt spid="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nodeType="clickEffect">
                                  <p:stCondLst>
                                    <p:cond delay="0"/>
                                  </p:stCondLst>
                                  <p:childTnLst>
                                    <p:set>
                                      <p:cBhvr>
                                        <p:cTn id="41" dur="1" fill="hold">
                                          <p:stCondLst>
                                            <p:cond delay="0"/>
                                          </p:stCondLst>
                                        </p:cTn>
                                        <p:tgtEl>
                                          <p:spTgt spid="4">
                                            <p:txEl>
                                              <p:pRg st="7" end="7"/>
                                            </p:txEl>
                                          </p:spTgt>
                                        </p:tgtEl>
                                        <p:attrNameLst>
                                          <p:attrName>style.visibility</p:attrName>
                                        </p:attrNameLst>
                                      </p:cBhvr>
                                      <p:to>
                                        <p:strVal val="visible"/>
                                      </p:to>
                                    </p:set>
                                    <p:animEffect transition="in" filter="randombar(horizontal)">
                                      <p:cBhvr>
                                        <p:cTn id="42" dur="500"/>
                                        <p:tgtEl>
                                          <p:spTgt spid="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2" name="Google Shape;1038;p48">
            <a:extLst>
              <a:ext uri="{FF2B5EF4-FFF2-40B4-BE49-F238E27FC236}">
                <a16:creationId xmlns:a16="http://schemas.microsoft.com/office/drawing/2014/main" id="{AC5E44DA-7DFF-2298-D763-6024182F68F4}"/>
              </a:ext>
            </a:extLst>
          </p:cNvPr>
          <p:cNvSpPr txBox="1">
            <a:spLocks/>
          </p:cNvSpPr>
          <p:nvPr/>
        </p:nvSpPr>
        <p:spPr>
          <a:xfrm>
            <a:off x="717185" y="605169"/>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tr-TR" sz="2000" b="1" dirty="0">
                <a:latin typeface="Chakra Petch Medium" panose="020B0604020202020204" charset="-34"/>
                <a:cs typeface="Chakra Petch Medium" panose="020B0604020202020204" charset="-34"/>
              </a:rPr>
              <a:t>YAZILIM MÜHENDİSİ KİMDİR?</a:t>
            </a:r>
          </a:p>
        </p:txBody>
      </p:sp>
      <p:sp>
        <p:nvSpPr>
          <p:cNvPr id="924" name="Metin kutusu 923">
            <a:extLst>
              <a:ext uri="{FF2B5EF4-FFF2-40B4-BE49-F238E27FC236}">
                <a16:creationId xmlns:a16="http://schemas.microsoft.com/office/drawing/2014/main" id="{28314ABD-92E0-EE6B-7914-E16A1D6A1F21}"/>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
        <p:nvSpPr>
          <p:cNvPr id="4" name="Google Shape;857;p42">
            <a:extLst>
              <a:ext uri="{FF2B5EF4-FFF2-40B4-BE49-F238E27FC236}">
                <a16:creationId xmlns:a16="http://schemas.microsoft.com/office/drawing/2014/main" id="{AE4A6D28-B48E-BACA-9DD4-9BD5BE63FC8C}"/>
              </a:ext>
            </a:extLst>
          </p:cNvPr>
          <p:cNvSpPr txBox="1">
            <a:spLocks noGrp="1"/>
          </p:cNvSpPr>
          <p:nvPr>
            <p:ph type="body" idx="1"/>
          </p:nvPr>
        </p:nvSpPr>
        <p:spPr>
          <a:xfrm>
            <a:off x="294505" y="1723104"/>
            <a:ext cx="8554989" cy="2416083"/>
          </a:xfrm>
          <a:prstGeom prst="rect">
            <a:avLst/>
          </a:prstGeom>
        </p:spPr>
        <p:txBody>
          <a:bodyPr spcFirstLastPara="1" wrap="square" lIns="91425" tIns="91425" rIns="91425" bIns="91425" anchor="ctr" anchorCtr="0">
            <a:noAutofit/>
          </a:bodyPr>
          <a:lstStyle/>
          <a:p>
            <a:pPr marL="0" indent="0" algn="just">
              <a:buClr>
                <a:schemeClr val="dk1"/>
              </a:buClr>
              <a:buSzPts val="1100"/>
              <a:buNone/>
            </a:pPr>
            <a:r>
              <a:rPr lang="tr-TR" sz="1400" dirty="0"/>
              <a:t>Yazılım Mühendisliğini yapan kişidir. </a:t>
            </a:r>
          </a:p>
          <a:p>
            <a:pPr marL="0" indent="0" algn="just">
              <a:buClr>
                <a:schemeClr val="dk1"/>
              </a:buClr>
              <a:buSzPts val="1100"/>
              <a:buNone/>
            </a:pPr>
            <a:endParaRPr lang="tr-TR" sz="1400" dirty="0"/>
          </a:p>
          <a:p>
            <a:pPr marL="0" indent="0" algn="just">
              <a:buClr>
                <a:schemeClr val="dk1"/>
              </a:buClr>
              <a:buSzPts val="1100"/>
              <a:buNone/>
            </a:pPr>
            <a:r>
              <a:rPr lang="tr-TR" sz="1400" dirty="0"/>
              <a:t>Üretimin en az maliyet ve en yüksek kalitede yapmasını sağlayan kişidir. </a:t>
            </a:r>
          </a:p>
          <a:p>
            <a:pPr marL="0" indent="0" algn="just">
              <a:buClr>
                <a:schemeClr val="dk1"/>
              </a:buClr>
              <a:buSzPts val="1100"/>
              <a:buNone/>
            </a:pPr>
            <a:endParaRPr lang="tr-TR" sz="1400" dirty="0"/>
          </a:p>
          <a:p>
            <a:pPr marL="0" indent="0" algn="just">
              <a:buClr>
                <a:schemeClr val="dk1"/>
              </a:buClr>
              <a:buSzPts val="1100"/>
              <a:buNone/>
            </a:pPr>
            <a:r>
              <a:rPr lang="tr-TR" sz="1400" dirty="0"/>
              <a:t>Programcı değildir </a:t>
            </a:r>
            <a:r>
              <a:rPr lang="tr-TR" sz="1400" dirty="0">
                <a:solidFill>
                  <a:schemeClr val="lt1"/>
                </a:solidFill>
                <a:highlight>
                  <a:schemeClr val="dk1"/>
                </a:highlight>
              </a:rPr>
              <a:t>ancak programcının tüm yeteneklerine sahiptir.</a:t>
            </a:r>
          </a:p>
          <a:p>
            <a:pPr marL="0" indent="0" algn="just">
              <a:buClr>
                <a:schemeClr val="dk1"/>
              </a:buClr>
              <a:buSzPts val="1100"/>
              <a:buNone/>
            </a:pPr>
            <a:endParaRPr lang="tr-TR" sz="1400" dirty="0">
              <a:solidFill>
                <a:schemeClr val="lt1"/>
              </a:solidFill>
              <a:highlight>
                <a:schemeClr val="dk1"/>
              </a:highlight>
            </a:endParaRPr>
          </a:p>
          <a:p>
            <a:pPr marL="0" indent="0" algn="just">
              <a:buClr>
                <a:schemeClr val="dk1"/>
              </a:buClr>
              <a:buSzPts val="1100"/>
              <a:buNone/>
            </a:pPr>
            <a:r>
              <a:rPr lang="tr-TR" sz="1400" dirty="0"/>
              <a:t>Yazılımı kodlamaktan ziyade mantıksal boyutu ile ilgilenir. </a:t>
            </a:r>
          </a:p>
        </p:txBody>
      </p:sp>
      <p:grpSp>
        <p:nvGrpSpPr>
          <p:cNvPr id="3" name="Google Shape;1319;p54">
            <a:extLst>
              <a:ext uri="{FF2B5EF4-FFF2-40B4-BE49-F238E27FC236}">
                <a16:creationId xmlns:a16="http://schemas.microsoft.com/office/drawing/2014/main" id="{A611740A-0260-E81E-279E-D1B73597DDA2}"/>
              </a:ext>
            </a:extLst>
          </p:cNvPr>
          <p:cNvGrpSpPr/>
          <p:nvPr/>
        </p:nvGrpSpPr>
        <p:grpSpPr>
          <a:xfrm>
            <a:off x="856875" y="796263"/>
            <a:ext cx="841800" cy="841800"/>
            <a:chOff x="856875" y="796263"/>
            <a:chExt cx="841800" cy="841800"/>
          </a:xfrm>
        </p:grpSpPr>
        <p:grpSp>
          <p:nvGrpSpPr>
            <p:cNvPr id="5" name="Google Shape;1320;p54">
              <a:extLst>
                <a:ext uri="{FF2B5EF4-FFF2-40B4-BE49-F238E27FC236}">
                  <a16:creationId xmlns:a16="http://schemas.microsoft.com/office/drawing/2014/main" id="{E8FB9124-C1C4-4249-E503-21707B99113B}"/>
                </a:ext>
              </a:extLst>
            </p:cNvPr>
            <p:cNvGrpSpPr/>
            <p:nvPr/>
          </p:nvGrpSpPr>
          <p:grpSpPr>
            <a:xfrm rot="2533261">
              <a:off x="1105339" y="934288"/>
              <a:ext cx="344867" cy="565741"/>
              <a:chOff x="4113132" y="2072643"/>
              <a:chExt cx="406290" cy="666503"/>
            </a:xfrm>
          </p:grpSpPr>
          <p:sp>
            <p:nvSpPr>
              <p:cNvPr id="7" name="Google Shape;1321;p54">
                <a:extLst>
                  <a:ext uri="{FF2B5EF4-FFF2-40B4-BE49-F238E27FC236}">
                    <a16:creationId xmlns:a16="http://schemas.microsoft.com/office/drawing/2014/main" id="{91495EBE-7426-42E3-3F2E-8DF7A071DBB5}"/>
                  </a:ext>
                </a:extLst>
              </p:cNvPr>
              <p:cNvSpPr/>
              <p:nvPr/>
            </p:nvSpPr>
            <p:spPr>
              <a:xfrm>
                <a:off x="4113132" y="2072643"/>
                <a:ext cx="406290" cy="662825"/>
              </a:xfrm>
              <a:custGeom>
                <a:avLst/>
                <a:gdLst/>
                <a:ahLst/>
                <a:cxnLst/>
                <a:rect l="l" t="t" r="r" b="b"/>
                <a:pathLst>
                  <a:path w="11042" h="18014" extrusionOk="0">
                    <a:moveTo>
                      <a:pt x="0" y="0"/>
                    </a:moveTo>
                    <a:lnTo>
                      <a:pt x="0" y="1001"/>
                    </a:lnTo>
                    <a:lnTo>
                      <a:pt x="0" y="2002"/>
                    </a:lnTo>
                    <a:lnTo>
                      <a:pt x="1001" y="2002"/>
                    </a:lnTo>
                    <a:lnTo>
                      <a:pt x="1001" y="6005"/>
                    </a:lnTo>
                    <a:lnTo>
                      <a:pt x="2002" y="6005"/>
                    </a:lnTo>
                    <a:lnTo>
                      <a:pt x="2002" y="7005"/>
                    </a:lnTo>
                    <a:lnTo>
                      <a:pt x="3002" y="7005"/>
                    </a:lnTo>
                    <a:lnTo>
                      <a:pt x="3002" y="8006"/>
                    </a:lnTo>
                    <a:lnTo>
                      <a:pt x="4003" y="8006"/>
                    </a:lnTo>
                    <a:lnTo>
                      <a:pt x="4003" y="9007"/>
                    </a:lnTo>
                    <a:lnTo>
                      <a:pt x="4003" y="10008"/>
                    </a:lnTo>
                    <a:lnTo>
                      <a:pt x="3002" y="10008"/>
                    </a:lnTo>
                    <a:lnTo>
                      <a:pt x="3002" y="11008"/>
                    </a:lnTo>
                    <a:lnTo>
                      <a:pt x="2002" y="11008"/>
                    </a:lnTo>
                    <a:lnTo>
                      <a:pt x="2002" y="12009"/>
                    </a:lnTo>
                    <a:lnTo>
                      <a:pt x="1001" y="12009"/>
                    </a:lnTo>
                    <a:lnTo>
                      <a:pt x="1001" y="16012"/>
                    </a:lnTo>
                    <a:lnTo>
                      <a:pt x="0" y="16012"/>
                    </a:lnTo>
                    <a:lnTo>
                      <a:pt x="0" y="17013"/>
                    </a:lnTo>
                    <a:lnTo>
                      <a:pt x="0" y="18013"/>
                    </a:lnTo>
                    <a:lnTo>
                      <a:pt x="11042" y="18013"/>
                    </a:lnTo>
                    <a:lnTo>
                      <a:pt x="11042" y="17013"/>
                    </a:lnTo>
                    <a:lnTo>
                      <a:pt x="11042" y="16012"/>
                    </a:lnTo>
                    <a:lnTo>
                      <a:pt x="10041" y="16012"/>
                    </a:lnTo>
                    <a:lnTo>
                      <a:pt x="10041" y="12009"/>
                    </a:lnTo>
                    <a:lnTo>
                      <a:pt x="9040" y="12009"/>
                    </a:lnTo>
                    <a:lnTo>
                      <a:pt x="9040" y="11008"/>
                    </a:lnTo>
                    <a:lnTo>
                      <a:pt x="8039" y="11008"/>
                    </a:lnTo>
                    <a:lnTo>
                      <a:pt x="8039" y="10008"/>
                    </a:lnTo>
                    <a:lnTo>
                      <a:pt x="7039" y="10008"/>
                    </a:lnTo>
                    <a:lnTo>
                      <a:pt x="7039" y="9007"/>
                    </a:lnTo>
                    <a:lnTo>
                      <a:pt x="7039" y="8006"/>
                    </a:lnTo>
                    <a:lnTo>
                      <a:pt x="8039" y="8006"/>
                    </a:lnTo>
                    <a:lnTo>
                      <a:pt x="8039" y="7005"/>
                    </a:lnTo>
                    <a:lnTo>
                      <a:pt x="9040" y="7005"/>
                    </a:lnTo>
                    <a:lnTo>
                      <a:pt x="9040" y="6005"/>
                    </a:lnTo>
                    <a:lnTo>
                      <a:pt x="10041" y="6005"/>
                    </a:lnTo>
                    <a:lnTo>
                      <a:pt x="10041" y="2002"/>
                    </a:lnTo>
                    <a:lnTo>
                      <a:pt x="11042" y="2002"/>
                    </a:lnTo>
                    <a:lnTo>
                      <a:pt x="11042" y="1001"/>
                    </a:lnTo>
                    <a:lnTo>
                      <a:pt x="110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322;p54">
                <a:extLst>
                  <a:ext uri="{FF2B5EF4-FFF2-40B4-BE49-F238E27FC236}">
                    <a16:creationId xmlns:a16="http://schemas.microsoft.com/office/drawing/2014/main" id="{D1932C7E-A720-169D-97C5-581857F04340}"/>
                  </a:ext>
                </a:extLst>
              </p:cNvPr>
              <p:cNvSpPr/>
              <p:nvPr/>
            </p:nvSpPr>
            <p:spPr>
              <a:xfrm>
                <a:off x="4260422" y="2367223"/>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323;p54">
                <a:extLst>
                  <a:ext uri="{FF2B5EF4-FFF2-40B4-BE49-F238E27FC236}">
                    <a16:creationId xmlns:a16="http://schemas.microsoft.com/office/drawing/2014/main" id="{94178AE2-CC19-0C31-D492-DE064B3493A5}"/>
                  </a:ext>
                </a:extLst>
              </p:cNvPr>
              <p:cNvSpPr/>
              <p:nvPr/>
            </p:nvSpPr>
            <p:spPr>
              <a:xfrm>
                <a:off x="4260422" y="2405269"/>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324;p54">
                <a:extLst>
                  <a:ext uri="{FF2B5EF4-FFF2-40B4-BE49-F238E27FC236}">
                    <a16:creationId xmlns:a16="http://schemas.microsoft.com/office/drawing/2014/main" id="{0B06A91A-33A6-18CD-F62C-E7F28E883D34}"/>
                  </a:ext>
                </a:extLst>
              </p:cNvPr>
              <p:cNvSpPr/>
              <p:nvPr/>
            </p:nvSpPr>
            <p:spPr>
              <a:xfrm>
                <a:off x="4223590"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325;p54">
                <a:extLst>
                  <a:ext uri="{FF2B5EF4-FFF2-40B4-BE49-F238E27FC236}">
                    <a16:creationId xmlns:a16="http://schemas.microsoft.com/office/drawing/2014/main" id="{6156C53C-6A8A-2075-A412-2452FB45F472}"/>
                  </a:ext>
                </a:extLst>
              </p:cNvPr>
              <p:cNvSpPr/>
              <p:nvPr/>
            </p:nvSpPr>
            <p:spPr>
              <a:xfrm>
                <a:off x="4186758"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26;p54">
                <a:extLst>
                  <a:ext uri="{FF2B5EF4-FFF2-40B4-BE49-F238E27FC236}">
                    <a16:creationId xmlns:a16="http://schemas.microsoft.com/office/drawing/2014/main" id="{4FA25AB3-B397-6A5F-E13D-EEA09EF5F77C}"/>
                  </a:ext>
                </a:extLst>
              </p:cNvPr>
              <p:cNvSpPr/>
              <p:nvPr/>
            </p:nvSpPr>
            <p:spPr>
              <a:xfrm>
                <a:off x="4223590"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27;p54">
                <a:extLst>
                  <a:ext uri="{FF2B5EF4-FFF2-40B4-BE49-F238E27FC236}">
                    <a16:creationId xmlns:a16="http://schemas.microsoft.com/office/drawing/2014/main" id="{CF5D90FA-8D70-1366-362B-4311CDB2FB56}"/>
                  </a:ext>
                </a:extLst>
              </p:cNvPr>
              <p:cNvSpPr/>
              <p:nvPr/>
            </p:nvSpPr>
            <p:spPr>
              <a:xfrm>
                <a:off x="4186758" y="2293559"/>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328;p54">
                <a:extLst>
                  <a:ext uri="{FF2B5EF4-FFF2-40B4-BE49-F238E27FC236}">
                    <a16:creationId xmlns:a16="http://schemas.microsoft.com/office/drawing/2014/main" id="{63FCFA16-EC4C-08D8-C729-F5378E1B5049}"/>
                  </a:ext>
                </a:extLst>
              </p:cNvPr>
              <p:cNvSpPr/>
              <p:nvPr/>
            </p:nvSpPr>
            <p:spPr>
              <a:xfrm>
                <a:off x="4149964"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329;p54">
                <a:extLst>
                  <a:ext uri="{FF2B5EF4-FFF2-40B4-BE49-F238E27FC236}">
                    <a16:creationId xmlns:a16="http://schemas.microsoft.com/office/drawing/2014/main" id="{08E54F8B-DD17-908E-BD37-86BA26704335}"/>
                  </a:ext>
                </a:extLst>
              </p:cNvPr>
              <p:cNvSpPr/>
              <p:nvPr/>
            </p:nvSpPr>
            <p:spPr>
              <a:xfrm>
                <a:off x="4113132" y="2072643"/>
                <a:ext cx="406290" cy="73664"/>
              </a:xfrm>
              <a:custGeom>
                <a:avLst/>
                <a:gdLst/>
                <a:ahLst/>
                <a:cxnLst/>
                <a:rect l="l" t="t" r="r" b="b"/>
                <a:pathLst>
                  <a:path w="11042" h="2002" extrusionOk="0">
                    <a:moveTo>
                      <a:pt x="0" y="0"/>
                    </a:moveTo>
                    <a:lnTo>
                      <a:pt x="0" y="1001"/>
                    </a:lnTo>
                    <a:lnTo>
                      <a:pt x="0" y="2002"/>
                    </a:lnTo>
                    <a:lnTo>
                      <a:pt x="11042" y="2002"/>
                    </a:lnTo>
                    <a:lnTo>
                      <a:pt x="11042" y="1001"/>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330;p54">
                <a:extLst>
                  <a:ext uri="{FF2B5EF4-FFF2-40B4-BE49-F238E27FC236}">
                    <a16:creationId xmlns:a16="http://schemas.microsoft.com/office/drawing/2014/main" id="{F6B7E55A-245E-9711-6261-9DD467C6B372}"/>
                  </a:ext>
                </a:extLst>
              </p:cNvPr>
              <p:cNvSpPr/>
              <p:nvPr/>
            </p:nvSpPr>
            <p:spPr>
              <a:xfrm>
                <a:off x="4334049" y="2367223"/>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331;p54">
                <a:extLst>
                  <a:ext uri="{FF2B5EF4-FFF2-40B4-BE49-F238E27FC236}">
                    <a16:creationId xmlns:a16="http://schemas.microsoft.com/office/drawing/2014/main" id="{4C014F10-A0C5-899D-715A-1A7A78C13B19}"/>
                  </a:ext>
                </a:extLst>
              </p:cNvPr>
              <p:cNvSpPr/>
              <p:nvPr/>
            </p:nvSpPr>
            <p:spPr>
              <a:xfrm>
                <a:off x="433404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332;p54">
                <a:extLst>
                  <a:ext uri="{FF2B5EF4-FFF2-40B4-BE49-F238E27FC236}">
                    <a16:creationId xmlns:a16="http://schemas.microsoft.com/office/drawing/2014/main" id="{131B6665-F6AE-27BD-1D72-E8D654547115}"/>
                  </a:ext>
                </a:extLst>
              </p:cNvPr>
              <p:cNvSpPr/>
              <p:nvPr/>
            </p:nvSpPr>
            <p:spPr>
              <a:xfrm>
                <a:off x="4370881"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333;p54">
                <a:extLst>
                  <a:ext uri="{FF2B5EF4-FFF2-40B4-BE49-F238E27FC236}">
                    <a16:creationId xmlns:a16="http://schemas.microsoft.com/office/drawing/2014/main" id="{08F1FEFA-2B99-319B-4398-A63CBB2EB58C}"/>
                  </a:ext>
                </a:extLst>
              </p:cNvPr>
              <p:cNvSpPr/>
              <p:nvPr/>
            </p:nvSpPr>
            <p:spPr>
              <a:xfrm>
                <a:off x="4408927" y="2478895"/>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334;p54">
                <a:extLst>
                  <a:ext uri="{FF2B5EF4-FFF2-40B4-BE49-F238E27FC236}">
                    <a16:creationId xmlns:a16="http://schemas.microsoft.com/office/drawing/2014/main" id="{89F81718-FA9D-927F-1CC8-74331EE5635F}"/>
                  </a:ext>
                </a:extLst>
              </p:cNvPr>
              <p:cNvSpPr/>
              <p:nvPr/>
            </p:nvSpPr>
            <p:spPr>
              <a:xfrm>
                <a:off x="4370881"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335;p54">
                <a:extLst>
                  <a:ext uri="{FF2B5EF4-FFF2-40B4-BE49-F238E27FC236}">
                    <a16:creationId xmlns:a16="http://schemas.microsoft.com/office/drawing/2014/main" id="{9C0E0594-ED9A-0EDE-C4A8-2F9970132E6E}"/>
                  </a:ext>
                </a:extLst>
              </p:cNvPr>
              <p:cNvSpPr/>
              <p:nvPr/>
            </p:nvSpPr>
            <p:spPr>
              <a:xfrm>
                <a:off x="4297217" y="2293559"/>
                <a:ext cx="36869" cy="36869"/>
              </a:xfrm>
              <a:custGeom>
                <a:avLst/>
                <a:gdLst/>
                <a:ahLst/>
                <a:cxnLst/>
                <a:rect l="l" t="t" r="r" b="b"/>
                <a:pathLst>
                  <a:path w="1002" h="1002" extrusionOk="0">
                    <a:moveTo>
                      <a:pt x="1" y="1"/>
                    </a:moveTo>
                    <a:lnTo>
                      <a:pt x="1" y="1001"/>
                    </a:lnTo>
                    <a:lnTo>
                      <a:pt x="1002" y="1001"/>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336;p54">
                <a:extLst>
                  <a:ext uri="{FF2B5EF4-FFF2-40B4-BE49-F238E27FC236}">
                    <a16:creationId xmlns:a16="http://schemas.microsoft.com/office/drawing/2014/main" id="{84F7915D-4DA8-F6C6-6769-8ADE89490E30}"/>
                  </a:ext>
                </a:extLst>
              </p:cNvPr>
              <p:cNvSpPr/>
              <p:nvPr/>
            </p:nvSpPr>
            <p:spPr>
              <a:xfrm>
                <a:off x="4260422" y="2256728"/>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337;p54">
                <a:extLst>
                  <a:ext uri="{FF2B5EF4-FFF2-40B4-BE49-F238E27FC236}">
                    <a16:creationId xmlns:a16="http://schemas.microsoft.com/office/drawing/2014/main" id="{6E3D07EF-6E3B-D571-567F-2457381F6698}"/>
                  </a:ext>
                </a:extLst>
              </p:cNvPr>
              <p:cNvSpPr/>
              <p:nvPr/>
            </p:nvSpPr>
            <p:spPr>
              <a:xfrm>
                <a:off x="433404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338;p54">
                <a:extLst>
                  <a:ext uri="{FF2B5EF4-FFF2-40B4-BE49-F238E27FC236}">
                    <a16:creationId xmlns:a16="http://schemas.microsoft.com/office/drawing/2014/main" id="{D64AFAC4-7E38-7F15-4F92-C1ADC761E81E}"/>
                  </a:ext>
                </a:extLst>
              </p:cNvPr>
              <p:cNvSpPr/>
              <p:nvPr/>
            </p:nvSpPr>
            <p:spPr>
              <a:xfrm>
                <a:off x="4408927"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39;p54">
                <a:extLst>
                  <a:ext uri="{FF2B5EF4-FFF2-40B4-BE49-F238E27FC236}">
                    <a16:creationId xmlns:a16="http://schemas.microsoft.com/office/drawing/2014/main" id="{2DF6FC24-CF30-1AC0-90D9-C901D28E8748}"/>
                  </a:ext>
                </a:extLst>
              </p:cNvPr>
              <p:cNvSpPr/>
              <p:nvPr/>
            </p:nvSpPr>
            <p:spPr>
              <a:xfrm>
                <a:off x="4445758"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340;p54">
                <a:extLst>
                  <a:ext uri="{FF2B5EF4-FFF2-40B4-BE49-F238E27FC236}">
                    <a16:creationId xmlns:a16="http://schemas.microsoft.com/office/drawing/2014/main" id="{EE4805A2-E40B-31A8-0CC4-42D0C7170021}"/>
                  </a:ext>
                </a:extLst>
              </p:cNvPr>
              <p:cNvSpPr/>
              <p:nvPr/>
            </p:nvSpPr>
            <p:spPr>
              <a:xfrm>
                <a:off x="4149964"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341;p54">
                <a:extLst>
                  <a:ext uri="{FF2B5EF4-FFF2-40B4-BE49-F238E27FC236}">
                    <a16:creationId xmlns:a16="http://schemas.microsoft.com/office/drawing/2014/main" id="{B20D1D67-D8D3-5E5A-954A-C3E2BED8295C}"/>
                  </a:ext>
                </a:extLst>
              </p:cNvPr>
              <p:cNvSpPr/>
              <p:nvPr/>
            </p:nvSpPr>
            <p:spPr>
              <a:xfrm>
                <a:off x="4113132" y="2663017"/>
                <a:ext cx="406290" cy="76129"/>
              </a:xfrm>
              <a:custGeom>
                <a:avLst/>
                <a:gdLst/>
                <a:ahLst/>
                <a:cxnLst/>
                <a:rect l="l" t="t" r="r" b="b"/>
                <a:pathLst>
                  <a:path w="11042" h="2069" extrusionOk="0">
                    <a:moveTo>
                      <a:pt x="0" y="0"/>
                    </a:moveTo>
                    <a:lnTo>
                      <a:pt x="0" y="1068"/>
                    </a:lnTo>
                    <a:lnTo>
                      <a:pt x="0" y="2068"/>
                    </a:lnTo>
                    <a:lnTo>
                      <a:pt x="11042" y="2068"/>
                    </a:lnTo>
                    <a:lnTo>
                      <a:pt x="11042" y="1068"/>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342;p54">
                <a:extLst>
                  <a:ext uri="{FF2B5EF4-FFF2-40B4-BE49-F238E27FC236}">
                    <a16:creationId xmlns:a16="http://schemas.microsoft.com/office/drawing/2014/main" id="{2345BF89-DD1F-9CB4-F669-BBED4649B870}"/>
                  </a:ext>
                </a:extLst>
              </p:cNvPr>
              <p:cNvSpPr/>
              <p:nvPr/>
            </p:nvSpPr>
            <p:spPr>
              <a:xfrm>
                <a:off x="4223590" y="2515727"/>
                <a:ext cx="185373" cy="110495"/>
              </a:xfrm>
              <a:custGeom>
                <a:avLst/>
                <a:gdLst/>
                <a:ahLst/>
                <a:cxnLst/>
                <a:rect l="l" t="t" r="r" b="b"/>
                <a:pathLst>
                  <a:path w="5038" h="3003" extrusionOk="0">
                    <a:moveTo>
                      <a:pt x="2002" y="0"/>
                    </a:moveTo>
                    <a:lnTo>
                      <a:pt x="2002" y="1001"/>
                    </a:lnTo>
                    <a:lnTo>
                      <a:pt x="1001" y="1001"/>
                    </a:lnTo>
                    <a:lnTo>
                      <a:pt x="1001" y="2002"/>
                    </a:lnTo>
                    <a:lnTo>
                      <a:pt x="0" y="2002"/>
                    </a:lnTo>
                    <a:lnTo>
                      <a:pt x="0" y="3002"/>
                    </a:lnTo>
                    <a:lnTo>
                      <a:pt x="5037" y="3002"/>
                    </a:lnTo>
                    <a:lnTo>
                      <a:pt x="5037" y="2002"/>
                    </a:lnTo>
                    <a:lnTo>
                      <a:pt x="4003" y="2002"/>
                    </a:lnTo>
                    <a:lnTo>
                      <a:pt x="4003" y="1001"/>
                    </a:lnTo>
                    <a:lnTo>
                      <a:pt x="3003" y="1001"/>
                    </a:lnTo>
                    <a:lnTo>
                      <a:pt x="3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343;p54">
                <a:extLst>
                  <a:ext uri="{FF2B5EF4-FFF2-40B4-BE49-F238E27FC236}">
                    <a16:creationId xmlns:a16="http://schemas.microsoft.com/office/drawing/2014/main" id="{DD3C836F-1578-DDFC-F44D-72D065CF1857}"/>
                  </a:ext>
                </a:extLst>
              </p:cNvPr>
              <p:cNvSpPr/>
              <p:nvPr/>
            </p:nvSpPr>
            <p:spPr>
              <a:xfrm>
                <a:off x="4445758"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 name="Google Shape;1344;p54">
              <a:extLst>
                <a:ext uri="{FF2B5EF4-FFF2-40B4-BE49-F238E27FC236}">
                  <a16:creationId xmlns:a16="http://schemas.microsoft.com/office/drawing/2014/main" id="{88BCC01A-CA41-4CE7-4FAC-B70C9C141595}"/>
                </a:ext>
              </a:extLst>
            </p:cNvPr>
            <p:cNvSpPr/>
            <p:nvPr/>
          </p:nvSpPr>
          <p:spPr>
            <a:xfrm>
              <a:off x="856875" y="796263"/>
              <a:ext cx="841800" cy="841800"/>
            </a:xfrm>
            <a:prstGeom prst="ellipse">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86516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47"/>
          <p:cNvSpPr txBox="1">
            <a:spLocks noGrp="1"/>
          </p:cNvSpPr>
          <p:nvPr>
            <p:ph type="title"/>
          </p:nvPr>
        </p:nvSpPr>
        <p:spPr>
          <a:xfrm>
            <a:off x="715100" y="2371250"/>
            <a:ext cx="5326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Yazılım Sistemlerinin Sınıflandırılması</a:t>
            </a:r>
            <a:endParaRPr dirty="0"/>
          </a:p>
        </p:txBody>
      </p:sp>
      <p:sp>
        <p:nvSpPr>
          <p:cNvPr id="997" name="Google Shape;997;p47"/>
          <p:cNvSpPr txBox="1">
            <a:spLocks noGrp="1"/>
          </p:cNvSpPr>
          <p:nvPr>
            <p:ph type="title" idx="2"/>
          </p:nvPr>
        </p:nvSpPr>
        <p:spPr>
          <a:xfrm>
            <a:off x="715100" y="1300850"/>
            <a:ext cx="3150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tr-TR" dirty="0"/>
              <a:t>3</a:t>
            </a:r>
            <a:endParaRPr dirty="0"/>
          </a:p>
        </p:txBody>
      </p:sp>
      <p:grpSp>
        <p:nvGrpSpPr>
          <p:cNvPr id="999" name="Google Shape;999;p47"/>
          <p:cNvGrpSpPr/>
          <p:nvPr/>
        </p:nvGrpSpPr>
        <p:grpSpPr>
          <a:xfrm>
            <a:off x="6168919" y="1028962"/>
            <a:ext cx="1747042" cy="1056990"/>
            <a:chOff x="6168919" y="1028962"/>
            <a:chExt cx="1747042" cy="1056990"/>
          </a:xfrm>
        </p:grpSpPr>
        <p:grpSp>
          <p:nvGrpSpPr>
            <p:cNvPr id="1000" name="Google Shape;1000;p47"/>
            <p:cNvGrpSpPr/>
            <p:nvPr/>
          </p:nvGrpSpPr>
          <p:grpSpPr>
            <a:xfrm flipH="1">
              <a:off x="6168919" y="1028962"/>
              <a:ext cx="1747042" cy="1056990"/>
              <a:chOff x="5321775" y="2961603"/>
              <a:chExt cx="922847" cy="558338"/>
            </a:xfrm>
          </p:grpSpPr>
          <p:sp>
            <p:nvSpPr>
              <p:cNvPr id="1001" name="Google Shape;1001;p47"/>
              <p:cNvSpPr/>
              <p:nvPr/>
            </p:nvSpPr>
            <p:spPr>
              <a:xfrm>
                <a:off x="5434347" y="2961603"/>
                <a:ext cx="699987" cy="22062"/>
              </a:xfrm>
              <a:custGeom>
                <a:avLst/>
                <a:gdLst/>
                <a:ahLst/>
                <a:cxnLst/>
                <a:rect l="l" t="t" r="r" b="b"/>
                <a:pathLst>
                  <a:path w="20116" h="634" extrusionOk="0">
                    <a:moveTo>
                      <a:pt x="1" y="0"/>
                    </a:moveTo>
                    <a:lnTo>
                      <a:pt x="1" y="634"/>
                    </a:lnTo>
                    <a:lnTo>
                      <a:pt x="20115" y="634"/>
                    </a:lnTo>
                    <a:lnTo>
                      <a:pt x="2011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7"/>
              <p:cNvSpPr/>
              <p:nvPr/>
            </p:nvSpPr>
            <p:spPr>
              <a:xfrm>
                <a:off x="5981096" y="3386420"/>
                <a:ext cx="20913" cy="112640"/>
              </a:xfrm>
              <a:custGeom>
                <a:avLst/>
                <a:gdLst/>
                <a:ahLst/>
                <a:cxnLst/>
                <a:rect l="l" t="t" r="r" b="b"/>
                <a:pathLst>
                  <a:path w="601" h="3237" extrusionOk="0">
                    <a:moveTo>
                      <a:pt x="0" y="1"/>
                    </a:moveTo>
                    <a:lnTo>
                      <a:pt x="0" y="3236"/>
                    </a:lnTo>
                    <a:lnTo>
                      <a:pt x="600" y="3236"/>
                    </a:lnTo>
                    <a:lnTo>
                      <a:pt x="60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7"/>
              <p:cNvSpPr/>
              <p:nvPr/>
            </p:nvSpPr>
            <p:spPr>
              <a:xfrm>
                <a:off x="5957851" y="3499027"/>
                <a:ext cx="22096" cy="20913"/>
              </a:xfrm>
              <a:custGeom>
                <a:avLst/>
                <a:gdLst/>
                <a:ahLst/>
                <a:cxnLst/>
                <a:rect l="l" t="t" r="r" b="b"/>
                <a:pathLst>
                  <a:path w="635" h="601" extrusionOk="0">
                    <a:moveTo>
                      <a:pt x="1" y="0"/>
                    </a:moveTo>
                    <a:lnTo>
                      <a:pt x="1" y="601"/>
                    </a:lnTo>
                    <a:lnTo>
                      <a:pt x="635" y="601"/>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7"/>
              <p:cNvSpPr/>
              <p:nvPr/>
            </p:nvSpPr>
            <p:spPr>
              <a:xfrm>
                <a:off x="5935824" y="3476965"/>
                <a:ext cx="22062" cy="22096"/>
              </a:xfrm>
              <a:custGeom>
                <a:avLst/>
                <a:gdLst/>
                <a:ahLst/>
                <a:cxnLst/>
                <a:rect l="l" t="t" r="r" b="b"/>
                <a:pathLst>
                  <a:path w="634" h="635" extrusionOk="0">
                    <a:moveTo>
                      <a:pt x="0" y="1"/>
                    </a:moveTo>
                    <a:lnTo>
                      <a:pt x="0" y="634"/>
                    </a:lnTo>
                    <a:lnTo>
                      <a:pt x="634" y="634"/>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7"/>
              <p:cNvSpPr/>
              <p:nvPr/>
            </p:nvSpPr>
            <p:spPr>
              <a:xfrm>
                <a:off x="5912579" y="3453755"/>
                <a:ext cx="22096" cy="20913"/>
              </a:xfrm>
              <a:custGeom>
                <a:avLst/>
                <a:gdLst/>
                <a:ahLst/>
                <a:cxnLst/>
                <a:rect l="l" t="t" r="r" b="b"/>
                <a:pathLst>
                  <a:path w="635" h="601" extrusionOk="0">
                    <a:moveTo>
                      <a:pt x="1" y="0"/>
                    </a:moveTo>
                    <a:lnTo>
                      <a:pt x="1" y="601"/>
                    </a:lnTo>
                    <a:lnTo>
                      <a:pt x="635" y="601"/>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7"/>
              <p:cNvSpPr/>
              <p:nvPr/>
            </p:nvSpPr>
            <p:spPr>
              <a:xfrm>
                <a:off x="5890551" y="3431693"/>
                <a:ext cx="22062" cy="22096"/>
              </a:xfrm>
              <a:custGeom>
                <a:avLst/>
                <a:gdLst/>
                <a:ahLst/>
                <a:cxnLst/>
                <a:rect l="l" t="t" r="r" b="b"/>
                <a:pathLst>
                  <a:path w="634" h="635" extrusionOk="0">
                    <a:moveTo>
                      <a:pt x="0" y="1"/>
                    </a:moveTo>
                    <a:lnTo>
                      <a:pt x="0" y="634"/>
                    </a:lnTo>
                    <a:lnTo>
                      <a:pt x="634" y="634"/>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7"/>
              <p:cNvSpPr/>
              <p:nvPr/>
            </p:nvSpPr>
            <p:spPr>
              <a:xfrm>
                <a:off x="5869638" y="3408482"/>
                <a:ext cx="20948" cy="22096"/>
              </a:xfrm>
              <a:custGeom>
                <a:avLst/>
                <a:gdLst/>
                <a:ahLst/>
                <a:cxnLst/>
                <a:rect l="l" t="t" r="r" b="b"/>
                <a:pathLst>
                  <a:path w="602" h="635" extrusionOk="0">
                    <a:moveTo>
                      <a:pt x="1" y="1"/>
                    </a:moveTo>
                    <a:lnTo>
                      <a:pt x="1" y="634"/>
                    </a:lnTo>
                    <a:lnTo>
                      <a:pt x="601" y="634"/>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7"/>
              <p:cNvSpPr/>
              <p:nvPr/>
            </p:nvSpPr>
            <p:spPr>
              <a:xfrm>
                <a:off x="5846427" y="3386420"/>
                <a:ext cx="20948" cy="22096"/>
              </a:xfrm>
              <a:custGeom>
                <a:avLst/>
                <a:gdLst/>
                <a:ahLst/>
                <a:cxnLst/>
                <a:rect l="l" t="t" r="r" b="b"/>
                <a:pathLst>
                  <a:path w="602" h="635" extrusionOk="0">
                    <a:moveTo>
                      <a:pt x="1" y="1"/>
                    </a:moveTo>
                    <a:lnTo>
                      <a:pt x="1" y="635"/>
                    </a:lnTo>
                    <a:lnTo>
                      <a:pt x="601" y="635"/>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7"/>
              <p:cNvSpPr/>
              <p:nvPr/>
            </p:nvSpPr>
            <p:spPr>
              <a:xfrm>
                <a:off x="5321775" y="3073027"/>
                <a:ext cx="22062" cy="224061"/>
              </a:xfrm>
              <a:custGeom>
                <a:avLst/>
                <a:gdLst/>
                <a:ahLst/>
                <a:cxnLst/>
                <a:rect l="l" t="t" r="r" b="b"/>
                <a:pathLst>
                  <a:path w="634" h="6439" extrusionOk="0">
                    <a:moveTo>
                      <a:pt x="0" y="0"/>
                    </a:moveTo>
                    <a:lnTo>
                      <a:pt x="0" y="6438"/>
                    </a:lnTo>
                    <a:lnTo>
                      <a:pt x="634" y="6438"/>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7"/>
              <p:cNvSpPr/>
              <p:nvPr/>
            </p:nvSpPr>
            <p:spPr>
              <a:xfrm>
                <a:off x="5321775" y="3073027"/>
                <a:ext cx="22062" cy="22096"/>
              </a:xfrm>
              <a:custGeom>
                <a:avLst/>
                <a:gdLst/>
                <a:ahLst/>
                <a:cxnLst/>
                <a:rect l="l" t="t" r="r" b="b"/>
                <a:pathLst>
                  <a:path w="634" h="635" extrusionOk="0">
                    <a:moveTo>
                      <a:pt x="0" y="0"/>
                    </a:moveTo>
                    <a:lnTo>
                      <a:pt x="0"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7"/>
              <p:cNvSpPr/>
              <p:nvPr/>
            </p:nvSpPr>
            <p:spPr>
              <a:xfrm>
                <a:off x="5343802" y="3050965"/>
                <a:ext cx="22096" cy="22096"/>
              </a:xfrm>
              <a:custGeom>
                <a:avLst/>
                <a:gdLst/>
                <a:ahLst/>
                <a:cxnLst/>
                <a:rect l="l" t="t" r="r" b="b"/>
                <a:pathLst>
                  <a:path w="635" h="635" extrusionOk="0">
                    <a:moveTo>
                      <a:pt x="1" y="1"/>
                    </a:moveTo>
                    <a:lnTo>
                      <a:pt x="1" y="634"/>
                    </a:lnTo>
                    <a:lnTo>
                      <a:pt x="635" y="634"/>
                    </a:lnTo>
                    <a:lnTo>
                      <a:pt x="6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7"/>
              <p:cNvSpPr/>
              <p:nvPr/>
            </p:nvSpPr>
            <p:spPr>
              <a:xfrm>
                <a:off x="5367047" y="3028902"/>
                <a:ext cx="22062" cy="20948"/>
              </a:xfrm>
              <a:custGeom>
                <a:avLst/>
                <a:gdLst/>
                <a:ahLst/>
                <a:cxnLst/>
                <a:rect l="l" t="t" r="r" b="b"/>
                <a:pathLst>
                  <a:path w="634" h="602" extrusionOk="0">
                    <a:moveTo>
                      <a:pt x="0" y="1"/>
                    </a:moveTo>
                    <a:lnTo>
                      <a:pt x="0" y="601"/>
                    </a:lnTo>
                    <a:lnTo>
                      <a:pt x="634" y="601"/>
                    </a:lnTo>
                    <a:lnTo>
                      <a:pt x="63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7"/>
              <p:cNvSpPr/>
              <p:nvPr/>
            </p:nvSpPr>
            <p:spPr>
              <a:xfrm>
                <a:off x="5389075" y="3006840"/>
                <a:ext cx="22096" cy="22096"/>
              </a:xfrm>
              <a:custGeom>
                <a:avLst/>
                <a:gdLst/>
                <a:ahLst/>
                <a:cxnLst/>
                <a:rect l="l" t="t" r="r" b="b"/>
                <a:pathLst>
                  <a:path w="635" h="635" extrusionOk="0">
                    <a:moveTo>
                      <a:pt x="1" y="1"/>
                    </a:moveTo>
                    <a:lnTo>
                      <a:pt x="1" y="635"/>
                    </a:lnTo>
                    <a:lnTo>
                      <a:pt x="635" y="635"/>
                    </a:lnTo>
                    <a:lnTo>
                      <a:pt x="6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7"/>
              <p:cNvSpPr/>
              <p:nvPr/>
            </p:nvSpPr>
            <p:spPr>
              <a:xfrm>
                <a:off x="5412320" y="2984813"/>
                <a:ext cx="22062" cy="22062"/>
              </a:xfrm>
              <a:custGeom>
                <a:avLst/>
                <a:gdLst/>
                <a:ahLst/>
                <a:cxnLst/>
                <a:rect l="l" t="t" r="r" b="b"/>
                <a:pathLst>
                  <a:path w="634" h="634" extrusionOk="0">
                    <a:moveTo>
                      <a:pt x="0" y="0"/>
                    </a:moveTo>
                    <a:lnTo>
                      <a:pt x="0"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7"/>
              <p:cNvSpPr/>
              <p:nvPr/>
            </p:nvSpPr>
            <p:spPr>
              <a:xfrm>
                <a:off x="6223674" y="3073027"/>
                <a:ext cx="20948" cy="224061"/>
              </a:xfrm>
              <a:custGeom>
                <a:avLst/>
                <a:gdLst/>
                <a:ahLst/>
                <a:cxnLst/>
                <a:rect l="l" t="t" r="r" b="b"/>
                <a:pathLst>
                  <a:path w="602" h="6439" extrusionOk="0">
                    <a:moveTo>
                      <a:pt x="1" y="0"/>
                    </a:moveTo>
                    <a:lnTo>
                      <a:pt x="1" y="6438"/>
                    </a:lnTo>
                    <a:lnTo>
                      <a:pt x="601" y="6438"/>
                    </a:lnTo>
                    <a:lnTo>
                      <a:pt x="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7"/>
              <p:cNvSpPr/>
              <p:nvPr/>
            </p:nvSpPr>
            <p:spPr>
              <a:xfrm>
                <a:off x="6223674" y="3073027"/>
                <a:ext cx="20948" cy="22096"/>
              </a:xfrm>
              <a:custGeom>
                <a:avLst/>
                <a:gdLst/>
                <a:ahLst/>
                <a:cxnLst/>
                <a:rect l="l" t="t" r="r" b="b"/>
                <a:pathLst>
                  <a:path w="602" h="635" extrusionOk="0">
                    <a:moveTo>
                      <a:pt x="1" y="0"/>
                    </a:moveTo>
                    <a:lnTo>
                      <a:pt x="1" y="634"/>
                    </a:lnTo>
                    <a:lnTo>
                      <a:pt x="601" y="634"/>
                    </a:lnTo>
                    <a:lnTo>
                      <a:pt x="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7"/>
              <p:cNvSpPr/>
              <p:nvPr/>
            </p:nvSpPr>
            <p:spPr>
              <a:xfrm>
                <a:off x="6201612" y="3050965"/>
                <a:ext cx="22096" cy="22096"/>
              </a:xfrm>
              <a:custGeom>
                <a:avLst/>
                <a:gdLst/>
                <a:ahLst/>
                <a:cxnLst/>
                <a:rect l="l" t="t" r="r" b="b"/>
                <a:pathLst>
                  <a:path w="635" h="635" extrusionOk="0">
                    <a:moveTo>
                      <a:pt x="1" y="1"/>
                    </a:moveTo>
                    <a:lnTo>
                      <a:pt x="1" y="634"/>
                    </a:lnTo>
                    <a:lnTo>
                      <a:pt x="635" y="634"/>
                    </a:lnTo>
                    <a:lnTo>
                      <a:pt x="6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7"/>
              <p:cNvSpPr/>
              <p:nvPr/>
            </p:nvSpPr>
            <p:spPr>
              <a:xfrm>
                <a:off x="6178402" y="3028902"/>
                <a:ext cx="20948" cy="20948"/>
              </a:xfrm>
              <a:custGeom>
                <a:avLst/>
                <a:gdLst/>
                <a:ahLst/>
                <a:cxnLst/>
                <a:rect l="l" t="t" r="r" b="b"/>
                <a:pathLst>
                  <a:path w="602" h="602" extrusionOk="0">
                    <a:moveTo>
                      <a:pt x="1" y="1"/>
                    </a:moveTo>
                    <a:lnTo>
                      <a:pt x="1" y="601"/>
                    </a:lnTo>
                    <a:lnTo>
                      <a:pt x="601" y="601"/>
                    </a:lnTo>
                    <a:lnTo>
                      <a:pt x="601"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7"/>
              <p:cNvSpPr/>
              <p:nvPr/>
            </p:nvSpPr>
            <p:spPr>
              <a:xfrm>
                <a:off x="6156340" y="3006840"/>
                <a:ext cx="22096" cy="22096"/>
              </a:xfrm>
              <a:custGeom>
                <a:avLst/>
                <a:gdLst/>
                <a:ahLst/>
                <a:cxnLst/>
                <a:rect l="l" t="t" r="r" b="b"/>
                <a:pathLst>
                  <a:path w="635" h="635" extrusionOk="0">
                    <a:moveTo>
                      <a:pt x="1" y="1"/>
                    </a:moveTo>
                    <a:lnTo>
                      <a:pt x="1" y="635"/>
                    </a:lnTo>
                    <a:lnTo>
                      <a:pt x="635" y="635"/>
                    </a:lnTo>
                    <a:lnTo>
                      <a:pt x="6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7"/>
              <p:cNvSpPr/>
              <p:nvPr/>
            </p:nvSpPr>
            <p:spPr>
              <a:xfrm>
                <a:off x="6134313" y="2984813"/>
                <a:ext cx="22062" cy="22062"/>
              </a:xfrm>
              <a:custGeom>
                <a:avLst/>
                <a:gdLst/>
                <a:ahLst/>
                <a:cxnLst/>
                <a:rect l="l" t="t" r="r" b="b"/>
                <a:pathLst>
                  <a:path w="634" h="634" extrusionOk="0">
                    <a:moveTo>
                      <a:pt x="0" y="0"/>
                    </a:moveTo>
                    <a:lnTo>
                      <a:pt x="0"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7"/>
              <p:cNvSpPr/>
              <p:nvPr/>
            </p:nvSpPr>
            <p:spPr>
              <a:xfrm>
                <a:off x="5434347" y="3386420"/>
                <a:ext cx="435317" cy="22096"/>
              </a:xfrm>
              <a:custGeom>
                <a:avLst/>
                <a:gdLst/>
                <a:ahLst/>
                <a:cxnLst/>
                <a:rect l="l" t="t" r="r" b="b"/>
                <a:pathLst>
                  <a:path w="12510" h="635" extrusionOk="0">
                    <a:moveTo>
                      <a:pt x="1" y="1"/>
                    </a:moveTo>
                    <a:lnTo>
                      <a:pt x="1" y="635"/>
                    </a:lnTo>
                    <a:lnTo>
                      <a:pt x="12510" y="635"/>
                    </a:lnTo>
                    <a:lnTo>
                      <a:pt x="12510"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7"/>
              <p:cNvSpPr/>
              <p:nvPr/>
            </p:nvSpPr>
            <p:spPr>
              <a:xfrm>
                <a:off x="5981096" y="3386420"/>
                <a:ext cx="153248" cy="22096"/>
              </a:xfrm>
              <a:custGeom>
                <a:avLst/>
                <a:gdLst/>
                <a:ahLst/>
                <a:cxnLst/>
                <a:rect l="l" t="t" r="r" b="b"/>
                <a:pathLst>
                  <a:path w="4404" h="635" extrusionOk="0">
                    <a:moveTo>
                      <a:pt x="0" y="1"/>
                    </a:moveTo>
                    <a:lnTo>
                      <a:pt x="0" y="635"/>
                    </a:lnTo>
                    <a:lnTo>
                      <a:pt x="4403" y="635"/>
                    </a:lnTo>
                    <a:lnTo>
                      <a:pt x="440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7"/>
              <p:cNvSpPr/>
              <p:nvPr/>
            </p:nvSpPr>
            <p:spPr>
              <a:xfrm>
                <a:off x="6223674" y="3274996"/>
                <a:ext cx="20948" cy="22096"/>
              </a:xfrm>
              <a:custGeom>
                <a:avLst/>
                <a:gdLst/>
                <a:ahLst/>
                <a:cxnLst/>
                <a:rect l="l" t="t" r="r" b="b"/>
                <a:pathLst>
                  <a:path w="602" h="635" extrusionOk="0">
                    <a:moveTo>
                      <a:pt x="1" y="0"/>
                    </a:moveTo>
                    <a:lnTo>
                      <a:pt x="1" y="634"/>
                    </a:lnTo>
                    <a:lnTo>
                      <a:pt x="601" y="634"/>
                    </a:lnTo>
                    <a:lnTo>
                      <a:pt x="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7"/>
              <p:cNvSpPr/>
              <p:nvPr/>
            </p:nvSpPr>
            <p:spPr>
              <a:xfrm>
                <a:off x="6201612" y="3297058"/>
                <a:ext cx="22096" cy="22096"/>
              </a:xfrm>
              <a:custGeom>
                <a:avLst/>
                <a:gdLst/>
                <a:ahLst/>
                <a:cxnLst/>
                <a:rect l="l" t="t" r="r" b="b"/>
                <a:pathLst>
                  <a:path w="635" h="635" extrusionOk="0">
                    <a:moveTo>
                      <a:pt x="1" y="0"/>
                    </a:moveTo>
                    <a:lnTo>
                      <a:pt x="1" y="634"/>
                    </a:lnTo>
                    <a:lnTo>
                      <a:pt x="635" y="634"/>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7"/>
              <p:cNvSpPr/>
              <p:nvPr/>
            </p:nvSpPr>
            <p:spPr>
              <a:xfrm>
                <a:off x="6178402" y="3320269"/>
                <a:ext cx="20948" cy="20913"/>
              </a:xfrm>
              <a:custGeom>
                <a:avLst/>
                <a:gdLst/>
                <a:ahLst/>
                <a:cxnLst/>
                <a:rect l="l" t="t" r="r" b="b"/>
                <a:pathLst>
                  <a:path w="602" h="601" extrusionOk="0">
                    <a:moveTo>
                      <a:pt x="1" y="0"/>
                    </a:moveTo>
                    <a:lnTo>
                      <a:pt x="1" y="601"/>
                    </a:lnTo>
                    <a:lnTo>
                      <a:pt x="601" y="601"/>
                    </a:lnTo>
                    <a:lnTo>
                      <a:pt x="60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7"/>
              <p:cNvSpPr/>
              <p:nvPr/>
            </p:nvSpPr>
            <p:spPr>
              <a:xfrm>
                <a:off x="6156340" y="3341148"/>
                <a:ext cx="22096" cy="22096"/>
              </a:xfrm>
              <a:custGeom>
                <a:avLst/>
                <a:gdLst/>
                <a:ahLst/>
                <a:cxnLst/>
                <a:rect l="l" t="t" r="r" b="b"/>
                <a:pathLst>
                  <a:path w="635" h="635" extrusionOk="0">
                    <a:moveTo>
                      <a:pt x="1" y="1"/>
                    </a:moveTo>
                    <a:lnTo>
                      <a:pt x="1" y="635"/>
                    </a:lnTo>
                    <a:lnTo>
                      <a:pt x="635" y="635"/>
                    </a:lnTo>
                    <a:lnTo>
                      <a:pt x="6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7"/>
              <p:cNvSpPr/>
              <p:nvPr/>
            </p:nvSpPr>
            <p:spPr>
              <a:xfrm>
                <a:off x="6134313" y="3365541"/>
                <a:ext cx="22062" cy="20913"/>
              </a:xfrm>
              <a:custGeom>
                <a:avLst/>
                <a:gdLst/>
                <a:ahLst/>
                <a:cxnLst/>
                <a:rect l="l" t="t" r="r" b="b"/>
                <a:pathLst>
                  <a:path w="634"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7"/>
              <p:cNvSpPr/>
              <p:nvPr/>
            </p:nvSpPr>
            <p:spPr>
              <a:xfrm>
                <a:off x="5321775" y="3274996"/>
                <a:ext cx="22062" cy="22096"/>
              </a:xfrm>
              <a:custGeom>
                <a:avLst/>
                <a:gdLst/>
                <a:ahLst/>
                <a:cxnLst/>
                <a:rect l="l" t="t" r="r" b="b"/>
                <a:pathLst>
                  <a:path w="634" h="635" extrusionOk="0">
                    <a:moveTo>
                      <a:pt x="0" y="0"/>
                    </a:moveTo>
                    <a:lnTo>
                      <a:pt x="0" y="634"/>
                    </a:lnTo>
                    <a:lnTo>
                      <a:pt x="634" y="634"/>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7"/>
              <p:cNvSpPr/>
              <p:nvPr/>
            </p:nvSpPr>
            <p:spPr>
              <a:xfrm>
                <a:off x="5343802" y="3297058"/>
                <a:ext cx="22096" cy="22096"/>
              </a:xfrm>
              <a:custGeom>
                <a:avLst/>
                <a:gdLst/>
                <a:ahLst/>
                <a:cxnLst/>
                <a:rect l="l" t="t" r="r" b="b"/>
                <a:pathLst>
                  <a:path w="635" h="635" extrusionOk="0">
                    <a:moveTo>
                      <a:pt x="1" y="0"/>
                    </a:moveTo>
                    <a:lnTo>
                      <a:pt x="1" y="634"/>
                    </a:lnTo>
                    <a:lnTo>
                      <a:pt x="635" y="634"/>
                    </a:lnTo>
                    <a:lnTo>
                      <a:pt x="63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7"/>
              <p:cNvSpPr/>
              <p:nvPr/>
            </p:nvSpPr>
            <p:spPr>
              <a:xfrm>
                <a:off x="5367047" y="3320269"/>
                <a:ext cx="22062" cy="20913"/>
              </a:xfrm>
              <a:custGeom>
                <a:avLst/>
                <a:gdLst/>
                <a:ahLst/>
                <a:cxnLst/>
                <a:rect l="l" t="t" r="r" b="b"/>
                <a:pathLst>
                  <a:path w="634"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7"/>
              <p:cNvSpPr/>
              <p:nvPr/>
            </p:nvSpPr>
            <p:spPr>
              <a:xfrm>
                <a:off x="5389075" y="3341148"/>
                <a:ext cx="22096" cy="22096"/>
              </a:xfrm>
              <a:custGeom>
                <a:avLst/>
                <a:gdLst/>
                <a:ahLst/>
                <a:cxnLst/>
                <a:rect l="l" t="t" r="r" b="b"/>
                <a:pathLst>
                  <a:path w="635" h="635" extrusionOk="0">
                    <a:moveTo>
                      <a:pt x="1" y="1"/>
                    </a:moveTo>
                    <a:lnTo>
                      <a:pt x="1" y="635"/>
                    </a:lnTo>
                    <a:lnTo>
                      <a:pt x="635" y="635"/>
                    </a:lnTo>
                    <a:lnTo>
                      <a:pt x="6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7"/>
              <p:cNvSpPr/>
              <p:nvPr/>
            </p:nvSpPr>
            <p:spPr>
              <a:xfrm>
                <a:off x="5412320" y="3365541"/>
                <a:ext cx="22062" cy="20913"/>
              </a:xfrm>
              <a:custGeom>
                <a:avLst/>
                <a:gdLst/>
                <a:ahLst/>
                <a:cxnLst/>
                <a:rect l="l" t="t" r="r" b="b"/>
                <a:pathLst>
                  <a:path w="634" h="601" extrusionOk="0">
                    <a:moveTo>
                      <a:pt x="0" y="0"/>
                    </a:moveTo>
                    <a:lnTo>
                      <a:pt x="0" y="601"/>
                    </a:lnTo>
                    <a:lnTo>
                      <a:pt x="634" y="601"/>
                    </a:lnTo>
                    <a:lnTo>
                      <a:pt x="63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3" name="Google Shape;1033;p47"/>
            <p:cNvSpPr txBox="1"/>
            <p:nvPr/>
          </p:nvSpPr>
          <p:spPr>
            <a:xfrm>
              <a:off x="6206775" y="1242125"/>
              <a:ext cx="1671300" cy="415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500">
                  <a:latin typeface="Fira Code"/>
                  <a:ea typeface="Fira Code"/>
                  <a:cs typeface="Fira Code"/>
                  <a:sym typeface="Fira Code"/>
                </a:rPr>
                <a:t>404 NOT FOUND</a:t>
              </a:r>
              <a:endParaRPr sz="1500">
                <a:latin typeface="Fira Code"/>
                <a:ea typeface="Fira Code"/>
                <a:cs typeface="Fira Code"/>
                <a:sym typeface="Fira Code"/>
              </a:endParaRPr>
            </a:p>
          </p:txBody>
        </p:sp>
      </p:grpSp>
      <p:sp>
        <p:nvSpPr>
          <p:cNvPr id="2" name="Metin kutusu 1">
            <a:extLst>
              <a:ext uri="{FF2B5EF4-FFF2-40B4-BE49-F238E27FC236}">
                <a16:creationId xmlns:a16="http://schemas.microsoft.com/office/drawing/2014/main" id="{9196BE89-7FF9-CB14-95B5-A84FFD8F33F3}"/>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924" name="Metin kutusu 923">
            <a:extLst>
              <a:ext uri="{FF2B5EF4-FFF2-40B4-BE49-F238E27FC236}">
                <a16:creationId xmlns:a16="http://schemas.microsoft.com/office/drawing/2014/main" id="{28314ABD-92E0-EE6B-7914-E16A1D6A1F21}"/>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
        <p:nvSpPr>
          <p:cNvPr id="4" name="Google Shape;857;p42">
            <a:extLst>
              <a:ext uri="{FF2B5EF4-FFF2-40B4-BE49-F238E27FC236}">
                <a16:creationId xmlns:a16="http://schemas.microsoft.com/office/drawing/2014/main" id="{AE4A6D28-B48E-BACA-9DD4-9BD5BE63FC8C}"/>
              </a:ext>
            </a:extLst>
          </p:cNvPr>
          <p:cNvSpPr txBox="1">
            <a:spLocks noGrp="1"/>
          </p:cNvSpPr>
          <p:nvPr>
            <p:ph type="body" idx="1"/>
          </p:nvPr>
        </p:nvSpPr>
        <p:spPr>
          <a:xfrm>
            <a:off x="356851" y="1530926"/>
            <a:ext cx="5344733" cy="1236661"/>
          </a:xfrm>
          <a:prstGeom prst="rect">
            <a:avLst/>
          </a:prstGeom>
        </p:spPr>
        <p:txBody>
          <a:bodyPr spcFirstLastPara="1" wrap="square" lIns="91425" tIns="91425" rIns="91425" bIns="91425" anchor="ctr" anchorCtr="0">
            <a:noAutofit/>
          </a:bodyPr>
          <a:lstStyle/>
          <a:p>
            <a:pPr marL="342900" indent="-342900" algn="just">
              <a:buClr>
                <a:schemeClr val="dk1"/>
              </a:buClr>
              <a:buSzPts val="1100"/>
              <a:buFont typeface="+mj-lt"/>
              <a:buAutoNum type="arabicPeriod"/>
            </a:pPr>
            <a:r>
              <a:rPr lang="tr-TR" sz="1400" b="1" dirty="0"/>
              <a:t>İşlevlerine Göre Sınıflandırma</a:t>
            </a:r>
          </a:p>
          <a:p>
            <a:pPr marL="342900" indent="-342900" algn="just">
              <a:buClr>
                <a:schemeClr val="dk1"/>
              </a:buClr>
              <a:buSzPts val="1100"/>
              <a:buFont typeface="+mj-lt"/>
              <a:buAutoNum type="arabicPeriod"/>
            </a:pPr>
            <a:endParaRPr lang="tr-TR" sz="1400" b="1" dirty="0"/>
          </a:p>
          <a:p>
            <a:pPr marL="342900" indent="-342900" algn="just">
              <a:buClr>
                <a:schemeClr val="dk1"/>
              </a:buClr>
              <a:buSzPts val="1100"/>
              <a:buFont typeface="+mj-lt"/>
              <a:buAutoNum type="arabicPeriod"/>
            </a:pPr>
            <a:r>
              <a:rPr lang="tr-TR" sz="1400" dirty="0"/>
              <a:t>Zamana Dayalı Özelliklere Göre Sınıflandırma</a:t>
            </a:r>
          </a:p>
          <a:p>
            <a:pPr marL="342900" indent="-342900" algn="just">
              <a:buClr>
                <a:schemeClr val="dk1"/>
              </a:buClr>
              <a:buSzPts val="1100"/>
              <a:buFont typeface="+mj-lt"/>
              <a:buAutoNum type="arabicPeriod"/>
            </a:pPr>
            <a:endParaRPr lang="tr-TR" sz="1400" dirty="0"/>
          </a:p>
          <a:p>
            <a:pPr marL="342900" indent="-342900" algn="just">
              <a:buClr>
                <a:schemeClr val="dk1"/>
              </a:buClr>
              <a:buSzPts val="1100"/>
              <a:buFont typeface="+mj-lt"/>
              <a:buAutoNum type="arabicPeriod"/>
            </a:pPr>
            <a:r>
              <a:rPr lang="tr-TR" sz="1400" b="1" dirty="0"/>
              <a:t>Boyuta Göre Sınıflandırma</a:t>
            </a:r>
          </a:p>
        </p:txBody>
      </p:sp>
      <p:grpSp>
        <p:nvGrpSpPr>
          <p:cNvPr id="3" name="Google Shape;11554;p88">
            <a:extLst>
              <a:ext uri="{FF2B5EF4-FFF2-40B4-BE49-F238E27FC236}">
                <a16:creationId xmlns:a16="http://schemas.microsoft.com/office/drawing/2014/main" id="{1481FD09-CD99-92B3-A679-2B5908E98028}"/>
              </a:ext>
            </a:extLst>
          </p:cNvPr>
          <p:cNvGrpSpPr/>
          <p:nvPr/>
        </p:nvGrpSpPr>
        <p:grpSpPr>
          <a:xfrm>
            <a:off x="6648031" y="1461575"/>
            <a:ext cx="1192520" cy="968197"/>
            <a:chOff x="-47527350" y="2747625"/>
            <a:chExt cx="300100" cy="228425"/>
          </a:xfrm>
          <a:solidFill>
            <a:schemeClr val="tx1"/>
          </a:solidFill>
        </p:grpSpPr>
        <p:sp>
          <p:nvSpPr>
            <p:cNvPr id="5" name="Google Shape;11555;p88">
              <a:extLst>
                <a:ext uri="{FF2B5EF4-FFF2-40B4-BE49-F238E27FC236}">
                  <a16:creationId xmlns:a16="http://schemas.microsoft.com/office/drawing/2014/main" id="{FEC499EB-72EB-9E08-E4D4-61FAE0B0D45C}"/>
                </a:ext>
              </a:extLst>
            </p:cNvPr>
            <p:cNvSpPr/>
            <p:nvPr/>
          </p:nvSpPr>
          <p:spPr>
            <a:xfrm>
              <a:off x="-47475350" y="2782275"/>
              <a:ext cx="124450" cy="124475"/>
            </a:xfrm>
            <a:custGeom>
              <a:avLst/>
              <a:gdLst/>
              <a:ahLst/>
              <a:cxnLst/>
              <a:rect l="l" t="t" r="r" b="b"/>
              <a:pathLst>
                <a:path w="4978" h="4979" extrusionOk="0">
                  <a:moveTo>
                    <a:pt x="2804" y="2080"/>
                  </a:moveTo>
                  <a:cubicBezTo>
                    <a:pt x="2678" y="2395"/>
                    <a:pt x="2457" y="2647"/>
                    <a:pt x="2174" y="2710"/>
                  </a:cubicBezTo>
                  <a:lnTo>
                    <a:pt x="2174" y="2080"/>
                  </a:lnTo>
                  <a:close/>
                  <a:moveTo>
                    <a:pt x="1827" y="725"/>
                  </a:moveTo>
                  <a:cubicBezTo>
                    <a:pt x="2300" y="725"/>
                    <a:pt x="2678" y="977"/>
                    <a:pt x="2804" y="1418"/>
                  </a:cubicBezTo>
                  <a:lnTo>
                    <a:pt x="1827" y="1418"/>
                  </a:lnTo>
                  <a:cubicBezTo>
                    <a:pt x="1607" y="1418"/>
                    <a:pt x="1481" y="1576"/>
                    <a:pt x="1481" y="1765"/>
                  </a:cubicBezTo>
                  <a:lnTo>
                    <a:pt x="1481" y="2773"/>
                  </a:lnTo>
                  <a:cubicBezTo>
                    <a:pt x="1071" y="2615"/>
                    <a:pt x="756" y="2206"/>
                    <a:pt x="756" y="1765"/>
                  </a:cubicBezTo>
                  <a:cubicBezTo>
                    <a:pt x="756" y="1197"/>
                    <a:pt x="1229" y="725"/>
                    <a:pt x="1827" y="725"/>
                  </a:cubicBezTo>
                  <a:close/>
                  <a:moveTo>
                    <a:pt x="4253" y="2080"/>
                  </a:moveTo>
                  <a:lnTo>
                    <a:pt x="4253" y="4222"/>
                  </a:lnTo>
                  <a:lnTo>
                    <a:pt x="2142" y="4222"/>
                  </a:lnTo>
                  <a:lnTo>
                    <a:pt x="2142" y="3466"/>
                  </a:lnTo>
                  <a:cubicBezTo>
                    <a:pt x="2804" y="3308"/>
                    <a:pt x="3371" y="2804"/>
                    <a:pt x="3529" y="2080"/>
                  </a:cubicBezTo>
                  <a:close/>
                  <a:moveTo>
                    <a:pt x="1764" y="0"/>
                  </a:moveTo>
                  <a:cubicBezTo>
                    <a:pt x="788" y="0"/>
                    <a:pt x="0" y="788"/>
                    <a:pt x="0" y="1765"/>
                  </a:cubicBezTo>
                  <a:cubicBezTo>
                    <a:pt x="0" y="2647"/>
                    <a:pt x="599" y="3340"/>
                    <a:pt x="1418" y="3497"/>
                  </a:cubicBezTo>
                  <a:lnTo>
                    <a:pt x="1418" y="4600"/>
                  </a:lnTo>
                  <a:cubicBezTo>
                    <a:pt x="1418" y="4821"/>
                    <a:pt x="1575" y="4978"/>
                    <a:pt x="1764" y="4978"/>
                  </a:cubicBezTo>
                  <a:lnTo>
                    <a:pt x="4568" y="4978"/>
                  </a:lnTo>
                  <a:cubicBezTo>
                    <a:pt x="4757" y="4978"/>
                    <a:pt x="4915" y="4821"/>
                    <a:pt x="4915" y="4600"/>
                  </a:cubicBezTo>
                  <a:lnTo>
                    <a:pt x="4915" y="1828"/>
                  </a:lnTo>
                  <a:cubicBezTo>
                    <a:pt x="4978" y="1576"/>
                    <a:pt x="4820" y="1418"/>
                    <a:pt x="4600" y="1418"/>
                  </a:cubicBezTo>
                  <a:lnTo>
                    <a:pt x="3497" y="1418"/>
                  </a:lnTo>
                  <a:cubicBezTo>
                    <a:pt x="3340" y="630"/>
                    <a:pt x="2646" y="0"/>
                    <a:pt x="1764" y="0"/>
                  </a:cubicBezTo>
                  <a:close/>
                </a:path>
              </a:pathLst>
            </a:custGeom>
            <a:grpFill/>
            <a:ln>
              <a:solidFill>
                <a:schemeClr val="tx1">
                  <a:lumMod val="95000"/>
                  <a:lumOff val="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556;p88">
              <a:extLst>
                <a:ext uri="{FF2B5EF4-FFF2-40B4-BE49-F238E27FC236}">
                  <a16:creationId xmlns:a16="http://schemas.microsoft.com/office/drawing/2014/main" id="{03CDFB77-4EF4-2C55-EEFE-E212ECB22198}"/>
                </a:ext>
              </a:extLst>
            </p:cNvPr>
            <p:cNvSpPr/>
            <p:nvPr/>
          </p:nvSpPr>
          <p:spPr>
            <a:xfrm>
              <a:off x="-47333600" y="278227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grpFill/>
            <a:ln>
              <a:solidFill>
                <a:schemeClr val="tx1">
                  <a:lumMod val="95000"/>
                  <a:lumOff val="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557;p88">
              <a:extLst>
                <a:ext uri="{FF2B5EF4-FFF2-40B4-BE49-F238E27FC236}">
                  <a16:creationId xmlns:a16="http://schemas.microsoft.com/office/drawing/2014/main" id="{EC98860C-5611-176B-CAE2-B06362BB5954}"/>
                </a:ext>
              </a:extLst>
            </p:cNvPr>
            <p:cNvSpPr/>
            <p:nvPr/>
          </p:nvSpPr>
          <p:spPr>
            <a:xfrm>
              <a:off x="-47333600" y="281772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grpFill/>
            <a:ln>
              <a:solidFill>
                <a:schemeClr val="tx1">
                  <a:lumMod val="95000"/>
                  <a:lumOff val="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558;p88">
              <a:extLst>
                <a:ext uri="{FF2B5EF4-FFF2-40B4-BE49-F238E27FC236}">
                  <a16:creationId xmlns:a16="http://schemas.microsoft.com/office/drawing/2014/main" id="{EEAF8AA0-5431-C270-A240-8B8B36D56DC9}"/>
                </a:ext>
              </a:extLst>
            </p:cNvPr>
            <p:cNvSpPr/>
            <p:nvPr/>
          </p:nvSpPr>
          <p:spPr>
            <a:xfrm>
              <a:off x="-47333600" y="2852375"/>
              <a:ext cx="53600" cy="17350"/>
            </a:xfrm>
            <a:custGeom>
              <a:avLst/>
              <a:gdLst/>
              <a:ahLst/>
              <a:cxnLst/>
              <a:rect l="l" t="t" r="r" b="b"/>
              <a:pathLst>
                <a:path w="2144" h="694" extrusionOk="0">
                  <a:moveTo>
                    <a:pt x="347" y="0"/>
                  </a:moveTo>
                  <a:cubicBezTo>
                    <a:pt x="158" y="0"/>
                    <a:pt x="1" y="158"/>
                    <a:pt x="1" y="347"/>
                  </a:cubicBezTo>
                  <a:cubicBezTo>
                    <a:pt x="1" y="536"/>
                    <a:pt x="158" y="693"/>
                    <a:pt x="347" y="693"/>
                  </a:cubicBezTo>
                  <a:lnTo>
                    <a:pt x="1797" y="693"/>
                  </a:lnTo>
                  <a:cubicBezTo>
                    <a:pt x="1986" y="693"/>
                    <a:pt x="2143" y="536"/>
                    <a:pt x="2143" y="347"/>
                  </a:cubicBezTo>
                  <a:cubicBezTo>
                    <a:pt x="2143" y="158"/>
                    <a:pt x="1986" y="0"/>
                    <a:pt x="1797" y="0"/>
                  </a:cubicBezTo>
                  <a:close/>
                </a:path>
              </a:pathLst>
            </a:custGeom>
            <a:grpFill/>
            <a:ln>
              <a:solidFill>
                <a:schemeClr val="tx1">
                  <a:lumMod val="95000"/>
                  <a:lumOff val="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559;p88">
              <a:extLst>
                <a:ext uri="{FF2B5EF4-FFF2-40B4-BE49-F238E27FC236}">
                  <a16:creationId xmlns:a16="http://schemas.microsoft.com/office/drawing/2014/main" id="{E8AFCC20-C018-15F3-946B-B74EB98A6E2A}"/>
                </a:ext>
              </a:extLst>
            </p:cNvPr>
            <p:cNvSpPr/>
            <p:nvPr/>
          </p:nvSpPr>
          <p:spPr>
            <a:xfrm>
              <a:off x="-47333600" y="2887800"/>
              <a:ext cx="53600" cy="17375"/>
            </a:xfrm>
            <a:custGeom>
              <a:avLst/>
              <a:gdLst/>
              <a:ahLst/>
              <a:cxnLst/>
              <a:rect l="l" t="t" r="r" b="b"/>
              <a:pathLst>
                <a:path w="2144" h="695" extrusionOk="0">
                  <a:moveTo>
                    <a:pt x="347" y="1"/>
                  </a:moveTo>
                  <a:cubicBezTo>
                    <a:pt x="158" y="1"/>
                    <a:pt x="1" y="158"/>
                    <a:pt x="1" y="347"/>
                  </a:cubicBezTo>
                  <a:cubicBezTo>
                    <a:pt x="1" y="537"/>
                    <a:pt x="158" y="694"/>
                    <a:pt x="347" y="694"/>
                  </a:cubicBezTo>
                  <a:lnTo>
                    <a:pt x="1797" y="694"/>
                  </a:lnTo>
                  <a:cubicBezTo>
                    <a:pt x="1986" y="694"/>
                    <a:pt x="2143" y="537"/>
                    <a:pt x="2143" y="347"/>
                  </a:cubicBezTo>
                  <a:cubicBezTo>
                    <a:pt x="2143" y="158"/>
                    <a:pt x="1986" y="1"/>
                    <a:pt x="1797" y="1"/>
                  </a:cubicBezTo>
                  <a:close/>
                </a:path>
              </a:pathLst>
            </a:custGeom>
            <a:grpFill/>
            <a:ln>
              <a:solidFill>
                <a:schemeClr val="tx1">
                  <a:lumMod val="95000"/>
                  <a:lumOff val="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560;p88">
              <a:extLst>
                <a:ext uri="{FF2B5EF4-FFF2-40B4-BE49-F238E27FC236}">
                  <a16:creationId xmlns:a16="http://schemas.microsoft.com/office/drawing/2014/main" id="{43E949FC-92F9-D878-F1CA-97D79E2F3A0D}"/>
                </a:ext>
              </a:extLst>
            </p:cNvPr>
            <p:cNvSpPr/>
            <p:nvPr/>
          </p:nvSpPr>
          <p:spPr>
            <a:xfrm>
              <a:off x="-47527350" y="2747625"/>
              <a:ext cx="300100" cy="228425"/>
            </a:xfrm>
            <a:custGeom>
              <a:avLst/>
              <a:gdLst/>
              <a:ahLst/>
              <a:cxnLst/>
              <a:rect l="l" t="t" r="r" b="b"/>
              <a:pathLst>
                <a:path w="12004" h="9137" extrusionOk="0">
                  <a:moveTo>
                    <a:pt x="10586" y="693"/>
                  </a:moveTo>
                  <a:lnTo>
                    <a:pt x="10586" y="7026"/>
                  </a:lnTo>
                  <a:lnTo>
                    <a:pt x="1418" y="7026"/>
                  </a:lnTo>
                  <a:lnTo>
                    <a:pt x="1418" y="693"/>
                  </a:lnTo>
                  <a:close/>
                  <a:moveTo>
                    <a:pt x="11311" y="7687"/>
                  </a:moveTo>
                  <a:lnTo>
                    <a:pt x="11311" y="8412"/>
                  </a:lnTo>
                  <a:lnTo>
                    <a:pt x="725" y="8412"/>
                  </a:lnTo>
                  <a:lnTo>
                    <a:pt x="725" y="7687"/>
                  </a:lnTo>
                  <a:close/>
                  <a:moveTo>
                    <a:pt x="1072" y="0"/>
                  </a:moveTo>
                  <a:cubicBezTo>
                    <a:pt x="883" y="0"/>
                    <a:pt x="725" y="158"/>
                    <a:pt x="725" y="378"/>
                  </a:cubicBezTo>
                  <a:lnTo>
                    <a:pt x="725" y="7026"/>
                  </a:lnTo>
                  <a:lnTo>
                    <a:pt x="347" y="7026"/>
                  </a:lnTo>
                  <a:cubicBezTo>
                    <a:pt x="158" y="7026"/>
                    <a:pt x="1" y="7183"/>
                    <a:pt x="1" y="7372"/>
                  </a:cubicBezTo>
                  <a:lnTo>
                    <a:pt x="1" y="8790"/>
                  </a:lnTo>
                  <a:cubicBezTo>
                    <a:pt x="1" y="8979"/>
                    <a:pt x="158" y="9136"/>
                    <a:pt x="347" y="9136"/>
                  </a:cubicBezTo>
                  <a:lnTo>
                    <a:pt x="11658" y="9136"/>
                  </a:lnTo>
                  <a:cubicBezTo>
                    <a:pt x="11847" y="9136"/>
                    <a:pt x="12004" y="8979"/>
                    <a:pt x="12004" y="8790"/>
                  </a:cubicBezTo>
                  <a:lnTo>
                    <a:pt x="12004" y="7372"/>
                  </a:lnTo>
                  <a:cubicBezTo>
                    <a:pt x="12004" y="7183"/>
                    <a:pt x="11847" y="7026"/>
                    <a:pt x="11658" y="7026"/>
                  </a:cubicBezTo>
                  <a:lnTo>
                    <a:pt x="11311" y="7026"/>
                  </a:lnTo>
                  <a:lnTo>
                    <a:pt x="11311" y="378"/>
                  </a:lnTo>
                  <a:cubicBezTo>
                    <a:pt x="11311" y="158"/>
                    <a:pt x="11153" y="0"/>
                    <a:pt x="10964" y="0"/>
                  </a:cubicBezTo>
                  <a:close/>
                </a:path>
              </a:pathLst>
            </a:custGeom>
            <a:grpFill/>
            <a:ln>
              <a:solidFill>
                <a:schemeClr val="tx1">
                  <a:lumMod val="95000"/>
                  <a:lumOff val="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295806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7"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924" name="Metin kutusu 923">
            <a:extLst>
              <a:ext uri="{FF2B5EF4-FFF2-40B4-BE49-F238E27FC236}">
                <a16:creationId xmlns:a16="http://schemas.microsoft.com/office/drawing/2014/main" id="{28314ABD-92E0-EE6B-7914-E16A1D6A1F21}"/>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
        <p:nvSpPr>
          <p:cNvPr id="2" name="Google Shape;1038;p48">
            <a:extLst>
              <a:ext uri="{FF2B5EF4-FFF2-40B4-BE49-F238E27FC236}">
                <a16:creationId xmlns:a16="http://schemas.microsoft.com/office/drawing/2014/main" id="{316978E6-7F20-6753-9D99-88566AC86E16}"/>
              </a:ext>
            </a:extLst>
          </p:cNvPr>
          <p:cNvSpPr txBox="1">
            <a:spLocks/>
          </p:cNvSpPr>
          <p:nvPr/>
        </p:nvSpPr>
        <p:spPr>
          <a:xfrm>
            <a:off x="719924" y="595142"/>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tr-TR" sz="2000" b="1" dirty="0">
                <a:latin typeface="Chakra Petch Medium" panose="020B0604020202020204" charset="-34"/>
                <a:cs typeface="Chakra Petch Medium" panose="020B0604020202020204" charset="-34"/>
              </a:rPr>
              <a:t>İŞLEVLERİNE GÖRE SINIFLANDIRMA</a:t>
            </a:r>
          </a:p>
        </p:txBody>
      </p:sp>
      <p:sp>
        <p:nvSpPr>
          <p:cNvPr id="13" name="Dikdörtgen 12">
            <a:extLst>
              <a:ext uri="{FF2B5EF4-FFF2-40B4-BE49-F238E27FC236}">
                <a16:creationId xmlns:a16="http://schemas.microsoft.com/office/drawing/2014/main" id="{ED6978A1-ED09-CF7B-34E3-B57BC2901D51}"/>
              </a:ext>
            </a:extLst>
          </p:cNvPr>
          <p:cNvSpPr/>
          <p:nvPr/>
        </p:nvSpPr>
        <p:spPr>
          <a:xfrm>
            <a:off x="377358" y="1734452"/>
            <a:ext cx="1389706" cy="7692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1200" b="1" dirty="0">
                <a:latin typeface="Fira Code" panose="020B0809050000020004" pitchFamily="49" charset="0"/>
                <a:ea typeface="Fira Code" panose="020B0809050000020004" pitchFamily="49" charset="0"/>
                <a:cs typeface="Fira Code" panose="020B0809050000020004" pitchFamily="49" charset="0"/>
              </a:rPr>
              <a:t>Uygulama Yazılımları</a:t>
            </a:r>
          </a:p>
        </p:txBody>
      </p:sp>
      <p:sp>
        <p:nvSpPr>
          <p:cNvPr id="14" name="Dikdörtgen 13">
            <a:extLst>
              <a:ext uri="{FF2B5EF4-FFF2-40B4-BE49-F238E27FC236}">
                <a16:creationId xmlns:a16="http://schemas.microsoft.com/office/drawing/2014/main" id="{E470CA8D-CB09-37BD-F6D4-DC5E63A79850}"/>
              </a:ext>
            </a:extLst>
          </p:cNvPr>
          <p:cNvSpPr/>
          <p:nvPr/>
        </p:nvSpPr>
        <p:spPr>
          <a:xfrm>
            <a:off x="2014025" y="1734452"/>
            <a:ext cx="1389706" cy="7692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1200" b="1" dirty="0">
                <a:latin typeface="Fira Code" panose="020B0809050000020004" pitchFamily="49" charset="0"/>
                <a:ea typeface="Fira Code" panose="020B0809050000020004" pitchFamily="49" charset="0"/>
                <a:cs typeface="Fira Code" panose="020B0809050000020004" pitchFamily="49" charset="0"/>
              </a:rPr>
              <a:t>Sistem Yazılımları</a:t>
            </a:r>
          </a:p>
        </p:txBody>
      </p:sp>
      <p:sp>
        <p:nvSpPr>
          <p:cNvPr id="15" name="Dikdörtgen 14">
            <a:extLst>
              <a:ext uri="{FF2B5EF4-FFF2-40B4-BE49-F238E27FC236}">
                <a16:creationId xmlns:a16="http://schemas.microsoft.com/office/drawing/2014/main" id="{3E570090-235C-06F0-6E56-82CBDE75A5FE}"/>
              </a:ext>
            </a:extLst>
          </p:cNvPr>
          <p:cNvSpPr/>
          <p:nvPr/>
        </p:nvSpPr>
        <p:spPr>
          <a:xfrm>
            <a:off x="3650692" y="1734452"/>
            <a:ext cx="1527886" cy="7692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1200" b="1" dirty="0">
                <a:latin typeface="Fira Code" panose="020B0809050000020004" pitchFamily="49" charset="0"/>
                <a:ea typeface="Fira Code" panose="020B0809050000020004" pitchFamily="49" charset="0"/>
                <a:cs typeface="Fira Code" panose="020B0809050000020004" pitchFamily="49" charset="0"/>
              </a:rPr>
              <a:t>Gömülü Sistem Yazılımları</a:t>
            </a:r>
          </a:p>
        </p:txBody>
      </p:sp>
      <p:sp>
        <p:nvSpPr>
          <p:cNvPr id="16" name="Dikdörtgen 15">
            <a:extLst>
              <a:ext uri="{FF2B5EF4-FFF2-40B4-BE49-F238E27FC236}">
                <a16:creationId xmlns:a16="http://schemas.microsoft.com/office/drawing/2014/main" id="{05103501-0698-9399-09ED-B33BBF688B90}"/>
              </a:ext>
            </a:extLst>
          </p:cNvPr>
          <p:cNvSpPr/>
          <p:nvPr/>
        </p:nvSpPr>
        <p:spPr>
          <a:xfrm>
            <a:off x="5425539" y="1728402"/>
            <a:ext cx="1527886" cy="7692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1200" b="1" dirty="0">
                <a:latin typeface="Fira Code" panose="020B0809050000020004" pitchFamily="49" charset="0"/>
                <a:ea typeface="Fira Code" panose="020B0809050000020004" pitchFamily="49" charset="0"/>
                <a:cs typeface="Fira Code" panose="020B0809050000020004" pitchFamily="49" charset="0"/>
              </a:rPr>
              <a:t>Bilimsel ve Mühendislik Yazılımları</a:t>
            </a:r>
          </a:p>
        </p:txBody>
      </p:sp>
      <p:sp>
        <p:nvSpPr>
          <p:cNvPr id="17" name="Dikdörtgen 16">
            <a:extLst>
              <a:ext uri="{FF2B5EF4-FFF2-40B4-BE49-F238E27FC236}">
                <a16:creationId xmlns:a16="http://schemas.microsoft.com/office/drawing/2014/main" id="{3DF7BABF-E06D-F9B6-224A-FA5E3D4B15BC}"/>
              </a:ext>
            </a:extLst>
          </p:cNvPr>
          <p:cNvSpPr/>
          <p:nvPr/>
        </p:nvSpPr>
        <p:spPr>
          <a:xfrm>
            <a:off x="7200386" y="1728401"/>
            <a:ext cx="1661962" cy="7692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1200" b="1" dirty="0">
                <a:latin typeface="Fira Code" panose="020B0809050000020004" pitchFamily="49" charset="0"/>
                <a:ea typeface="Fira Code" panose="020B0809050000020004" pitchFamily="49" charset="0"/>
                <a:cs typeface="Fira Code" panose="020B0809050000020004" pitchFamily="49" charset="0"/>
              </a:rPr>
              <a:t>Eğitim Yazılımları</a:t>
            </a:r>
          </a:p>
        </p:txBody>
      </p:sp>
      <p:cxnSp>
        <p:nvCxnSpPr>
          <p:cNvPr id="21" name="Bağlayıcı: Dirsek 20">
            <a:extLst>
              <a:ext uri="{FF2B5EF4-FFF2-40B4-BE49-F238E27FC236}">
                <a16:creationId xmlns:a16="http://schemas.microsoft.com/office/drawing/2014/main" id="{6E898242-AF01-B4BE-EBDD-1CB0109DD985}"/>
              </a:ext>
            </a:extLst>
          </p:cNvPr>
          <p:cNvCxnSpPr>
            <a:stCxn id="2" idx="2"/>
            <a:endCxn id="13" idx="0"/>
          </p:cNvCxnSpPr>
          <p:nvPr/>
        </p:nvCxnSpPr>
        <p:spPr>
          <a:xfrm rot="5400000">
            <a:off x="2538763" y="-298709"/>
            <a:ext cx="566610" cy="3499713"/>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23" name="Bağlayıcı: Dirsek 22">
            <a:extLst>
              <a:ext uri="{FF2B5EF4-FFF2-40B4-BE49-F238E27FC236}">
                <a16:creationId xmlns:a16="http://schemas.microsoft.com/office/drawing/2014/main" id="{EA7522E7-1CC7-F9BA-BEBE-AF8FBF49E172}"/>
              </a:ext>
            </a:extLst>
          </p:cNvPr>
          <p:cNvCxnSpPr>
            <a:stCxn id="2" idx="2"/>
            <a:endCxn id="14" idx="0"/>
          </p:cNvCxnSpPr>
          <p:nvPr/>
        </p:nvCxnSpPr>
        <p:spPr>
          <a:xfrm rot="5400000">
            <a:off x="3357096" y="519624"/>
            <a:ext cx="566610" cy="1863046"/>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25" name="Bağlayıcı: Dirsek 24">
            <a:extLst>
              <a:ext uri="{FF2B5EF4-FFF2-40B4-BE49-F238E27FC236}">
                <a16:creationId xmlns:a16="http://schemas.microsoft.com/office/drawing/2014/main" id="{94A57166-0CD6-E589-B8BC-B59B2560413E}"/>
              </a:ext>
            </a:extLst>
          </p:cNvPr>
          <p:cNvCxnSpPr>
            <a:stCxn id="2" idx="2"/>
            <a:endCxn id="15" idx="0"/>
          </p:cNvCxnSpPr>
          <p:nvPr/>
        </p:nvCxnSpPr>
        <p:spPr>
          <a:xfrm rot="5400000">
            <a:off x="4209975" y="1372503"/>
            <a:ext cx="566610" cy="157289"/>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27" name="Bağlayıcı: Dirsek 26">
            <a:extLst>
              <a:ext uri="{FF2B5EF4-FFF2-40B4-BE49-F238E27FC236}">
                <a16:creationId xmlns:a16="http://schemas.microsoft.com/office/drawing/2014/main" id="{EAA2AE96-9C81-74F8-B78E-1E5E51F8D5CF}"/>
              </a:ext>
            </a:extLst>
          </p:cNvPr>
          <p:cNvCxnSpPr>
            <a:stCxn id="2" idx="2"/>
            <a:endCxn id="16" idx="0"/>
          </p:cNvCxnSpPr>
          <p:nvPr/>
        </p:nvCxnSpPr>
        <p:spPr>
          <a:xfrm rot="16200000" flipH="1">
            <a:off x="5100423" y="639343"/>
            <a:ext cx="560560" cy="1617558"/>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Bağlayıcı: Dirsek 28">
            <a:extLst>
              <a:ext uri="{FF2B5EF4-FFF2-40B4-BE49-F238E27FC236}">
                <a16:creationId xmlns:a16="http://schemas.microsoft.com/office/drawing/2014/main" id="{1E23E243-1C91-A8B9-38D2-FF5C47C2E9F2}"/>
              </a:ext>
            </a:extLst>
          </p:cNvPr>
          <p:cNvCxnSpPr>
            <a:stCxn id="2" idx="2"/>
            <a:endCxn id="17" idx="0"/>
          </p:cNvCxnSpPr>
          <p:nvPr/>
        </p:nvCxnSpPr>
        <p:spPr>
          <a:xfrm rot="16200000" flipH="1">
            <a:off x="6021366" y="-281601"/>
            <a:ext cx="560559" cy="3459443"/>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sp>
        <p:nvSpPr>
          <p:cNvPr id="30" name="Metin kutusu 29">
            <a:extLst>
              <a:ext uri="{FF2B5EF4-FFF2-40B4-BE49-F238E27FC236}">
                <a16:creationId xmlns:a16="http://schemas.microsoft.com/office/drawing/2014/main" id="{2E8DB99B-09FD-ABB3-614C-272D0B22FF9F}"/>
              </a:ext>
            </a:extLst>
          </p:cNvPr>
          <p:cNvSpPr txBox="1"/>
          <p:nvPr/>
        </p:nvSpPr>
        <p:spPr>
          <a:xfrm>
            <a:off x="433616" y="2750970"/>
            <a:ext cx="1162956" cy="215444"/>
          </a:xfrm>
          <a:prstGeom prst="rect">
            <a:avLst/>
          </a:prstGeom>
          <a:noFill/>
        </p:spPr>
        <p:txBody>
          <a:bodyPr wrap="square" rtlCol="0">
            <a:spAutoFit/>
          </a:bodyPr>
          <a:lstStyle/>
          <a:p>
            <a:r>
              <a:rPr lang="tr-TR" sz="800" dirty="0">
                <a:latin typeface="Fira Code" panose="020B0809050000020004" pitchFamily="49" charset="0"/>
                <a:ea typeface="Fira Code" panose="020B0809050000020004" pitchFamily="49" charset="0"/>
                <a:cs typeface="Fira Code" panose="020B0809050000020004" pitchFamily="49" charset="0"/>
              </a:rPr>
              <a:t>Ofis Yazılımları </a:t>
            </a:r>
          </a:p>
        </p:txBody>
      </p:sp>
      <p:sp>
        <p:nvSpPr>
          <p:cNvPr id="31" name="Metin kutusu 30">
            <a:extLst>
              <a:ext uri="{FF2B5EF4-FFF2-40B4-BE49-F238E27FC236}">
                <a16:creationId xmlns:a16="http://schemas.microsoft.com/office/drawing/2014/main" id="{8212888D-0C88-46EF-EB1B-103F2DD97B83}"/>
              </a:ext>
            </a:extLst>
          </p:cNvPr>
          <p:cNvSpPr txBox="1"/>
          <p:nvPr/>
        </p:nvSpPr>
        <p:spPr>
          <a:xfrm>
            <a:off x="433615" y="3039566"/>
            <a:ext cx="1221014" cy="215444"/>
          </a:xfrm>
          <a:prstGeom prst="rect">
            <a:avLst/>
          </a:prstGeom>
          <a:noFill/>
        </p:spPr>
        <p:txBody>
          <a:bodyPr wrap="square" rtlCol="0">
            <a:spAutoFit/>
          </a:bodyPr>
          <a:lstStyle/>
          <a:p>
            <a:r>
              <a:rPr lang="tr-TR" sz="800" dirty="0">
                <a:latin typeface="Fira Code" panose="020B0809050000020004" pitchFamily="49" charset="0"/>
                <a:ea typeface="Fira Code" panose="020B0809050000020004" pitchFamily="49" charset="0"/>
                <a:cs typeface="Fira Code" panose="020B0809050000020004" pitchFamily="49" charset="0"/>
              </a:rPr>
              <a:t>Medya Yazılımları </a:t>
            </a:r>
          </a:p>
        </p:txBody>
      </p:sp>
      <p:sp>
        <p:nvSpPr>
          <p:cNvPr id="896" name="Metin kutusu 895">
            <a:extLst>
              <a:ext uri="{FF2B5EF4-FFF2-40B4-BE49-F238E27FC236}">
                <a16:creationId xmlns:a16="http://schemas.microsoft.com/office/drawing/2014/main" id="{BDE33EA3-A96C-4412-8EB2-D06673AFAAC1}"/>
              </a:ext>
            </a:extLst>
          </p:cNvPr>
          <p:cNvSpPr txBox="1"/>
          <p:nvPr/>
        </p:nvSpPr>
        <p:spPr>
          <a:xfrm>
            <a:off x="433615" y="3329134"/>
            <a:ext cx="1162957" cy="215444"/>
          </a:xfrm>
          <a:prstGeom prst="rect">
            <a:avLst/>
          </a:prstGeom>
          <a:noFill/>
        </p:spPr>
        <p:txBody>
          <a:bodyPr wrap="square" rtlCol="0">
            <a:spAutoFit/>
          </a:bodyPr>
          <a:lstStyle/>
          <a:p>
            <a:r>
              <a:rPr lang="tr-TR" sz="800" dirty="0">
                <a:latin typeface="Fira Code" panose="020B0809050000020004" pitchFamily="49" charset="0"/>
                <a:ea typeface="Fira Code" panose="020B0809050000020004" pitchFamily="49" charset="0"/>
                <a:cs typeface="Fira Code" panose="020B0809050000020004" pitchFamily="49" charset="0"/>
              </a:rPr>
              <a:t>Ofis Yazılımları </a:t>
            </a:r>
          </a:p>
        </p:txBody>
      </p:sp>
      <p:sp>
        <p:nvSpPr>
          <p:cNvPr id="897" name="Metin kutusu 896">
            <a:extLst>
              <a:ext uri="{FF2B5EF4-FFF2-40B4-BE49-F238E27FC236}">
                <a16:creationId xmlns:a16="http://schemas.microsoft.com/office/drawing/2014/main" id="{C7697690-56EB-0614-08F0-0BA2FACD2BFA}"/>
              </a:ext>
            </a:extLst>
          </p:cNvPr>
          <p:cNvSpPr txBox="1"/>
          <p:nvPr/>
        </p:nvSpPr>
        <p:spPr>
          <a:xfrm>
            <a:off x="2014025" y="2757128"/>
            <a:ext cx="1273461" cy="215444"/>
          </a:xfrm>
          <a:prstGeom prst="rect">
            <a:avLst/>
          </a:prstGeom>
          <a:noFill/>
        </p:spPr>
        <p:txBody>
          <a:bodyPr wrap="square" rtlCol="0">
            <a:spAutoFit/>
          </a:bodyPr>
          <a:lstStyle/>
          <a:p>
            <a:r>
              <a:rPr lang="tr-TR" sz="800" dirty="0">
                <a:latin typeface="Fira Code" panose="020B0809050000020004" pitchFamily="49" charset="0"/>
                <a:ea typeface="Fira Code" panose="020B0809050000020004" pitchFamily="49" charset="0"/>
                <a:cs typeface="Fira Code" panose="020B0809050000020004" pitchFamily="49" charset="0"/>
              </a:rPr>
              <a:t>İşletim Sistemleri</a:t>
            </a:r>
          </a:p>
        </p:txBody>
      </p:sp>
      <p:sp>
        <p:nvSpPr>
          <p:cNvPr id="898" name="Metin kutusu 897">
            <a:extLst>
              <a:ext uri="{FF2B5EF4-FFF2-40B4-BE49-F238E27FC236}">
                <a16:creationId xmlns:a16="http://schemas.microsoft.com/office/drawing/2014/main" id="{A43C4B64-54A2-0CD4-EC62-E450B322AF92}"/>
              </a:ext>
            </a:extLst>
          </p:cNvPr>
          <p:cNvSpPr txBox="1"/>
          <p:nvPr/>
        </p:nvSpPr>
        <p:spPr>
          <a:xfrm>
            <a:off x="2014025" y="3034719"/>
            <a:ext cx="1273461" cy="215444"/>
          </a:xfrm>
          <a:prstGeom prst="rect">
            <a:avLst/>
          </a:prstGeom>
          <a:noFill/>
        </p:spPr>
        <p:txBody>
          <a:bodyPr wrap="square" rtlCol="0">
            <a:spAutoFit/>
          </a:bodyPr>
          <a:lstStyle/>
          <a:p>
            <a:r>
              <a:rPr lang="tr-TR" sz="800" dirty="0">
                <a:latin typeface="Fira Code" panose="020B0809050000020004" pitchFamily="49" charset="0"/>
                <a:ea typeface="Fira Code" panose="020B0809050000020004" pitchFamily="49" charset="0"/>
                <a:cs typeface="Fira Code" panose="020B0809050000020004" pitchFamily="49" charset="0"/>
              </a:rPr>
              <a:t>Sürücü Yazılımları</a:t>
            </a:r>
          </a:p>
        </p:txBody>
      </p:sp>
      <p:sp>
        <p:nvSpPr>
          <p:cNvPr id="899" name="Metin kutusu 898">
            <a:extLst>
              <a:ext uri="{FF2B5EF4-FFF2-40B4-BE49-F238E27FC236}">
                <a16:creationId xmlns:a16="http://schemas.microsoft.com/office/drawing/2014/main" id="{365B2F2B-D3A2-04B7-2051-1476947C5BBC}"/>
              </a:ext>
            </a:extLst>
          </p:cNvPr>
          <p:cNvSpPr txBox="1"/>
          <p:nvPr/>
        </p:nvSpPr>
        <p:spPr>
          <a:xfrm>
            <a:off x="2014026" y="3312310"/>
            <a:ext cx="1389706" cy="215444"/>
          </a:xfrm>
          <a:prstGeom prst="rect">
            <a:avLst/>
          </a:prstGeom>
          <a:noFill/>
        </p:spPr>
        <p:txBody>
          <a:bodyPr wrap="square" rtlCol="0">
            <a:spAutoFit/>
          </a:bodyPr>
          <a:lstStyle/>
          <a:p>
            <a:r>
              <a:rPr lang="tr-TR" sz="800" dirty="0">
                <a:latin typeface="Fira Code" panose="020B0809050000020004" pitchFamily="49" charset="0"/>
                <a:ea typeface="Fira Code" panose="020B0809050000020004" pitchFamily="49" charset="0"/>
                <a:cs typeface="Fira Code" panose="020B0809050000020004" pitchFamily="49" charset="0"/>
              </a:rPr>
              <a:t>Yardımcı Programlar</a:t>
            </a:r>
          </a:p>
        </p:txBody>
      </p:sp>
      <p:sp>
        <p:nvSpPr>
          <p:cNvPr id="926" name="Metin kutusu 925">
            <a:extLst>
              <a:ext uri="{FF2B5EF4-FFF2-40B4-BE49-F238E27FC236}">
                <a16:creationId xmlns:a16="http://schemas.microsoft.com/office/drawing/2014/main" id="{94AAFD20-1387-FA2F-7AC4-5B9C63EA8DC3}"/>
              </a:ext>
            </a:extLst>
          </p:cNvPr>
          <p:cNvSpPr txBox="1"/>
          <p:nvPr/>
        </p:nvSpPr>
        <p:spPr>
          <a:xfrm>
            <a:off x="3686978" y="2750970"/>
            <a:ext cx="1273461" cy="215444"/>
          </a:xfrm>
          <a:prstGeom prst="rect">
            <a:avLst/>
          </a:prstGeom>
          <a:noFill/>
        </p:spPr>
        <p:txBody>
          <a:bodyPr wrap="square" rtlCol="0">
            <a:spAutoFit/>
          </a:bodyPr>
          <a:lstStyle/>
          <a:p>
            <a:r>
              <a:rPr lang="tr-TR" sz="800" dirty="0">
                <a:latin typeface="Fira Code" panose="020B0809050000020004" pitchFamily="49" charset="0"/>
                <a:ea typeface="Fira Code" panose="020B0809050000020004" pitchFamily="49" charset="0"/>
                <a:cs typeface="Fira Code" panose="020B0809050000020004" pitchFamily="49" charset="0"/>
              </a:rPr>
              <a:t>Araç Yazılımları</a:t>
            </a:r>
          </a:p>
        </p:txBody>
      </p:sp>
      <p:sp>
        <p:nvSpPr>
          <p:cNvPr id="927" name="Metin kutusu 926">
            <a:extLst>
              <a:ext uri="{FF2B5EF4-FFF2-40B4-BE49-F238E27FC236}">
                <a16:creationId xmlns:a16="http://schemas.microsoft.com/office/drawing/2014/main" id="{F8A3FE1D-1E0D-D4D0-BBB5-3A2A44B892F9}"/>
              </a:ext>
            </a:extLst>
          </p:cNvPr>
          <p:cNvSpPr txBox="1"/>
          <p:nvPr/>
        </p:nvSpPr>
        <p:spPr>
          <a:xfrm>
            <a:off x="3686978" y="3034615"/>
            <a:ext cx="1389706" cy="215444"/>
          </a:xfrm>
          <a:prstGeom prst="rect">
            <a:avLst/>
          </a:prstGeom>
          <a:noFill/>
        </p:spPr>
        <p:txBody>
          <a:bodyPr wrap="square" rtlCol="0">
            <a:spAutoFit/>
          </a:bodyPr>
          <a:lstStyle/>
          <a:p>
            <a:r>
              <a:rPr lang="tr-TR" sz="800" dirty="0">
                <a:latin typeface="Fira Code" panose="020B0809050000020004" pitchFamily="49" charset="0"/>
                <a:ea typeface="Fira Code" panose="020B0809050000020004" pitchFamily="49" charset="0"/>
                <a:cs typeface="Fira Code" panose="020B0809050000020004" pitchFamily="49" charset="0"/>
              </a:rPr>
              <a:t>Ev Cihaz Yazılımları</a:t>
            </a:r>
          </a:p>
        </p:txBody>
      </p:sp>
      <p:sp>
        <p:nvSpPr>
          <p:cNvPr id="928" name="Metin kutusu 927">
            <a:extLst>
              <a:ext uri="{FF2B5EF4-FFF2-40B4-BE49-F238E27FC236}">
                <a16:creationId xmlns:a16="http://schemas.microsoft.com/office/drawing/2014/main" id="{A9995C28-0532-34B3-1B95-A5EA06F0167E}"/>
              </a:ext>
            </a:extLst>
          </p:cNvPr>
          <p:cNvSpPr txBox="1"/>
          <p:nvPr/>
        </p:nvSpPr>
        <p:spPr>
          <a:xfrm>
            <a:off x="5552751" y="2749213"/>
            <a:ext cx="1527886" cy="215444"/>
          </a:xfrm>
          <a:prstGeom prst="rect">
            <a:avLst/>
          </a:prstGeom>
          <a:noFill/>
        </p:spPr>
        <p:txBody>
          <a:bodyPr wrap="square" rtlCol="0">
            <a:spAutoFit/>
          </a:bodyPr>
          <a:lstStyle/>
          <a:p>
            <a:r>
              <a:rPr lang="tr-TR" sz="800" dirty="0">
                <a:latin typeface="Fira Code" panose="020B0809050000020004" pitchFamily="49" charset="0"/>
                <a:ea typeface="Fira Code" panose="020B0809050000020004" pitchFamily="49" charset="0"/>
                <a:cs typeface="Fira Code" panose="020B0809050000020004" pitchFamily="49" charset="0"/>
              </a:rPr>
              <a:t>Matematiksel Modelleme</a:t>
            </a:r>
          </a:p>
        </p:txBody>
      </p:sp>
      <p:sp>
        <p:nvSpPr>
          <p:cNvPr id="929" name="Metin kutusu 928">
            <a:extLst>
              <a:ext uri="{FF2B5EF4-FFF2-40B4-BE49-F238E27FC236}">
                <a16:creationId xmlns:a16="http://schemas.microsoft.com/office/drawing/2014/main" id="{79E77D49-0A1C-9F33-6DD7-AB77E63E6022}"/>
              </a:ext>
            </a:extLst>
          </p:cNvPr>
          <p:cNvSpPr txBox="1"/>
          <p:nvPr/>
        </p:nvSpPr>
        <p:spPr>
          <a:xfrm>
            <a:off x="5552751" y="3029790"/>
            <a:ext cx="1527886" cy="215444"/>
          </a:xfrm>
          <a:prstGeom prst="rect">
            <a:avLst/>
          </a:prstGeom>
          <a:noFill/>
        </p:spPr>
        <p:txBody>
          <a:bodyPr wrap="square" rtlCol="0">
            <a:spAutoFit/>
          </a:bodyPr>
          <a:lstStyle/>
          <a:p>
            <a:r>
              <a:rPr lang="tr-TR" sz="800">
                <a:latin typeface="Fira Code" panose="020B0809050000020004" pitchFamily="49" charset="0"/>
                <a:ea typeface="Fira Code" panose="020B0809050000020004" pitchFamily="49" charset="0"/>
                <a:cs typeface="Fira Code" panose="020B0809050000020004" pitchFamily="49" charset="0"/>
              </a:rPr>
              <a:t>Fiziksel Simülasyonlar</a:t>
            </a:r>
            <a:endParaRPr lang="tr-TR" sz="800" dirty="0">
              <a:latin typeface="Fira Code" panose="020B0809050000020004" pitchFamily="49" charset="0"/>
              <a:ea typeface="Fira Code" panose="020B0809050000020004" pitchFamily="49" charset="0"/>
              <a:cs typeface="Fira Code" panose="020B0809050000020004" pitchFamily="49" charset="0"/>
            </a:endParaRPr>
          </a:p>
        </p:txBody>
      </p:sp>
      <p:sp>
        <p:nvSpPr>
          <p:cNvPr id="930" name="Metin kutusu 929">
            <a:extLst>
              <a:ext uri="{FF2B5EF4-FFF2-40B4-BE49-F238E27FC236}">
                <a16:creationId xmlns:a16="http://schemas.microsoft.com/office/drawing/2014/main" id="{71989D55-381C-5544-7AD1-E10A39CF169E}"/>
              </a:ext>
            </a:extLst>
          </p:cNvPr>
          <p:cNvSpPr txBox="1"/>
          <p:nvPr/>
        </p:nvSpPr>
        <p:spPr>
          <a:xfrm>
            <a:off x="7334462" y="2749213"/>
            <a:ext cx="1527886" cy="215444"/>
          </a:xfrm>
          <a:prstGeom prst="rect">
            <a:avLst/>
          </a:prstGeom>
          <a:noFill/>
        </p:spPr>
        <p:txBody>
          <a:bodyPr wrap="square" rtlCol="0">
            <a:spAutoFit/>
          </a:bodyPr>
          <a:lstStyle/>
          <a:p>
            <a:r>
              <a:rPr lang="tr-TR" sz="800" dirty="0">
                <a:latin typeface="Fira Code" panose="020B0809050000020004" pitchFamily="49" charset="0"/>
                <a:ea typeface="Fira Code" panose="020B0809050000020004" pitchFamily="49" charset="0"/>
                <a:cs typeface="Fira Code" panose="020B0809050000020004" pitchFamily="49" charset="0"/>
              </a:rPr>
              <a:t>E-Öğrenme Platformları</a:t>
            </a:r>
          </a:p>
        </p:txBody>
      </p:sp>
      <p:sp>
        <p:nvSpPr>
          <p:cNvPr id="931" name="Metin kutusu 930">
            <a:extLst>
              <a:ext uri="{FF2B5EF4-FFF2-40B4-BE49-F238E27FC236}">
                <a16:creationId xmlns:a16="http://schemas.microsoft.com/office/drawing/2014/main" id="{2F7524CF-A9ED-89EB-8BF1-3BD769A36A5D}"/>
              </a:ext>
            </a:extLst>
          </p:cNvPr>
          <p:cNvSpPr txBox="1"/>
          <p:nvPr/>
        </p:nvSpPr>
        <p:spPr>
          <a:xfrm>
            <a:off x="7341948" y="3039566"/>
            <a:ext cx="1736737" cy="215444"/>
          </a:xfrm>
          <a:prstGeom prst="rect">
            <a:avLst/>
          </a:prstGeom>
          <a:noFill/>
        </p:spPr>
        <p:txBody>
          <a:bodyPr wrap="square" rtlCol="0">
            <a:spAutoFit/>
          </a:bodyPr>
          <a:lstStyle/>
          <a:p>
            <a:r>
              <a:rPr lang="tr-TR" sz="800" dirty="0">
                <a:latin typeface="Fira Code" panose="020B0809050000020004" pitchFamily="49" charset="0"/>
                <a:ea typeface="Fira Code" panose="020B0809050000020004" pitchFamily="49" charset="0"/>
                <a:cs typeface="Fira Code" panose="020B0809050000020004" pitchFamily="49" charset="0"/>
              </a:rPr>
              <a:t>Ders Materyal Yazılımları</a:t>
            </a:r>
          </a:p>
        </p:txBody>
      </p:sp>
      <p:cxnSp>
        <p:nvCxnSpPr>
          <p:cNvPr id="933" name="Bağlayıcı: Dirsek 932">
            <a:extLst>
              <a:ext uri="{FF2B5EF4-FFF2-40B4-BE49-F238E27FC236}">
                <a16:creationId xmlns:a16="http://schemas.microsoft.com/office/drawing/2014/main" id="{645AEC31-AEAA-DF18-C47A-B0C30E8EB330}"/>
              </a:ext>
            </a:extLst>
          </p:cNvPr>
          <p:cNvCxnSpPr>
            <a:stCxn id="13" idx="2"/>
            <a:endCxn id="30" idx="1"/>
          </p:cNvCxnSpPr>
          <p:nvPr/>
        </p:nvCxnSpPr>
        <p:spPr>
          <a:xfrm rot="5400000">
            <a:off x="575423" y="2361903"/>
            <a:ext cx="354983" cy="638595"/>
          </a:xfrm>
          <a:prstGeom prst="bentConnector4">
            <a:avLst>
              <a:gd name="adj1" fmla="val 34827"/>
              <a:gd name="adj2" fmla="val 135797"/>
            </a:avLst>
          </a:prstGeom>
          <a:ln>
            <a:tailEnd type="triangle"/>
          </a:ln>
        </p:spPr>
        <p:style>
          <a:lnRef idx="1">
            <a:schemeClr val="dk1"/>
          </a:lnRef>
          <a:fillRef idx="0">
            <a:schemeClr val="dk1"/>
          </a:fillRef>
          <a:effectRef idx="0">
            <a:schemeClr val="dk1"/>
          </a:effectRef>
          <a:fontRef idx="minor">
            <a:schemeClr val="tx1"/>
          </a:fontRef>
        </p:style>
      </p:cxnSp>
      <p:cxnSp>
        <p:nvCxnSpPr>
          <p:cNvPr id="935" name="Bağlayıcı: Dirsek 934">
            <a:extLst>
              <a:ext uri="{FF2B5EF4-FFF2-40B4-BE49-F238E27FC236}">
                <a16:creationId xmlns:a16="http://schemas.microsoft.com/office/drawing/2014/main" id="{8076BC3D-EE36-70CC-D6DC-B6A0ED7F6859}"/>
              </a:ext>
            </a:extLst>
          </p:cNvPr>
          <p:cNvCxnSpPr>
            <a:stCxn id="13" idx="2"/>
            <a:endCxn id="31" idx="1"/>
          </p:cNvCxnSpPr>
          <p:nvPr/>
        </p:nvCxnSpPr>
        <p:spPr>
          <a:xfrm rot="5400000">
            <a:off x="431124" y="2506200"/>
            <a:ext cx="643579" cy="638596"/>
          </a:xfrm>
          <a:prstGeom prst="bentConnector4">
            <a:avLst>
              <a:gd name="adj1" fmla="val 19079"/>
              <a:gd name="adj2" fmla="val 135797"/>
            </a:avLst>
          </a:prstGeom>
          <a:ln>
            <a:tailEnd type="triangle"/>
          </a:ln>
        </p:spPr>
        <p:style>
          <a:lnRef idx="1">
            <a:schemeClr val="dk1"/>
          </a:lnRef>
          <a:fillRef idx="0">
            <a:schemeClr val="dk1"/>
          </a:fillRef>
          <a:effectRef idx="0">
            <a:schemeClr val="dk1"/>
          </a:effectRef>
          <a:fontRef idx="minor">
            <a:schemeClr val="tx1"/>
          </a:fontRef>
        </p:style>
      </p:cxnSp>
      <p:cxnSp>
        <p:nvCxnSpPr>
          <p:cNvPr id="938" name="Bağlayıcı: Dirsek 937">
            <a:extLst>
              <a:ext uri="{FF2B5EF4-FFF2-40B4-BE49-F238E27FC236}">
                <a16:creationId xmlns:a16="http://schemas.microsoft.com/office/drawing/2014/main" id="{F7A35B1B-67BC-55C9-04FE-AC53D9AD1278}"/>
              </a:ext>
            </a:extLst>
          </p:cNvPr>
          <p:cNvCxnSpPr>
            <a:stCxn id="13" idx="2"/>
            <a:endCxn id="896" idx="1"/>
          </p:cNvCxnSpPr>
          <p:nvPr/>
        </p:nvCxnSpPr>
        <p:spPr>
          <a:xfrm rot="5400000">
            <a:off x="286340" y="2650984"/>
            <a:ext cx="933147" cy="638596"/>
          </a:xfrm>
          <a:prstGeom prst="bentConnector4">
            <a:avLst>
              <a:gd name="adj1" fmla="val 13898"/>
              <a:gd name="adj2" fmla="val 135797"/>
            </a:avLst>
          </a:prstGeom>
          <a:ln>
            <a:tailEnd type="triangle"/>
          </a:ln>
        </p:spPr>
        <p:style>
          <a:lnRef idx="1">
            <a:schemeClr val="dk1"/>
          </a:lnRef>
          <a:fillRef idx="0">
            <a:schemeClr val="dk1"/>
          </a:fillRef>
          <a:effectRef idx="0">
            <a:schemeClr val="dk1"/>
          </a:effectRef>
          <a:fontRef idx="minor">
            <a:schemeClr val="tx1"/>
          </a:fontRef>
        </p:style>
      </p:cxnSp>
      <p:cxnSp>
        <p:nvCxnSpPr>
          <p:cNvPr id="941" name="Bağlayıcı: Dirsek 940">
            <a:extLst>
              <a:ext uri="{FF2B5EF4-FFF2-40B4-BE49-F238E27FC236}">
                <a16:creationId xmlns:a16="http://schemas.microsoft.com/office/drawing/2014/main" id="{154AD219-EEFC-E1A8-5503-F6CD785F9230}"/>
              </a:ext>
            </a:extLst>
          </p:cNvPr>
          <p:cNvCxnSpPr>
            <a:stCxn id="14" idx="2"/>
            <a:endCxn id="897" idx="1"/>
          </p:cNvCxnSpPr>
          <p:nvPr/>
        </p:nvCxnSpPr>
        <p:spPr>
          <a:xfrm rot="5400000">
            <a:off x="2180882" y="2336853"/>
            <a:ext cx="361141" cy="694853"/>
          </a:xfrm>
          <a:prstGeom prst="bentConnector4">
            <a:avLst>
              <a:gd name="adj1" fmla="val 35086"/>
              <a:gd name="adj2" fmla="val 132899"/>
            </a:avLst>
          </a:prstGeom>
          <a:ln>
            <a:tailEnd type="triangle"/>
          </a:ln>
        </p:spPr>
        <p:style>
          <a:lnRef idx="1">
            <a:schemeClr val="dk1"/>
          </a:lnRef>
          <a:fillRef idx="0">
            <a:schemeClr val="dk1"/>
          </a:fillRef>
          <a:effectRef idx="0">
            <a:schemeClr val="dk1"/>
          </a:effectRef>
          <a:fontRef idx="minor">
            <a:schemeClr val="tx1"/>
          </a:fontRef>
        </p:style>
      </p:cxnSp>
      <p:cxnSp>
        <p:nvCxnSpPr>
          <p:cNvPr id="943" name="Bağlayıcı: Dirsek 942">
            <a:extLst>
              <a:ext uri="{FF2B5EF4-FFF2-40B4-BE49-F238E27FC236}">
                <a16:creationId xmlns:a16="http://schemas.microsoft.com/office/drawing/2014/main" id="{2B36F9BA-BCCA-AAE8-971C-922F7C4B1E70}"/>
              </a:ext>
            </a:extLst>
          </p:cNvPr>
          <p:cNvCxnSpPr>
            <a:stCxn id="14" idx="2"/>
            <a:endCxn id="898" idx="1"/>
          </p:cNvCxnSpPr>
          <p:nvPr/>
        </p:nvCxnSpPr>
        <p:spPr>
          <a:xfrm rot="5400000">
            <a:off x="2042086" y="2475649"/>
            <a:ext cx="638732" cy="694853"/>
          </a:xfrm>
          <a:prstGeom prst="bentConnector4">
            <a:avLst>
              <a:gd name="adj1" fmla="val 18845"/>
              <a:gd name="adj2" fmla="val 132899"/>
            </a:avLst>
          </a:prstGeom>
          <a:ln>
            <a:tailEnd type="triangle"/>
          </a:ln>
        </p:spPr>
        <p:style>
          <a:lnRef idx="1">
            <a:schemeClr val="dk1"/>
          </a:lnRef>
          <a:fillRef idx="0">
            <a:schemeClr val="dk1"/>
          </a:fillRef>
          <a:effectRef idx="0">
            <a:schemeClr val="dk1"/>
          </a:effectRef>
          <a:fontRef idx="minor">
            <a:schemeClr val="tx1"/>
          </a:fontRef>
        </p:style>
      </p:cxnSp>
      <p:cxnSp>
        <p:nvCxnSpPr>
          <p:cNvPr id="946" name="Bağlayıcı: Dirsek 945">
            <a:extLst>
              <a:ext uri="{FF2B5EF4-FFF2-40B4-BE49-F238E27FC236}">
                <a16:creationId xmlns:a16="http://schemas.microsoft.com/office/drawing/2014/main" id="{00AE219E-22B8-CED6-A623-9F46C917BBFA}"/>
              </a:ext>
            </a:extLst>
          </p:cNvPr>
          <p:cNvCxnSpPr>
            <a:stCxn id="14" idx="2"/>
            <a:endCxn id="899" idx="1"/>
          </p:cNvCxnSpPr>
          <p:nvPr/>
        </p:nvCxnSpPr>
        <p:spPr>
          <a:xfrm rot="5400000">
            <a:off x="1903291" y="2614444"/>
            <a:ext cx="916323" cy="694852"/>
          </a:xfrm>
          <a:prstGeom prst="bentConnector4">
            <a:avLst>
              <a:gd name="adj1" fmla="val 13235"/>
              <a:gd name="adj2" fmla="val 132899"/>
            </a:avLst>
          </a:prstGeom>
          <a:ln>
            <a:tailEnd type="triangle"/>
          </a:ln>
        </p:spPr>
        <p:style>
          <a:lnRef idx="1">
            <a:schemeClr val="dk1"/>
          </a:lnRef>
          <a:fillRef idx="0">
            <a:schemeClr val="dk1"/>
          </a:fillRef>
          <a:effectRef idx="0">
            <a:schemeClr val="dk1"/>
          </a:effectRef>
          <a:fontRef idx="minor">
            <a:schemeClr val="tx1"/>
          </a:fontRef>
        </p:style>
      </p:cxnSp>
      <p:cxnSp>
        <p:nvCxnSpPr>
          <p:cNvPr id="949" name="Bağlayıcı: Dirsek 948">
            <a:extLst>
              <a:ext uri="{FF2B5EF4-FFF2-40B4-BE49-F238E27FC236}">
                <a16:creationId xmlns:a16="http://schemas.microsoft.com/office/drawing/2014/main" id="{D78C05B2-3990-996A-818B-D8F1C8AEE5FC}"/>
              </a:ext>
            </a:extLst>
          </p:cNvPr>
          <p:cNvCxnSpPr>
            <a:stCxn id="15" idx="2"/>
            <a:endCxn id="926" idx="1"/>
          </p:cNvCxnSpPr>
          <p:nvPr/>
        </p:nvCxnSpPr>
        <p:spPr>
          <a:xfrm rot="5400000">
            <a:off x="3873316" y="2317372"/>
            <a:ext cx="354983" cy="727657"/>
          </a:xfrm>
          <a:prstGeom prst="bentConnector4">
            <a:avLst>
              <a:gd name="adj1" fmla="val 34827"/>
              <a:gd name="adj2" fmla="val 131416"/>
            </a:avLst>
          </a:prstGeom>
          <a:ln>
            <a:tailEnd type="triangle"/>
          </a:ln>
        </p:spPr>
        <p:style>
          <a:lnRef idx="1">
            <a:schemeClr val="dk1"/>
          </a:lnRef>
          <a:fillRef idx="0">
            <a:schemeClr val="dk1"/>
          </a:fillRef>
          <a:effectRef idx="0">
            <a:schemeClr val="dk1"/>
          </a:effectRef>
          <a:fontRef idx="minor">
            <a:schemeClr val="tx1"/>
          </a:fontRef>
        </p:style>
      </p:cxnSp>
      <p:cxnSp>
        <p:nvCxnSpPr>
          <p:cNvPr id="951" name="Bağlayıcı: Dirsek 950">
            <a:extLst>
              <a:ext uri="{FF2B5EF4-FFF2-40B4-BE49-F238E27FC236}">
                <a16:creationId xmlns:a16="http://schemas.microsoft.com/office/drawing/2014/main" id="{94DBAA89-08F8-623C-FE85-4F790884A83D}"/>
              </a:ext>
            </a:extLst>
          </p:cNvPr>
          <p:cNvCxnSpPr>
            <a:stCxn id="15" idx="2"/>
            <a:endCxn id="927" idx="1"/>
          </p:cNvCxnSpPr>
          <p:nvPr/>
        </p:nvCxnSpPr>
        <p:spPr>
          <a:xfrm rot="5400000">
            <a:off x="3731493" y="2459195"/>
            <a:ext cx="638628" cy="727657"/>
          </a:xfrm>
          <a:prstGeom prst="bentConnector4">
            <a:avLst>
              <a:gd name="adj1" fmla="val 17702"/>
              <a:gd name="adj2" fmla="val 131416"/>
            </a:avLst>
          </a:prstGeom>
          <a:ln>
            <a:tailEnd type="triangle"/>
          </a:ln>
        </p:spPr>
        <p:style>
          <a:lnRef idx="1">
            <a:schemeClr val="dk1"/>
          </a:lnRef>
          <a:fillRef idx="0">
            <a:schemeClr val="dk1"/>
          </a:fillRef>
          <a:effectRef idx="0">
            <a:schemeClr val="dk1"/>
          </a:effectRef>
          <a:fontRef idx="minor">
            <a:schemeClr val="tx1"/>
          </a:fontRef>
        </p:style>
      </p:cxnSp>
      <p:cxnSp>
        <p:nvCxnSpPr>
          <p:cNvPr id="954" name="Bağlayıcı: Dirsek 953">
            <a:extLst>
              <a:ext uri="{FF2B5EF4-FFF2-40B4-BE49-F238E27FC236}">
                <a16:creationId xmlns:a16="http://schemas.microsoft.com/office/drawing/2014/main" id="{FA5195B3-94E4-F528-EACE-8CF76BA4AF4B}"/>
              </a:ext>
            </a:extLst>
          </p:cNvPr>
          <p:cNvCxnSpPr>
            <a:stCxn id="16" idx="2"/>
            <a:endCxn id="928" idx="1"/>
          </p:cNvCxnSpPr>
          <p:nvPr/>
        </p:nvCxnSpPr>
        <p:spPr>
          <a:xfrm rot="5400000">
            <a:off x="5691479" y="2358932"/>
            <a:ext cx="359276" cy="636731"/>
          </a:xfrm>
          <a:prstGeom prst="bentConnector4">
            <a:avLst>
              <a:gd name="adj1" fmla="val 35008"/>
              <a:gd name="adj2" fmla="val 135902"/>
            </a:avLst>
          </a:prstGeom>
          <a:ln>
            <a:tailEnd type="triangle"/>
          </a:ln>
        </p:spPr>
        <p:style>
          <a:lnRef idx="1">
            <a:schemeClr val="dk1"/>
          </a:lnRef>
          <a:fillRef idx="0">
            <a:schemeClr val="dk1"/>
          </a:fillRef>
          <a:effectRef idx="0">
            <a:schemeClr val="dk1"/>
          </a:effectRef>
          <a:fontRef idx="minor">
            <a:schemeClr val="tx1"/>
          </a:fontRef>
        </p:style>
      </p:cxnSp>
      <p:cxnSp>
        <p:nvCxnSpPr>
          <p:cNvPr id="956" name="Bağlayıcı: Dirsek 955">
            <a:extLst>
              <a:ext uri="{FF2B5EF4-FFF2-40B4-BE49-F238E27FC236}">
                <a16:creationId xmlns:a16="http://schemas.microsoft.com/office/drawing/2014/main" id="{4DC88FB3-04BD-8CEE-A2CC-5ACFB2A04FAB}"/>
              </a:ext>
            </a:extLst>
          </p:cNvPr>
          <p:cNvCxnSpPr>
            <a:stCxn id="16" idx="2"/>
            <a:endCxn id="929" idx="1"/>
          </p:cNvCxnSpPr>
          <p:nvPr/>
        </p:nvCxnSpPr>
        <p:spPr>
          <a:xfrm rot="5400000">
            <a:off x="5551191" y="2499220"/>
            <a:ext cx="639853" cy="636731"/>
          </a:xfrm>
          <a:prstGeom prst="bentConnector4">
            <a:avLst>
              <a:gd name="adj1" fmla="val 18898"/>
              <a:gd name="adj2" fmla="val 135902"/>
            </a:avLst>
          </a:prstGeom>
          <a:ln>
            <a:tailEnd type="triangle"/>
          </a:ln>
        </p:spPr>
        <p:style>
          <a:lnRef idx="1">
            <a:schemeClr val="dk1"/>
          </a:lnRef>
          <a:fillRef idx="0">
            <a:schemeClr val="dk1"/>
          </a:fillRef>
          <a:effectRef idx="0">
            <a:schemeClr val="dk1"/>
          </a:effectRef>
          <a:fontRef idx="minor">
            <a:schemeClr val="tx1"/>
          </a:fontRef>
        </p:style>
      </p:cxnSp>
      <p:cxnSp>
        <p:nvCxnSpPr>
          <p:cNvPr id="959" name="Bağlayıcı: Dirsek 958">
            <a:extLst>
              <a:ext uri="{FF2B5EF4-FFF2-40B4-BE49-F238E27FC236}">
                <a16:creationId xmlns:a16="http://schemas.microsoft.com/office/drawing/2014/main" id="{09AA5D86-C9A6-8AB8-34BA-E09B4294979E}"/>
              </a:ext>
            </a:extLst>
          </p:cNvPr>
          <p:cNvCxnSpPr>
            <a:stCxn id="17" idx="2"/>
            <a:endCxn id="930" idx="1"/>
          </p:cNvCxnSpPr>
          <p:nvPr/>
        </p:nvCxnSpPr>
        <p:spPr>
          <a:xfrm rot="5400000">
            <a:off x="7503277" y="2328844"/>
            <a:ext cx="359277" cy="696905"/>
          </a:xfrm>
          <a:prstGeom prst="bentConnector4">
            <a:avLst>
              <a:gd name="adj1" fmla="val 35008"/>
              <a:gd name="adj2" fmla="val 132802"/>
            </a:avLst>
          </a:prstGeom>
          <a:ln>
            <a:tailEnd type="triangle"/>
          </a:ln>
        </p:spPr>
        <p:style>
          <a:lnRef idx="1">
            <a:schemeClr val="dk1"/>
          </a:lnRef>
          <a:fillRef idx="0">
            <a:schemeClr val="dk1"/>
          </a:fillRef>
          <a:effectRef idx="0">
            <a:schemeClr val="dk1"/>
          </a:effectRef>
          <a:fontRef idx="minor">
            <a:schemeClr val="tx1"/>
          </a:fontRef>
        </p:style>
      </p:cxnSp>
      <p:cxnSp>
        <p:nvCxnSpPr>
          <p:cNvPr id="961" name="Bağlayıcı: Dirsek 960">
            <a:extLst>
              <a:ext uri="{FF2B5EF4-FFF2-40B4-BE49-F238E27FC236}">
                <a16:creationId xmlns:a16="http://schemas.microsoft.com/office/drawing/2014/main" id="{47880567-94B2-C7B5-0A05-18A6FF0C6902}"/>
              </a:ext>
            </a:extLst>
          </p:cNvPr>
          <p:cNvCxnSpPr>
            <a:stCxn id="17" idx="2"/>
            <a:endCxn id="931" idx="1"/>
          </p:cNvCxnSpPr>
          <p:nvPr/>
        </p:nvCxnSpPr>
        <p:spPr>
          <a:xfrm rot="5400000">
            <a:off x="7361843" y="2477764"/>
            <a:ext cx="649630" cy="689419"/>
          </a:xfrm>
          <a:prstGeom prst="bentConnector4">
            <a:avLst>
              <a:gd name="adj1" fmla="val 20483"/>
              <a:gd name="adj2" fmla="val 133158"/>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79120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1000"/>
                                        <p:tgtEl>
                                          <p:spTgt spid="23"/>
                                        </p:tgtEl>
                                      </p:cBhvr>
                                    </p:animEffect>
                                    <p:anim calcmode="lin" valueType="num">
                                      <p:cBhvr>
                                        <p:cTn id="8" dur="1000" fill="hold"/>
                                        <p:tgtEl>
                                          <p:spTgt spid="23"/>
                                        </p:tgtEl>
                                        <p:attrNameLst>
                                          <p:attrName>ppt_x</p:attrName>
                                        </p:attrNameLst>
                                      </p:cBhvr>
                                      <p:tavLst>
                                        <p:tav tm="0">
                                          <p:val>
                                            <p:strVal val="#ppt_x"/>
                                          </p:val>
                                        </p:tav>
                                        <p:tav tm="100000">
                                          <p:val>
                                            <p:strVal val="#ppt_x"/>
                                          </p:val>
                                        </p:tav>
                                      </p:tavLst>
                                    </p:anim>
                                    <p:anim calcmode="lin" valueType="num">
                                      <p:cBhvr>
                                        <p:cTn id="9" dur="1000" fill="hold"/>
                                        <p:tgtEl>
                                          <p:spTgt spid="23"/>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21"/>
                                        </p:tgtEl>
                                        <p:attrNameLst>
                                          <p:attrName>style.visibility</p:attrName>
                                        </p:attrNameLst>
                                      </p:cBhvr>
                                      <p:to>
                                        <p:strVal val="visible"/>
                                      </p:to>
                                    </p:set>
                                    <p:animEffect transition="in" filter="fade">
                                      <p:cBhvr>
                                        <p:cTn id="12" dur="1000"/>
                                        <p:tgtEl>
                                          <p:spTgt spid="21"/>
                                        </p:tgtEl>
                                      </p:cBhvr>
                                    </p:animEffect>
                                    <p:anim calcmode="lin" valueType="num">
                                      <p:cBhvr>
                                        <p:cTn id="13" dur="1000" fill="hold"/>
                                        <p:tgtEl>
                                          <p:spTgt spid="21"/>
                                        </p:tgtEl>
                                        <p:attrNameLst>
                                          <p:attrName>ppt_x</p:attrName>
                                        </p:attrNameLst>
                                      </p:cBhvr>
                                      <p:tavLst>
                                        <p:tav tm="0">
                                          <p:val>
                                            <p:strVal val="#ppt_x"/>
                                          </p:val>
                                        </p:tav>
                                        <p:tav tm="100000">
                                          <p:val>
                                            <p:strVal val="#ppt_x"/>
                                          </p:val>
                                        </p:tav>
                                      </p:tavLst>
                                    </p:anim>
                                    <p:anim calcmode="lin" valueType="num">
                                      <p:cBhvr>
                                        <p:cTn id="14" dur="1000" fill="hold"/>
                                        <p:tgtEl>
                                          <p:spTgt spid="21"/>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25"/>
                                        </p:tgtEl>
                                        <p:attrNameLst>
                                          <p:attrName>style.visibility</p:attrName>
                                        </p:attrNameLst>
                                      </p:cBhvr>
                                      <p:to>
                                        <p:strVal val="visible"/>
                                      </p:to>
                                    </p:set>
                                    <p:animEffect transition="in" filter="fade">
                                      <p:cBhvr>
                                        <p:cTn id="17" dur="1000"/>
                                        <p:tgtEl>
                                          <p:spTgt spid="25"/>
                                        </p:tgtEl>
                                      </p:cBhvr>
                                    </p:animEffect>
                                    <p:anim calcmode="lin" valueType="num">
                                      <p:cBhvr>
                                        <p:cTn id="18" dur="1000" fill="hold"/>
                                        <p:tgtEl>
                                          <p:spTgt spid="25"/>
                                        </p:tgtEl>
                                        <p:attrNameLst>
                                          <p:attrName>ppt_x</p:attrName>
                                        </p:attrNameLst>
                                      </p:cBhvr>
                                      <p:tavLst>
                                        <p:tav tm="0">
                                          <p:val>
                                            <p:strVal val="#ppt_x"/>
                                          </p:val>
                                        </p:tav>
                                        <p:tav tm="100000">
                                          <p:val>
                                            <p:strVal val="#ppt_x"/>
                                          </p:val>
                                        </p:tav>
                                      </p:tavLst>
                                    </p:anim>
                                    <p:anim calcmode="lin" valueType="num">
                                      <p:cBhvr>
                                        <p:cTn id="19" dur="1000" fill="hold"/>
                                        <p:tgtEl>
                                          <p:spTgt spid="2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1000"/>
                                        <p:tgtEl>
                                          <p:spTgt spid="27"/>
                                        </p:tgtEl>
                                      </p:cBhvr>
                                    </p:animEffect>
                                    <p:anim calcmode="lin" valueType="num">
                                      <p:cBhvr>
                                        <p:cTn id="23" dur="1000" fill="hold"/>
                                        <p:tgtEl>
                                          <p:spTgt spid="27"/>
                                        </p:tgtEl>
                                        <p:attrNameLst>
                                          <p:attrName>ppt_x</p:attrName>
                                        </p:attrNameLst>
                                      </p:cBhvr>
                                      <p:tavLst>
                                        <p:tav tm="0">
                                          <p:val>
                                            <p:strVal val="#ppt_x"/>
                                          </p:val>
                                        </p:tav>
                                        <p:tav tm="100000">
                                          <p:val>
                                            <p:strVal val="#ppt_x"/>
                                          </p:val>
                                        </p:tav>
                                      </p:tavLst>
                                    </p:anim>
                                    <p:anim calcmode="lin" valueType="num">
                                      <p:cBhvr>
                                        <p:cTn id="24" dur="1000" fill="hold"/>
                                        <p:tgtEl>
                                          <p:spTgt spid="27"/>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fade">
                                      <p:cBhvr>
                                        <p:cTn id="27" dur="1000"/>
                                        <p:tgtEl>
                                          <p:spTgt spid="29"/>
                                        </p:tgtEl>
                                      </p:cBhvr>
                                    </p:animEffect>
                                    <p:anim calcmode="lin" valueType="num">
                                      <p:cBhvr>
                                        <p:cTn id="28" dur="1000" fill="hold"/>
                                        <p:tgtEl>
                                          <p:spTgt spid="29"/>
                                        </p:tgtEl>
                                        <p:attrNameLst>
                                          <p:attrName>ppt_x</p:attrName>
                                        </p:attrNameLst>
                                      </p:cBhvr>
                                      <p:tavLst>
                                        <p:tav tm="0">
                                          <p:val>
                                            <p:strVal val="#ppt_x"/>
                                          </p:val>
                                        </p:tav>
                                        <p:tav tm="100000">
                                          <p:val>
                                            <p:strVal val="#ppt_x"/>
                                          </p:val>
                                        </p:tav>
                                      </p:tavLst>
                                    </p:anim>
                                    <p:anim calcmode="lin" valueType="num">
                                      <p:cBhvr>
                                        <p:cTn id="29" dur="1000" fill="hold"/>
                                        <p:tgtEl>
                                          <p:spTgt spid="29"/>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1000"/>
                                        <p:tgtEl>
                                          <p:spTgt spid="17"/>
                                        </p:tgtEl>
                                      </p:cBhvr>
                                    </p:animEffect>
                                    <p:anim calcmode="lin" valueType="num">
                                      <p:cBhvr>
                                        <p:cTn id="33" dur="1000" fill="hold"/>
                                        <p:tgtEl>
                                          <p:spTgt spid="17"/>
                                        </p:tgtEl>
                                        <p:attrNameLst>
                                          <p:attrName>ppt_x</p:attrName>
                                        </p:attrNameLst>
                                      </p:cBhvr>
                                      <p:tavLst>
                                        <p:tav tm="0">
                                          <p:val>
                                            <p:strVal val="#ppt_x"/>
                                          </p:val>
                                        </p:tav>
                                        <p:tav tm="100000">
                                          <p:val>
                                            <p:strVal val="#ppt_x"/>
                                          </p:val>
                                        </p:tav>
                                      </p:tavLst>
                                    </p:anim>
                                    <p:anim calcmode="lin" valueType="num">
                                      <p:cBhvr>
                                        <p:cTn id="34" dur="1000" fill="hold"/>
                                        <p:tgtEl>
                                          <p:spTgt spid="1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1000"/>
                                        <p:tgtEl>
                                          <p:spTgt spid="16"/>
                                        </p:tgtEl>
                                      </p:cBhvr>
                                    </p:animEffect>
                                    <p:anim calcmode="lin" valueType="num">
                                      <p:cBhvr>
                                        <p:cTn id="38" dur="1000" fill="hold"/>
                                        <p:tgtEl>
                                          <p:spTgt spid="16"/>
                                        </p:tgtEl>
                                        <p:attrNameLst>
                                          <p:attrName>ppt_x</p:attrName>
                                        </p:attrNameLst>
                                      </p:cBhvr>
                                      <p:tavLst>
                                        <p:tav tm="0">
                                          <p:val>
                                            <p:strVal val="#ppt_x"/>
                                          </p:val>
                                        </p:tav>
                                        <p:tav tm="100000">
                                          <p:val>
                                            <p:strVal val="#ppt_x"/>
                                          </p:val>
                                        </p:tav>
                                      </p:tavLst>
                                    </p:anim>
                                    <p:anim calcmode="lin" valueType="num">
                                      <p:cBhvr>
                                        <p:cTn id="39" dur="1000" fill="hold"/>
                                        <p:tgtEl>
                                          <p:spTgt spid="16"/>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1000"/>
                                        <p:tgtEl>
                                          <p:spTgt spid="14"/>
                                        </p:tgtEl>
                                      </p:cBhvr>
                                    </p:animEffect>
                                    <p:anim calcmode="lin" valueType="num">
                                      <p:cBhvr>
                                        <p:cTn id="48" dur="1000" fill="hold"/>
                                        <p:tgtEl>
                                          <p:spTgt spid="14"/>
                                        </p:tgtEl>
                                        <p:attrNameLst>
                                          <p:attrName>ppt_x</p:attrName>
                                        </p:attrNameLst>
                                      </p:cBhvr>
                                      <p:tavLst>
                                        <p:tav tm="0">
                                          <p:val>
                                            <p:strVal val="#ppt_x"/>
                                          </p:val>
                                        </p:tav>
                                        <p:tav tm="100000">
                                          <p:val>
                                            <p:strVal val="#ppt_x"/>
                                          </p:val>
                                        </p:tav>
                                      </p:tavLst>
                                    </p:anim>
                                    <p:anim calcmode="lin" valueType="num">
                                      <p:cBhvr>
                                        <p:cTn id="49" dur="1000" fill="hold"/>
                                        <p:tgtEl>
                                          <p:spTgt spid="14"/>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14" presetClass="entr" presetSubtype="10" fill="hold" nodeType="clickEffect">
                                  <p:stCondLst>
                                    <p:cond delay="0"/>
                                  </p:stCondLst>
                                  <p:childTnLst>
                                    <p:set>
                                      <p:cBhvr>
                                        <p:cTn id="58" dur="1" fill="hold">
                                          <p:stCondLst>
                                            <p:cond delay="0"/>
                                          </p:stCondLst>
                                        </p:cTn>
                                        <p:tgtEl>
                                          <p:spTgt spid="933"/>
                                        </p:tgtEl>
                                        <p:attrNameLst>
                                          <p:attrName>style.visibility</p:attrName>
                                        </p:attrNameLst>
                                      </p:cBhvr>
                                      <p:to>
                                        <p:strVal val="visible"/>
                                      </p:to>
                                    </p:set>
                                    <p:animEffect transition="in" filter="randombar(horizontal)">
                                      <p:cBhvr>
                                        <p:cTn id="59" dur="500"/>
                                        <p:tgtEl>
                                          <p:spTgt spid="933"/>
                                        </p:tgtEl>
                                      </p:cBhvr>
                                    </p:animEffect>
                                  </p:childTnLst>
                                </p:cTn>
                              </p:par>
                              <p:par>
                                <p:cTn id="60" presetID="14" presetClass="entr" presetSubtype="10" fill="hold" nodeType="withEffect">
                                  <p:stCondLst>
                                    <p:cond delay="0"/>
                                  </p:stCondLst>
                                  <p:childTnLst>
                                    <p:set>
                                      <p:cBhvr>
                                        <p:cTn id="61" dur="1" fill="hold">
                                          <p:stCondLst>
                                            <p:cond delay="0"/>
                                          </p:stCondLst>
                                        </p:cTn>
                                        <p:tgtEl>
                                          <p:spTgt spid="935"/>
                                        </p:tgtEl>
                                        <p:attrNameLst>
                                          <p:attrName>style.visibility</p:attrName>
                                        </p:attrNameLst>
                                      </p:cBhvr>
                                      <p:to>
                                        <p:strVal val="visible"/>
                                      </p:to>
                                    </p:set>
                                    <p:animEffect transition="in" filter="randombar(horizontal)">
                                      <p:cBhvr>
                                        <p:cTn id="62" dur="500"/>
                                        <p:tgtEl>
                                          <p:spTgt spid="935"/>
                                        </p:tgtEl>
                                      </p:cBhvr>
                                    </p:animEffect>
                                  </p:childTnLst>
                                </p:cTn>
                              </p:par>
                              <p:par>
                                <p:cTn id="63" presetID="14" presetClass="entr" presetSubtype="10" fill="hold" nodeType="withEffect">
                                  <p:stCondLst>
                                    <p:cond delay="0"/>
                                  </p:stCondLst>
                                  <p:childTnLst>
                                    <p:set>
                                      <p:cBhvr>
                                        <p:cTn id="64" dur="1" fill="hold">
                                          <p:stCondLst>
                                            <p:cond delay="0"/>
                                          </p:stCondLst>
                                        </p:cTn>
                                        <p:tgtEl>
                                          <p:spTgt spid="938"/>
                                        </p:tgtEl>
                                        <p:attrNameLst>
                                          <p:attrName>style.visibility</p:attrName>
                                        </p:attrNameLst>
                                      </p:cBhvr>
                                      <p:to>
                                        <p:strVal val="visible"/>
                                      </p:to>
                                    </p:set>
                                    <p:animEffect transition="in" filter="randombar(horizontal)">
                                      <p:cBhvr>
                                        <p:cTn id="65" dur="500"/>
                                        <p:tgtEl>
                                          <p:spTgt spid="938"/>
                                        </p:tgtEl>
                                      </p:cBhvr>
                                    </p:animEffect>
                                  </p:childTnLst>
                                </p:cTn>
                              </p:par>
                              <p:par>
                                <p:cTn id="66" presetID="14" presetClass="entr" presetSubtype="10" fill="hold" grpId="0" nodeType="withEffect">
                                  <p:stCondLst>
                                    <p:cond delay="0"/>
                                  </p:stCondLst>
                                  <p:childTnLst>
                                    <p:set>
                                      <p:cBhvr>
                                        <p:cTn id="67" dur="1" fill="hold">
                                          <p:stCondLst>
                                            <p:cond delay="0"/>
                                          </p:stCondLst>
                                        </p:cTn>
                                        <p:tgtEl>
                                          <p:spTgt spid="896"/>
                                        </p:tgtEl>
                                        <p:attrNameLst>
                                          <p:attrName>style.visibility</p:attrName>
                                        </p:attrNameLst>
                                      </p:cBhvr>
                                      <p:to>
                                        <p:strVal val="visible"/>
                                      </p:to>
                                    </p:set>
                                    <p:animEffect transition="in" filter="randombar(horizontal)">
                                      <p:cBhvr>
                                        <p:cTn id="68" dur="500"/>
                                        <p:tgtEl>
                                          <p:spTgt spid="896"/>
                                        </p:tgtEl>
                                      </p:cBhvr>
                                    </p:animEffect>
                                  </p:childTnLst>
                                </p:cTn>
                              </p:par>
                              <p:par>
                                <p:cTn id="69" presetID="14" presetClass="entr" presetSubtype="10"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Effect transition="in" filter="randombar(horizontal)">
                                      <p:cBhvr>
                                        <p:cTn id="71" dur="500"/>
                                        <p:tgtEl>
                                          <p:spTgt spid="31"/>
                                        </p:tgtEl>
                                      </p:cBhvr>
                                    </p:animEffect>
                                  </p:childTnLst>
                                </p:cTn>
                              </p:par>
                              <p:par>
                                <p:cTn id="72" presetID="14" presetClass="entr" presetSubtype="10" fill="hold" grpId="0" nodeType="withEffect">
                                  <p:stCondLst>
                                    <p:cond delay="0"/>
                                  </p:stCondLst>
                                  <p:childTnLst>
                                    <p:set>
                                      <p:cBhvr>
                                        <p:cTn id="73" dur="1" fill="hold">
                                          <p:stCondLst>
                                            <p:cond delay="0"/>
                                          </p:stCondLst>
                                        </p:cTn>
                                        <p:tgtEl>
                                          <p:spTgt spid="30"/>
                                        </p:tgtEl>
                                        <p:attrNameLst>
                                          <p:attrName>style.visibility</p:attrName>
                                        </p:attrNameLst>
                                      </p:cBhvr>
                                      <p:to>
                                        <p:strVal val="visible"/>
                                      </p:to>
                                    </p:set>
                                    <p:animEffect transition="in" filter="randombar(horizontal)">
                                      <p:cBhvr>
                                        <p:cTn id="74" dur="500"/>
                                        <p:tgtEl>
                                          <p:spTgt spid="30"/>
                                        </p:tgtEl>
                                      </p:cBhvr>
                                    </p:animEffect>
                                  </p:childTnLst>
                                </p:cTn>
                              </p:par>
                            </p:childTnLst>
                          </p:cTn>
                        </p:par>
                      </p:childTnLst>
                    </p:cTn>
                  </p:par>
                  <p:par>
                    <p:cTn id="75" fill="hold">
                      <p:stCondLst>
                        <p:cond delay="indefinite"/>
                      </p:stCondLst>
                      <p:childTnLst>
                        <p:par>
                          <p:cTn id="76" fill="hold">
                            <p:stCondLst>
                              <p:cond delay="0"/>
                            </p:stCondLst>
                            <p:childTnLst>
                              <p:par>
                                <p:cTn id="77" presetID="14" presetClass="entr" presetSubtype="10" fill="hold" nodeType="clickEffect">
                                  <p:stCondLst>
                                    <p:cond delay="0"/>
                                  </p:stCondLst>
                                  <p:childTnLst>
                                    <p:set>
                                      <p:cBhvr>
                                        <p:cTn id="78" dur="1" fill="hold">
                                          <p:stCondLst>
                                            <p:cond delay="0"/>
                                          </p:stCondLst>
                                        </p:cTn>
                                        <p:tgtEl>
                                          <p:spTgt spid="946"/>
                                        </p:tgtEl>
                                        <p:attrNameLst>
                                          <p:attrName>style.visibility</p:attrName>
                                        </p:attrNameLst>
                                      </p:cBhvr>
                                      <p:to>
                                        <p:strVal val="visible"/>
                                      </p:to>
                                    </p:set>
                                    <p:animEffect transition="in" filter="randombar(horizontal)">
                                      <p:cBhvr>
                                        <p:cTn id="79" dur="500"/>
                                        <p:tgtEl>
                                          <p:spTgt spid="946"/>
                                        </p:tgtEl>
                                      </p:cBhvr>
                                    </p:animEffect>
                                  </p:childTnLst>
                                </p:cTn>
                              </p:par>
                              <p:par>
                                <p:cTn id="80" presetID="14" presetClass="entr" presetSubtype="10" fill="hold" nodeType="withEffect">
                                  <p:stCondLst>
                                    <p:cond delay="0"/>
                                  </p:stCondLst>
                                  <p:childTnLst>
                                    <p:set>
                                      <p:cBhvr>
                                        <p:cTn id="81" dur="1" fill="hold">
                                          <p:stCondLst>
                                            <p:cond delay="0"/>
                                          </p:stCondLst>
                                        </p:cTn>
                                        <p:tgtEl>
                                          <p:spTgt spid="943"/>
                                        </p:tgtEl>
                                        <p:attrNameLst>
                                          <p:attrName>style.visibility</p:attrName>
                                        </p:attrNameLst>
                                      </p:cBhvr>
                                      <p:to>
                                        <p:strVal val="visible"/>
                                      </p:to>
                                    </p:set>
                                    <p:animEffect transition="in" filter="randombar(horizontal)">
                                      <p:cBhvr>
                                        <p:cTn id="82" dur="500"/>
                                        <p:tgtEl>
                                          <p:spTgt spid="943"/>
                                        </p:tgtEl>
                                      </p:cBhvr>
                                    </p:animEffect>
                                  </p:childTnLst>
                                </p:cTn>
                              </p:par>
                              <p:par>
                                <p:cTn id="83" presetID="14" presetClass="entr" presetSubtype="10" fill="hold" nodeType="withEffect">
                                  <p:stCondLst>
                                    <p:cond delay="0"/>
                                  </p:stCondLst>
                                  <p:childTnLst>
                                    <p:set>
                                      <p:cBhvr>
                                        <p:cTn id="84" dur="1" fill="hold">
                                          <p:stCondLst>
                                            <p:cond delay="0"/>
                                          </p:stCondLst>
                                        </p:cTn>
                                        <p:tgtEl>
                                          <p:spTgt spid="941"/>
                                        </p:tgtEl>
                                        <p:attrNameLst>
                                          <p:attrName>style.visibility</p:attrName>
                                        </p:attrNameLst>
                                      </p:cBhvr>
                                      <p:to>
                                        <p:strVal val="visible"/>
                                      </p:to>
                                    </p:set>
                                    <p:animEffect transition="in" filter="randombar(horizontal)">
                                      <p:cBhvr>
                                        <p:cTn id="85" dur="500"/>
                                        <p:tgtEl>
                                          <p:spTgt spid="941"/>
                                        </p:tgtEl>
                                      </p:cBhvr>
                                    </p:animEffect>
                                  </p:childTnLst>
                                </p:cTn>
                              </p:par>
                              <p:par>
                                <p:cTn id="86" presetID="14" presetClass="entr" presetSubtype="10" fill="hold" grpId="0" nodeType="withEffect">
                                  <p:stCondLst>
                                    <p:cond delay="0"/>
                                  </p:stCondLst>
                                  <p:childTnLst>
                                    <p:set>
                                      <p:cBhvr>
                                        <p:cTn id="87" dur="1" fill="hold">
                                          <p:stCondLst>
                                            <p:cond delay="0"/>
                                          </p:stCondLst>
                                        </p:cTn>
                                        <p:tgtEl>
                                          <p:spTgt spid="897"/>
                                        </p:tgtEl>
                                        <p:attrNameLst>
                                          <p:attrName>style.visibility</p:attrName>
                                        </p:attrNameLst>
                                      </p:cBhvr>
                                      <p:to>
                                        <p:strVal val="visible"/>
                                      </p:to>
                                    </p:set>
                                    <p:animEffect transition="in" filter="randombar(horizontal)">
                                      <p:cBhvr>
                                        <p:cTn id="88" dur="500"/>
                                        <p:tgtEl>
                                          <p:spTgt spid="897"/>
                                        </p:tgtEl>
                                      </p:cBhvr>
                                    </p:animEffect>
                                  </p:childTnLst>
                                </p:cTn>
                              </p:par>
                              <p:par>
                                <p:cTn id="89" presetID="14" presetClass="entr" presetSubtype="10" fill="hold" grpId="0" nodeType="withEffect">
                                  <p:stCondLst>
                                    <p:cond delay="0"/>
                                  </p:stCondLst>
                                  <p:childTnLst>
                                    <p:set>
                                      <p:cBhvr>
                                        <p:cTn id="90" dur="1" fill="hold">
                                          <p:stCondLst>
                                            <p:cond delay="0"/>
                                          </p:stCondLst>
                                        </p:cTn>
                                        <p:tgtEl>
                                          <p:spTgt spid="898"/>
                                        </p:tgtEl>
                                        <p:attrNameLst>
                                          <p:attrName>style.visibility</p:attrName>
                                        </p:attrNameLst>
                                      </p:cBhvr>
                                      <p:to>
                                        <p:strVal val="visible"/>
                                      </p:to>
                                    </p:set>
                                    <p:animEffect transition="in" filter="randombar(horizontal)">
                                      <p:cBhvr>
                                        <p:cTn id="91" dur="500"/>
                                        <p:tgtEl>
                                          <p:spTgt spid="898"/>
                                        </p:tgtEl>
                                      </p:cBhvr>
                                    </p:animEffect>
                                  </p:childTnLst>
                                </p:cTn>
                              </p:par>
                              <p:par>
                                <p:cTn id="92" presetID="14" presetClass="entr" presetSubtype="10" fill="hold" grpId="0" nodeType="withEffect">
                                  <p:stCondLst>
                                    <p:cond delay="0"/>
                                  </p:stCondLst>
                                  <p:childTnLst>
                                    <p:set>
                                      <p:cBhvr>
                                        <p:cTn id="93" dur="1" fill="hold">
                                          <p:stCondLst>
                                            <p:cond delay="0"/>
                                          </p:stCondLst>
                                        </p:cTn>
                                        <p:tgtEl>
                                          <p:spTgt spid="899"/>
                                        </p:tgtEl>
                                        <p:attrNameLst>
                                          <p:attrName>style.visibility</p:attrName>
                                        </p:attrNameLst>
                                      </p:cBhvr>
                                      <p:to>
                                        <p:strVal val="visible"/>
                                      </p:to>
                                    </p:set>
                                    <p:animEffect transition="in" filter="randombar(horizontal)">
                                      <p:cBhvr>
                                        <p:cTn id="94" dur="500"/>
                                        <p:tgtEl>
                                          <p:spTgt spid="899"/>
                                        </p:tgtEl>
                                      </p:cBhvr>
                                    </p:animEffect>
                                  </p:childTnLst>
                                </p:cTn>
                              </p:par>
                            </p:childTnLst>
                          </p:cTn>
                        </p:par>
                      </p:childTnLst>
                    </p:cTn>
                  </p:par>
                  <p:par>
                    <p:cTn id="95" fill="hold">
                      <p:stCondLst>
                        <p:cond delay="indefinite"/>
                      </p:stCondLst>
                      <p:childTnLst>
                        <p:par>
                          <p:cTn id="96" fill="hold">
                            <p:stCondLst>
                              <p:cond delay="0"/>
                            </p:stCondLst>
                            <p:childTnLst>
                              <p:par>
                                <p:cTn id="97" presetID="14" presetClass="entr" presetSubtype="10" fill="hold" nodeType="clickEffect">
                                  <p:stCondLst>
                                    <p:cond delay="0"/>
                                  </p:stCondLst>
                                  <p:childTnLst>
                                    <p:set>
                                      <p:cBhvr>
                                        <p:cTn id="98" dur="1" fill="hold">
                                          <p:stCondLst>
                                            <p:cond delay="0"/>
                                          </p:stCondLst>
                                        </p:cTn>
                                        <p:tgtEl>
                                          <p:spTgt spid="951"/>
                                        </p:tgtEl>
                                        <p:attrNameLst>
                                          <p:attrName>style.visibility</p:attrName>
                                        </p:attrNameLst>
                                      </p:cBhvr>
                                      <p:to>
                                        <p:strVal val="visible"/>
                                      </p:to>
                                    </p:set>
                                    <p:animEffect transition="in" filter="randombar(horizontal)">
                                      <p:cBhvr>
                                        <p:cTn id="99" dur="500"/>
                                        <p:tgtEl>
                                          <p:spTgt spid="951"/>
                                        </p:tgtEl>
                                      </p:cBhvr>
                                    </p:animEffect>
                                  </p:childTnLst>
                                </p:cTn>
                              </p:par>
                              <p:par>
                                <p:cTn id="100" presetID="14" presetClass="entr" presetSubtype="10" fill="hold" nodeType="withEffect">
                                  <p:stCondLst>
                                    <p:cond delay="0"/>
                                  </p:stCondLst>
                                  <p:childTnLst>
                                    <p:set>
                                      <p:cBhvr>
                                        <p:cTn id="101" dur="1" fill="hold">
                                          <p:stCondLst>
                                            <p:cond delay="0"/>
                                          </p:stCondLst>
                                        </p:cTn>
                                        <p:tgtEl>
                                          <p:spTgt spid="949"/>
                                        </p:tgtEl>
                                        <p:attrNameLst>
                                          <p:attrName>style.visibility</p:attrName>
                                        </p:attrNameLst>
                                      </p:cBhvr>
                                      <p:to>
                                        <p:strVal val="visible"/>
                                      </p:to>
                                    </p:set>
                                    <p:animEffect transition="in" filter="randombar(horizontal)">
                                      <p:cBhvr>
                                        <p:cTn id="102" dur="500"/>
                                        <p:tgtEl>
                                          <p:spTgt spid="949"/>
                                        </p:tgtEl>
                                      </p:cBhvr>
                                    </p:animEffect>
                                  </p:childTnLst>
                                </p:cTn>
                              </p:par>
                              <p:par>
                                <p:cTn id="103" presetID="14" presetClass="entr" presetSubtype="10" fill="hold" grpId="0" nodeType="withEffect">
                                  <p:stCondLst>
                                    <p:cond delay="0"/>
                                  </p:stCondLst>
                                  <p:childTnLst>
                                    <p:set>
                                      <p:cBhvr>
                                        <p:cTn id="104" dur="1" fill="hold">
                                          <p:stCondLst>
                                            <p:cond delay="0"/>
                                          </p:stCondLst>
                                        </p:cTn>
                                        <p:tgtEl>
                                          <p:spTgt spid="926"/>
                                        </p:tgtEl>
                                        <p:attrNameLst>
                                          <p:attrName>style.visibility</p:attrName>
                                        </p:attrNameLst>
                                      </p:cBhvr>
                                      <p:to>
                                        <p:strVal val="visible"/>
                                      </p:to>
                                    </p:set>
                                    <p:animEffect transition="in" filter="randombar(horizontal)">
                                      <p:cBhvr>
                                        <p:cTn id="105" dur="500"/>
                                        <p:tgtEl>
                                          <p:spTgt spid="926"/>
                                        </p:tgtEl>
                                      </p:cBhvr>
                                    </p:animEffect>
                                  </p:childTnLst>
                                </p:cTn>
                              </p:par>
                              <p:par>
                                <p:cTn id="106" presetID="14" presetClass="entr" presetSubtype="10" fill="hold" grpId="0" nodeType="withEffect">
                                  <p:stCondLst>
                                    <p:cond delay="0"/>
                                  </p:stCondLst>
                                  <p:childTnLst>
                                    <p:set>
                                      <p:cBhvr>
                                        <p:cTn id="107" dur="1" fill="hold">
                                          <p:stCondLst>
                                            <p:cond delay="0"/>
                                          </p:stCondLst>
                                        </p:cTn>
                                        <p:tgtEl>
                                          <p:spTgt spid="927"/>
                                        </p:tgtEl>
                                        <p:attrNameLst>
                                          <p:attrName>style.visibility</p:attrName>
                                        </p:attrNameLst>
                                      </p:cBhvr>
                                      <p:to>
                                        <p:strVal val="visible"/>
                                      </p:to>
                                    </p:set>
                                    <p:animEffect transition="in" filter="randombar(horizontal)">
                                      <p:cBhvr>
                                        <p:cTn id="108" dur="500"/>
                                        <p:tgtEl>
                                          <p:spTgt spid="927"/>
                                        </p:tgtEl>
                                      </p:cBhvr>
                                    </p:animEffect>
                                  </p:childTnLst>
                                </p:cTn>
                              </p:par>
                            </p:childTnLst>
                          </p:cTn>
                        </p:par>
                      </p:childTnLst>
                    </p:cTn>
                  </p:par>
                  <p:par>
                    <p:cTn id="109" fill="hold">
                      <p:stCondLst>
                        <p:cond delay="indefinite"/>
                      </p:stCondLst>
                      <p:childTnLst>
                        <p:par>
                          <p:cTn id="110" fill="hold">
                            <p:stCondLst>
                              <p:cond delay="0"/>
                            </p:stCondLst>
                            <p:childTnLst>
                              <p:par>
                                <p:cTn id="111" presetID="14" presetClass="entr" presetSubtype="10" fill="hold" nodeType="clickEffect">
                                  <p:stCondLst>
                                    <p:cond delay="0"/>
                                  </p:stCondLst>
                                  <p:childTnLst>
                                    <p:set>
                                      <p:cBhvr>
                                        <p:cTn id="112" dur="1" fill="hold">
                                          <p:stCondLst>
                                            <p:cond delay="0"/>
                                          </p:stCondLst>
                                        </p:cTn>
                                        <p:tgtEl>
                                          <p:spTgt spid="956"/>
                                        </p:tgtEl>
                                        <p:attrNameLst>
                                          <p:attrName>style.visibility</p:attrName>
                                        </p:attrNameLst>
                                      </p:cBhvr>
                                      <p:to>
                                        <p:strVal val="visible"/>
                                      </p:to>
                                    </p:set>
                                    <p:animEffect transition="in" filter="randombar(horizontal)">
                                      <p:cBhvr>
                                        <p:cTn id="113" dur="500"/>
                                        <p:tgtEl>
                                          <p:spTgt spid="956"/>
                                        </p:tgtEl>
                                      </p:cBhvr>
                                    </p:animEffect>
                                  </p:childTnLst>
                                </p:cTn>
                              </p:par>
                              <p:par>
                                <p:cTn id="114" presetID="14" presetClass="entr" presetSubtype="10" fill="hold" nodeType="withEffect">
                                  <p:stCondLst>
                                    <p:cond delay="0"/>
                                  </p:stCondLst>
                                  <p:childTnLst>
                                    <p:set>
                                      <p:cBhvr>
                                        <p:cTn id="115" dur="1" fill="hold">
                                          <p:stCondLst>
                                            <p:cond delay="0"/>
                                          </p:stCondLst>
                                        </p:cTn>
                                        <p:tgtEl>
                                          <p:spTgt spid="954"/>
                                        </p:tgtEl>
                                        <p:attrNameLst>
                                          <p:attrName>style.visibility</p:attrName>
                                        </p:attrNameLst>
                                      </p:cBhvr>
                                      <p:to>
                                        <p:strVal val="visible"/>
                                      </p:to>
                                    </p:set>
                                    <p:animEffect transition="in" filter="randombar(horizontal)">
                                      <p:cBhvr>
                                        <p:cTn id="116" dur="500"/>
                                        <p:tgtEl>
                                          <p:spTgt spid="954"/>
                                        </p:tgtEl>
                                      </p:cBhvr>
                                    </p:animEffect>
                                  </p:childTnLst>
                                </p:cTn>
                              </p:par>
                              <p:par>
                                <p:cTn id="117" presetID="14" presetClass="entr" presetSubtype="10" fill="hold" grpId="0" nodeType="withEffect">
                                  <p:stCondLst>
                                    <p:cond delay="0"/>
                                  </p:stCondLst>
                                  <p:childTnLst>
                                    <p:set>
                                      <p:cBhvr>
                                        <p:cTn id="118" dur="1" fill="hold">
                                          <p:stCondLst>
                                            <p:cond delay="0"/>
                                          </p:stCondLst>
                                        </p:cTn>
                                        <p:tgtEl>
                                          <p:spTgt spid="928"/>
                                        </p:tgtEl>
                                        <p:attrNameLst>
                                          <p:attrName>style.visibility</p:attrName>
                                        </p:attrNameLst>
                                      </p:cBhvr>
                                      <p:to>
                                        <p:strVal val="visible"/>
                                      </p:to>
                                    </p:set>
                                    <p:animEffect transition="in" filter="randombar(horizontal)">
                                      <p:cBhvr>
                                        <p:cTn id="119" dur="500"/>
                                        <p:tgtEl>
                                          <p:spTgt spid="928"/>
                                        </p:tgtEl>
                                      </p:cBhvr>
                                    </p:animEffect>
                                  </p:childTnLst>
                                </p:cTn>
                              </p:par>
                              <p:par>
                                <p:cTn id="120" presetID="14" presetClass="entr" presetSubtype="10" fill="hold" grpId="0" nodeType="withEffect">
                                  <p:stCondLst>
                                    <p:cond delay="0"/>
                                  </p:stCondLst>
                                  <p:childTnLst>
                                    <p:set>
                                      <p:cBhvr>
                                        <p:cTn id="121" dur="1" fill="hold">
                                          <p:stCondLst>
                                            <p:cond delay="0"/>
                                          </p:stCondLst>
                                        </p:cTn>
                                        <p:tgtEl>
                                          <p:spTgt spid="929"/>
                                        </p:tgtEl>
                                        <p:attrNameLst>
                                          <p:attrName>style.visibility</p:attrName>
                                        </p:attrNameLst>
                                      </p:cBhvr>
                                      <p:to>
                                        <p:strVal val="visible"/>
                                      </p:to>
                                    </p:set>
                                    <p:animEffect transition="in" filter="randombar(horizontal)">
                                      <p:cBhvr>
                                        <p:cTn id="122" dur="500"/>
                                        <p:tgtEl>
                                          <p:spTgt spid="929"/>
                                        </p:tgtEl>
                                      </p:cBhvr>
                                    </p:animEffect>
                                  </p:childTnLst>
                                </p:cTn>
                              </p:par>
                            </p:childTnLst>
                          </p:cTn>
                        </p:par>
                      </p:childTnLst>
                    </p:cTn>
                  </p:par>
                  <p:par>
                    <p:cTn id="123" fill="hold">
                      <p:stCondLst>
                        <p:cond delay="indefinite"/>
                      </p:stCondLst>
                      <p:childTnLst>
                        <p:par>
                          <p:cTn id="124" fill="hold">
                            <p:stCondLst>
                              <p:cond delay="0"/>
                            </p:stCondLst>
                            <p:childTnLst>
                              <p:par>
                                <p:cTn id="125" presetID="14" presetClass="entr" presetSubtype="10" fill="hold" nodeType="clickEffect">
                                  <p:stCondLst>
                                    <p:cond delay="0"/>
                                  </p:stCondLst>
                                  <p:childTnLst>
                                    <p:set>
                                      <p:cBhvr>
                                        <p:cTn id="126" dur="1" fill="hold">
                                          <p:stCondLst>
                                            <p:cond delay="0"/>
                                          </p:stCondLst>
                                        </p:cTn>
                                        <p:tgtEl>
                                          <p:spTgt spid="961"/>
                                        </p:tgtEl>
                                        <p:attrNameLst>
                                          <p:attrName>style.visibility</p:attrName>
                                        </p:attrNameLst>
                                      </p:cBhvr>
                                      <p:to>
                                        <p:strVal val="visible"/>
                                      </p:to>
                                    </p:set>
                                    <p:animEffect transition="in" filter="randombar(horizontal)">
                                      <p:cBhvr>
                                        <p:cTn id="127" dur="500"/>
                                        <p:tgtEl>
                                          <p:spTgt spid="961"/>
                                        </p:tgtEl>
                                      </p:cBhvr>
                                    </p:animEffect>
                                  </p:childTnLst>
                                </p:cTn>
                              </p:par>
                              <p:par>
                                <p:cTn id="128" presetID="14" presetClass="entr" presetSubtype="10" fill="hold" nodeType="withEffect">
                                  <p:stCondLst>
                                    <p:cond delay="0"/>
                                  </p:stCondLst>
                                  <p:childTnLst>
                                    <p:set>
                                      <p:cBhvr>
                                        <p:cTn id="129" dur="1" fill="hold">
                                          <p:stCondLst>
                                            <p:cond delay="0"/>
                                          </p:stCondLst>
                                        </p:cTn>
                                        <p:tgtEl>
                                          <p:spTgt spid="959"/>
                                        </p:tgtEl>
                                        <p:attrNameLst>
                                          <p:attrName>style.visibility</p:attrName>
                                        </p:attrNameLst>
                                      </p:cBhvr>
                                      <p:to>
                                        <p:strVal val="visible"/>
                                      </p:to>
                                    </p:set>
                                    <p:animEffect transition="in" filter="randombar(horizontal)">
                                      <p:cBhvr>
                                        <p:cTn id="130" dur="500"/>
                                        <p:tgtEl>
                                          <p:spTgt spid="959"/>
                                        </p:tgtEl>
                                      </p:cBhvr>
                                    </p:animEffect>
                                  </p:childTnLst>
                                </p:cTn>
                              </p:par>
                              <p:par>
                                <p:cTn id="131" presetID="14" presetClass="entr" presetSubtype="10" fill="hold" grpId="0" nodeType="withEffect">
                                  <p:stCondLst>
                                    <p:cond delay="0"/>
                                  </p:stCondLst>
                                  <p:childTnLst>
                                    <p:set>
                                      <p:cBhvr>
                                        <p:cTn id="132" dur="1" fill="hold">
                                          <p:stCondLst>
                                            <p:cond delay="0"/>
                                          </p:stCondLst>
                                        </p:cTn>
                                        <p:tgtEl>
                                          <p:spTgt spid="931"/>
                                        </p:tgtEl>
                                        <p:attrNameLst>
                                          <p:attrName>style.visibility</p:attrName>
                                        </p:attrNameLst>
                                      </p:cBhvr>
                                      <p:to>
                                        <p:strVal val="visible"/>
                                      </p:to>
                                    </p:set>
                                    <p:animEffect transition="in" filter="randombar(horizontal)">
                                      <p:cBhvr>
                                        <p:cTn id="133" dur="500"/>
                                        <p:tgtEl>
                                          <p:spTgt spid="931"/>
                                        </p:tgtEl>
                                      </p:cBhvr>
                                    </p:animEffect>
                                  </p:childTnLst>
                                </p:cTn>
                              </p:par>
                              <p:par>
                                <p:cTn id="134" presetID="14" presetClass="entr" presetSubtype="10" fill="hold" grpId="0" nodeType="withEffect">
                                  <p:stCondLst>
                                    <p:cond delay="0"/>
                                  </p:stCondLst>
                                  <p:childTnLst>
                                    <p:set>
                                      <p:cBhvr>
                                        <p:cTn id="135" dur="1" fill="hold">
                                          <p:stCondLst>
                                            <p:cond delay="0"/>
                                          </p:stCondLst>
                                        </p:cTn>
                                        <p:tgtEl>
                                          <p:spTgt spid="930"/>
                                        </p:tgtEl>
                                        <p:attrNameLst>
                                          <p:attrName>style.visibility</p:attrName>
                                        </p:attrNameLst>
                                      </p:cBhvr>
                                      <p:to>
                                        <p:strVal val="visible"/>
                                      </p:to>
                                    </p:set>
                                    <p:animEffect transition="in" filter="randombar(horizontal)">
                                      <p:cBhvr>
                                        <p:cTn id="136" dur="500"/>
                                        <p:tgtEl>
                                          <p:spTgt spid="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5" grpId="0" animBg="1"/>
      <p:bldP spid="16" grpId="0" animBg="1"/>
      <p:bldP spid="17" grpId="0" animBg="1"/>
      <p:bldP spid="30" grpId="0"/>
      <p:bldP spid="31" grpId="0"/>
      <p:bldP spid="896" grpId="0"/>
      <p:bldP spid="897" grpId="0"/>
      <p:bldP spid="898" grpId="0"/>
      <p:bldP spid="899" grpId="0"/>
      <p:bldP spid="926" grpId="0"/>
      <p:bldP spid="927" grpId="0"/>
      <p:bldP spid="928" grpId="0"/>
      <p:bldP spid="929" grpId="0"/>
      <p:bldP spid="930" grpId="0"/>
      <p:bldP spid="93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924" name="Metin kutusu 923">
            <a:extLst>
              <a:ext uri="{FF2B5EF4-FFF2-40B4-BE49-F238E27FC236}">
                <a16:creationId xmlns:a16="http://schemas.microsoft.com/office/drawing/2014/main" id="{28314ABD-92E0-EE6B-7914-E16A1D6A1F21}"/>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
        <p:nvSpPr>
          <p:cNvPr id="2" name="Google Shape;1038;p48">
            <a:extLst>
              <a:ext uri="{FF2B5EF4-FFF2-40B4-BE49-F238E27FC236}">
                <a16:creationId xmlns:a16="http://schemas.microsoft.com/office/drawing/2014/main" id="{316978E6-7F20-6753-9D99-88566AC86E16}"/>
              </a:ext>
            </a:extLst>
          </p:cNvPr>
          <p:cNvSpPr txBox="1">
            <a:spLocks/>
          </p:cNvSpPr>
          <p:nvPr/>
        </p:nvSpPr>
        <p:spPr>
          <a:xfrm>
            <a:off x="562636" y="594149"/>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tr-TR" sz="2000" b="1" dirty="0">
                <a:latin typeface="Chakra Petch Medium" panose="020B0604020202020204" charset="-34"/>
                <a:cs typeface="Chakra Petch Medium" panose="020B0604020202020204" charset="-34"/>
              </a:rPr>
              <a:t>ZAMANA DAYALI ÖZELLİKLERE GÖRE SINIFLANDIRMA</a:t>
            </a:r>
          </a:p>
        </p:txBody>
      </p:sp>
      <p:sp>
        <p:nvSpPr>
          <p:cNvPr id="13" name="Dikdörtgen 12">
            <a:extLst>
              <a:ext uri="{FF2B5EF4-FFF2-40B4-BE49-F238E27FC236}">
                <a16:creationId xmlns:a16="http://schemas.microsoft.com/office/drawing/2014/main" id="{ED6978A1-ED09-CF7B-34E3-B57BC2901D51}"/>
              </a:ext>
            </a:extLst>
          </p:cNvPr>
          <p:cNvSpPr/>
          <p:nvPr/>
        </p:nvSpPr>
        <p:spPr>
          <a:xfrm>
            <a:off x="783737" y="1589638"/>
            <a:ext cx="1915899" cy="7692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1200" b="1" dirty="0">
                <a:latin typeface="Fira Code" panose="020B0809050000020004" pitchFamily="49" charset="0"/>
                <a:ea typeface="Fira Code" panose="020B0809050000020004" pitchFamily="49" charset="0"/>
                <a:cs typeface="Fira Code" panose="020B0809050000020004" pitchFamily="49" charset="0"/>
              </a:rPr>
              <a:t>Gerçek Zamanlı Yazılımlar</a:t>
            </a:r>
          </a:p>
        </p:txBody>
      </p:sp>
      <p:sp>
        <p:nvSpPr>
          <p:cNvPr id="30" name="Metin kutusu 29">
            <a:extLst>
              <a:ext uri="{FF2B5EF4-FFF2-40B4-BE49-F238E27FC236}">
                <a16:creationId xmlns:a16="http://schemas.microsoft.com/office/drawing/2014/main" id="{2E8DB99B-09FD-ABB3-614C-272D0B22FF9F}"/>
              </a:ext>
            </a:extLst>
          </p:cNvPr>
          <p:cNvSpPr txBox="1"/>
          <p:nvPr/>
        </p:nvSpPr>
        <p:spPr>
          <a:xfrm>
            <a:off x="898073" y="2624028"/>
            <a:ext cx="2106384" cy="215444"/>
          </a:xfrm>
          <a:prstGeom prst="rect">
            <a:avLst/>
          </a:prstGeom>
          <a:noFill/>
        </p:spPr>
        <p:txBody>
          <a:bodyPr wrap="square" rtlCol="0">
            <a:spAutoFit/>
          </a:bodyPr>
          <a:lstStyle/>
          <a:p>
            <a:r>
              <a:rPr lang="tr-TR" sz="800" dirty="0">
                <a:latin typeface="Fira Code" panose="020B0809050000020004" pitchFamily="49" charset="0"/>
                <a:ea typeface="Fira Code" panose="020B0809050000020004" pitchFamily="49" charset="0"/>
                <a:cs typeface="Fira Code" panose="020B0809050000020004" pitchFamily="49" charset="0"/>
              </a:rPr>
              <a:t>Endüstriyel Kontrol Sistemleri</a:t>
            </a:r>
          </a:p>
        </p:txBody>
      </p:sp>
      <p:sp>
        <p:nvSpPr>
          <p:cNvPr id="31" name="Metin kutusu 30">
            <a:extLst>
              <a:ext uri="{FF2B5EF4-FFF2-40B4-BE49-F238E27FC236}">
                <a16:creationId xmlns:a16="http://schemas.microsoft.com/office/drawing/2014/main" id="{8212888D-0C88-46EF-EB1B-103F2DD97B83}"/>
              </a:ext>
            </a:extLst>
          </p:cNvPr>
          <p:cNvSpPr txBox="1"/>
          <p:nvPr/>
        </p:nvSpPr>
        <p:spPr>
          <a:xfrm>
            <a:off x="898073" y="2970496"/>
            <a:ext cx="1221014" cy="215444"/>
          </a:xfrm>
          <a:prstGeom prst="rect">
            <a:avLst/>
          </a:prstGeom>
          <a:noFill/>
        </p:spPr>
        <p:txBody>
          <a:bodyPr wrap="square" rtlCol="0">
            <a:spAutoFit/>
          </a:bodyPr>
          <a:lstStyle/>
          <a:p>
            <a:r>
              <a:rPr lang="tr-TR" sz="800" dirty="0">
                <a:latin typeface="Fira Code" panose="020B0809050000020004" pitchFamily="49" charset="0"/>
                <a:ea typeface="Fira Code" panose="020B0809050000020004" pitchFamily="49" charset="0"/>
                <a:cs typeface="Fira Code" panose="020B0809050000020004" pitchFamily="49" charset="0"/>
              </a:rPr>
              <a:t>Tıbbi Cihazlar</a:t>
            </a:r>
          </a:p>
        </p:txBody>
      </p:sp>
      <p:sp>
        <p:nvSpPr>
          <p:cNvPr id="896" name="Metin kutusu 895">
            <a:extLst>
              <a:ext uri="{FF2B5EF4-FFF2-40B4-BE49-F238E27FC236}">
                <a16:creationId xmlns:a16="http://schemas.microsoft.com/office/drawing/2014/main" id="{BDE33EA3-A96C-4412-8EB2-D06673AFAAC1}"/>
              </a:ext>
            </a:extLst>
          </p:cNvPr>
          <p:cNvSpPr txBox="1"/>
          <p:nvPr/>
        </p:nvSpPr>
        <p:spPr>
          <a:xfrm>
            <a:off x="898073" y="3352617"/>
            <a:ext cx="1924956" cy="215444"/>
          </a:xfrm>
          <a:prstGeom prst="rect">
            <a:avLst/>
          </a:prstGeom>
          <a:noFill/>
        </p:spPr>
        <p:txBody>
          <a:bodyPr wrap="square" rtlCol="0">
            <a:spAutoFit/>
          </a:bodyPr>
          <a:lstStyle/>
          <a:p>
            <a:r>
              <a:rPr lang="tr-TR" sz="800" dirty="0">
                <a:latin typeface="Fira Code" panose="020B0809050000020004" pitchFamily="49" charset="0"/>
                <a:ea typeface="Fira Code" panose="020B0809050000020004" pitchFamily="49" charset="0"/>
                <a:cs typeface="Fira Code" panose="020B0809050000020004" pitchFamily="49" charset="0"/>
              </a:rPr>
              <a:t>Telekomünikasyon Yazılımları</a:t>
            </a:r>
          </a:p>
        </p:txBody>
      </p:sp>
      <p:sp>
        <p:nvSpPr>
          <p:cNvPr id="902" name="Dikdörtgen 901">
            <a:extLst>
              <a:ext uri="{FF2B5EF4-FFF2-40B4-BE49-F238E27FC236}">
                <a16:creationId xmlns:a16="http://schemas.microsoft.com/office/drawing/2014/main" id="{8BDBA376-6735-66A4-D527-D70FA5FF9754}"/>
              </a:ext>
            </a:extLst>
          </p:cNvPr>
          <p:cNvSpPr/>
          <p:nvPr/>
        </p:nvSpPr>
        <p:spPr>
          <a:xfrm>
            <a:off x="3456689" y="1593397"/>
            <a:ext cx="1915899" cy="7692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1200" b="1" dirty="0">
                <a:latin typeface="Fira Code" panose="020B0809050000020004" pitchFamily="49" charset="0"/>
                <a:ea typeface="Fira Code" panose="020B0809050000020004" pitchFamily="49" charset="0"/>
                <a:cs typeface="Fira Code" panose="020B0809050000020004" pitchFamily="49" charset="0"/>
              </a:rPr>
              <a:t>Zaman Paylaşımlı Yazılımlar</a:t>
            </a:r>
          </a:p>
        </p:txBody>
      </p:sp>
      <p:sp>
        <p:nvSpPr>
          <p:cNvPr id="903" name="Dikdörtgen 902">
            <a:extLst>
              <a:ext uri="{FF2B5EF4-FFF2-40B4-BE49-F238E27FC236}">
                <a16:creationId xmlns:a16="http://schemas.microsoft.com/office/drawing/2014/main" id="{AE93A544-708A-CB63-11F2-BC00F7E4D6AA}"/>
              </a:ext>
            </a:extLst>
          </p:cNvPr>
          <p:cNvSpPr/>
          <p:nvPr/>
        </p:nvSpPr>
        <p:spPr>
          <a:xfrm>
            <a:off x="6095985" y="1589638"/>
            <a:ext cx="1915899" cy="7692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1200" b="1" dirty="0">
                <a:latin typeface="Fira Code" panose="020B0809050000020004" pitchFamily="49" charset="0"/>
                <a:ea typeface="Fira Code" panose="020B0809050000020004" pitchFamily="49" charset="0"/>
                <a:cs typeface="Fira Code" panose="020B0809050000020004" pitchFamily="49" charset="0"/>
              </a:rPr>
              <a:t>Kesintisiz Yazılımlar</a:t>
            </a:r>
          </a:p>
        </p:txBody>
      </p:sp>
      <p:cxnSp>
        <p:nvCxnSpPr>
          <p:cNvPr id="911" name="Bağlayıcı: Dirsek 910">
            <a:extLst>
              <a:ext uri="{FF2B5EF4-FFF2-40B4-BE49-F238E27FC236}">
                <a16:creationId xmlns:a16="http://schemas.microsoft.com/office/drawing/2014/main" id="{2042E11C-AB98-DEC1-637F-A02229843B03}"/>
              </a:ext>
            </a:extLst>
          </p:cNvPr>
          <p:cNvCxnSpPr>
            <a:stCxn id="2" idx="2"/>
            <a:endCxn id="13" idx="0"/>
          </p:cNvCxnSpPr>
          <p:nvPr/>
        </p:nvCxnSpPr>
        <p:spPr>
          <a:xfrm rot="5400000">
            <a:off x="2866768" y="41769"/>
            <a:ext cx="422789" cy="2672949"/>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913" name="Bağlayıcı: Dirsek 912">
            <a:extLst>
              <a:ext uri="{FF2B5EF4-FFF2-40B4-BE49-F238E27FC236}">
                <a16:creationId xmlns:a16="http://schemas.microsoft.com/office/drawing/2014/main" id="{3D47648F-A906-8E93-CC33-3F434EEF8D6A}"/>
              </a:ext>
            </a:extLst>
          </p:cNvPr>
          <p:cNvCxnSpPr>
            <a:stCxn id="2" idx="2"/>
            <a:endCxn id="902" idx="0"/>
          </p:cNvCxnSpPr>
          <p:nvPr/>
        </p:nvCxnSpPr>
        <p:spPr>
          <a:xfrm rot="16200000" flipH="1">
            <a:off x="4201363" y="1380121"/>
            <a:ext cx="426548" cy="3"/>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917" name="Bağlayıcı: Dirsek 916">
            <a:extLst>
              <a:ext uri="{FF2B5EF4-FFF2-40B4-BE49-F238E27FC236}">
                <a16:creationId xmlns:a16="http://schemas.microsoft.com/office/drawing/2014/main" id="{5E232DCF-D2C2-258C-FBAF-8FE5A053D396}"/>
              </a:ext>
            </a:extLst>
          </p:cNvPr>
          <p:cNvCxnSpPr>
            <a:stCxn id="2" idx="2"/>
            <a:endCxn id="903" idx="0"/>
          </p:cNvCxnSpPr>
          <p:nvPr/>
        </p:nvCxnSpPr>
        <p:spPr>
          <a:xfrm rot="16200000" flipH="1">
            <a:off x="5522891" y="58593"/>
            <a:ext cx="422789" cy="2639299"/>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sp>
        <p:nvSpPr>
          <p:cNvPr id="918" name="Metin kutusu 917">
            <a:extLst>
              <a:ext uri="{FF2B5EF4-FFF2-40B4-BE49-F238E27FC236}">
                <a16:creationId xmlns:a16="http://schemas.microsoft.com/office/drawing/2014/main" id="{1686B735-3E2D-D12A-8F48-C7EB23262659}"/>
              </a:ext>
            </a:extLst>
          </p:cNvPr>
          <p:cNvSpPr txBox="1"/>
          <p:nvPr/>
        </p:nvSpPr>
        <p:spPr>
          <a:xfrm>
            <a:off x="3698240" y="2628961"/>
            <a:ext cx="2106384" cy="215444"/>
          </a:xfrm>
          <a:prstGeom prst="rect">
            <a:avLst/>
          </a:prstGeom>
          <a:noFill/>
        </p:spPr>
        <p:txBody>
          <a:bodyPr wrap="square" rtlCol="0">
            <a:spAutoFit/>
          </a:bodyPr>
          <a:lstStyle/>
          <a:p>
            <a:r>
              <a:rPr lang="tr-TR" sz="800" dirty="0">
                <a:latin typeface="Fira Code" panose="020B0809050000020004" pitchFamily="49" charset="0"/>
                <a:ea typeface="Fira Code" panose="020B0809050000020004" pitchFamily="49" charset="0"/>
                <a:cs typeface="Fira Code" panose="020B0809050000020004" pitchFamily="49" charset="0"/>
              </a:rPr>
              <a:t>İşletim Sistemleri</a:t>
            </a:r>
          </a:p>
        </p:txBody>
      </p:sp>
      <p:sp>
        <p:nvSpPr>
          <p:cNvPr id="919" name="Metin kutusu 918">
            <a:extLst>
              <a:ext uri="{FF2B5EF4-FFF2-40B4-BE49-F238E27FC236}">
                <a16:creationId xmlns:a16="http://schemas.microsoft.com/office/drawing/2014/main" id="{6E82514A-B6FC-A5C8-6B30-AA9F09ED7379}"/>
              </a:ext>
            </a:extLst>
          </p:cNvPr>
          <p:cNvSpPr txBox="1"/>
          <p:nvPr/>
        </p:nvSpPr>
        <p:spPr>
          <a:xfrm>
            <a:off x="3698240" y="2975824"/>
            <a:ext cx="2106384" cy="215444"/>
          </a:xfrm>
          <a:prstGeom prst="rect">
            <a:avLst/>
          </a:prstGeom>
          <a:noFill/>
        </p:spPr>
        <p:txBody>
          <a:bodyPr wrap="square" rtlCol="0">
            <a:spAutoFit/>
          </a:bodyPr>
          <a:lstStyle/>
          <a:p>
            <a:r>
              <a:rPr lang="tr-TR" sz="800" dirty="0">
                <a:latin typeface="Fira Code" panose="020B0809050000020004" pitchFamily="49" charset="0"/>
                <a:ea typeface="Fira Code" panose="020B0809050000020004" pitchFamily="49" charset="0"/>
                <a:cs typeface="Fira Code" panose="020B0809050000020004" pitchFamily="49" charset="0"/>
              </a:rPr>
              <a:t>Bulut Hizmetleri</a:t>
            </a:r>
          </a:p>
        </p:txBody>
      </p:sp>
      <p:sp>
        <p:nvSpPr>
          <p:cNvPr id="920" name="Metin kutusu 919">
            <a:extLst>
              <a:ext uri="{FF2B5EF4-FFF2-40B4-BE49-F238E27FC236}">
                <a16:creationId xmlns:a16="http://schemas.microsoft.com/office/drawing/2014/main" id="{A7088AD3-1B18-1214-EB3E-4A55BF8CC289}"/>
              </a:ext>
            </a:extLst>
          </p:cNvPr>
          <p:cNvSpPr txBox="1"/>
          <p:nvPr/>
        </p:nvSpPr>
        <p:spPr>
          <a:xfrm>
            <a:off x="6330585" y="2618700"/>
            <a:ext cx="2106384" cy="215444"/>
          </a:xfrm>
          <a:prstGeom prst="rect">
            <a:avLst/>
          </a:prstGeom>
          <a:noFill/>
        </p:spPr>
        <p:txBody>
          <a:bodyPr wrap="square" rtlCol="0">
            <a:spAutoFit/>
          </a:bodyPr>
          <a:lstStyle/>
          <a:p>
            <a:r>
              <a:rPr lang="tr-TR" sz="800" dirty="0">
                <a:latin typeface="Fira Code" panose="020B0809050000020004" pitchFamily="49" charset="0"/>
                <a:ea typeface="Fira Code" panose="020B0809050000020004" pitchFamily="49" charset="0"/>
                <a:cs typeface="Fira Code" panose="020B0809050000020004" pitchFamily="49" charset="0"/>
              </a:rPr>
              <a:t>Sunucu Yazılımları</a:t>
            </a:r>
          </a:p>
        </p:txBody>
      </p:sp>
      <p:sp>
        <p:nvSpPr>
          <p:cNvPr id="921" name="Metin kutusu 920">
            <a:extLst>
              <a:ext uri="{FF2B5EF4-FFF2-40B4-BE49-F238E27FC236}">
                <a16:creationId xmlns:a16="http://schemas.microsoft.com/office/drawing/2014/main" id="{C6EA2157-1821-1175-D5A0-E424497E44AD}"/>
              </a:ext>
            </a:extLst>
          </p:cNvPr>
          <p:cNvSpPr txBox="1"/>
          <p:nvPr/>
        </p:nvSpPr>
        <p:spPr>
          <a:xfrm>
            <a:off x="6321510" y="2965563"/>
            <a:ext cx="2106384" cy="215444"/>
          </a:xfrm>
          <a:prstGeom prst="rect">
            <a:avLst/>
          </a:prstGeom>
          <a:noFill/>
        </p:spPr>
        <p:txBody>
          <a:bodyPr wrap="square" rtlCol="0">
            <a:spAutoFit/>
          </a:bodyPr>
          <a:lstStyle/>
          <a:p>
            <a:r>
              <a:rPr lang="tr-TR" sz="800" dirty="0">
                <a:latin typeface="Fira Code" panose="020B0809050000020004" pitchFamily="49" charset="0"/>
                <a:ea typeface="Fira Code" panose="020B0809050000020004" pitchFamily="49" charset="0"/>
                <a:cs typeface="Fira Code" panose="020B0809050000020004" pitchFamily="49" charset="0"/>
              </a:rPr>
              <a:t>Gömülü Sistemler</a:t>
            </a:r>
          </a:p>
        </p:txBody>
      </p:sp>
      <p:cxnSp>
        <p:nvCxnSpPr>
          <p:cNvPr id="923" name="Bağlayıcı: Dirsek 922">
            <a:extLst>
              <a:ext uri="{FF2B5EF4-FFF2-40B4-BE49-F238E27FC236}">
                <a16:creationId xmlns:a16="http://schemas.microsoft.com/office/drawing/2014/main" id="{A1CC9336-7A59-8F84-1820-12398D7FACCD}"/>
              </a:ext>
            </a:extLst>
          </p:cNvPr>
          <p:cNvCxnSpPr>
            <a:stCxn id="13" idx="2"/>
            <a:endCxn id="30" idx="1"/>
          </p:cNvCxnSpPr>
          <p:nvPr/>
        </p:nvCxnSpPr>
        <p:spPr>
          <a:xfrm rot="5400000">
            <a:off x="1133453" y="2123515"/>
            <a:ext cx="372855" cy="843614"/>
          </a:xfrm>
          <a:prstGeom prst="bentConnector4">
            <a:avLst>
              <a:gd name="adj1" fmla="val 35554"/>
              <a:gd name="adj2" fmla="val 127098"/>
            </a:avLst>
          </a:prstGeom>
          <a:ln>
            <a:tailEnd type="triangle"/>
          </a:ln>
        </p:spPr>
        <p:style>
          <a:lnRef idx="1">
            <a:schemeClr val="dk1"/>
          </a:lnRef>
          <a:fillRef idx="0">
            <a:schemeClr val="dk1"/>
          </a:fillRef>
          <a:effectRef idx="0">
            <a:schemeClr val="dk1"/>
          </a:effectRef>
          <a:fontRef idx="minor">
            <a:schemeClr val="tx1"/>
          </a:fontRef>
        </p:style>
      </p:cxnSp>
      <p:cxnSp>
        <p:nvCxnSpPr>
          <p:cNvPr id="932" name="Bağlayıcı: Dirsek 931">
            <a:extLst>
              <a:ext uri="{FF2B5EF4-FFF2-40B4-BE49-F238E27FC236}">
                <a16:creationId xmlns:a16="http://schemas.microsoft.com/office/drawing/2014/main" id="{052160A7-380C-3884-71B0-9A111EF7CDA3}"/>
              </a:ext>
            </a:extLst>
          </p:cNvPr>
          <p:cNvCxnSpPr>
            <a:stCxn id="13" idx="2"/>
            <a:endCxn id="31" idx="1"/>
          </p:cNvCxnSpPr>
          <p:nvPr/>
        </p:nvCxnSpPr>
        <p:spPr>
          <a:xfrm rot="5400000">
            <a:off x="960219" y="2296749"/>
            <a:ext cx="719323" cy="843614"/>
          </a:xfrm>
          <a:prstGeom prst="bentConnector4">
            <a:avLst>
              <a:gd name="adj1" fmla="val 17290"/>
              <a:gd name="adj2" fmla="val 127098"/>
            </a:avLst>
          </a:prstGeom>
          <a:ln>
            <a:tailEnd type="triangle"/>
          </a:ln>
        </p:spPr>
        <p:style>
          <a:lnRef idx="1">
            <a:schemeClr val="dk1"/>
          </a:lnRef>
          <a:fillRef idx="0">
            <a:schemeClr val="dk1"/>
          </a:fillRef>
          <a:effectRef idx="0">
            <a:schemeClr val="dk1"/>
          </a:effectRef>
          <a:fontRef idx="minor">
            <a:schemeClr val="tx1"/>
          </a:fontRef>
        </p:style>
      </p:cxnSp>
      <p:cxnSp>
        <p:nvCxnSpPr>
          <p:cNvPr id="937" name="Bağlayıcı: Dirsek 936">
            <a:extLst>
              <a:ext uri="{FF2B5EF4-FFF2-40B4-BE49-F238E27FC236}">
                <a16:creationId xmlns:a16="http://schemas.microsoft.com/office/drawing/2014/main" id="{F6B0A162-A65B-64ED-7757-E990D0B2FAB5}"/>
              </a:ext>
            </a:extLst>
          </p:cNvPr>
          <p:cNvCxnSpPr>
            <a:stCxn id="13" idx="2"/>
            <a:endCxn id="896" idx="1"/>
          </p:cNvCxnSpPr>
          <p:nvPr/>
        </p:nvCxnSpPr>
        <p:spPr>
          <a:xfrm rot="5400000">
            <a:off x="769158" y="2487810"/>
            <a:ext cx="1101444" cy="843614"/>
          </a:xfrm>
          <a:prstGeom prst="bentConnector4">
            <a:avLst>
              <a:gd name="adj1" fmla="val 12166"/>
              <a:gd name="adj2" fmla="val 127098"/>
            </a:avLst>
          </a:prstGeom>
          <a:ln>
            <a:tailEnd type="triangle"/>
          </a:ln>
        </p:spPr>
        <p:style>
          <a:lnRef idx="1">
            <a:schemeClr val="dk1"/>
          </a:lnRef>
          <a:fillRef idx="0">
            <a:schemeClr val="dk1"/>
          </a:fillRef>
          <a:effectRef idx="0">
            <a:schemeClr val="dk1"/>
          </a:effectRef>
          <a:fontRef idx="minor">
            <a:schemeClr val="tx1"/>
          </a:fontRef>
        </p:style>
      </p:cxnSp>
      <p:cxnSp>
        <p:nvCxnSpPr>
          <p:cNvPr id="942" name="Bağlayıcı: Dirsek 941">
            <a:extLst>
              <a:ext uri="{FF2B5EF4-FFF2-40B4-BE49-F238E27FC236}">
                <a16:creationId xmlns:a16="http://schemas.microsoft.com/office/drawing/2014/main" id="{DE333ACA-99DF-B87E-9DB0-7A4DB724ED57}"/>
              </a:ext>
            </a:extLst>
          </p:cNvPr>
          <p:cNvCxnSpPr>
            <a:stCxn id="902" idx="2"/>
            <a:endCxn id="918" idx="1"/>
          </p:cNvCxnSpPr>
          <p:nvPr/>
        </p:nvCxnSpPr>
        <p:spPr>
          <a:xfrm rot="5400000">
            <a:off x="3869426" y="2191469"/>
            <a:ext cx="374029" cy="716399"/>
          </a:xfrm>
          <a:prstGeom prst="bentConnector4">
            <a:avLst>
              <a:gd name="adj1" fmla="val 35600"/>
              <a:gd name="adj2" fmla="val 131910"/>
            </a:avLst>
          </a:prstGeom>
          <a:ln>
            <a:tailEnd type="triangle"/>
          </a:ln>
        </p:spPr>
        <p:style>
          <a:lnRef idx="1">
            <a:schemeClr val="dk1"/>
          </a:lnRef>
          <a:fillRef idx="0">
            <a:schemeClr val="dk1"/>
          </a:fillRef>
          <a:effectRef idx="0">
            <a:schemeClr val="dk1"/>
          </a:effectRef>
          <a:fontRef idx="minor">
            <a:schemeClr val="tx1"/>
          </a:fontRef>
        </p:style>
      </p:cxnSp>
      <p:cxnSp>
        <p:nvCxnSpPr>
          <p:cNvPr id="947" name="Bağlayıcı: Dirsek 946">
            <a:extLst>
              <a:ext uri="{FF2B5EF4-FFF2-40B4-BE49-F238E27FC236}">
                <a16:creationId xmlns:a16="http://schemas.microsoft.com/office/drawing/2014/main" id="{30A81DEB-0015-FE8A-BAD4-CE40917E9453}"/>
              </a:ext>
            </a:extLst>
          </p:cNvPr>
          <p:cNvCxnSpPr>
            <a:stCxn id="902" idx="2"/>
            <a:endCxn id="919" idx="1"/>
          </p:cNvCxnSpPr>
          <p:nvPr/>
        </p:nvCxnSpPr>
        <p:spPr>
          <a:xfrm rot="5400000">
            <a:off x="3695994" y="2364901"/>
            <a:ext cx="720892" cy="716399"/>
          </a:xfrm>
          <a:prstGeom prst="bentConnector4">
            <a:avLst>
              <a:gd name="adj1" fmla="val 18368"/>
              <a:gd name="adj2" fmla="val 131910"/>
            </a:avLst>
          </a:prstGeom>
          <a:ln>
            <a:tailEnd type="triangle"/>
          </a:ln>
        </p:spPr>
        <p:style>
          <a:lnRef idx="1">
            <a:schemeClr val="dk1"/>
          </a:lnRef>
          <a:fillRef idx="0">
            <a:schemeClr val="dk1"/>
          </a:fillRef>
          <a:effectRef idx="0">
            <a:schemeClr val="dk1"/>
          </a:effectRef>
          <a:fontRef idx="minor">
            <a:schemeClr val="tx1"/>
          </a:fontRef>
        </p:style>
      </p:cxnSp>
      <p:cxnSp>
        <p:nvCxnSpPr>
          <p:cNvPr id="952" name="Bağlayıcı: Dirsek 951">
            <a:extLst>
              <a:ext uri="{FF2B5EF4-FFF2-40B4-BE49-F238E27FC236}">
                <a16:creationId xmlns:a16="http://schemas.microsoft.com/office/drawing/2014/main" id="{71EE9FBC-13C6-9E8D-8F9A-6009D99B9A00}"/>
              </a:ext>
            </a:extLst>
          </p:cNvPr>
          <p:cNvCxnSpPr>
            <a:stCxn id="903" idx="2"/>
            <a:endCxn id="920" idx="1"/>
          </p:cNvCxnSpPr>
          <p:nvPr/>
        </p:nvCxnSpPr>
        <p:spPr>
          <a:xfrm rot="5400000">
            <a:off x="6508497" y="2180983"/>
            <a:ext cx="367527" cy="723350"/>
          </a:xfrm>
          <a:prstGeom prst="bentConnector4">
            <a:avLst>
              <a:gd name="adj1" fmla="val 35345"/>
              <a:gd name="adj2" fmla="val 131603"/>
            </a:avLst>
          </a:prstGeom>
          <a:ln>
            <a:tailEnd type="triangle"/>
          </a:ln>
        </p:spPr>
        <p:style>
          <a:lnRef idx="1">
            <a:schemeClr val="dk1"/>
          </a:lnRef>
          <a:fillRef idx="0">
            <a:schemeClr val="dk1"/>
          </a:fillRef>
          <a:effectRef idx="0">
            <a:schemeClr val="dk1"/>
          </a:effectRef>
          <a:fontRef idx="minor">
            <a:schemeClr val="tx1"/>
          </a:fontRef>
        </p:style>
      </p:cxnSp>
      <p:cxnSp>
        <p:nvCxnSpPr>
          <p:cNvPr id="957" name="Bağlayıcı: Dirsek 956">
            <a:extLst>
              <a:ext uri="{FF2B5EF4-FFF2-40B4-BE49-F238E27FC236}">
                <a16:creationId xmlns:a16="http://schemas.microsoft.com/office/drawing/2014/main" id="{E76C8DF8-CFC0-EB1F-3A09-D0BBCEB41F8F}"/>
              </a:ext>
            </a:extLst>
          </p:cNvPr>
          <p:cNvCxnSpPr>
            <a:stCxn id="903" idx="2"/>
            <a:endCxn id="921" idx="1"/>
          </p:cNvCxnSpPr>
          <p:nvPr/>
        </p:nvCxnSpPr>
        <p:spPr>
          <a:xfrm rot="5400000">
            <a:off x="6330528" y="2349878"/>
            <a:ext cx="714390" cy="732425"/>
          </a:xfrm>
          <a:prstGeom prst="bentConnector4">
            <a:avLst>
              <a:gd name="adj1" fmla="val 17064"/>
              <a:gd name="adj2" fmla="val 13121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93111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911"/>
                                        </p:tgtEl>
                                        <p:attrNameLst>
                                          <p:attrName>style.visibility</p:attrName>
                                        </p:attrNameLst>
                                      </p:cBhvr>
                                      <p:to>
                                        <p:strVal val="visible"/>
                                      </p:to>
                                    </p:set>
                                    <p:animEffect transition="in" filter="randombar(horizontal)">
                                      <p:cBhvr>
                                        <p:cTn id="7" dur="500"/>
                                        <p:tgtEl>
                                          <p:spTgt spid="911"/>
                                        </p:tgtEl>
                                      </p:cBhvr>
                                    </p:animEffect>
                                  </p:childTnLst>
                                </p:cTn>
                              </p:par>
                              <p:par>
                                <p:cTn id="8" presetID="14" presetClass="entr" presetSubtype="10" fill="hold" nodeType="withEffect">
                                  <p:stCondLst>
                                    <p:cond delay="0"/>
                                  </p:stCondLst>
                                  <p:childTnLst>
                                    <p:set>
                                      <p:cBhvr>
                                        <p:cTn id="9" dur="1" fill="hold">
                                          <p:stCondLst>
                                            <p:cond delay="0"/>
                                          </p:stCondLst>
                                        </p:cTn>
                                        <p:tgtEl>
                                          <p:spTgt spid="913"/>
                                        </p:tgtEl>
                                        <p:attrNameLst>
                                          <p:attrName>style.visibility</p:attrName>
                                        </p:attrNameLst>
                                      </p:cBhvr>
                                      <p:to>
                                        <p:strVal val="visible"/>
                                      </p:to>
                                    </p:set>
                                    <p:animEffect transition="in" filter="randombar(horizontal)">
                                      <p:cBhvr>
                                        <p:cTn id="10" dur="500"/>
                                        <p:tgtEl>
                                          <p:spTgt spid="913"/>
                                        </p:tgtEl>
                                      </p:cBhvr>
                                    </p:animEffect>
                                  </p:childTnLst>
                                </p:cTn>
                              </p:par>
                              <p:par>
                                <p:cTn id="11" presetID="14" presetClass="entr" presetSubtype="10" fill="hold" nodeType="withEffect">
                                  <p:stCondLst>
                                    <p:cond delay="0"/>
                                  </p:stCondLst>
                                  <p:childTnLst>
                                    <p:set>
                                      <p:cBhvr>
                                        <p:cTn id="12" dur="1" fill="hold">
                                          <p:stCondLst>
                                            <p:cond delay="0"/>
                                          </p:stCondLst>
                                        </p:cTn>
                                        <p:tgtEl>
                                          <p:spTgt spid="917"/>
                                        </p:tgtEl>
                                        <p:attrNameLst>
                                          <p:attrName>style.visibility</p:attrName>
                                        </p:attrNameLst>
                                      </p:cBhvr>
                                      <p:to>
                                        <p:strVal val="visible"/>
                                      </p:to>
                                    </p:set>
                                    <p:animEffect transition="in" filter="randombar(horizontal)">
                                      <p:cBhvr>
                                        <p:cTn id="13" dur="500"/>
                                        <p:tgtEl>
                                          <p:spTgt spid="917"/>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903"/>
                                        </p:tgtEl>
                                        <p:attrNameLst>
                                          <p:attrName>style.visibility</p:attrName>
                                        </p:attrNameLst>
                                      </p:cBhvr>
                                      <p:to>
                                        <p:strVal val="visible"/>
                                      </p:to>
                                    </p:set>
                                    <p:animEffect transition="in" filter="randombar(horizontal)">
                                      <p:cBhvr>
                                        <p:cTn id="16" dur="500"/>
                                        <p:tgtEl>
                                          <p:spTgt spid="903"/>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902"/>
                                        </p:tgtEl>
                                        <p:attrNameLst>
                                          <p:attrName>style.visibility</p:attrName>
                                        </p:attrNameLst>
                                      </p:cBhvr>
                                      <p:to>
                                        <p:strVal val="visible"/>
                                      </p:to>
                                    </p:set>
                                    <p:animEffect transition="in" filter="randombar(horizontal)">
                                      <p:cBhvr>
                                        <p:cTn id="19" dur="500"/>
                                        <p:tgtEl>
                                          <p:spTgt spid="902"/>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randombar(horizontal)">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937"/>
                                        </p:tgtEl>
                                        <p:attrNameLst>
                                          <p:attrName>style.visibility</p:attrName>
                                        </p:attrNameLst>
                                      </p:cBhvr>
                                      <p:to>
                                        <p:strVal val="visible"/>
                                      </p:to>
                                    </p:set>
                                    <p:animEffect transition="in" filter="randombar(horizontal)">
                                      <p:cBhvr>
                                        <p:cTn id="27" dur="500"/>
                                        <p:tgtEl>
                                          <p:spTgt spid="937"/>
                                        </p:tgtEl>
                                      </p:cBhvr>
                                    </p:animEffect>
                                  </p:childTnLst>
                                </p:cTn>
                              </p:par>
                              <p:par>
                                <p:cTn id="28" presetID="14" presetClass="entr" presetSubtype="10" fill="hold" nodeType="withEffect">
                                  <p:stCondLst>
                                    <p:cond delay="0"/>
                                  </p:stCondLst>
                                  <p:childTnLst>
                                    <p:set>
                                      <p:cBhvr>
                                        <p:cTn id="29" dur="1" fill="hold">
                                          <p:stCondLst>
                                            <p:cond delay="0"/>
                                          </p:stCondLst>
                                        </p:cTn>
                                        <p:tgtEl>
                                          <p:spTgt spid="932"/>
                                        </p:tgtEl>
                                        <p:attrNameLst>
                                          <p:attrName>style.visibility</p:attrName>
                                        </p:attrNameLst>
                                      </p:cBhvr>
                                      <p:to>
                                        <p:strVal val="visible"/>
                                      </p:to>
                                    </p:set>
                                    <p:animEffect transition="in" filter="randombar(horizontal)">
                                      <p:cBhvr>
                                        <p:cTn id="30" dur="500"/>
                                        <p:tgtEl>
                                          <p:spTgt spid="932"/>
                                        </p:tgtEl>
                                      </p:cBhvr>
                                    </p:animEffect>
                                  </p:childTnLst>
                                </p:cTn>
                              </p:par>
                              <p:par>
                                <p:cTn id="31" presetID="14" presetClass="entr" presetSubtype="10" fill="hold" nodeType="withEffect">
                                  <p:stCondLst>
                                    <p:cond delay="0"/>
                                  </p:stCondLst>
                                  <p:childTnLst>
                                    <p:set>
                                      <p:cBhvr>
                                        <p:cTn id="32" dur="1" fill="hold">
                                          <p:stCondLst>
                                            <p:cond delay="0"/>
                                          </p:stCondLst>
                                        </p:cTn>
                                        <p:tgtEl>
                                          <p:spTgt spid="923"/>
                                        </p:tgtEl>
                                        <p:attrNameLst>
                                          <p:attrName>style.visibility</p:attrName>
                                        </p:attrNameLst>
                                      </p:cBhvr>
                                      <p:to>
                                        <p:strVal val="visible"/>
                                      </p:to>
                                    </p:set>
                                    <p:animEffect transition="in" filter="randombar(horizontal)">
                                      <p:cBhvr>
                                        <p:cTn id="33" dur="500"/>
                                        <p:tgtEl>
                                          <p:spTgt spid="923"/>
                                        </p:tgtEl>
                                      </p:cBhvr>
                                    </p:animEffect>
                                  </p:childTnLst>
                                </p:cTn>
                              </p:par>
                              <p:par>
                                <p:cTn id="34" presetID="14" presetClass="entr" presetSubtype="10" fill="hold" grpId="0" nodeType="withEffect">
                                  <p:stCondLst>
                                    <p:cond delay="0"/>
                                  </p:stCondLst>
                                  <p:childTnLst>
                                    <p:set>
                                      <p:cBhvr>
                                        <p:cTn id="35" dur="1" fill="hold">
                                          <p:stCondLst>
                                            <p:cond delay="0"/>
                                          </p:stCondLst>
                                        </p:cTn>
                                        <p:tgtEl>
                                          <p:spTgt spid="30"/>
                                        </p:tgtEl>
                                        <p:attrNameLst>
                                          <p:attrName>style.visibility</p:attrName>
                                        </p:attrNameLst>
                                      </p:cBhvr>
                                      <p:to>
                                        <p:strVal val="visible"/>
                                      </p:to>
                                    </p:set>
                                    <p:animEffect transition="in" filter="randombar(horizontal)">
                                      <p:cBhvr>
                                        <p:cTn id="36" dur="500"/>
                                        <p:tgtEl>
                                          <p:spTgt spid="30"/>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randombar(horizontal)">
                                      <p:cBhvr>
                                        <p:cTn id="39" dur="500"/>
                                        <p:tgtEl>
                                          <p:spTgt spid="31"/>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896"/>
                                        </p:tgtEl>
                                        <p:attrNameLst>
                                          <p:attrName>style.visibility</p:attrName>
                                        </p:attrNameLst>
                                      </p:cBhvr>
                                      <p:to>
                                        <p:strVal val="visible"/>
                                      </p:to>
                                    </p:set>
                                    <p:animEffect transition="in" filter="randombar(horizontal)">
                                      <p:cBhvr>
                                        <p:cTn id="42" dur="500"/>
                                        <p:tgtEl>
                                          <p:spTgt spid="896"/>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nodeType="clickEffect">
                                  <p:stCondLst>
                                    <p:cond delay="0"/>
                                  </p:stCondLst>
                                  <p:childTnLst>
                                    <p:set>
                                      <p:cBhvr>
                                        <p:cTn id="46" dur="1" fill="hold">
                                          <p:stCondLst>
                                            <p:cond delay="0"/>
                                          </p:stCondLst>
                                        </p:cTn>
                                        <p:tgtEl>
                                          <p:spTgt spid="947"/>
                                        </p:tgtEl>
                                        <p:attrNameLst>
                                          <p:attrName>style.visibility</p:attrName>
                                        </p:attrNameLst>
                                      </p:cBhvr>
                                      <p:to>
                                        <p:strVal val="visible"/>
                                      </p:to>
                                    </p:set>
                                    <p:animEffect transition="in" filter="randombar(horizontal)">
                                      <p:cBhvr>
                                        <p:cTn id="47" dur="500"/>
                                        <p:tgtEl>
                                          <p:spTgt spid="947"/>
                                        </p:tgtEl>
                                      </p:cBhvr>
                                    </p:animEffect>
                                  </p:childTnLst>
                                </p:cTn>
                              </p:par>
                              <p:par>
                                <p:cTn id="48" presetID="14" presetClass="entr" presetSubtype="10" fill="hold" nodeType="withEffect">
                                  <p:stCondLst>
                                    <p:cond delay="0"/>
                                  </p:stCondLst>
                                  <p:childTnLst>
                                    <p:set>
                                      <p:cBhvr>
                                        <p:cTn id="49" dur="1" fill="hold">
                                          <p:stCondLst>
                                            <p:cond delay="0"/>
                                          </p:stCondLst>
                                        </p:cTn>
                                        <p:tgtEl>
                                          <p:spTgt spid="942"/>
                                        </p:tgtEl>
                                        <p:attrNameLst>
                                          <p:attrName>style.visibility</p:attrName>
                                        </p:attrNameLst>
                                      </p:cBhvr>
                                      <p:to>
                                        <p:strVal val="visible"/>
                                      </p:to>
                                    </p:set>
                                    <p:animEffect transition="in" filter="randombar(horizontal)">
                                      <p:cBhvr>
                                        <p:cTn id="50" dur="500"/>
                                        <p:tgtEl>
                                          <p:spTgt spid="942"/>
                                        </p:tgtEl>
                                      </p:cBhvr>
                                    </p:animEffect>
                                  </p:childTnLst>
                                </p:cTn>
                              </p:par>
                              <p:par>
                                <p:cTn id="51" presetID="14" presetClass="entr" presetSubtype="10" fill="hold" grpId="0" nodeType="withEffect">
                                  <p:stCondLst>
                                    <p:cond delay="0"/>
                                  </p:stCondLst>
                                  <p:childTnLst>
                                    <p:set>
                                      <p:cBhvr>
                                        <p:cTn id="52" dur="1" fill="hold">
                                          <p:stCondLst>
                                            <p:cond delay="0"/>
                                          </p:stCondLst>
                                        </p:cTn>
                                        <p:tgtEl>
                                          <p:spTgt spid="918"/>
                                        </p:tgtEl>
                                        <p:attrNameLst>
                                          <p:attrName>style.visibility</p:attrName>
                                        </p:attrNameLst>
                                      </p:cBhvr>
                                      <p:to>
                                        <p:strVal val="visible"/>
                                      </p:to>
                                    </p:set>
                                    <p:animEffect transition="in" filter="randombar(horizontal)">
                                      <p:cBhvr>
                                        <p:cTn id="53" dur="500"/>
                                        <p:tgtEl>
                                          <p:spTgt spid="918"/>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919"/>
                                        </p:tgtEl>
                                        <p:attrNameLst>
                                          <p:attrName>style.visibility</p:attrName>
                                        </p:attrNameLst>
                                      </p:cBhvr>
                                      <p:to>
                                        <p:strVal val="visible"/>
                                      </p:to>
                                    </p:set>
                                    <p:animEffect transition="in" filter="randombar(horizontal)">
                                      <p:cBhvr>
                                        <p:cTn id="56" dur="500"/>
                                        <p:tgtEl>
                                          <p:spTgt spid="919"/>
                                        </p:tgtEl>
                                      </p:cBhvr>
                                    </p:animEffect>
                                  </p:childTnLst>
                                </p:cTn>
                              </p:par>
                            </p:childTnLst>
                          </p:cTn>
                        </p:par>
                      </p:childTnLst>
                    </p:cTn>
                  </p:par>
                  <p:par>
                    <p:cTn id="57" fill="hold">
                      <p:stCondLst>
                        <p:cond delay="indefinite"/>
                      </p:stCondLst>
                      <p:childTnLst>
                        <p:par>
                          <p:cTn id="58" fill="hold">
                            <p:stCondLst>
                              <p:cond delay="0"/>
                            </p:stCondLst>
                            <p:childTnLst>
                              <p:par>
                                <p:cTn id="59" presetID="14" presetClass="entr" presetSubtype="10" fill="hold" nodeType="clickEffect">
                                  <p:stCondLst>
                                    <p:cond delay="0"/>
                                  </p:stCondLst>
                                  <p:childTnLst>
                                    <p:set>
                                      <p:cBhvr>
                                        <p:cTn id="60" dur="1" fill="hold">
                                          <p:stCondLst>
                                            <p:cond delay="0"/>
                                          </p:stCondLst>
                                        </p:cTn>
                                        <p:tgtEl>
                                          <p:spTgt spid="957"/>
                                        </p:tgtEl>
                                        <p:attrNameLst>
                                          <p:attrName>style.visibility</p:attrName>
                                        </p:attrNameLst>
                                      </p:cBhvr>
                                      <p:to>
                                        <p:strVal val="visible"/>
                                      </p:to>
                                    </p:set>
                                    <p:animEffect transition="in" filter="randombar(horizontal)">
                                      <p:cBhvr>
                                        <p:cTn id="61" dur="500"/>
                                        <p:tgtEl>
                                          <p:spTgt spid="957"/>
                                        </p:tgtEl>
                                      </p:cBhvr>
                                    </p:animEffect>
                                  </p:childTnLst>
                                </p:cTn>
                              </p:par>
                              <p:par>
                                <p:cTn id="62" presetID="14" presetClass="entr" presetSubtype="10" fill="hold" nodeType="withEffect">
                                  <p:stCondLst>
                                    <p:cond delay="0"/>
                                  </p:stCondLst>
                                  <p:childTnLst>
                                    <p:set>
                                      <p:cBhvr>
                                        <p:cTn id="63" dur="1" fill="hold">
                                          <p:stCondLst>
                                            <p:cond delay="0"/>
                                          </p:stCondLst>
                                        </p:cTn>
                                        <p:tgtEl>
                                          <p:spTgt spid="952"/>
                                        </p:tgtEl>
                                        <p:attrNameLst>
                                          <p:attrName>style.visibility</p:attrName>
                                        </p:attrNameLst>
                                      </p:cBhvr>
                                      <p:to>
                                        <p:strVal val="visible"/>
                                      </p:to>
                                    </p:set>
                                    <p:animEffect transition="in" filter="randombar(horizontal)">
                                      <p:cBhvr>
                                        <p:cTn id="64" dur="500"/>
                                        <p:tgtEl>
                                          <p:spTgt spid="952"/>
                                        </p:tgtEl>
                                      </p:cBhvr>
                                    </p:animEffect>
                                  </p:childTnLst>
                                </p:cTn>
                              </p:par>
                              <p:par>
                                <p:cTn id="65" presetID="14" presetClass="entr" presetSubtype="10" fill="hold" grpId="0" nodeType="withEffect">
                                  <p:stCondLst>
                                    <p:cond delay="0"/>
                                  </p:stCondLst>
                                  <p:childTnLst>
                                    <p:set>
                                      <p:cBhvr>
                                        <p:cTn id="66" dur="1" fill="hold">
                                          <p:stCondLst>
                                            <p:cond delay="0"/>
                                          </p:stCondLst>
                                        </p:cTn>
                                        <p:tgtEl>
                                          <p:spTgt spid="921"/>
                                        </p:tgtEl>
                                        <p:attrNameLst>
                                          <p:attrName>style.visibility</p:attrName>
                                        </p:attrNameLst>
                                      </p:cBhvr>
                                      <p:to>
                                        <p:strVal val="visible"/>
                                      </p:to>
                                    </p:set>
                                    <p:animEffect transition="in" filter="randombar(horizontal)">
                                      <p:cBhvr>
                                        <p:cTn id="67" dur="500"/>
                                        <p:tgtEl>
                                          <p:spTgt spid="921"/>
                                        </p:tgtEl>
                                      </p:cBhvr>
                                    </p:animEffect>
                                  </p:childTnLst>
                                </p:cTn>
                              </p:par>
                              <p:par>
                                <p:cTn id="68" presetID="14" presetClass="entr" presetSubtype="10" fill="hold" grpId="0" nodeType="withEffect">
                                  <p:stCondLst>
                                    <p:cond delay="0"/>
                                  </p:stCondLst>
                                  <p:childTnLst>
                                    <p:set>
                                      <p:cBhvr>
                                        <p:cTn id="69" dur="1" fill="hold">
                                          <p:stCondLst>
                                            <p:cond delay="0"/>
                                          </p:stCondLst>
                                        </p:cTn>
                                        <p:tgtEl>
                                          <p:spTgt spid="920"/>
                                        </p:tgtEl>
                                        <p:attrNameLst>
                                          <p:attrName>style.visibility</p:attrName>
                                        </p:attrNameLst>
                                      </p:cBhvr>
                                      <p:to>
                                        <p:strVal val="visible"/>
                                      </p:to>
                                    </p:set>
                                    <p:animEffect transition="in" filter="randombar(horizontal)">
                                      <p:cBhvr>
                                        <p:cTn id="70" dur="500"/>
                                        <p:tgtEl>
                                          <p:spTgt spid="9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0" grpId="0"/>
      <p:bldP spid="31" grpId="0"/>
      <p:bldP spid="896" grpId="0"/>
      <p:bldP spid="902" grpId="0" animBg="1"/>
      <p:bldP spid="903" grpId="0" animBg="1"/>
      <p:bldP spid="918" grpId="0"/>
      <p:bldP spid="919" grpId="0"/>
      <p:bldP spid="920" grpId="0"/>
      <p:bldP spid="92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924" name="Metin kutusu 923">
            <a:extLst>
              <a:ext uri="{FF2B5EF4-FFF2-40B4-BE49-F238E27FC236}">
                <a16:creationId xmlns:a16="http://schemas.microsoft.com/office/drawing/2014/main" id="{28314ABD-92E0-EE6B-7914-E16A1D6A1F21}"/>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
        <p:nvSpPr>
          <p:cNvPr id="2" name="Google Shape;1038;p48">
            <a:extLst>
              <a:ext uri="{FF2B5EF4-FFF2-40B4-BE49-F238E27FC236}">
                <a16:creationId xmlns:a16="http://schemas.microsoft.com/office/drawing/2014/main" id="{316978E6-7F20-6753-9D99-88566AC86E16}"/>
              </a:ext>
            </a:extLst>
          </p:cNvPr>
          <p:cNvSpPr txBox="1">
            <a:spLocks/>
          </p:cNvSpPr>
          <p:nvPr/>
        </p:nvSpPr>
        <p:spPr>
          <a:xfrm>
            <a:off x="719924" y="588897"/>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tr-TR" sz="2000" b="1" dirty="0">
                <a:latin typeface="Chakra Petch Medium" panose="020B0604020202020204" charset="-34"/>
                <a:cs typeface="Chakra Petch Medium" panose="020B0604020202020204" charset="-34"/>
              </a:rPr>
              <a:t>BOYUTA GÖRE SINIFLANDIRMA</a:t>
            </a:r>
          </a:p>
        </p:txBody>
      </p:sp>
      <p:sp>
        <p:nvSpPr>
          <p:cNvPr id="13" name="Dikdörtgen 12">
            <a:extLst>
              <a:ext uri="{FF2B5EF4-FFF2-40B4-BE49-F238E27FC236}">
                <a16:creationId xmlns:a16="http://schemas.microsoft.com/office/drawing/2014/main" id="{ED6978A1-ED09-CF7B-34E3-B57BC2901D51}"/>
              </a:ext>
            </a:extLst>
          </p:cNvPr>
          <p:cNvSpPr/>
          <p:nvPr/>
        </p:nvSpPr>
        <p:spPr>
          <a:xfrm>
            <a:off x="373375" y="1553480"/>
            <a:ext cx="1915899" cy="7692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1200" b="1" dirty="0">
                <a:latin typeface="Fira Code" panose="020B0809050000020004" pitchFamily="49" charset="0"/>
                <a:ea typeface="Fira Code" panose="020B0809050000020004" pitchFamily="49" charset="0"/>
                <a:cs typeface="Fira Code" panose="020B0809050000020004" pitchFamily="49" charset="0"/>
              </a:rPr>
              <a:t>Küçük Ölçekli Yazılımlar</a:t>
            </a:r>
          </a:p>
        </p:txBody>
      </p:sp>
      <p:sp>
        <p:nvSpPr>
          <p:cNvPr id="30" name="Metin kutusu 29">
            <a:extLst>
              <a:ext uri="{FF2B5EF4-FFF2-40B4-BE49-F238E27FC236}">
                <a16:creationId xmlns:a16="http://schemas.microsoft.com/office/drawing/2014/main" id="{2E8DB99B-09FD-ABB3-614C-272D0B22FF9F}"/>
              </a:ext>
            </a:extLst>
          </p:cNvPr>
          <p:cNvSpPr txBox="1"/>
          <p:nvPr/>
        </p:nvSpPr>
        <p:spPr>
          <a:xfrm>
            <a:off x="751627" y="2624829"/>
            <a:ext cx="2106384" cy="215444"/>
          </a:xfrm>
          <a:prstGeom prst="rect">
            <a:avLst/>
          </a:prstGeom>
          <a:noFill/>
        </p:spPr>
        <p:txBody>
          <a:bodyPr wrap="square" rtlCol="0">
            <a:spAutoFit/>
          </a:bodyPr>
          <a:lstStyle/>
          <a:p>
            <a:r>
              <a:rPr lang="tr-TR" sz="800" dirty="0">
                <a:latin typeface="Fira Code" panose="020B0809050000020004" pitchFamily="49" charset="0"/>
                <a:ea typeface="Fira Code" panose="020B0809050000020004" pitchFamily="49" charset="0"/>
                <a:cs typeface="Fira Code" panose="020B0809050000020004" pitchFamily="49" charset="0"/>
              </a:rPr>
              <a:t>Kişisel Yazılımlar</a:t>
            </a:r>
          </a:p>
        </p:txBody>
      </p:sp>
      <p:sp>
        <p:nvSpPr>
          <p:cNvPr id="31" name="Metin kutusu 30">
            <a:extLst>
              <a:ext uri="{FF2B5EF4-FFF2-40B4-BE49-F238E27FC236}">
                <a16:creationId xmlns:a16="http://schemas.microsoft.com/office/drawing/2014/main" id="{8212888D-0C88-46EF-EB1B-103F2DD97B83}"/>
              </a:ext>
            </a:extLst>
          </p:cNvPr>
          <p:cNvSpPr txBox="1"/>
          <p:nvPr/>
        </p:nvSpPr>
        <p:spPr>
          <a:xfrm>
            <a:off x="775735" y="2965244"/>
            <a:ext cx="1221014" cy="215444"/>
          </a:xfrm>
          <a:prstGeom prst="rect">
            <a:avLst/>
          </a:prstGeom>
          <a:noFill/>
        </p:spPr>
        <p:txBody>
          <a:bodyPr wrap="square" rtlCol="0">
            <a:spAutoFit/>
          </a:bodyPr>
          <a:lstStyle/>
          <a:p>
            <a:r>
              <a:rPr lang="tr-TR" sz="800" dirty="0">
                <a:latin typeface="Fira Code" panose="020B0809050000020004" pitchFamily="49" charset="0"/>
                <a:ea typeface="Fira Code" panose="020B0809050000020004" pitchFamily="49" charset="0"/>
                <a:cs typeface="Fira Code" panose="020B0809050000020004" pitchFamily="49" charset="0"/>
              </a:rPr>
              <a:t>Mobil Uygulamalar</a:t>
            </a:r>
          </a:p>
        </p:txBody>
      </p:sp>
      <p:sp>
        <p:nvSpPr>
          <p:cNvPr id="902" name="Dikdörtgen 901">
            <a:extLst>
              <a:ext uri="{FF2B5EF4-FFF2-40B4-BE49-F238E27FC236}">
                <a16:creationId xmlns:a16="http://schemas.microsoft.com/office/drawing/2014/main" id="{8BDBA376-6735-66A4-D527-D70FA5FF9754}"/>
              </a:ext>
            </a:extLst>
          </p:cNvPr>
          <p:cNvSpPr/>
          <p:nvPr/>
        </p:nvSpPr>
        <p:spPr>
          <a:xfrm>
            <a:off x="2530149" y="1553480"/>
            <a:ext cx="1915899" cy="7692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1200" b="1" dirty="0">
                <a:latin typeface="Fira Code" panose="020B0809050000020004" pitchFamily="49" charset="0"/>
                <a:ea typeface="Fira Code" panose="020B0809050000020004" pitchFamily="49" charset="0"/>
                <a:cs typeface="Fira Code" panose="020B0809050000020004" pitchFamily="49" charset="0"/>
              </a:rPr>
              <a:t>Orta Ölçekli Yazılımlar</a:t>
            </a:r>
          </a:p>
        </p:txBody>
      </p:sp>
      <p:sp>
        <p:nvSpPr>
          <p:cNvPr id="903" name="Dikdörtgen 902">
            <a:extLst>
              <a:ext uri="{FF2B5EF4-FFF2-40B4-BE49-F238E27FC236}">
                <a16:creationId xmlns:a16="http://schemas.microsoft.com/office/drawing/2014/main" id="{AE93A544-708A-CB63-11F2-BC00F7E4D6AA}"/>
              </a:ext>
            </a:extLst>
          </p:cNvPr>
          <p:cNvSpPr/>
          <p:nvPr/>
        </p:nvSpPr>
        <p:spPr>
          <a:xfrm>
            <a:off x="4686923" y="1530642"/>
            <a:ext cx="1915899" cy="7692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1200" b="1" dirty="0">
                <a:latin typeface="Fira Code" panose="020B0809050000020004" pitchFamily="49" charset="0"/>
                <a:ea typeface="Fira Code" panose="020B0809050000020004" pitchFamily="49" charset="0"/>
                <a:cs typeface="Fira Code" panose="020B0809050000020004" pitchFamily="49" charset="0"/>
              </a:rPr>
              <a:t>Büyük Ölçekli Yazılımlar</a:t>
            </a:r>
          </a:p>
        </p:txBody>
      </p:sp>
      <p:sp>
        <p:nvSpPr>
          <p:cNvPr id="919" name="Metin kutusu 918">
            <a:extLst>
              <a:ext uri="{FF2B5EF4-FFF2-40B4-BE49-F238E27FC236}">
                <a16:creationId xmlns:a16="http://schemas.microsoft.com/office/drawing/2014/main" id="{6E82514A-B6FC-A5C8-6B30-AA9F09ED7379}"/>
              </a:ext>
            </a:extLst>
          </p:cNvPr>
          <p:cNvSpPr txBox="1"/>
          <p:nvPr/>
        </p:nvSpPr>
        <p:spPr>
          <a:xfrm>
            <a:off x="2846574" y="2618700"/>
            <a:ext cx="1599474" cy="338554"/>
          </a:xfrm>
          <a:prstGeom prst="rect">
            <a:avLst/>
          </a:prstGeom>
          <a:noFill/>
        </p:spPr>
        <p:txBody>
          <a:bodyPr wrap="square" rtlCol="0">
            <a:spAutoFit/>
          </a:bodyPr>
          <a:lstStyle/>
          <a:p>
            <a:r>
              <a:rPr lang="tr-TR" sz="800" dirty="0">
                <a:latin typeface="Fira Code" panose="020B0809050000020004" pitchFamily="49" charset="0"/>
                <a:ea typeface="Fira Code" panose="020B0809050000020004" pitchFamily="49" charset="0"/>
                <a:cs typeface="Fira Code" panose="020B0809050000020004" pitchFamily="49" charset="0"/>
              </a:rPr>
              <a:t>Küçük ve Orta Ölçekli İşletme Yazılımları</a:t>
            </a:r>
          </a:p>
        </p:txBody>
      </p:sp>
      <p:sp>
        <p:nvSpPr>
          <p:cNvPr id="920" name="Metin kutusu 919">
            <a:extLst>
              <a:ext uri="{FF2B5EF4-FFF2-40B4-BE49-F238E27FC236}">
                <a16:creationId xmlns:a16="http://schemas.microsoft.com/office/drawing/2014/main" id="{A7088AD3-1B18-1214-EB3E-4A55BF8CC289}"/>
              </a:ext>
            </a:extLst>
          </p:cNvPr>
          <p:cNvSpPr txBox="1"/>
          <p:nvPr/>
        </p:nvSpPr>
        <p:spPr>
          <a:xfrm>
            <a:off x="4952958" y="2618700"/>
            <a:ext cx="2106384" cy="215444"/>
          </a:xfrm>
          <a:prstGeom prst="rect">
            <a:avLst/>
          </a:prstGeom>
          <a:noFill/>
        </p:spPr>
        <p:txBody>
          <a:bodyPr wrap="square" rtlCol="0">
            <a:spAutoFit/>
          </a:bodyPr>
          <a:lstStyle/>
          <a:p>
            <a:r>
              <a:rPr lang="tr-TR" sz="800" dirty="0">
                <a:latin typeface="Fira Code" panose="020B0809050000020004" pitchFamily="49" charset="0"/>
                <a:ea typeface="Fira Code" panose="020B0809050000020004" pitchFamily="49" charset="0"/>
                <a:cs typeface="Fira Code" panose="020B0809050000020004" pitchFamily="49" charset="0"/>
              </a:rPr>
              <a:t>Kurumsal Yazılımlar</a:t>
            </a:r>
          </a:p>
        </p:txBody>
      </p:sp>
      <p:sp>
        <p:nvSpPr>
          <p:cNvPr id="921" name="Metin kutusu 920">
            <a:extLst>
              <a:ext uri="{FF2B5EF4-FFF2-40B4-BE49-F238E27FC236}">
                <a16:creationId xmlns:a16="http://schemas.microsoft.com/office/drawing/2014/main" id="{C6EA2157-1821-1175-D5A0-E424497E44AD}"/>
              </a:ext>
            </a:extLst>
          </p:cNvPr>
          <p:cNvSpPr txBox="1"/>
          <p:nvPr/>
        </p:nvSpPr>
        <p:spPr>
          <a:xfrm>
            <a:off x="4960426" y="2965244"/>
            <a:ext cx="2106384" cy="215444"/>
          </a:xfrm>
          <a:prstGeom prst="rect">
            <a:avLst/>
          </a:prstGeom>
          <a:noFill/>
        </p:spPr>
        <p:txBody>
          <a:bodyPr wrap="square" rtlCol="0">
            <a:spAutoFit/>
          </a:bodyPr>
          <a:lstStyle/>
          <a:p>
            <a:r>
              <a:rPr lang="tr-TR" sz="800" dirty="0">
                <a:latin typeface="Fira Code" panose="020B0809050000020004" pitchFamily="49" charset="0"/>
                <a:ea typeface="Fira Code" panose="020B0809050000020004" pitchFamily="49" charset="0"/>
                <a:cs typeface="Fira Code" panose="020B0809050000020004" pitchFamily="49" charset="0"/>
              </a:rPr>
              <a:t>Devlet Projeleri</a:t>
            </a:r>
          </a:p>
        </p:txBody>
      </p:sp>
      <p:sp>
        <p:nvSpPr>
          <p:cNvPr id="14" name="Dikdörtgen 13">
            <a:extLst>
              <a:ext uri="{FF2B5EF4-FFF2-40B4-BE49-F238E27FC236}">
                <a16:creationId xmlns:a16="http://schemas.microsoft.com/office/drawing/2014/main" id="{F4AE6826-D774-B658-3F15-D9EE13137A05}"/>
              </a:ext>
            </a:extLst>
          </p:cNvPr>
          <p:cNvSpPr/>
          <p:nvPr/>
        </p:nvSpPr>
        <p:spPr>
          <a:xfrm>
            <a:off x="6843697" y="1519995"/>
            <a:ext cx="1915899" cy="769257"/>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tr-TR" sz="1200" b="1" dirty="0">
                <a:latin typeface="Fira Code" panose="020B0809050000020004" pitchFamily="49" charset="0"/>
                <a:ea typeface="Fira Code" panose="020B0809050000020004" pitchFamily="49" charset="0"/>
                <a:cs typeface="Fira Code" panose="020B0809050000020004" pitchFamily="49" charset="0"/>
              </a:rPr>
              <a:t>Devasa Ölçekli Yazılımlar</a:t>
            </a:r>
          </a:p>
        </p:txBody>
      </p:sp>
      <p:sp>
        <p:nvSpPr>
          <p:cNvPr id="22" name="Metin kutusu 21">
            <a:extLst>
              <a:ext uri="{FF2B5EF4-FFF2-40B4-BE49-F238E27FC236}">
                <a16:creationId xmlns:a16="http://schemas.microsoft.com/office/drawing/2014/main" id="{CA778A84-B606-4639-B44D-9BC4D996B68E}"/>
              </a:ext>
            </a:extLst>
          </p:cNvPr>
          <p:cNvSpPr txBox="1"/>
          <p:nvPr/>
        </p:nvSpPr>
        <p:spPr>
          <a:xfrm>
            <a:off x="2852925" y="3009116"/>
            <a:ext cx="1392504" cy="215444"/>
          </a:xfrm>
          <a:prstGeom prst="rect">
            <a:avLst/>
          </a:prstGeom>
          <a:noFill/>
        </p:spPr>
        <p:txBody>
          <a:bodyPr wrap="square" rtlCol="0">
            <a:spAutoFit/>
          </a:bodyPr>
          <a:lstStyle/>
          <a:p>
            <a:r>
              <a:rPr lang="tr-TR" sz="800" dirty="0">
                <a:latin typeface="Fira Code" panose="020B0809050000020004" pitchFamily="49" charset="0"/>
                <a:ea typeface="Fira Code" panose="020B0809050000020004" pitchFamily="49" charset="0"/>
                <a:cs typeface="Fira Code" panose="020B0809050000020004" pitchFamily="49" charset="0"/>
              </a:rPr>
              <a:t>E-Ticaret Siteleri</a:t>
            </a:r>
          </a:p>
        </p:txBody>
      </p:sp>
      <p:sp>
        <p:nvSpPr>
          <p:cNvPr id="23" name="Metin kutusu 22">
            <a:extLst>
              <a:ext uri="{FF2B5EF4-FFF2-40B4-BE49-F238E27FC236}">
                <a16:creationId xmlns:a16="http://schemas.microsoft.com/office/drawing/2014/main" id="{E96951FB-D6F7-F3F3-D717-883E14CC78F6}"/>
              </a:ext>
            </a:extLst>
          </p:cNvPr>
          <p:cNvSpPr txBox="1"/>
          <p:nvPr/>
        </p:nvSpPr>
        <p:spPr>
          <a:xfrm>
            <a:off x="4960425" y="3306822"/>
            <a:ext cx="1694375" cy="215444"/>
          </a:xfrm>
          <a:prstGeom prst="rect">
            <a:avLst/>
          </a:prstGeom>
          <a:noFill/>
        </p:spPr>
        <p:txBody>
          <a:bodyPr wrap="square" rtlCol="0">
            <a:spAutoFit/>
          </a:bodyPr>
          <a:lstStyle/>
          <a:p>
            <a:r>
              <a:rPr lang="tr-TR" sz="800" dirty="0">
                <a:latin typeface="Fira Code" panose="020B0809050000020004" pitchFamily="49" charset="0"/>
                <a:ea typeface="Fira Code" panose="020B0809050000020004" pitchFamily="49" charset="0"/>
                <a:cs typeface="Fira Code" panose="020B0809050000020004" pitchFamily="49" charset="0"/>
              </a:rPr>
              <a:t>Bulut Tabanlı Platformlar</a:t>
            </a:r>
          </a:p>
        </p:txBody>
      </p:sp>
      <p:sp>
        <p:nvSpPr>
          <p:cNvPr id="24" name="Metin kutusu 23">
            <a:extLst>
              <a:ext uri="{FF2B5EF4-FFF2-40B4-BE49-F238E27FC236}">
                <a16:creationId xmlns:a16="http://schemas.microsoft.com/office/drawing/2014/main" id="{CBF0C2D5-C45F-D499-A258-9666183BB071}"/>
              </a:ext>
            </a:extLst>
          </p:cNvPr>
          <p:cNvSpPr txBox="1"/>
          <p:nvPr/>
        </p:nvSpPr>
        <p:spPr>
          <a:xfrm>
            <a:off x="7066810" y="2580156"/>
            <a:ext cx="2106384" cy="215444"/>
          </a:xfrm>
          <a:prstGeom prst="rect">
            <a:avLst/>
          </a:prstGeom>
          <a:noFill/>
        </p:spPr>
        <p:txBody>
          <a:bodyPr wrap="square" rtlCol="0">
            <a:spAutoFit/>
          </a:bodyPr>
          <a:lstStyle/>
          <a:p>
            <a:r>
              <a:rPr lang="tr-TR" sz="800" dirty="0">
                <a:latin typeface="Fira Code" panose="020B0809050000020004" pitchFamily="49" charset="0"/>
                <a:ea typeface="Fira Code" panose="020B0809050000020004" pitchFamily="49" charset="0"/>
                <a:cs typeface="Fira Code" panose="020B0809050000020004" pitchFamily="49" charset="0"/>
              </a:rPr>
              <a:t>Sosyal Medya Platformları</a:t>
            </a:r>
          </a:p>
        </p:txBody>
      </p:sp>
      <p:sp>
        <p:nvSpPr>
          <p:cNvPr id="25" name="Metin kutusu 24">
            <a:extLst>
              <a:ext uri="{FF2B5EF4-FFF2-40B4-BE49-F238E27FC236}">
                <a16:creationId xmlns:a16="http://schemas.microsoft.com/office/drawing/2014/main" id="{0A5E0051-2BBD-D2B4-6E7A-A105FC4F7227}"/>
              </a:ext>
            </a:extLst>
          </p:cNvPr>
          <p:cNvSpPr txBox="1"/>
          <p:nvPr/>
        </p:nvSpPr>
        <p:spPr>
          <a:xfrm>
            <a:off x="7066810" y="2885336"/>
            <a:ext cx="2106384" cy="215444"/>
          </a:xfrm>
          <a:prstGeom prst="rect">
            <a:avLst/>
          </a:prstGeom>
          <a:noFill/>
        </p:spPr>
        <p:txBody>
          <a:bodyPr wrap="square" rtlCol="0">
            <a:spAutoFit/>
          </a:bodyPr>
          <a:lstStyle/>
          <a:p>
            <a:r>
              <a:rPr lang="tr-TR" sz="800" dirty="0">
                <a:latin typeface="Fira Code" panose="020B0809050000020004" pitchFamily="49" charset="0"/>
                <a:ea typeface="Fira Code" panose="020B0809050000020004" pitchFamily="49" charset="0"/>
                <a:cs typeface="Fira Code" panose="020B0809050000020004" pitchFamily="49" charset="0"/>
              </a:rPr>
              <a:t>Arama Motorları</a:t>
            </a:r>
          </a:p>
        </p:txBody>
      </p:sp>
      <p:cxnSp>
        <p:nvCxnSpPr>
          <p:cNvPr id="27" name="Bağlayıcı: Dirsek 26">
            <a:extLst>
              <a:ext uri="{FF2B5EF4-FFF2-40B4-BE49-F238E27FC236}">
                <a16:creationId xmlns:a16="http://schemas.microsoft.com/office/drawing/2014/main" id="{867FC30A-5F42-8AF2-C29C-31299C123805}"/>
              </a:ext>
            </a:extLst>
          </p:cNvPr>
          <p:cNvCxnSpPr>
            <a:stCxn id="2" idx="2"/>
            <a:endCxn id="13" idx="0"/>
          </p:cNvCxnSpPr>
          <p:nvPr/>
        </p:nvCxnSpPr>
        <p:spPr>
          <a:xfrm rot="5400000">
            <a:off x="2755684" y="-262761"/>
            <a:ext cx="391883" cy="3240599"/>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29" name="Bağlayıcı: Dirsek 28">
            <a:extLst>
              <a:ext uri="{FF2B5EF4-FFF2-40B4-BE49-F238E27FC236}">
                <a16:creationId xmlns:a16="http://schemas.microsoft.com/office/drawing/2014/main" id="{DE9D67AE-A43B-3AC9-6AF8-683744415041}"/>
              </a:ext>
            </a:extLst>
          </p:cNvPr>
          <p:cNvCxnSpPr>
            <a:stCxn id="2" idx="2"/>
            <a:endCxn id="902" idx="0"/>
          </p:cNvCxnSpPr>
          <p:nvPr/>
        </p:nvCxnSpPr>
        <p:spPr>
          <a:xfrm rot="5400000">
            <a:off x="3834071" y="815626"/>
            <a:ext cx="391883" cy="1083825"/>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898" name="Bağlayıcı: Dirsek 897">
            <a:extLst>
              <a:ext uri="{FF2B5EF4-FFF2-40B4-BE49-F238E27FC236}">
                <a16:creationId xmlns:a16="http://schemas.microsoft.com/office/drawing/2014/main" id="{5BF9229B-50D1-295A-DA14-7EDCCE025DBF}"/>
              </a:ext>
            </a:extLst>
          </p:cNvPr>
          <p:cNvCxnSpPr>
            <a:stCxn id="2" idx="2"/>
            <a:endCxn id="903" idx="0"/>
          </p:cNvCxnSpPr>
          <p:nvPr/>
        </p:nvCxnSpPr>
        <p:spPr>
          <a:xfrm rot="16200000" flipH="1">
            <a:off x="4923876" y="809644"/>
            <a:ext cx="369045" cy="1072949"/>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900" name="Bağlayıcı: Dirsek 899">
            <a:extLst>
              <a:ext uri="{FF2B5EF4-FFF2-40B4-BE49-F238E27FC236}">
                <a16:creationId xmlns:a16="http://schemas.microsoft.com/office/drawing/2014/main" id="{A9EFCBA8-3D73-A268-E1D1-9E6B0767CA11}"/>
              </a:ext>
            </a:extLst>
          </p:cNvPr>
          <p:cNvCxnSpPr>
            <a:stCxn id="2" idx="2"/>
            <a:endCxn id="14" idx="0"/>
          </p:cNvCxnSpPr>
          <p:nvPr/>
        </p:nvCxnSpPr>
        <p:spPr>
          <a:xfrm rot="16200000" flipH="1">
            <a:off x="6007586" y="-274066"/>
            <a:ext cx="358398" cy="3229723"/>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904" name="Bağlayıcı: Dirsek 903">
            <a:extLst>
              <a:ext uri="{FF2B5EF4-FFF2-40B4-BE49-F238E27FC236}">
                <a16:creationId xmlns:a16="http://schemas.microsoft.com/office/drawing/2014/main" id="{A1E3F2B0-BF6D-49D3-867C-0597DA2DBA7F}"/>
              </a:ext>
            </a:extLst>
          </p:cNvPr>
          <p:cNvCxnSpPr>
            <a:stCxn id="13" idx="2"/>
            <a:endCxn id="30" idx="1"/>
          </p:cNvCxnSpPr>
          <p:nvPr/>
        </p:nvCxnSpPr>
        <p:spPr>
          <a:xfrm rot="5400000">
            <a:off x="836569" y="2237795"/>
            <a:ext cx="409814" cy="579698"/>
          </a:xfrm>
          <a:prstGeom prst="bentConnector4">
            <a:avLst>
              <a:gd name="adj1" fmla="val 36857"/>
              <a:gd name="adj2" fmla="val 139434"/>
            </a:avLst>
          </a:prstGeom>
          <a:ln>
            <a:tailEnd type="triangle"/>
          </a:ln>
        </p:spPr>
        <p:style>
          <a:lnRef idx="1">
            <a:schemeClr val="dk1"/>
          </a:lnRef>
          <a:fillRef idx="0">
            <a:schemeClr val="dk1"/>
          </a:fillRef>
          <a:effectRef idx="0">
            <a:schemeClr val="dk1"/>
          </a:effectRef>
          <a:fontRef idx="minor">
            <a:schemeClr val="tx1"/>
          </a:fontRef>
        </p:style>
      </p:cxnSp>
      <p:cxnSp>
        <p:nvCxnSpPr>
          <p:cNvPr id="906" name="Bağlayıcı: Dirsek 905">
            <a:extLst>
              <a:ext uri="{FF2B5EF4-FFF2-40B4-BE49-F238E27FC236}">
                <a16:creationId xmlns:a16="http://schemas.microsoft.com/office/drawing/2014/main" id="{B7201AD8-31C5-99F2-BE0F-F5FED222D5E2}"/>
              </a:ext>
            </a:extLst>
          </p:cNvPr>
          <p:cNvCxnSpPr>
            <a:stCxn id="13" idx="2"/>
            <a:endCxn id="31" idx="1"/>
          </p:cNvCxnSpPr>
          <p:nvPr/>
        </p:nvCxnSpPr>
        <p:spPr>
          <a:xfrm rot="5400000">
            <a:off x="678416" y="2420056"/>
            <a:ext cx="750229" cy="555590"/>
          </a:xfrm>
          <a:prstGeom prst="bentConnector4">
            <a:avLst>
              <a:gd name="adj1" fmla="val 21540"/>
              <a:gd name="adj2" fmla="val 145064"/>
            </a:avLst>
          </a:prstGeom>
          <a:ln>
            <a:tailEnd type="triangle"/>
          </a:ln>
        </p:spPr>
        <p:style>
          <a:lnRef idx="1">
            <a:schemeClr val="dk1"/>
          </a:lnRef>
          <a:fillRef idx="0">
            <a:schemeClr val="dk1"/>
          </a:fillRef>
          <a:effectRef idx="0">
            <a:schemeClr val="dk1"/>
          </a:effectRef>
          <a:fontRef idx="minor">
            <a:schemeClr val="tx1"/>
          </a:fontRef>
        </p:style>
      </p:cxnSp>
      <p:cxnSp>
        <p:nvCxnSpPr>
          <p:cNvPr id="910" name="Bağlayıcı: Dirsek 909">
            <a:extLst>
              <a:ext uri="{FF2B5EF4-FFF2-40B4-BE49-F238E27FC236}">
                <a16:creationId xmlns:a16="http://schemas.microsoft.com/office/drawing/2014/main" id="{F62A1342-31B6-6DFA-DDD8-DB11EFBAA844}"/>
              </a:ext>
            </a:extLst>
          </p:cNvPr>
          <p:cNvCxnSpPr>
            <a:stCxn id="902" idx="2"/>
            <a:endCxn id="919" idx="1"/>
          </p:cNvCxnSpPr>
          <p:nvPr/>
        </p:nvCxnSpPr>
        <p:spPr>
          <a:xfrm rot="5400000">
            <a:off x="2934717" y="2234595"/>
            <a:ext cx="465240" cy="641525"/>
          </a:xfrm>
          <a:prstGeom prst="bentConnector4">
            <a:avLst>
              <a:gd name="adj1" fmla="val 31807"/>
              <a:gd name="adj2" fmla="val 135634"/>
            </a:avLst>
          </a:prstGeom>
          <a:ln>
            <a:tailEnd type="triangle"/>
          </a:ln>
        </p:spPr>
        <p:style>
          <a:lnRef idx="1">
            <a:schemeClr val="dk1"/>
          </a:lnRef>
          <a:fillRef idx="0">
            <a:schemeClr val="dk1"/>
          </a:fillRef>
          <a:effectRef idx="0">
            <a:schemeClr val="dk1"/>
          </a:effectRef>
          <a:fontRef idx="minor">
            <a:schemeClr val="tx1"/>
          </a:fontRef>
        </p:style>
      </p:cxnSp>
      <p:cxnSp>
        <p:nvCxnSpPr>
          <p:cNvPr id="914" name="Bağlayıcı: Dirsek 913">
            <a:extLst>
              <a:ext uri="{FF2B5EF4-FFF2-40B4-BE49-F238E27FC236}">
                <a16:creationId xmlns:a16="http://schemas.microsoft.com/office/drawing/2014/main" id="{9C85349D-45F7-A579-8441-F9ADD4DC0C0A}"/>
              </a:ext>
            </a:extLst>
          </p:cNvPr>
          <p:cNvCxnSpPr>
            <a:stCxn id="902" idx="2"/>
            <a:endCxn id="22" idx="1"/>
          </p:cNvCxnSpPr>
          <p:nvPr/>
        </p:nvCxnSpPr>
        <p:spPr>
          <a:xfrm rot="5400000">
            <a:off x="2773462" y="2402200"/>
            <a:ext cx="794101" cy="635174"/>
          </a:xfrm>
          <a:prstGeom prst="bentConnector4">
            <a:avLst>
              <a:gd name="adj1" fmla="val 17628"/>
              <a:gd name="adj2" fmla="val 135990"/>
            </a:avLst>
          </a:prstGeom>
          <a:ln>
            <a:tailEnd type="triangle"/>
          </a:ln>
        </p:spPr>
        <p:style>
          <a:lnRef idx="1">
            <a:schemeClr val="dk1"/>
          </a:lnRef>
          <a:fillRef idx="0">
            <a:schemeClr val="dk1"/>
          </a:fillRef>
          <a:effectRef idx="0">
            <a:schemeClr val="dk1"/>
          </a:effectRef>
          <a:fontRef idx="minor">
            <a:schemeClr val="tx1"/>
          </a:fontRef>
        </p:style>
      </p:cxnSp>
      <p:cxnSp>
        <p:nvCxnSpPr>
          <p:cNvPr id="922" name="Bağlayıcı: Dirsek 921">
            <a:extLst>
              <a:ext uri="{FF2B5EF4-FFF2-40B4-BE49-F238E27FC236}">
                <a16:creationId xmlns:a16="http://schemas.microsoft.com/office/drawing/2014/main" id="{ECF12FED-3383-B1AB-073D-0463DEB530F7}"/>
              </a:ext>
            </a:extLst>
          </p:cNvPr>
          <p:cNvCxnSpPr>
            <a:stCxn id="903" idx="2"/>
            <a:endCxn id="920" idx="1"/>
          </p:cNvCxnSpPr>
          <p:nvPr/>
        </p:nvCxnSpPr>
        <p:spPr>
          <a:xfrm rot="5400000">
            <a:off x="5085655" y="2167203"/>
            <a:ext cx="426523" cy="691915"/>
          </a:xfrm>
          <a:prstGeom prst="bentConnector4">
            <a:avLst>
              <a:gd name="adj1" fmla="val 37372"/>
              <a:gd name="adj2" fmla="val 133039"/>
            </a:avLst>
          </a:prstGeom>
          <a:ln>
            <a:tailEnd type="triangle"/>
          </a:ln>
        </p:spPr>
        <p:style>
          <a:lnRef idx="1">
            <a:schemeClr val="dk1"/>
          </a:lnRef>
          <a:fillRef idx="0">
            <a:schemeClr val="dk1"/>
          </a:fillRef>
          <a:effectRef idx="0">
            <a:schemeClr val="dk1"/>
          </a:effectRef>
          <a:fontRef idx="minor">
            <a:schemeClr val="tx1"/>
          </a:fontRef>
        </p:style>
      </p:cxnSp>
      <p:cxnSp>
        <p:nvCxnSpPr>
          <p:cNvPr id="926" name="Bağlayıcı: Dirsek 925">
            <a:extLst>
              <a:ext uri="{FF2B5EF4-FFF2-40B4-BE49-F238E27FC236}">
                <a16:creationId xmlns:a16="http://schemas.microsoft.com/office/drawing/2014/main" id="{E2CEAAD6-06F2-FE01-DCF8-AEFC39D1E28C}"/>
              </a:ext>
            </a:extLst>
          </p:cNvPr>
          <p:cNvCxnSpPr>
            <a:stCxn id="903" idx="2"/>
            <a:endCxn id="921" idx="1"/>
          </p:cNvCxnSpPr>
          <p:nvPr/>
        </p:nvCxnSpPr>
        <p:spPr>
          <a:xfrm rot="5400000">
            <a:off x="4916117" y="2344209"/>
            <a:ext cx="773067" cy="684447"/>
          </a:xfrm>
          <a:prstGeom prst="bentConnector4">
            <a:avLst>
              <a:gd name="adj1" fmla="val 20503"/>
              <a:gd name="adj2" fmla="val 136580"/>
            </a:avLst>
          </a:prstGeom>
          <a:ln>
            <a:tailEnd type="triangle"/>
          </a:ln>
        </p:spPr>
        <p:style>
          <a:lnRef idx="1">
            <a:schemeClr val="dk1"/>
          </a:lnRef>
          <a:fillRef idx="0">
            <a:schemeClr val="dk1"/>
          </a:fillRef>
          <a:effectRef idx="0">
            <a:schemeClr val="dk1"/>
          </a:effectRef>
          <a:fontRef idx="minor">
            <a:schemeClr val="tx1"/>
          </a:fontRef>
        </p:style>
      </p:cxnSp>
      <p:cxnSp>
        <p:nvCxnSpPr>
          <p:cNvPr id="930" name="Bağlayıcı: Dirsek 929">
            <a:extLst>
              <a:ext uri="{FF2B5EF4-FFF2-40B4-BE49-F238E27FC236}">
                <a16:creationId xmlns:a16="http://schemas.microsoft.com/office/drawing/2014/main" id="{F7BB45E4-1326-9B5C-04CE-25BB3C170586}"/>
              </a:ext>
            </a:extLst>
          </p:cNvPr>
          <p:cNvCxnSpPr>
            <a:stCxn id="903" idx="2"/>
            <a:endCxn id="23" idx="1"/>
          </p:cNvCxnSpPr>
          <p:nvPr/>
        </p:nvCxnSpPr>
        <p:spPr>
          <a:xfrm rot="5400000">
            <a:off x="4745327" y="2514997"/>
            <a:ext cx="1114645" cy="684448"/>
          </a:xfrm>
          <a:prstGeom prst="bentConnector4">
            <a:avLst>
              <a:gd name="adj1" fmla="val 13916"/>
              <a:gd name="adj2" fmla="val 137640"/>
            </a:avLst>
          </a:prstGeom>
          <a:ln>
            <a:tailEnd type="triangle"/>
          </a:ln>
        </p:spPr>
        <p:style>
          <a:lnRef idx="1">
            <a:schemeClr val="dk1"/>
          </a:lnRef>
          <a:fillRef idx="0">
            <a:schemeClr val="dk1"/>
          </a:fillRef>
          <a:effectRef idx="0">
            <a:schemeClr val="dk1"/>
          </a:effectRef>
          <a:fontRef idx="minor">
            <a:schemeClr val="tx1"/>
          </a:fontRef>
        </p:style>
      </p:cxnSp>
      <p:cxnSp>
        <p:nvCxnSpPr>
          <p:cNvPr id="935" name="Bağlayıcı: Dirsek 934">
            <a:extLst>
              <a:ext uri="{FF2B5EF4-FFF2-40B4-BE49-F238E27FC236}">
                <a16:creationId xmlns:a16="http://schemas.microsoft.com/office/drawing/2014/main" id="{AA343088-9AA2-97BD-69E0-B7A6086331D9}"/>
              </a:ext>
            </a:extLst>
          </p:cNvPr>
          <p:cNvCxnSpPr>
            <a:stCxn id="14" idx="2"/>
            <a:endCxn id="24" idx="1"/>
          </p:cNvCxnSpPr>
          <p:nvPr/>
        </p:nvCxnSpPr>
        <p:spPr>
          <a:xfrm rot="5400000">
            <a:off x="7234916" y="2121147"/>
            <a:ext cx="398626" cy="734837"/>
          </a:xfrm>
          <a:prstGeom prst="bentConnector4">
            <a:avLst>
              <a:gd name="adj1" fmla="val 36488"/>
              <a:gd name="adj2" fmla="val 131109"/>
            </a:avLst>
          </a:prstGeom>
          <a:ln>
            <a:tailEnd type="triangle"/>
          </a:ln>
        </p:spPr>
        <p:style>
          <a:lnRef idx="1">
            <a:schemeClr val="dk1"/>
          </a:lnRef>
          <a:fillRef idx="0">
            <a:schemeClr val="dk1"/>
          </a:fillRef>
          <a:effectRef idx="0">
            <a:schemeClr val="dk1"/>
          </a:effectRef>
          <a:fontRef idx="minor">
            <a:schemeClr val="tx1"/>
          </a:fontRef>
        </p:style>
      </p:cxnSp>
      <p:cxnSp>
        <p:nvCxnSpPr>
          <p:cNvPr id="938" name="Bağlayıcı: Dirsek 937">
            <a:extLst>
              <a:ext uri="{FF2B5EF4-FFF2-40B4-BE49-F238E27FC236}">
                <a16:creationId xmlns:a16="http://schemas.microsoft.com/office/drawing/2014/main" id="{B0E4157C-5E78-3E14-0071-71BCC38F3D19}"/>
              </a:ext>
            </a:extLst>
          </p:cNvPr>
          <p:cNvCxnSpPr>
            <a:stCxn id="14" idx="2"/>
            <a:endCxn id="25" idx="1"/>
          </p:cNvCxnSpPr>
          <p:nvPr/>
        </p:nvCxnSpPr>
        <p:spPr>
          <a:xfrm rot="5400000">
            <a:off x="7082326" y="2273737"/>
            <a:ext cx="703806" cy="734837"/>
          </a:xfrm>
          <a:prstGeom prst="bentConnector4">
            <a:avLst>
              <a:gd name="adj1" fmla="val 21724"/>
              <a:gd name="adj2" fmla="val 131109"/>
            </a:avLst>
          </a:prstGeom>
          <a:ln>
            <a:tailEnd type="triangle"/>
          </a:ln>
        </p:spPr>
        <p:style>
          <a:lnRef idx="1">
            <a:schemeClr val="dk1"/>
          </a:lnRef>
          <a:fillRef idx="0">
            <a:schemeClr val="dk1"/>
          </a:fillRef>
          <a:effectRef idx="0">
            <a:schemeClr val="dk1"/>
          </a:effectRef>
          <a:fontRef idx="minor">
            <a:schemeClr val="tx1"/>
          </a:fontRef>
        </p:style>
      </p:cxnSp>
      <p:sp>
        <p:nvSpPr>
          <p:cNvPr id="940" name="Metin kutusu 939">
            <a:extLst>
              <a:ext uri="{FF2B5EF4-FFF2-40B4-BE49-F238E27FC236}">
                <a16:creationId xmlns:a16="http://schemas.microsoft.com/office/drawing/2014/main" id="{7B2D2674-E7D9-7E5F-3643-4380285F412C}"/>
              </a:ext>
            </a:extLst>
          </p:cNvPr>
          <p:cNvSpPr txBox="1"/>
          <p:nvPr/>
        </p:nvSpPr>
        <p:spPr>
          <a:xfrm>
            <a:off x="825896" y="3444530"/>
            <a:ext cx="1010855" cy="253916"/>
          </a:xfrm>
          <a:prstGeom prst="rect">
            <a:avLst/>
          </a:prstGeom>
          <a:noFill/>
        </p:spPr>
        <p:txBody>
          <a:bodyPr wrap="square" rtlCol="0">
            <a:spAutoFit/>
          </a:bodyPr>
          <a:lstStyle/>
          <a:p>
            <a:r>
              <a:rPr lang="tr-TR" sz="1050" b="1" dirty="0">
                <a:solidFill>
                  <a:srgbClr val="FF0000"/>
                </a:solidFill>
                <a:latin typeface="Fira Code" panose="020B0809050000020004" pitchFamily="49" charset="0"/>
                <a:ea typeface="Fira Code" panose="020B0809050000020004" pitchFamily="49" charset="0"/>
                <a:cs typeface="Fira Code" panose="020B0809050000020004" pitchFamily="49" charset="0"/>
              </a:rPr>
              <a:t>KS &lt; 2000</a:t>
            </a:r>
          </a:p>
        </p:txBody>
      </p:sp>
      <p:sp>
        <p:nvSpPr>
          <p:cNvPr id="941" name="Metin kutusu 940">
            <a:extLst>
              <a:ext uri="{FF2B5EF4-FFF2-40B4-BE49-F238E27FC236}">
                <a16:creationId xmlns:a16="http://schemas.microsoft.com/office/drawing/2014/main" id="{BADEE2E1-B6DC-1DB1-DE2E-538AAE916E0B}"/>
              </a:ext>
            </a:extLst>
          </p:cNvPr>
          <p:cNvSpPr txBox="1"/>
          <p:nvPr/>
        </p:nvSpPr>
        <p:spPr>
          <a:xfrm>
            <a:off x="2640910" y="3444530"/>
            <a:ext cx="1694375" cy="253916"/>
          </a:xfrm>
          <a:prstGeom prst="rect">
            <a:avLst/>
          </a:prstGeom>
          <a:noFill/>
        </p:spPr>
        <p:txBody>
          <a:bodyPr wrap="square" rtlCol="0">
            <a:spAutoFit/>
          </a:bodyPr>
          <a:lstStyle/>
          <a:p>
            <a:r>
              <a:rPr lang="tr-TR" sz="1050" b="1" dirty="0">
                <a:solidFill>
                  <a:srgbClr val="FF0000"/>
                </a:solidFill>
                <a:latin typeface="Fira Code" panose="020B0809050000020004" pitchFamily="49" charset="0"/>
                <a:ea typeface="Fira Code" panose="020B0809050000020004" pitchFamily="49" charset="0"/>
                <a:cs typeface="Fira Code" panose="020B0809050000020004" pitchFamily="49" charset="0"/>
              </a:rPr>
              <a:t>2000 &lt; KS &lt; 100.000</a:t>
            </a:r>
          </a:p>
        </p:txBody>
      </p:sp>
      <p:sp>
        <p:nvSpPr>
          <p:cNvPr id="943" name="Metin kutusu 942">
            <a:extLst>
              <a:ext uri="{FF2B5EF4-FFF2-40B4-BE49-F238E27FC236}">
                <a16:creationId xmlns:a16="http://schemas.microsoft.com/office/drawing/2014/main" id="{83960024-B4EA-69D6-5ADC-2A1AAFEE597B}"/>
              </a:ext>
            </a:extLst>
          </p:cNvPr>
          <p:cNvSpPr txBox="1"/>
          <p:nvPr/>
        </p:nvSpPr>
        <p:spPr>
          <a:xfrm>
            <a:off x="4585259" y="3532075"/>
            <a:ext cx="2156774" cy="253916"/>
          </a:xfrm>
          <a:prstGeom prst="rect">
            <a:avLst/>
          </a:prstGeom>
          <a:noFill/>
        </p:spPr>
        <p:txBody>
          <a:bodyPr wrap="square" rtlCol="0">
            <a:spAutoFit/>
          </a:bodyPr>
          <a:lstStyle/>
          <a:p>
            <a:r>
              <a:rPr lang="tr-TR" sz="1050" b="1" dirty="0">
                <a:solidFill>
                  <a:srgbClr val="FF0000"/>
                </a:solidFill>
                <a:latin typeface="Fira Code" panose="020B0809050000020004" pitchFamily="49" charset="0"/>
                <a:ea typeface="Fira Code" panose="020B0809050000020004" pitchFamily="49" charset="0"/>
                <a:cs typeface="Fira Code" panose="020B0809050000020004" pitchFamily="49" charset="0"/>
              </a:rPr>
              <a:t>100.000 &lt; KS &lt; 1.000.000</a:t>
            </a:r>
          </a:p>
        </p:txBody>
      </p:sp>
      <p:sp>
        <p:nvSpPr>
          <p:cNvPr id="944" name="Metin kutusu 943">
            <a:extLst>
              <a:ext uri="{FF2B5EF4-FFF2-40B4-BE49-F238E27FC236}">
                <a16:creationId xmlns:a16="http://schemas.microsoft.com/office/drawing/2014/main" id="{473A71AD-DA7C-466D-6E1B-8A7B0E70C859}"/>
              </a:ext>
            </a:extLst>
          </p:cNvPr>
          <p:cNvSpPr txBox="1"/>
          <p:nvPr/>
        </p:nvSpPr>
        <p:spPr>
          <a:xfrm>
            <a:off x="7059342" y="3306822"/>
            <a:ext cx="1694375" cy="253916"/>
          </a:xfrm>
          <a:prstGeom prst="rect">
            <a:avLst/>
          </a:prstGeom>
          <a:noFill/>
        </p:spPr>
        <p:txBody>
          <a:bodyPr wrap="square" rtlCol="0">
            <a:spAutoFit/>
          </a:bodyPr>
          <a:lstStyle/>
          <a:p>
            <a:r>
              <a:rPr lang="tr-TR" sz="1050" b="1" dirty="0">
                <a:solidFill>
                  <a:srgbClr val="FF0000"/>
                </a:solidFill>
                <a:latin typeface="Fira Code" panose="020B0809050000020004" pitchFamily="49" charset="0"/>
                <a:ea typeface="Fira Code" panose="020B0809050000020004" pitchFamily="49" charset="0"/>
                <a:cs typeface="Fira Code" panose="020B0809050000020004" pitchFamily="49" charset="0"/>
              </a:rPr>
              <a:t>1.000.000 &lt; KS</a:t>
            </a:r>
          </a:p>
        </p:txBody>
      </p:sp>
    </p:spTree>
    <p:extLst>
      <p:ext uri="{BB962C8B-B14F-4D97-AF65-F5344CB8AC3E}">
        <p14:creationId xmlns:p14="http://schemas.microsoft.com/office/powerpoint/2010/main" val="2135183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par>
                                <p:cTn id="8" presetID="14" presetClass="entr" presetSubtype="10" fill="hold"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randombar(horizontal)">
                                      <p:cBhvr>
                                        <p:cTn id="10" dur="500"/>
                                        <p:tgtEl>
                                          <p:spTgt spid="29"/>
                                        </p:tgtEl>
                                      </p:cBhvr>
                                    </p:animEffect>
                                  </p:childTnLst>
                                </p:cTn>
                              </p:par>
                              <p:par>
                                <p:cTn id="11" presetID="14" presetClass="entr" presetSubtype="10" fill="hold" nodeType="withEffect">
                                  <p:stCondLst>
                                    <p:cond delay="0"/>
                                  </p:stCondLst>
                                  <p:childTnLst>
                                    <p:set>
                                      <p:cBhvr>
                                        <p:cTn id="12" dur="1" fill="hold">
                                          <p:stCondLst>
                                            <p:cond delay="0"/>
                                          </p:stCondLst>
                                        </p:cTn>
                                        <p:tgtEl>
                                          <p:spTgt spid="898"/>
                                        </p:tgtEl>
                                        <p:attrNameLst>
                                          <p:attrName>style.visibility</p:attrName>
                                        </p:attrNameLst>
                                      </p:cBhvr>
                                      <p:to>
                                        <p:strVal val="visible"/>
                                      </p:to>
                                    </p:set>
                                    <p:animEffect transition="in" filter="randombar(horizontal)">
                                      <p:cBhvr>
                                        <p:cTn id="13" dur="500"/>
                                        <p:tgtEl>
                                          <p:spTgt spid="898"/>
                                        </p:tgtEl>
                                      </p:cBhvr>
                                    </p:animEffect>
                                  </p:childTnLst>
                                </p:cTn>
                              </p:par>
                              <p:par>
                                <p:cTn id="14" presetID="14" presetClass="entr" presetSubtype="10" fill="hold" nodeType="withEffect">
                                  <p:stCondLst>
                                    <p:cond delay="0"/>
                                  </p:stCondLst>
                                  <p:childTnLst>
                                    <p:set>
                                      <p:cBhvr>
                                        <p:cTn id="15" dur="1" fill="hold">
                                          <p:stCondLst>
                                            <p:cond delay="0"/>
                                          </p:stCondLst>
                                        </p:cTn>
                                        <p:tgtEl>
                                          <p:spTgt spid="900"/>
                                        </p:tgtEl>
                                        <p:attrNameLst>
                                          <p:attrName>style.visibility</p:attrName>
                                        </p:attrNameLst>
                                      </p:cBhvr>
                                      <p:to>
                                        <p:strVal val="visible"/>
                                      </p:to>
                                    </p:set>
                                    <p:animEffect transition="in" filter="randombar(horizontal)">
                                      <p:cBhvr>
                                        <p:cTn id="16" dur="500"/>
                                        <p:tgtEl>
                                          <p:spTgt spid="900"/>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randombar(horizontal)">
                                      <p:cBhvr>
                                        <p:cTn id="19" dur="500"/>
                                        <p:tgtEl>
                                          <p:spTgt spid="14"/>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903"/>
                                        </p:tgtEl>
                                        <p:attrNameLst>
                                          <p:attrName>style.visibility</p:attrName>
                                        </p:attrNameLst>
                                      </p:cBhvr>
                                      <p:to>
                                        <p:strVal val="visible"/>
                                      </p:to>
                                    </p:set>
                                    <p:animEffect transition="in" filter="randombar(horizontal)">
                                      <p:cBhvr>
                                        <p:cTn id="22" dur="500"/>
                                        <p:tgtEl>
                                          <p:spTgt spid="903"/>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902"/>
                                        </p:tgtEl>
                                        <p:attrNameLst>
                                          <p:attrName>style.visibility</p:attrName>
                                        </p:attrNameLst>
                                      </p:cBhvr>
                                      <p:to>
                                        <p:strVal val="visible"/>
                                      </p:to>
                                    </p:set>
                                    <p:animEffect transition="in" filter="randombar(horizontal)">
                                      <p:cBhvr>
                                        <p:cTn id="25" dur="500"/>
                                        <p:tgtEl>
                                          <p:spTgt spid="902"/>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randombar(horizontal)">
                                      <p:cBhvr>
                                        <p:cTn id="28" dur="500"/>
                                        <p:tgtEl>
                                          <p:spTgt spid="13"/>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906"/>
                                        </p:tgtEl>
                                        <p:attrNameLst>
                                          <p:attrName>style.visibility</p:attrName>
                                        </p:attrNameLst>
                                      </p:cBhvr>
                                      <p:to>
                                        <p:strVal val="visible"/>
                                      </p:to>
                                    </p:set>
                                    <p:animEffect transition="in" filter="randombar(horizontal)">
                                      <p:cBhvr>
                                        <p:cTn id="33" dur="500"/>
                                        <p:tgtEl>
                                          <p:spTgt spid="906"/>
                                        </p:tgtEl>
                                      </p:cBhvr>
                                    </p:animEffect>
                                  </p:childTnLst>
                                </p:cTn>
                              </p:par>
                              <p:par>
                                <p:cTn id="34" presetID="14" presetClass="entr" presetSubtype="10" fill="hold" nodeType="withEffect">
                                  <p:stCondLst>
                                    <p:cond delay="0"/>
                                  </p:stCondLst>
                                  <p:childTnLst>
                                    <p:set>
                                      <p:cBhvr>
                                        <p:cTn id="35" dur="1" fill="hold">
                                          <p:stCondLst>
                                            <p:cond delay="0"/>
                                          </p:stCondLst>
                                        </p:cTn>
                                        <p:tgtEl>
                                          <p:spTgt spid="904"/>
                                        </p:tgtEl>
                                        <p:attrNameLst>
                                          <p:attrName>style.visibility</p:attrName>
                                        </p:attrNameLst>
                                      </p:cBhvr>
                                      <p:to>
                                        <p:strVal val="visible"/>
                                      </p:to>
                                    </p:set>
                                    <p:animEffect transition="in" filter="randombar(horizontal)">
                                      <p:cBhvr>
                                        <p:cTn id="36" dur="500"/>
                                        <p:tgtEl>
                                          <p:spTgt spid="904"/>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animEffect transition="in" filter="randombar(horizontal)">
                                      <p:cBhvr>
                                        <p:cTn id="39" dur="500"/>
                                        <p:tgtEl>
                                          <p:spTgt spid="30"/>
                                        </p:tgtEl>
                                      </p:cBhvr>
                                    </p:animEffect>
                                  </p:childTnLst>
                                </p:cTn>
                              </p:par>
                              <p:par>
                                <p:cTn id="40" presetID="14" presetClass="entr" presetSubtype="10" fill="hold" grpId="0" nodeType="withEffect">
                                  <p:stCondLst>
                                    <p:cond delay="0"/>
                                  </p:stCondLst>
                                  <p:childTnLst>
                                    <p:set>
                                      <p:cBhvr>
                                        <p:cTn id="41" dur="1" fill="hold">
                                          <p:stCondLst>
                                            <p:cond delay="0"/>
                                          </p:stCondLst>
                                        </p:cTn>
                                        <p:tgtEl>
                                          <p:spTgt spid="31"/>
                                        </p:tgtEl>
                                        <p:attrNameLst>
                                          <p:attrName>style.visibility</p:attrName>
                                        </p:attrNameLst>
                                      </p:cBhvr>
                                      <p:to>
                                        <p:strVal val="visible"/>
                                      </p:to>
                                    </p:set>
                                    <p:animEffect transition="in" filter="randombar(horizontal)">
                                      <p:cBhvr>
                                        <p:cTn id="42" dur="500"/>
                                        <p:tgtEl>
                                          <p:spTgt spid="31"/>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940"/>
                                        </p:tgtEl>
                                        <p:attrNameLst>
                                          <p:attrName>style.visibility</p:attrName>
                                        </p:attrNameLst>
                                      </p:cBhvr>
                                      <p:to>
                                        <p:strVal val="visible"/>
                                      </p:to>
                                    </p:set>
                                    <p:animEffect transition="in" filter="randombar(horizontal)">
                                      <p:cBhvr>
                                        <p:cTn id="45" dur="500"/>
                                        <p:tgtEl>
                                          <p:spTgt spid="940"/>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914"/>
                                        </p:tgtEl>
                                        <p:attrNameLst>
                                          <p:attrName>style.visibility</p:attrName>
                                        </p:attrNameLst>
                                      </p:cBhvr>
                                      <p:to>
                                        <p:strVal val="visible"/>
                                      </p:to>
                                    </p:set>
                                    <p:animEffect transition="in" filter="randombar(horizontal)">
                                      <p:cBhvr>
                                        <p:cTn id="50" dur="500"/>
                                        <p:tgtEl>
                                          <p:spTgt spid="914"/>
                                        </p:tgtEl>
                                      </p:cBhvr>
                                    </p:animEffect>
                                  </p:childTnLst>
                                </p:cTn>
                              </p:par>
                              <p:par>
                                <p:cTn id="51" presetID="14" presetClass="entr" presetSubtype="10" fill="hold" nodeType="withEffect">
                                  <p:stCondLst>
                                    <p:cond delay="0"/>
                                  </p:stCondLst>
                                  <p:childTnLst>
                                    <p:set>
                                      <p:cBhvr>
                                        <p:cTn id="52" dur="1" fill="hold">
                                          <p:stCondLst>
                                            <p:cond delay="0"/>
                                          </p:stCondLst>
                                        </p:cTn>
                                        <p:tgtEl>
                                          <p:spTgt spid="910"/>
                                        </p:tgtEl>
                                        <p:attrNameLst>
                                          <p:attrName>style.visibility</p:attrName>
                                        </p:attrNameLst>
                                      </p:cBhvr>
                                      <p:to>
                                        <p:strVal val="visible"/>
                                      </p:to>
                                    </p:set>
                                    <p:animEffect transition="in" filter="randombar(horizontal)">
                                      <p:cBhvr>
                                        <p:cTn id="53" dur="500"/>
                                        <p:tgtEl>
                                          <p:spTgt spid="910"/>
                                        </p:tgtEl>
                                      </p:cBhvr>
                                    </p:animEffect>
                                  </p:childTnLst>
                                </p:cTn>
                              </p:par>
                              <p:par>
                                <p:cTn id="54" presetID="14" presetClass="entr" presetSubtype="10" fill="hold" grpId="0" nodeType="withEffect">
                                  <p:stCondLst>
                                    <p:cond delay="0"/>
                                  </p:stCondLst>
                                  <p:childTnLst>
                                    <p:set>
                                      <p:cBhvr>
                                        <p:cTn id="55" dur="1" fill="hold">
                                          <p:stCondLst>
                                            <p:cond delay="0"/>
                                          </p:stCondLst>
                                        </p:cTn>
                                        <p:tgtEl>
                                          <p:spTgt spid="919"/>
                                        </p:tgtEl>
                                        <p:attrNameLst>
                                          <p:attrName>style.visibility</p:attrName>
                                        </p:attrNameLst>
                                      </p:cBhvr>
                                      <p:to>
                                        <p:strVal val="visible"/>
                                      </p:to>
                                    </p:set>
                                    <p:animEffect transition="in" filter="randombar(horizontal)">
                                      <p:cBhvr>
                                        <p:cTn id="56" dur="500"/>
                                        <p:tgtEl>
                                          <p:spTgt spid="919"/>
                                        </p:tgtEl>
                                      </p:cBhvr>
                                    </p:animEffect>
                                  </p:childTnLst>
                                </p:cTn>
                              </p:par>
                              <p:par>
                                <p:cTn id="57" presetID="14" presetClass="entr" presetSubtype="10" fill="hold" grpId="0" nodeType="withEffect">
                                  <p:stCondLst>
                                    <p:cond delay="0"/>
                                  </p:stCondLst>
                                  <p:childTnLst>
                                    <p:set>
                                      <p:cBhvr>
                                        <p:cTn id="58" dur="1" fill="hold">
                                          <p:stCondLst>
                                            <p:cond delay="0"/>
                                          </p:stCondLst>
                                        </p:cTn>
                                        <p:tgtEl>
                                          <p:spTgt spid="22"/>
                                        </p:tgtEl>
                                        <p:attrNameLst>
                                          <p:attrName>style.visibility</p:attrName>
                                        </p:attrNameLst>
                                      </p:cBhvr>
                                      <p:to>
                                        <p:strVal val="visible"/>
                                      </p:to>
                                    </p:set>
                                    <p:animEffect transition="in" filter="randombar(horizontal)">
                                      <p:cBhvr>
                                        <p:cTn id="59" dur="500"/>
                                        <p:tgtEl>
                                          <p:spTgt spid="22"/>
                                        </p:tgtEl>
                                      </p:cBhvr>
                                    </p:animEffect>
                                  </p:childTnLst>
                                </p:cTn>
                              </p:par>
                              <p:par>
                                <p:cTn id="60" presetID="14" presetClass="entr" presetSubtype="10" fill="hold" grpId="0" nodeType="withEffect">
                                  <p:stCondLst>
                                    <p:cond delay="0"/>
                                  </p:stCondLst>
                                  <p:childTnLst>
                                    <p:set>
                                      <p:cBhvr>
                                        <p:cTn id="61" dur="1" fill="hold">
                                          <p:stCondLst>
                                            <p:cond delay="0"/>
                                          </p:stCondLst>
                                        </p:cTn>
                                        <p:tgtEl>
                                          <p:spTgt spid="941"/>
                                        </p:tgtEl>
                                        <p:attrNameLst>
                                          <p:attrName>style.visibility</p:attrName>
                                        </p:attrNameLst>
                                      </p:cBhvr>
                                      <p:to>
                                        <p:strVal val="visible"/>
                                      </p:to>
                                    </p:set>
                                    <p:animEffect transition="in" filter="randombar(horizontal)">
                                      <p:cBhvr>
                                        <p:cTn id="62" dur="500"/>
                                        <p:tgtEl>
                                          <p:spTgt spid="941"/>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nodeType="clickEffect">
                                  <p:stCondLst>
                                    <p:cond delay="0"/>
                                  </p:stCondLst>
                                  <p:childTnLst>
                                    <p:set>
                                      <p:cBhvr>
                                        <p:cTn id="66" dur="1" fill="hold">
                                          <p:stCondLst>
                                            <p:cond delay="0"/>
                                          </p:stCondLst>
                                        </p:cTn>
                                        <p:tgtEl>
                                          <p:spTgt spid="930"/>
                                        </p:tgtEl>
                                        <p:attrNameLst>
                                          <p:attrName>style.visibility</p:attrName>
                                        </p:attrNameLst>
                                      </p:cBhvr>
                                      <p:to>
                                        <p:strVal val="visible"/>
                                      </p:to>
                                    </p:set>
                                    <p:animEffect transition="in" filter="randombar(horizontal)">
                                      <p:cBhvr>
                                        <p:cTn id="67" dur="500"/>
                                        <p:tgtEl>
                                          <p:spTgt spid="930"/>
                                        </p:tgtEl>
                                      </p:cBhvr>
                                    </p:animEffect>
                                  </p:childTnLst>
                                </p:cTn>
                              </p:par>
                              <p:par>
                                <p:cTn id="68" presetID="14" presetClass="entr" presetSubtype="10" fill="hold" nodeType="withEffect">
                                  <p:stCondLst>
                                    <p:cond delay="0"/>
                                  </p:stCondLst>
                                  <p:childTnLst>
                                    <p:set>
                                      <p:cBhvr>
                                        <p:cTn id="69" dur="1" fill="hold">
                                          <p:stCondLst>
                                            <p:cond delay="0"/>
                                          </p:stCondLst>
                                        </p:cTn>
                                        <p:tgtEl>
                                          <p:spTgt spid="926"/>
                                        </p:tgtEl>
                                        <p:attrNameLst>
                                          <p:attrName>style.visibility</p:attrName>
                                        </p:attrNameLst>
                                      </p:cBhvr>
                                      <p:to>
                                        <p:strVal val="visible"/>
                                      </p:to>
                                    </p:set>
                                    <p:animEffect transition="in" filter="randombar(horizontal)">
                                      <p:cBhvr>
                                        <p:cTn id="70" dur="500"/>
                                        <p:tgtEl>
                                          <p:spTgt spid="926"/>
                                        </p:tgtEl>
                                      </p:cBhvr>
                                    </p:animEffect>
                                  </p:childTnLst>
                                </p:cTn>
                              </p:par>
                              <p:par>
                                <p:cTn id="71" presetID="14" presetClass="entr" presetSubtype="10" fill="hold" nodeType="withEffect">
                                  <p:stCondLst>
                                    <p:cond delay="0"/>
                                  </p:stCondLst>
                                  <p:childTnLst>
                                    <p:set>
                                      <p:cBhvr>
                                        <p:cTn id="72" dur="1" fill="hold">
                                          <p:stCondLst>
                                            <p:cond delay="0"/>
                                          </p:stCondLst>
                                        </p:cTn>
                                        <p:tgtEl>
                                          <p:spTgt spid="922"/>
                                        </p:tgtEl>
                                        <p:attrNameLst>
                                          <p:attrName>style.visibility</p:attrName>
                                        </p:attrNameLst>
                                      </p:cBhvr>
                                      <p:to>
                                        <p:strVal val="visible"/>
                                      </p:to>
                                    </p:set>
                                    <p:animEffect transition="in" filter="randombar(horizontal)">
                                      <p:cBhvr>
                                        <p:cTn id="73" dur="500"/>
                                        <p:tgtEl>
                                          <p:spTgt spid="922"/>
                                        </p:tgtEl>
                                      </p:cBhvr>
                                    </p:animEffect>
                                  </p:childTnLst>
                                </p:cTn>
                              </p:par>
                              <p:par>
                                <p:cTn id="74" presetID="14" presetClass="entr" presetSubtype="10" fill="hold" grpId="0" nodeType="withEffect">
                                  <p:stCondLst>
                                    <p:cond delay="0"/>
                                  </p:stCondLst>
                                  <p:childTnLst>
                                    <p:set>
                                      <p:cBhvr>
                                        <p:cTn id="75" dur="1" fill="hold">
                                          <p:stCondLst>
                                            <p:cond delay="0"/>
                                          </p:stCondLst>
                                        </p:cTn>
                                        <p:tgtEl>
                                          <p:spTgt spid="920"/>
                                        </p:tgtEl>
                                        <p:attrNameLst>
                                          <p:attrName>style.visibility</p:attrName>
                                        </p:attrNameLst>
                                      </p:cBhvr>
                                      <p:to>
                                        <p:strVal val="visible"/>
                                      </p:to>
                                    </p:set>
                                    <p:animEffect transition="in" filter="randombar(horizontal)">
                                      <p:cBhvr>
                                        <p:cTn id="76" dur="500"/>
                                        <p:tgtEl>
                                          <p:spTgt spid="920"/>
                                        </p:tgtEl>
                                      </p:cBhvr>
                                    </p:animEffect>
                                  </p:childTnLst>
                                </p:cTn>
                              </p:par>
                              <p:par>
                                <p:cTn id="77" presetID="14" presetClass="entr" presetSubtype="10" fill="hold" grpId="0" nodeType="withEffect">
                                  <p:stCondLst>
                                    <p:cond delay="0"/>
                                  </p:stCondLst>
                                  <p:childTnLst>
                                    <p:set>
                                      <p:cBhvr>
                                        <p:cTn id="78" dur="1" fill="hold">
                                          <p:stCondLst>
                                            <p:cond delay="0"/>
                                          </p:stCondLst>
                                        </p:cTn>
                                        <p:tgtEl>
                                          <p:spTgt spid="921"/>
                                        </p:tgtEl>
                                        <p:attrNameLst>
                                          <p:attrName>style.visibility</p:attrName>
                                        </p:attrNameLst>
                                      </p:cBhvr>
                                      <p:to>
                                        <p:strVal val="visible"/>
                                      </p:to>
                                    </p:set>
                                    <p:animEffect transition="in" filter="randombar(horizontal)">
                                      <p:cBhvr>
                                        <p:cTn id="79" dur="500"/>
                                        <p:tgtEl>
                                          <p:spTgt spid="921"/>
                                        </p:tgtEl>
                                      </p:cBhvr>
                                    </p:animEffect>
                                  </p:childTnLst>
                                </p:cTn>
                              </p:par>
                              <p:par>
                                <p:cTn id="80" presetID="14" presetClass="entr" presetSubtype="10" fill="hold" grpId="0" nodeType="with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randombar(horizontal)">
                                      <p:cBhvr>
                                        <p:cTn id="82" dur="500"/>
                                        <p:tgtEl>
                                          <p:spTgt spid="23"/>
                                        </p:tgtEl>
                                      </p:cBhvr>
                                    </p:animEffect>
                                  </p:childTnLst>
                                </p:cTn>
                              </p:par>
                              <p:par>
                                <p:cTn id="83" presetID="14" presetClass="entr" presetSubtype="10" fill="hold" grpId="0" nodeType="withEffect">
                                  <p:stCondLst>
                                    <p:cond delay="0"/>
                                  </p:stCondLst>
                                  <p:childTnLst>
                                    <p:set>
                                      <p:cBhvr>
                                        <p:cTn id="84" dur="1" fill="hold">
                                          <p:stCondLst>
                                            <p:cond delay="0"/>
                                          </p:stCondLst>
                                        </p:cTn>
                                        <p:tgtEl>
                                          <p:spTgt spid="943"/>
                                        </p:tgtEl>
                                        <p:attrNameLst>
                                          <p:attrName>style.visibility</p:attrName>
                                        </p:attrNameLst>
                                      </p:cBhvr>
                                      <p:to>
                                        <p:strVal val="visible"/>
                                      </p:to>
                                    </p:set>
                                    <p:animEffect transition="in" filter="randombar(horizontal)">
                                      <p:cBhvr>
                                        <p:cTn id="85" dur="500"/>
                                        <p:tgtEl>
                                          <p:spTgt spid="943"/>
                                        </p:tgtEl>
                                      </p:cBhvr>
                                    </p:animEffect>
                                  </p:childTnLst>
                                </p:cTn>
                              </p:par>
                            </p:childTnLst>
                          </p:cTn>
                        </p:par>
                      </p:childTnLst>
                    </p:cTn>
                  </p:par>
                  <p:par>
                    <p:cTn id="86" fill="hold">
                      <p:stCondLst>
                        <p:cond delay="indefinite"/>
                      </p:stCondLst>
                      <p:childTnLst>
                        <p:par>
                          <p:cTn id="87" fill="hold">
                            <p:stCondLst>
                              <p:cond delay="0"/>
                            </p:stCondLst>
                            <p:childTnLst>
                              <p:par>
                                <p:cTn id="88" presetID="14" presetClass="entr" presetSubtype="10" fill="hold" nodeType="clickEffect">
                                  <p:stCondLst>
                                    <p:cond delay="0"/>
                                  </p:stCondLst>
                                  <p:childTnLst>
                                    <p:set>
                                      <p:cBhvr>
                                        <p:cTn id="89" dur="1" fill="hold">
                                          <p:stCondLst>
                                            <p:cond delay="0"/>
                                          </p:stCondLst>
                                        </p:cTn>
                                        <p:tgtEl>
                                          <p:spTgt spid="938"/>
                                        </p:tgtEl>
                                        <p:attrNameLst>
                                          <p:attrName>style.visibility</p:attrName>
                                        </p:attrNameLst>
                                      </p:cBhvr>
                                      <p:to>
                                        <p:strVal val="visible"/>
                                      </p:to>
                                    </p:set>
                                    <p:animEffect transition="in" filter="randombar(horizontal)">
                                      <p:cBhvr>
                                        <p:cTn id="90" dur="500"/>
                                        <p:tgtEl>
                                          <p:spTgt spid="938"/>
                                        </p:tgtEl>
                                      </p:cBhvr>
                                    </p:animEffect>
                                  </p:childTnLst>
                                </p:cTn>
                              </p:par>
                              <p:par>
                                <p:cTn id="91" presetID="14" presetClass="entr" presetSubtype="10" fill="hold" nodeType="withEffect">
                                  <p:stCondLst>
                                    <p:cond delay="0"/>
                                  </p:stCondLst>
                                  <p:childTnLst>
                                    <p:set>
                                      <p:cBhvr>
                                        <p:cTn id="92" dur="1" fill="hold">
                                          <p:stCondLst>
                                            <p:cond delay="0"/>
                                          </p:stCondLst>
                                        </p:cTn>
                                        <p:tgtEl>
                                          <p:spTgt spid="935"/>
                                        </p:tgtEl>
                                        <p:attrNameLst>
                                          <p:attrName>style.visibility</p:attrName>
                                        </p:attrNameLst>
                                      </p:cBhvr>
                                      <p:to>
                                        <p:strVal val="visible"/>
                                      </p:to>
                                    </p:set>
                                    <p:animEffect transition="in" filter="randombar(horizontal)">
                                      <p:cBhvr>
                                        <p:cTn id="93" dur="500"/>
                                        <p:tgtEl>
                                          <p:spTgt spid="935"/>
                                        </p:tgtEl>
                                      </p:cBhvr>
                                    </p:animEffect>
                                  </p:childTnLst>
                                </p:cTn>
                              </p:par>
                              <p:par>
                                <p:cTn id="94" presetID="14" presetClass="entr" presetSubtype="10" fill="hold" grpId="0" nodeType="withEffect">
                                  <p:stCondLst>
                                    <p:cond delay="0"/>
                                  </p:stCondLst>
                                  <p:childTnLst>
                                    <p:set>
                                      <p:cBhvr>
                                        <p:cTn id="95" dur="1" fill="hold">
                                          <p:stCondLst>
                                            <p:cond delay="0"/>
                                          </p:stCondLst>
                                        </p:cTn>
                                        <p:tgtEl>
                                          <p:spTgt spid="24"/>
                                        </p:tgtEl>
                                        <p:attrNameLst>
                                          <p:attrName>style.visibility</p:attrName>
                                        </p:attrNameLst>
                                      </p:cBhvr>
                                      <p:to>
                                        <p:strVal val="visible"/>
                                      </p:to>
                                    </p:set>
                                    <p:animEffect transition="in" filter="randombar(horizontal)">
                                      <p:cBhvr>
                                        <p:cTn id="96" dur="500"/>
                                        <p:tgtEl>
                                          <p:spTgt spid="24"/>
                                        </p:tgtEl>
                                      </p:cBhvr>
                                    </p:animEffect>
                                  </p:childTnLst>
                                </p:cTn>
                              </p:par>
                              <p:par>
                                <p:cTn id="97" presetID="14" presetClass="entr" presetSubtype="10" fill="hold" grpId="0" nodeType="withEffect">
                                  <p:stCondLst>
                                    <p:cond delay="0"/>
                                  </p:stCondLst>
                                  <p:childTnLst>
                                    <p:set>
                                      <p:cBhvr>
                                        <p:cTn id="98" dur="1" fill="hold">
                                          <p:stCondLst>
                                            <p:cond delay="0"/>
                                          </p:stCondLst>
                                        </p:cTn>
                                        <p:tgtEl>
                                          <p:spTgt spid="25"/>
                                        </p:tgtEl>
                                        <p:attrNameLst>
                                          <p:attrName>style.visibility</p:attrName>
                                        </p:attrNameLst>
                                      </p:cBhvr>
                                      <p:to>
                                        <p:strVal val="visible"/>
                                      </p:to>
                                    </p:set>
                                    <p:animEffect transition="in" filter="randombar(horizontal)">
                                      <p:cBhvr>
                                        <p:cTn id="99" dur="500"/>
                                        <p:tgtEl>
                                          <p:spTgt spid="25"/>
                                        </p:tgtEl>
                                      </p:cBhvr>
                                    </p:animEffect>
                                  </p:childTnLst>
                                </p:cTn>
                              </p:par>
                              <p:par>
                                <p:cTn id="100" presetID="14" presetClass="entr" presetSubtype="10" fill="hold" grpId="0" nodeType="withEffect">
                                  <p:stCondLst>
                                    <p:cond delay="0"/>
                                  </p:stCondLst>
                                  <p:childTnLst>
                                    <p:set>
                                      <p:cBhvr>
                                        <p:cTn id="101" dur="1" fill="hold">
                                          <p:stCondLst>
                                            <p:cond delay="0"/>
                                          </p:stCondLst>
                                        </p:cTn>
                                        <p:tgtEl>
                                          <p:spTgt spid="944"/>
                                        </p:tgtEl>
                                        <p:attrNameLst>
                                          <p:attrName>style.visibility</p:attrName>
                                        </p:attrNameLst>
                                      </p:cBhvr>
                                      <p:to>
                                        <p:strVal val="visible"/>
                                      </p:to>
                                    </p:set>
                                    <p:animEffect transition="in" filter="randombar(horizontal)">
                                      <p:cBhvr>
                                        <p:cTn id="102" dur="500"/>
                                        <p:tgtEl>
                                          <p:spTgt spid="9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0" grpId="0"/>
      <p:bldP spid="31" grpId="0"/>
      <p:bldP spid="902" grpId="0" animBg="1"/>
      <p:bldP spid="903" grpId="0" animBg="1"/>
      <p:bldP spid="919" grpId="0"/>
      <p:bldP spid="920" grpId="0"/>
      <p:bldP spid="921" grpId="0"/>
      <p:bldP spid="14" grpId="0" animBg="1"/>
      <p:bldP spid="22" grpId="0"/>
      <p:bldP spid="23" grpId="0"/>
      <p:bldP spid="24" grpId="0"/>
      <p:bldP spid="25" grpId="0"/>
      <p:bldP spid="940" grpId="0"/>
      <p:bldP spid="941" grpId="0"/>
      <p:bldP spid="943" grpId="0"/>
      <p:bldP spid="94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sp>
        <p:nvSpPr>
          <p:cNvPr id="744" name="Google Shape;744;p39"/>
          <p:cNvSpPr txBox="1">
            <a:spLocks noGrp="1"/>
          </p:cNvSpPr>
          <p:nvPr>
            <p:ph type="title"/>
          </p:nvPr>
        </p:nvSpPr>
        <p:spPr>
          <a:xfrm>
            <a:off x="591728" y="531575"/>
            <a:ext cx="1752329" cy="648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Giriş</a:t>
            </a:r>
            <a:endParaRPr dirty="0"/>
          </a:p>
        </p:txBody>
      </p:sp>
      <p:grpSp>
        <p:nvGrpSpPr>
          <p:cNvPr id="4" name="Google Shape;10456;p85">
            <a:extLst>
              <a:ext uri="{FF2B5EF4-FFF2-40B4-BE49-F238E27FC236}">
                <a16:creationId xmlns:a16="http://schemas.microsoft.com/office/drawing/2014/main" id="{94D471AB-BCAD-38DC-07DA-EDE825F0A3E6}"/>
              </a:ext>
            </a:extLst>
          </p:cNvPr>
          <p:cNvGrpSpPr/>
          <p:nvPr/>
        </p:nvGrpSpPr>
        <p:grpSpPr>
          <a:xfrm>
            <a:off x="8040915" y="4127977"/>
            <a:ext cx="770736" cy="596961"/>
            <a:chOff x="-41694200" y="2382950"/>
            <a:chExt cx="317425" cy="248900"/>
          </a:xfrm>
          <a:solidFill>
            <a:schemeClr val="bg2"/>
          </a:solidFill>
        </p:grpSpPr>
        <p:sp>
          <p:nvSpPr>
            <p:cNvPr id="5" name="Google Shape;10457;p85">
              <a:extLst>
                <a:ext uri="{FF2B5EF4-FFF2-40B4-BE49-F238E27FC236}">
                  <a16:creationId xmlns:a16="http://schemas.microsoft.com/office/drawing/2014/main" id="{62E8BB0F-3307-2283-C3BD-0BB43AC7109F}"/>
                </a:ext>
              </a:extLst>
            </p:cNvPr>
            <p:cNvSpPr/>
            <p:nvPr/>
          </p:nvSpPr>
          <p:spPr>
            <a:xfrm>
              <a:off x="-41694200" y="2382950"/>
              <a:ext cx="317425" cy="248900"/>
            </a:xfrm>
            <a:custGeom>
              <a:avLst/>
              <a:gdLst/>
              <a:ahLst/>
              <a:cxnLst/>
              <a:rect l="l" t="t" r="r" b="b"/>
              <a:pathLst>
                <a:path w="12697" h="9956" extrusionOk="0">
                  <a:moveTo>
                    <a:pt x="10555" y="851"/>
                  </a:moveTo>
                  <a:cubicBezTo>
                    <a:pt x="10807" y="851"/>
                    <a:pt x="10964" y="1040"/>
                    <a:pt x="10964" y="1292"/>
                  </a:cubicBezTo>
                  <a:lnTo>
                    <a:pt x="10964" y="7499"/>
                  </a:lnTo>
                  <a:lnTo>
                    <a:pt x="1576" y="7499"/>
                  </a:lnTo>
                  <a:lnTo>
                    <a:pt x="1576" y="1292"/>
                  </a:lnTo>
                  <a:lnTo>
                    <a:pt x="1607" y="1292"/>
                  </a:lnTo>
                  <a:cubicBezTo>
                    <a:pt x="1607" y="1040"/>
                    <a:pt x="1828" y="882"/>
                    <a:pt x="2017" y="851"/>
                  </a:cubicBezTo>
                  <a:close/>
                  <a:moveTo>
                    <a:pt x="8507" y="8286"/>
                  </a:moveTo>
                  <a:lnTo>
                    <a:pt x="8507" y="8727"/>
                  </a:lnTo>
                  <a:cubicBezTo>
                    <a:pt x="8507" y="8918"/>
                    <a:pt x="8633" y="9073"/>
                    <a:pt x="8777" y="9137"/>
                  </a:cubicBezTo>
                  <a:lnTo>
                    <a:pt x="1198" y="9137"/>
                  </a:lnTo>
                  <a:cubicBezTo>
                    <a:pt x="1009" y="9137"/>
                    <a:pt x="851" y="9011"/>
                    <a:pt x="788" y="8853"/>
                  </a:cubicBezTo>
                  <a:cubicBezTo>
                    <a:pt x="757" y="8759"/>
                    <a:pt x="788" y="8759"/>
                    <a:pt x="788" y="8286"/>
                  </a:cubicBezTo>
                  <a:close/>
                  <a:moveTo>
                    <a:pt x="10145" y="8286"/>
                  </a:moveTo>
                  <a:lnTo>
                    <a:pt x="10145" y="8727"/>
                  </a:lnTo>
                  <a:cubicBezTo>
                    <a:pt x="10145" y="8918"/>
                    <a:pt x="10254" y="9073"/>
                    <a:pt x="10402" y="9137"/>
                  </a:cubicBezTo>
                  <a:lnTo>
                    <a:pt x="9051" y="9137"/>
                  </a:lnTo>
                  <a:cubicBezTo>
                    <a:pt x="9186" y="9073"/>
                    <a:pt x="9294" y="8918"/>
                    <a:pt x="9294" y="8727"/>
                  </a:cubicBezTo>
                  <a:lnTo>
                    <a:pt x="9294" y="8286"/>
                  </a:lnTo>
                  <a:close/>
                  <a:moveTo>
                    <a:pt x="11783" y="8286"/>
                  </a:moveTo>
                  <a:lnTo>
                    <a:pt x="11783" y="8727"/>
                  </a:lnTo>
                  <a:cubicBezTo>
                    <a:pt x="11815" y="8979"/>
                    <a:pt x="11626" y="9137"/>
                    <a:pt x="11374" y="9137"/>
                  </a:cubicBezTo>
                  <a:lnTo>
                    <a:pt x="10720" y="9137"/>
                  </a:lnTo>
                  <a:cubicBezTo>
                    <a:pt x="10874" y="9073"/>
                    <a:pt x="10964" y="8918"/>
                    <a:pt x="10964" y="8727"/>
                  </a:cubicBezTo>
                  <a:lnTo>
                    <a:pt x="10964" y="8286"/>
                  </a:lnTo>
                  <a:close/>
                  <a:moveTo>
                    <a:pt x="2048" y="0"/>
                  </a:moveTo>
                  <a:cubicBezTo>
                    <a:pt x="1387" y="0"/>
                    <a:pt x="788" y="536"/>
                    <a:pt x="820" y="1261"/>
                  </a:cubicBezTo>
                  <a:lnTo>
                    <a:pt x="820" y="7467"/>
                  </a:lnTo>
                  <a:lnTo>
                    <a:pt x="347" y="7467"/>
                  </a:lnTo>
                  <a:cubicBezTo>
                    <a:pt x="158" y="7467"/>
                    <a:pt x="0" y="7625"/>
                    <a:pt x="0" y="7814"/>
                  </a:cubicBezTo>
                  <a:lnTo>
                    <a:pt x="0" y="8696"/>
                  </a:lnTo>
                  <a:cubicBezTo>
                    <a:pt x="0" y="9357"/>
                    <a:pt x="568" y="9956"/>
                    <a:pt x="1229" y="9956"/>
                  </a:cubicBezTo>
                  <a:lnTo>
                    <a:pt x="11437" y="9956"/>
                  </a:lnTo>
                  <a:cubicBezTo>
                    <a:pt x="12098" y="9956"/>
                    <a:pt x="12697" y="9389"/>
                    <a:pt x="12697" y="8696"/>
                  </a:cubicBezTo>
                  <a:lnTo>
                    <a:pt x="12697" y="7877"/>
                  </a:lnTo>
                  <a:cubicBezTo>
                    <a:pt x="12634" y="7656"/>
                    <a:pt x="12445" y="7467"/>
                    <a:pt x="12224" y="7467"/>
                  </a:cubicBezTo>
                  <a:lnTo>
                    <a:pt x="11815" y="7467"/>
                  </a:lnTo>
                  <a:lnTo>
                    <a:pt x="11815" y="1261"/>
                  </a:lnTo>
                  <a:cubicBezTo>
                    <a:pt x="11815" y="567"/>
                    <a:pt x="11279" y="0"/>
                    <a:pt x="1058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458;p85">
              <a:extLst>
                <a:ext uri="{FF2B5EF4-FFF2-40B4-BE49-F238E27FC236}">
                  <a16:creationId xmlns:a16="http://schemas.microsoft.com/office/drawing/2014/main" id="{76A88829-9C22-D740-7BBC-CB4D743CC081}"/>
                </a:ext>
              </a:extLst>
            </p:cNvPr>
            <p:cNvSpPr/>
            <p:nvPr/>
          </p:nvSpPr>
          <p:spPr>
            <a:xfrm>
              <a:off x="-41586600" y="2425550"/>
              <a:ext cx="107450" cy="102925"/>
            </a:xfrm>
            <a:custGeom>
              <a:avLst/>
              <a:gdLst/>
              <a:ahLst/>
              <a:cxnLst/>
              <a:rect l="l" t="t" r="r" b="b"/>
              <a:pathLst>
                <a:path w="4298" h="4117" extrusionOk="0">
                  <a:moveTo>
                    <a:pt x="1147" y="1037"/>
                  </a:moveTo>
                  <a:lnTo>
                    <a:pt x="2218" y="1384"/>
                  </a:lnTo>
                  <a:lnTo>
                    <a:pt x="1493" y="2108"/>
                  </a:lnTo>
                  <a:lnTo>
                    <a:pt x="1147" y="1037"/>
                  </a:lnTo>
                  <a:close/>
                  <a:moveTo>
                    <a:pt x="466" y="1"/>
                  </a:moveTo>
                  <a:cubicBezTo>
                    <a:pt x="209" y="1"/>
                    <a:pt x="1" y="267"/>
                    <a:pt x="107" y="533"/>
                  </a:cubicBezTo>
                  <a:lnTo>
                    <a:pt x="926" y="3022"/>
                  </a:lnTo>
                  <a:cubicBezTo>
                    <a:pt x="987" y="3184"/>
                    <a:pt x="1164" y="3293"/>
                    <a:pt x="1341" y="3293"/>
                  </a:cubicBezTo>
                  <a:cubicBezTo>
                    <a:pt x="1441" y="3293"/>
                    <a:pt x="1540" y="3259"/>
                    <a:pt x="1619" y="3180"/>
                  </a:cubicBezTo>
                  <a:lnTo>
                    <a:pt x="2155" y="2613"/>
                  </a:lnTo>
                  <a:lnTo>
                    <a:pt x="3541" y="3999"/>
                  </a:lnTo>
                  <a:cubicBezTo>
                    <a:pt x="3620" y="4077"/>
                    <a:pt x="3730" y="4117"/>
                    <a:pt x="3840" y="4117"/>
                  </a:cubicBezTo>
                  <a:cubicBezTo>
                    <a:pt x="3951" y="4117"/>
                    <a:pt x="4061" y="4077"/>
                    <a:pt x="4140" y="3999"/>
                  </a:cubicBezTo>
                  <a:cubicBezTo>
                    <a:pt x="4297" y="3841"/>
                    <a:pt x="4297" y="3558"/>
                    <a:pt x="4140" y="3400"/>
                  </a:cubicBezTo>
                  <a:lnTo>
                    <a:pt x="2722" y="2077"/>
                  </a:lnTo>
                  <a:lnTo>
                    <a:pt x="3258" y="1510"/>
                  </a:lnTo>
                  <a:cubicBezTo>
                    <a:pt x="3510" y="1289"/>
                    <a:pt x="3384" y="911"/>
                    <a:pt x="3100" y="848"/>
                  </a:cubicBezTo>
                  <a:lnTo>
                    <a:pt x="611" y="29"/>
                  </a:lnTo>
                  <a:cubicBezTo>
                    <a:pt x="562" y="10"/>
                    <a:pt x="514" y="1"/>
                    <a:pt x="466"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aphicFrame>
        <p:nvGraphicFramePr>
          <p:cNvPr id="7" name="Google Shape;1061;p49">
            <a:extLst>
              <a:ext uri="{FF2B5EF4-FFF2-40B4-BE49-F238E27FC236}">
                <a16:creationId xmlns:a16="http://schemas.microsoft.com/office/drawing/2014/main" id="{06030D9E-8D00-1919-510C-80DB18FD1A6D}"/>
              </a:ext>
            </a:extLst>
          </p:cNvPr>
          <p:cNvGraphicFramePr/>
          <p:nvPr>
            <p:extLst>
              <p:ext uri="{D42A27DB-BD31-4B8C-83A1-F6EECF244321}">
                <p14:modId xmlns:p14="http://schemas.microsoft.com/office/powerpoint/2010/main" val="3830619888"/>
              </p:ext>
            </p:extLst>
          </p:nvPr>
        </p:nvGraphicFramePr>
        <p:xfrm>
          <a:off x="1469330" y="1194203"/>
          <a:ext cx="6205188" cy="1520581"/>
        </p:xfrm>
        <a:graphic>
          <a:graphicData uri="http://schemas.openxmlformats.org/drawingml/2006/table">
            <a:tbl>
              <a:tblPr>
                <a:noFill/>
                <a:tableStyleId>{3BA2D7C4-92F9-4D82-A34E-3DCEECCD286D}</a:tableStyleId>
              </a:tblPr>
              <a:tblGrid>
                <a:gridCol w="1269778">
                  <a:extLst>
                    <a:ext uri="{9D8B030D-6E8A-4147-A177-3AD203B41FA5}">
                      <a16:colId xmlns:a16="http://schemas.microsoft.com/office/drawing/2014/main" val="20000"/>
                    </a:ext>
                  </a:extLst>
                </a:gridCol>
                <a:gridCol w="1087342">
                  <a:extLst>
                    <a:ext uri="{9D8B030D-6E8A-4147-A177-3AD203B41FA5}">
                      <a16:colId xmlns:a16="http://schemas.microsoft.com/office/drawing/2014/main" val="20001"/>
                    </a:ext>
                  </a:extLst>
                </a:gridCol>
                <a:gridCol w="1292155">
                  <a:extLst>
                    <a:ext uri="{9D8B030D-6E8A-4147-A177-3AD203B41FA5}">
                      <a16:colId xmlns:a16="http://schemas.microsoft.com/office/drawing/2014/main" val="20002"/>
                    </a:ext>
                  </a:extLst>
                </a:gridCol>
                <a:gridCol w="2555913">
                  <a:extLst>
                    <a:ext uri="{9D8B030D-6E8A-4147-A177-3AD203B41FA5}">
                      <a16:colId xmlns:a16="http://schemas.microsoft.com/office/drawing/2014/main" val="2369717044"/>
                    </a:ext>
                  </a:extLst>
                </a:gridCol>
              </a:tblGrid>
              <a:tr h="531022">
                <a:tc>
                  <a:txBody>
                    <a:bodyPr/>
                    <a:lstStyle/>
                    <a:p>
                      <a:pPr marL="0" lvl="0" indent="0" algn="ctr" rtl="0">
                        <a:lnSpc>
                          <a:spcPct val="127500"/>
                        </a:lnSpc>
                        <a:spcBef>
                          <a:spcPts val="300"/>
                        </a:spcBef>
                        <a:spcAft>
                          <a:spcPts val="3300"/>
                        </a:spcAft>
                        <a:buNone/>
                      </a:pPr>
                      <a:endParaRPr sz="800" dirty="0">
                        <a:solidFill>
                          <a:schemeClr val="dk1"/>
                        </a:solidFill>
                        <a:latin typeface="Fira Code"/>
                        <a:ea typeface="Fira Code"/>
                        <a:cs typeface="Fira Code"/>
                        <a:sym typeface="Fira Code"/>
                      </a:endParaRPr>
                    </a:p>
                  </a:txBody>
                  <a:tcPr marL="91425" marR="91425" marT="91425" marB="91425">
                    <a:lnL w="9525" cap="flat" cmpd="sng">
                      <a:solidFill>
                        <a:schemeClr val="dk1">
                          <a:alpha val="0"/>
                        </a:schemeClr>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alpha val="0"/>
                        </a:schemeClr>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lang="tr-TR" sz="800" dirty="0">
                        <a:solidFill>
                          <a:schemeClr val="dk1"/>
                        </a:solidFill>
                        <a:latin typeface="Chakra Petch Medium"/>
                        <a:ea typeface="Chakra Petch Medium"/>
                        <a:cs typeface="Chakra Petch Medium"/>
                        <a:sym typeface="Chakra Petch Medium"/>
                      </a:endParaRPr>
                    </a:p>
                    <a:p>
                      <a:pPr marL="0" lvl="0" indent="0" algn="ctr" rtl="0">
                        <a:spcBef>
                          <a:spcPts val="0"/>
                        </a:spcBef>
                        <a:spcAft>
                          <a:spcPts val="0"/>
                        </a:spcAft>
                        <a:buNone/>
                      </a:pPr>
                      <a:r>
                        <a:rPr lang="tr-TR" sz="800" b="1" dirty="0">
                          <a:solidFill>
                            <a:schemeClr val="dk1"/>
                          </a:solidFill>
                          <a:latin typeface="Chakra Petch Medium"/>
                          <a:ea typeface="Chakra Petch Medium"/>
                          <a:cs typeface="Chakra Petch Medium"/>
                          <a:sym typeface="Chakra Petch Medium"/>
                        </a:rPr>
                        <a:t>Not Ağırlık Değeri</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lang="tr-TR" sz="800" dirty="0">
                        <a:solidFill>
                          <a:schemeClr val="dk1"/>
                        </a:solidFill>
                        <a:latin typeface="Chakra Petch Medium"/>
                        <a:ea typeface="Chakra Petch Medium"/>
                        <a:cs typeface="Chakra Petch Medium"/>
                        <a:sym typeface="Chakra Petch Medium"/>
                      </a:endParaRPr>
                    </a:p>
                    <a:p>
                      <a:pPr marL="0" lvl="0" indent="0" algn="ctr" rtl="0">
                        <a:spcBef>
                          <a:spcPts val="0"/>
                        </a:spcBef>
                        <a:spcAft>
                          <a:spcPts val="0"/>
                        </a:spcAft>
                        <a:buNone/>
                      </a:pPr>
                      <a:r>
                        <a:rPr lang="tr-TR" sz="800" b="1" dirty="0">
                          <a:solidFill>
                            <a:schemeClr val="dk1"/>
                          </a:solidFill>
                          <a:latin typeface="Chakra Petch Medium"/>
                          <a:ea typeface="Chakra Petch Medium"/>
                          <a:cs typeface="Chakra Petch Medium"/>
                          <a:sym typeface="Chakra Petch Medium"/>
                        </a:rPr>
                        <a:t>Değerlendirme Türü</a:t>
                      </a:r>
                      <a:endParaRPr sz="800" b="1" dirty="0">
                        <a:solidFill>
                          <a:schemeClr val="dk1"/>
                        </a:solidFill>
                        <a:latin typeface="Chakra Petch Medium"/>
                        <a:ea typeface="Chakra Petch Medium"/>
                        <a:cs typeface="Chakra Petch Medium"/>
                        <a:sym typeface="Chakra Petch Medium"/>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endParaRPr lang="tr-TR" sz="800" dirty="0">
                        <a:solidFill>
                          <a:schemeClr val="dk1"/>
                        </a:solidFill>
                        <a:latin typeface="Chakra Petch Medium"/>
                        <a:ea typeface="Chakra Petch Medium"/>
                        <a:cs typeface="Chakra Petch Medium"/>
                        <a:sym typeface="Chakra Petch Medium"/>
                      </a:endParaRPr>
                    </a:p>
                    <a:p>
                      <a:pPr marL="0" lvl="0" indent="0" algn="ctr" rtl="0">
                        <a:spcBef>
                          <a:spcPts val="0"/>
                        </a:spcBef>
                        <a:spcAft>
                          <a:spcPts val="0"/>
                        </a:spcAft>
                        <a:buNone/>
                      </a:pPr>
                      <a:r>
                        <a:rPr lang="tr-TR" sz="800" b="1" dirty="0">
                          <a:solidFill>
                            <a:schemeClr val="dk1"/>
                          </a:solidFill>
                          <a:latin typeface="Chakra Petch Medium"/>
                          <a:ea typeface="Chakra Petch Medium"/>
                          <a:cs typeface="Chakra Petch Medium"/>
                          <a:sym typeface="Chakra Petch Medium"/>
                        </a:rPr>
                        <a:t>Tarih</a:t>
                      </a:r>
                      <a:endParaRPr sz="800" b="1" dirty="0">
                        <a:solidFill>
                          <a:schemeClr val="dk1"/>
                        </a:solidFill>
                        <a:latin typeface="Chakra Petch Medium"/>
                        <a:ea typeface="Chakra Petch Medium"/>
                        <a:cs typeface="Chakra Petch Medium"/>
                        <a:sym typeface="Chakra Petch Medium"/>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319278">
                <a:tc>
                  <a:txBody>
                    <a:bodyPr/>
                    <a:lstStyle/>
                    <a:p>
                      <a:pPr marL="0" lvl="0" indent="0" algn="ctr" rtl="0">
                        <a:lnSpc>
                          <a:spcPct val="127500"/>
                        </a:lnSpc>
                        <a:spcBef>
                          <a:spcPts val="300"/>
                        </a:spcBef>
                        <a:spcAft>
                          <a:spcPts val="3300"/>
                        </a:spcAft>
                        <a:buNone/>
                      </a:pPr>
                      <a:r>
                        <a:rPr lang="tr-TR" sz="800" b="1" dirty="0">
                          <a:solidFill>
                            <a:schemeClr val="dk1"/>
                          </a:solidFill>
                          <a:uFill>
                            <a:noFill/>
                          </a:uFill>
                          <a:latin typeface="Fira Code"/>
                          <a:ea typeface="Fira Code"/>
                          <a:cs typeface="Fira Code"/>
                          <a:sym typeface="Fira Code"/>
                        </a:rPr>
                        <a:t>Vize</a:t>
                      </a:r>
                      <a:endParaRPr sz="800" b="1" dirty="0">
                        <a:solidFill>
                          <a:schemeClr val="dk1"/>
                        </a:solidFill>
                        <a:latin typeface="Fira Code"/>
                        <a:ea typeface="Fira Code"/>
                        <a:cs typeface="Fira Code"/>
                        <a:sym typeface="Fira Code"/>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tr-TR" sz="800" b="1" dirty="0">
                          <a:solidFill>
                            <a:schemeClr val="dk1"/>
                          </a:solidFill>
                          <a:latin typeface="Fira Code"/>
                          <a:ea typeface="Fira Code"/>
                          <a:cs typeface="Fira Code"/>
                          <a:sym typeface="Fira Code"/>
                        </a:rPr>
                        <a:t>% 35</a:t>
                      </a:r>
                      <a:endParaRPr sz="800" b="1" dirty="0">
                        <a:solidFill>
                          <a:schemeClr val="dk1"/>
                        </a:solidFill>
                        <a:latin typeface="Fira Code"/>
                        <a:ea typeface="Fira Code"/>
                        <a:cs typeface="Fira Code"/>
                        <a:sym typeface="Fira Code"/>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r-TR" sz="800" dirty="0">
                          <a:solidFill>
                            <a:schemeClr val="dk1"/>
                          </a:solidFill>
                          <a:latin typeface="Fira Code"/>
                          <a:ea typeface="Fira Code"/>
                          <a:cs typeface="Fira Code"/>
                          <a:sym typeface="Fira Code"/>
                        </a:rPr>
                        <a:t>Sınav</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tr-TR" sz="800" dirty="0">
                          <a:solidFill>
                            <a:schemeClr val="dk1"/>
                          </a:solidFill>
                          <a:latin typeface="Fira Code"/>
                          <a:ea typeface="Fira Code"/>
                          <a:cs typeface="Fira Code"/>
                          <a:sym typeface="Fira Code"/>
                        </a:rPr>
                        <a:t>3-7 Kasım 2025 Haftası</a:t>
                      </a:r>
                      <a:endParaRPr sz="800" dirty="0">
                        <a:solidFill>
                          <a:schemeClr val="dk1"/>
                        </a:solidFill>
                        <a:latin typeface="Fira Code"/>
                        <a:ea typeface="Fira Code"/>
                        <a:cs typeface="Fira Code"/>
                        <a:sym typeface="Fira Code"/>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2"/>
                  </a:ext>
                </a:extLst>
              </a:tr>
              <a:tr h="319278">
                <a:tc>
                  <a:txBody>
                    <a:bodyPr/>
                    <a:lstStyle/>
                    <a:p>
                      <a:pPr marL="0" lvl="0" indent="0" algn="ctr" rtl="0">
                        <a:lnSpc>
                          <a:spcPct val="127500"/>
                        </a:lnSpc>
                        <a:spcBef>
                          <a:spcPts val="300"/>
                        </a:spcBef>
                        <a:spcAft>
                          <a:spcPts val="3300"/>
                        </a:spcAft>
                        <a:buNone/>
                      </a:pPr>
                      <a:r>
                        <a:rPr lang="tr-TR" sz="800" b="1" dirty="0">
                          <a:solidFill>
                            <a:schemeClr val="dk1"/>
                          </a:solidFill>
                          <a:uFill>
                            <a:noFill/>
                          </a:uFill>
                          <a:latin typeface="Fira Code"/>
                          <a:ea typeface="Fira Code"/>
                          <a:cs typeface="Fira Code"/>
                          <a:sym typeface="Fira Code"/>
                        </a:rPr>
                        <a:t>Proje</a:t>
                      </a:r>
                      <a:endParaRPr sz="800" b="1" dirty="0">
                        <a:solidFill>
                          <a:schemeClr val="lt1"/>
                        </a:solidFill>
                        <a:highlight>
                          <a:schemeClr val="dk1"/>
                        </a:highlight>
                        <a:latin typeface="Fira Code"/>
                        <a:ea typeface="Fira Code"/>
                        <a:cs typeface="Fira Code"/>
                        <a:sym typeface="Fira Code"/>
                      </a:endParaRP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tr-TR" sz="800" b="1" dirty="0">
                          <a:solidFill>
                            <a:schemeClr val="dk1"/>
                          </a:solidFill>
                          <a:latin typeface="Fira Code"/>
                          <a:ea typeface="Fira Code"/>
                          <a:cs typeface="Fira Code"/>
                          <a:sym typeface="Fira Code"/>
                        </a:rPr>
                        <a:t>% 15</a:t>
                      </a:r>
                      <a:endParaRPr sz="800" b="1" dirty="0">
                        <a:solidFill>
                          <a:schemeClr val="dk1"/>
                        </a:solidFill>
                        <a:latin typeface="Fira Code"/>
                        <a:ea typeface="Fira Code"/>
                        <a:cs typeface="Fira Code"/>
                        <a:sym typeface="Fira Code"/>
                      </a:endParaRP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r-TR" sz="800" dirty="0">
                          <a:solidFill>
                            <a:schemeClr val="dk1"/>
                          </a:solidFill>
                          <a:latin typeface="Fira Code"/>
                          <a:ea typeface="Fira Code"/>
                          <a:cs typeface="Fira Code"/>
                          <a:sym typeface="Fira Code"/>
                        </a:rPr>
                        <a:t>Uygulama ve Sunum</a:t>
                      </a:r>
                    </a:p>
                  </a:txBody>
                  <a:tcPr marL="91425" marR="91425" marT="91425" marB="91425">
                    <a:lnL w="9525" cap="flat" cmpd="sng" algn="ctr">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tr-TR" sz="800" dirty="0">
                          <a:solidFill>
                            <a:schemeClr val="dk1"/>
                          </a:solidFill>
                          <a:latin typeface="Fira Code"/>
                          <a:ea typeface="Fira Code"/>
                          <a:cs typeface="Fira Code"/>
                          <a:sym typeface="Fira Code"/>
                        </a:rPr>
                        <a:t>15 – 19 Aralık 2025 Haftası</a:t>
                      </a:r>
                      <a:endParaRPr sz="800" dirty="0">
                        <a:solidFill>
                          <a:schemeClr val="dk1"/>
                        </a:solidFill>
                        <a:latin typeface="Fira Code"/>
                        <a:ea typeface="Fira Code"/>
                        <a:cs typeface="Fira Code"/>
                        <a:sym typeface="Fira Code"/>
                      </a:endParaRPr>
                    </a:p>
                  </a:txBody>
                  <a:tcPr marL="91425" marR="91425" marT="91425" marB="91425">
                    <a:lnL w="9525" cap="flat" cmpd="sng" algn="ctr">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lgn="ctr">
                      <a:solidFill>
                        <a:schemeClr val="dk1"/>
                      </a:solidFill>
                      <a:prstDash val="solid"/>
                      <a:round/>
                      <a:headEnd type="none" w="sm" len="sm"/>
                      <a:tailEnd type="none" w="sm" len="sm"/>
                    </a:lnB>
                  </a:tcPr>
                </a:tc>
                <a:extLst>
                  <a:ext uri="{0D108BD9-81ED-4DB2-BD59-A6C34878D82A}">
                    <a16:rowId xmlns:a16="http://schemas.microsoft.com/office/drawing/2014/main" val="10004"/>
                  </a:ext>
                </a:extLst>
              </a:tr>
              <a:tr h="319278">
                <a:tc>
                  <a:txBody>
                    <a:bodyPr/>
                    <a:lstStyle/>
                    <a:p>
                      <a:pPr marL="0" lvl="0" indent="0" algn="ctr" rtl="0">
                        <a:lnSpc>
                          <a:spcPct val="127500"/>
                        </a:lnSpc>
                        <a:spcBef>
                          <a:spcPts val="300"/>
                        </a:spcBef>
                        <a:spcAft>
                          <a:spcPts val="3300"/>
                        </a:spcAft>
                        <a:buNone/>
                      </a:pPr>
                      <a:r>
                        <a:rPr lang="tr-TR" sz="800" b="1" dirty="0">
                          <a:solidFill>
                            <a:schemeClr val="dk1"/>
                          </a:solidFill>
                          <a:uFill>
                            <a:noFill/>
                          </a:uFill>
                          <a:latin typeface="Fira Code"/>
                          <a:ea typeface="Fira Code"/>
                          <a:cs typeface="Fira Code"/>
                          <a:sym typeface="Fira Code"/>
                        </a:rPr>
                        <a:t>Final</a:t>
                      </a:r>
                      <a:endParaRPr sz="800" b="1" dirty="0">
                        <a:solidFill>
                          <a:schemeClr val="dk1"/>
                        </a:solidFill>
                        <a:latin typeface="Fira Code"/>
                        <a:ea typeface="Fira Code"/>
                        <a:cs typeface="Fira Code"/>
                        <a:sym typeface="Fira Code"/>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tr-TR" sz="800" b="1" dirty="0">
                          <a:solidFill>
                            <a:schemeClr val="dk1"/>
                          </a:solidFill>
                          <a:latin typeface="Fira Code"/>
                          <a:ea typeface="Fira Code"/>
                          <a:cs typeface="Fira Code"/>
                          <a:sym typeface="Fira Code"/>
                        </a:rPr>
                        <a:t>% 50</a:t>
                      </a:r>
                      <a:endParaRPr sz="800" b="1" dirty="0">
                        <a:solidFill>
                          <a:schemeClr val="dk1"/>
                        </a:solidFill>
                        <a:latin typeface="Fira Code"/>
                        <a:ea typeface="Fira Code"/>
                        <a:cs typeface="Fira Code"/>
                        <a:sym typeface="Fira Code"/>
                      </a:endParaRP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r-TR" sz="800" dirty="0">
                          <a:solidFill>
                            <a:schemeClr val="dk1"/>
                          </a:solidFill>
                          <a:latin typeface="Fira Code"/>
                          <a:ea typeface="Fira Code"/>
                          <a:cs typeface="Fira Code"/>
                          <a:sym typeface="Fira Code"/>
                        </a:rPr>
                        <a:t>Sınav</a:t>
                      </a:r>
                    </a:p>
                  </a:txBody>
                  <a:tcPr marL="91425" marR="91425" marT="91425" marB="91425">
                    <a:lnL w="9525" cap="flat" cmpd="sng">
                      <a:solidFill>
                        <a:schemeClr val="dk1"/>
                      </a:solidFill>
                      <a:prstDash val="solid"/>
                      <a:round/>
                      <a:headEnd type="none" w="sm" len="sm"/>
                      <a:tailEnd type="none" w="sm" len="sm"/>
                    </a:lnL>
                    <a:lnR w="9525" cap="flat" cmpd="sng" algn="ctr">
                      <a:solidFill>
                        <a:schemeClr val="dk1"/>
                      </a:solidFill>
                      <a:prstDash val="solid"/>
                      <a:round/>
                      <a:headEnd type="none" w="sm" len="sm"/>
                      <a:tailEnd type="none" w="sm" len="sm"/>
                    </a:lnR>
                    <a:lnT w="9525" cap="flat" cmpd="sng">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tc>
                  <a:txBody>
                    <a:bodyPr/>
                    <a:lstStyle/>
                    <a:p>
                      <a:pPr marL="0" lvl="0" indent="0" algn="ctr" rtl="0">
                        <a:spcBef>
                          <a:spcPts val="0"/>
                        </a:spcBef>
                        <a:spcAft>
                          <a:spcPts val="0"/>
                        </a:spcAft>
                        <a:buNone/>
                      </a:pPr>
                      <a:r>
                        <a:rPr lang="tr-TR" sz="800" dirty="0">
                          <a:solidFill>
                            <a:schemeClr val="dk1"/>
                          </a:solidFill>
                          <a:latin typeface="Fira Code"/>
                          <a:ea typeface="Fira Code"/>
                          <a:cs typeface="Fira Code"/>
                          <a:sym typeface="Fira Code"/>
                        </a:rPr>
                        <a:t>29 Aralık 2025 – 9 Ocak 2026 Haftası</a:t>
                      </a:r>
                    </a:p>
                  </a:txBody>
                  <a:tcPr marL="91425" marR="91425" marT="91425" marB="91425">
                    <a:lnL w="9525" cap="flat" cmpd="sng">
                      <a:solidFill>
                        <a:schemeClr val="dk1"/>
                      </a:solidFill>
                      <a:prstDash val="solid"/>
                      <a:round/>
                      <a:headEnd type="none" w="sm" len="sm"/>
                      <a:tailEnd type="none" w="sm" len="sm"/>
                    </a:lnL>
                    <a:lnR w="9525" cap="flat" cmpd="sng">
                      <a:solidFill>
                        <a:schemeClr val="dk1"/>
                      </a:solidFill>
                      <a:prstDash val="solid"/>
                      <a:round/>
                      <a:headEnd type="none" w="sm" len="sm"/>
                      <a:tailEnd type="none" w="sm" len="sm"/>
                    </a:lnR>
                    <a:lnT w="9525" cap="flat" cmpd="sng" algn="ctr">
                      <a:solidFill>
                        <a:schemeClr val="dk1"/>
                      </a:solidFill>
                      <a:prstDash val="solid"/>
                      <a:round/>
                      <a:headEnd type="none" w="sm" len="sm"/>
                      <a:tailEnd type="none" w="sm" len="sm"/>
                    </a:lnT>
                    <a:lnB w="9525" cap="flat" cmpd="sng">
                      <a:solidFill>
                        <a:schemeClr val="dk1"/>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8" name="Metin kutusu 7">
            <a:extLst>
              <a:ext uri="{FF2B5EF4-FFF2-40B4-BE49-F238E27FC236}">
                <a16:creationId xmlns:a16="http://schemas.microsoft.com/office/drawing/2014/main" id="{422A524F-3A93-9F52-DDCF-22F0A0A241C5}"/>
              </a:ext>
            </a:extLst>
          </p:cNvPr>
          <p:cNvSpPr txBox="1"/>
          <p:nvPr/>
        </p:nvSpPr>
        <p:spPr>
          <a:xfrm>
            <a:off x="496435" y="3106982"/>
            <a:ext cx="4782078" cy="246221"/>
          </a:xfrm>
          <a:prstGeom prst="rect">
            <a:avLst/>
          </a:prstGeom>
          <a:noFill/>
        </p:spPr>
        <p:txBody>
          <a:bodyPr wrap="none" rtlCol="0">
            <a:spAutoFit/>
          </a:bodyPr>
          <a:lstStyle/>
          <a:p>
            <a:pPr marL="285750" indent="-285750">
              <a:buFont typeface="Arial" panose="020B0604020202020204" pitchFamily="34" charset="0"/>
              <a:buChar char="•"/>
            </a:pPr>
            <a:r>
              <a:rPr lang="tr-TR" sz="1000" dirty="0">
                <a:latin typeface="Fira Code" panose="020B0809050000020004" pitchFamily="49" charset="0"/>
                <a:ea typeface="Fira Code" panose="020B0809050000020004" pitchFamily="49" charset="0"/>
                <a:cs typeface="Fira Code" panose="020B0809050000020004" pitchFamily="49" charset="0"/>
              </a:rPr>
              <a:t>Ders haftalarının </a:t>
            </a:r>
            <a:r>
              <a:rPr lang="tr-TR" sz="1000" b="1" dirty="0">
                <a:latin typeface="Fira Code" panose="020B0809050000020004" pitchFamily="49" charset="0"/>
                <a:ea typeface="Fira Code" panose="020B0809050000020004" pitchFamily="49" charset="0"/>
                <a:cs typeface="Fira Code" panose="020B0809050000020004" pitchFamily="49" charset="0"/>
              </a:rPr>
              <a:t>%50’sine katılım sağlanmak zorundadır</a:t>
            </a:r>
            <a:r>
              <a:rPr lang="tr-TR" sz="1000" dirty="0">
                <a:latin typeface="Fira Code" panose="020B0809050000020004" pitchFamily="49" charset="0"/>
                <a:ea typeface="Fira Code" panose="020B0809050000020004" pitchFamily="49" charset="0"/>
                <a:cs typeface="Fira Code" panose="020B0809050000020004" pitchFamily="49" charset="0"/>
              </a:rPr>
              <a:t>.</a:t>
            </a:r>
            <a:endParaRPr lang="tr-TR" sz="1000" b="1" dirty="0">
              <a:latin typeface="Fira Code" panose="020B0809050000020004" pitchFamily="49" charset="0"/>
              <a:ea typeface="Fira Code" panose="020B0809050000020004" pitchFamily="49" charset="0"/>
              <a:cs typeface="Fira Code" panose="020B0809050000020004" pitchFamily="49" charset="0"/>
            </a:endParaRPr>
          </a:p>
        </p:txBody>
      </p:sp>
      <p:sp>
        <p:nvSpPr>
          <p:cNvPr id="9" name="Metin kutusu 8">
            <a:extLst>
              <a:ext uri="{FF2B5EF4-FFF2-40B4-BE49-F238E27FC236}">
                <a16:creationId xmlns:a16="http://schemas.microsoft.com/office/drawing/2014/main" id="{7E12DFD2-BC93-AC32-4DB6-F43BABB9A9D1}"/>
              </a:ext>
            </a:extLst>
          </p:cNvPr>
          <p:cNvSpPr txBox="1"/>
          <p:nvPr/>
        </p:nvSpPr>
        <p:spPr>
          <a:xfrm>
            <a:off x="496436" y="3450860"/>
            <a:ext cx="6942135" cy="400110"/>
          </a:xfrm>
          <a:prstGeom prst="rect">
            <a:avLst/>
          </a:prstGeom>
          <a:noFill/>
        </p:spPr>
        <p:txBody>
          <a:bodyPr wrap="square" rtlCol="0">
            <a:spAutoFit/>
          </a:bodyPr>
          <a:lstStyle/>
          <a:p>
            <a:pPr marL="285750" indent="-285750">
              <a:buFont typeface="Arial" panose="020B0604020202020204" pitchFamily="34" charset="0"/>
              <a:buChar char="•"/>
            </a:pPr>
            <a:r>
              <a:rPr lang="tr-TR" sz="1000" dirty="0">
                <a:latin typeface="Fira Code" panose="020B0809050000020004" pitchFamily="49" charset="0"/>
                <a:ea typeface="Fira Code" panose="020B0809050000020004" pitchFamily="49" charset="0"/>
                <a:cs typeface="Fira Code" panose="020B0809050000020004" pitchFamily="49" charset="0"/>
              </a:rPr>
              <a:t>İletişim için </a:t>
            </a:r>
            <a:r>
              <a:rPr lang="tr-TR" sz="1000" b="1" dirty="0">
                <a:latin typeface="Fira Code" panose="020B0809050000020004" pitchFamily="49" charset="0"/>
                <a:ea typeface="Fira Code" panose="020B0809050000020004" pitchFamily="49" charset="0"/>
                <a:cs typeface="Fira Code" panose="020B0809050000020004" pitchFamily="49" charset="0"/>
              </a:rPr>
              <a:t>fatihbal@klu.edu.tr </a:t>
            </a:r>
            <a:r>
              <a:rPr lang="tr-TR" sz="1000" dirty="0">
                <a:latin typeface="Fira Code" panose="020B0809050000020004" pitchFamily="49" charset="0"/>
                <a:ea typeface="Fira Code" panose="020B0809050000020004" pitchFamily="49" charset="0"/>
                <a:cs typeface="Fira Code" panose="020B0809050000020004" pitchFamily="49" charset="0"/>
              </a:rPr>
              <a:t>mail adresinden veya </a:t>
            </a:r>
            <a:r>
              <a:rPr lang="tr-TR" sz="1000" b="1" dirty="0">
                <a:latin typeface="Fira Code" panose="020B0809050000020004" pitchFamily="49" charset="0"/>
                <a:ea typeface="Fira Code" panose="020B0809050000020004" pitchFamily="49" charset="0"/>
                <a:cs typeface="Fira Code" panose="020B0809050000020004" pitchFamily="49" charset="0"/>
              </a:rPr>
              <a:t>MS </a:t>
            </a:r>
            <a:r>
              <a:rPr lang="tr-TR" sz="1000" b="1" dirty="0" err="1">
                <a:latin typeface="Fira Code" panose="020B0809050000020004" pitchFamily="49" charset="0"/>
                <a:ea typeface="Fira Code" panose="020B0809050000020004" pitchFamily="49" charset="0"/>
                <a:cs typeface="Fira Code" panose="020B0809050000020004" pitchFamily="49" charset="0"/>
              </a:rPr>
              <a:t>Teams</a:t>
            </a:r>
            <a:r>
              <a:rPr lang="tr-TR" sz="1000" b="1" dirty="0">
                <a:latin typeface="Fira Code" panose="020B0809050000020004" pitchFamily="49" charset="0"/>
                <a:ea typeface="Fira Code" panose="020B0809050000020004" pitchFamily="49" charset="0"/>
                <a:cs typeface="Fira Code" panose="020B0809050000020004" pitchFamily="49" charset="0"/>
              </a:rPr>
              <a:t> üzerinden mesaj </a:t>
            </a:r>
            <a:r>
              <a:rPr lang="tr-TR" sz="1000" dirty="0">
                <a:latin typeface="Fira Code" panose="020B0809050000020004" pitchFamily="49" charset="0"/>
                <a:ea typeface="Fira Code" panose="020B0809050000020004" pitchFamily="49" charset="0"/>
                <a:cs typeface="Fira Code" panose="020B0809050000020004" pitchFamily="49" charset="0"/>
              </a:rPr>
              <a:t>yoluyla ulaşabilirsiniz. </a:t>
            </a:r>
          </a:p>
        </p:txBody>
      </p:sp>
      <p:sp>
        <p:nvSpPr>
          <p:cNvPr id="10" name="Metin kutusu 9">
            <a:extLst>
              <a:ext uri="{FF2B5EF4-FFF2-40B4-BE49-F238E27FC236}">
                <a16:creationId xmlns:a16="http://schemas.microsoft.com/office/drawing/2014/main" id="{5ED41F4D-5C35-447F-99C4-506E873EDACC}"/>
              </a:ext>
            </a:extLst>
          </p:cNvPr>
          <p:cNvSpPr txBox="1"/>
          <p:nvPr/>
        </p:nvSpPr>
        <p:spPr>
          <a:xfrm>
            <a:off x="496435" y="3843058"/>
            <a:ext cx="6942135" cy="677108"/>
          </a:xfrm>
          <a:prstGeom prst="rect">
            <a:avLst/>
          </a:prstGeom>
          <a:noFill/>
        </p:spPr>
        <p:txBody>
          <a:bodyPr wrap="square" rtlCol="0">
            <a:spAutoFit/>
          </a:bodyPr>
          <a:lstStyle/>
          <a:p>
            <a:pPr marL="285750" indent="-285750">
              <a:buFont typeface="Arial" panose="020B0604020202020204" pitchFamily="34" charset="0"/>
              <a:buChar char="•"/>
            </a:pPr>
            <a:r>
              <a:rPr lang="tr-TR" sz="1000" b="1" dirty="0">
                <a:latin typeface="Fira Code" panose="020B0809050000020004" pitchFamily="49" charset="0"/>
                <a:ea typeface="Fira Code" panose="020B0809050000020004" pitchFamily="49" charset="0"/>
                <a:cs typeface="Fira Code" panose="020B0809050000020004" pitchFamily="49" charset="0"/>
              </a:rPr>
              <a:t>Ofis-1: </a:t>
            </a:r>
            <a:r>
              <a:rPr lang="tr-TR" sz="1000" dirty="0">
                <a:latin typeface="Fira Code" panose="020B0809050000020004" pitchFamily="49" charset="0"/>
                <a:ea typeface="Fira Code" panose="020B0809050000020004" pitchFamily="49" charset="0"/>
                <a:cs typeface="Fira Code" panose="020B0809050000020004" pitchFamily="49" charset="0"/>
              </a:rPr>
              <a:t>Mühendislik Fakültesi Laboratuvarları B Blok Kat:2 Ofis No:10</a:t>
            </a:r>
          </a:p>
          <a:p>
            <a:pPr marL="285750" indent="-285750">
              <a:buFont typeface="Arial" panose="020B0604020202020204" pitchFamily="34" charset="0"/>
              <a:buChar char="•"/>
            </a:pPr>
            <a:r>
              <a:rPr lang="tr-TR" sz="1000" b="1" dirty="0">
                <a:latin typeface="Fira Code" panose="020B0809050000020004" pitchFamily="49" charset="0"/>
                <a:ea typeface="Fira Code" panose="020B0809050000020004" pitchFamily="49" charset="0"/>
                <a:cs typeface="Fira Code" panose="020B0809050000020004" pitchFamily="49" charset="0"/>
              </a:rPr>
              <a:t>Ofis-2*: </a:t>
            </a:r>
            <a:r>
              <a:rPr lang="tr-TR" sz="1000" dirty="0">
                <a:latin typeface="Fira Code" panose="020B0809050000020004" pitchFamily="49" charset="0"/>
                <a:ea typeface="Fira Code" panose="020B0809050000020004" pitchFamily="49" charset="0"/>
                <a:cs typeface="Fira Code" panose="020B0809050000020004" pitchFamily="49" charset="0"/>
              </a:rPr>
              <a:t>GADOM Merkez Binası Kat:1 Ofis No: 2</a:t>
            </a:r>
          </a:p>
          <a:p>
            <a:pPr marL="285750" indent="-285750">
              <a:buFont typeface="Arial" panose="020B0604020202020204" pitchFamily="34" charset="0"/>
              <a:buChar char="•"/>
            </a:pPr>
            <a:endParaRPr lang="tr-TR" sz="1000" dirty="0">
              <a:latin typeface="Fira Code" panose="020B0809050000020004" pitchFamily="49" charset="0"/>
              <a:ea typeface="Fira Code" panose="020B0809050000020004" pitchFamily="49" charset="0"/>
              <a:cs typeface="Fira Code" panose="020B0809050000020004" pitchFamily="49" charset="0"/>
            </a:endParaRPr>
          </a:p>
          <a:p>
            <a:r>
              <a:rPr lang="tr-TR" sz="800" b="1" dirty="0">
                <a:latin typeface="Fira Code" panose="020B0809050000020004" pitchFamily="49" charset="0"/>
                <a:ea typeface="Fira Code" panose="020B0809050000020004" pitchFamily="49" charset="0"/>
                <a:cs typeface="Fira Code" panose="020B0809050000020004" pitchFamily="49" charset="0"/>
              </a:rPr>
              <a:t>* </a:t>
            </a:r>
            <a:r>
              <a:rPr lang="tr-TR" sz="800" i="1" dirty="0">
                <a:latin typeface="Fira Code" panose="020B0809050000020004" pitchFamily="49" charset="0"/>
                <a:ea typeface="Fira Code" panose="020B0809050000020004" pitchFamily="49" charset="0"/>
                <a:cs typeface="Fira Code" panose="020B0809050000020004" pitchFamily="49" charset="0"/>
              </a:rPr>
              <a:t>Çoğunlukla bulunduğum ofisim</a:t>
            </a:r>
          </a:p>
        </p:txBody>
      </p:sp>
      <p:sp>
        <p:nvSpPr>
          <p:cNvPr id="2" name="Metin kutusu 1">
            <a:extLst>
              <a:ext uri="{FF2B5EF4-FFF2-40B4-BE49-F238E27FC236}">
                <a16:creationId xmlns:a16="http://schemas.microsoft.com/office/drawing/2014/main" id="{B01A1827-5BF5-03E6-883D-4CCF34192F5B}"/>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barn(inVertical)">
                                      <p:cBhvr>
                                        <p:cTn id="14" dur="5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3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p:cTn id="19" dur="1000" fill="hold"/>
                                        <p:tgtEl>
                                          <p:spTgt spid="9"/>
                                        </p:tgtEl>
                                        <p:attrNameLst>
                                          <p:attrName>ppt_w</p:attrName>
                                        </p:attrNameLst>
                                      </p:cBhvr>
                                      <p:tavLst>
                                        <p:tav tm="0">
                                          <p:val>
                                            <p:fltVal val="0"/>
                                          </p:val>
                                        </p:tav>
                                        <p:tav tm="100000">
                                          <p:val>
                                            <p:strVal val="#ppt_w"/>
                                          </p:val>
                                        </p:tav>
                                      </p:tavLst>
                                    </p:anim>
                                    <p:anim calcmode="lin" valueType="num">
                                      <p:cBhvr>
                                        <p:cTn id="20" dur="1000" fill="hold"/>
                                        <p:tgtEl>
                                          <p:spTgt spid="9"/>
                                        </p:tgtEl>
                                        <p:attrNameLst>
                                          <p:attrName>ppt_h</p:attrName>
                                        </p:attrNameLst>
                                      </p:cBhvr>
                                      <p:tavLst>
                                        <p:tav tm="0">
                                          <p:val>
                                            <p:fltVal val="0"/>
                                          </p:val>
                                        </p:tav>
                                        <p:tav tm="100000">
                                          <p:val>
                                            <p:strVal val="#ppt_h"/>
                                          </p:val>
                                        </p:tav>
                                      </p:tavLst>
                                    </p:anim>
                                    <p:anim calcmode="lin" valueType="num">
                                      <p:cBhvr>
                                        <p:cTn id="21" dur="1000" fill="hold"/>
                                        <p:tgtEl>
                                          <p:spTgt spid="9"/>
                                        </p:tgtEl>
                                        <p:attrNameLst>
                                          <p:attrName>style.rotation</p:attrName>
                                        </p:attrNameLst>
                                      </p:cBhvr>
                                      <p:tavLst>
                                        <p:tav tm="0">
                                          <p:val>
                                            <p:fltVal val="90"/>
                                          </p:val>
                                        </p:tav>
                                        <p:tav tm="100000">
                                          <p:val>
                                            <p:fltVal val="0"/>
                                          </p:val>
                                        </p:tav>
                                      </p:tavLst>
                                    </p:anim>
                                    <p:animEffect transition="in" filter="fade">
                                      <p:cBhvr>
                                        <p:cTn id="22" dur="1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p:cTn id="27" dur="500" fill="hold"/>
                                        <p:tgtEl>
                                          <p:spTgt spid="10"/>
                                        </p:tgtEl>
                                        <p:attrNameLst>
                                          <p:attrName>ppt_w</p:attrName>
                                        </p:attrNameLst>
                                      </p:cBhvr>
                                      <p:tavLst>
                                        <p:tav tm="0">
                                          <p:val>
                                            <p:fltVal val="0"/>
                                          </p:val>
                                        </p:tav>
                                        <p:tav tm="100000">
                                          <p:val>
                                            <p:strVal val="#ppt_w"/>
                                          </p:val>
                                        </p:tav>
                                      </p:tavLst>
                                    </p:anim>
                                    <p:anim calcmode="lin" valueType="num">
                                      <p:cBhvr>
                                        <p:cTn id="28" dur="500" fill="hold"/>
                                        <p:tgtEl>
                                          <p:spTgt spid="10"/>
                                        </p:tgtEl>
                                        <p:attrNameLst>
                                          <p:attrName>ppt_h</p:attrName>
                                        </p:attrNameLst>
                                      </p:cBhvr>
                                      <p:tavLst>
                                        <p:tav tm="0">
                                          <p:val>
                                            <p:fltVal val="0"/>
                                          </p:val>
                                        </p:tav>
                                        <p:tav tm="100000">
                                          <p:val>
                                            <p:strVal val="#ppt_h"/>
                                          </p:val>
                                        </p:tav>
                                      </p:tavLst>
                                    </p:anim>
                                    <p:animEffect transition="in" filter="fade">
                                      <p:cBhvr>
                                        <p:cTn id="2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95"/>
        <p:cNvGrpSpPr/>
        <p:nvPr/>
      </p:nvGrpSpPr>
      <p:grpSpPr>
        <a:xfrm>
          <a:off x="0" y="0"/>
          <a:ext cx="0" cy="0"/>
          <a:chOff x="0" y="0"/>
          <a:chExt cx="0" cy="0"/>
        </a:xfrm>
      </p:grpSpPr>
      <p:sp>
        <p:nvSpPr>
          <p:cNvPr id="996" name="Google Shape;996;p47"/>
          <p:cNvSpPr txBox="1">
            <a:spLocks noGrp="1"/>
          </p:cNvSpPr>
          <p:nvPr>
            <p:ph type="title"/>
          </p:nvPr>
        </p:nvSpPr>
        <p:spPr>
          <a:xfrm>
            <a:off x="715100" y="2371250"/>
            <a:ext cx="53265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Yazılım Kalitesi Nasıl Olmalıdır?</a:t>
            </a:r>
            <a:endParaRPr dirty="0"/>
          </a:p>
        </p:txBody>
      </p:sp>
      <p:sp>
        <p:nvSpPr>
          <p:cNvPr id="997" name="Google Shape;997;p47"/>
          <p:cNvSpPr txBox="1">
            <a:spLocks noGrp="1"/>
          </p:cNvSpPr>
          <p:nvPr>
            <p:ph type="title" idx="2"/>
          </p:nvPr>
        </p:nvSpPr>
        <p:spPr>
          <a:xfrm>
            <a:off x="715100" y="1300850"/>
            <a:ext cx="31509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a:t>
            </a:r>
            <a:r>
              <a:rPr lang="tr-TR" dirty="0"/>
              <a:t>4</a:t>
            </a:r>
            <a:endParaRPr dirty="0"/>
          </a:p>
        </p:txBody>
      </p:sp>
      <p:grpSp>
        <p:nvGrpSpPr>
          <p:cNvPr id="2" name="Google Shape;1460;p57">
            <a:extLst>
              <a:ext uri="{FF2B5EF4-FFF2-40B4-BE49-F238E27FC236}">
                <a16:creationId xmlns:a16="http://schemas.microsoft.com/office/drawing/2014/main" id="{B4259164-E8C2-E70D-44C8-7C19FBF6E65D}"/>
              </a:ext>
            </a:extLst>
          </p:cNvPr>
          <p:cNvGrpSpPr/>
          <p:nvPr/>
        </p:nvGrpSpPr>
        <p:grpSpPr>
          <a:xfrm>
            <a:off x="7136626" y="1300850"/>
            <a:ext cx="659517" cy="598023"/>
            <a:chOff x="1654675" y="3145361"/>
            <a:chExt cx="777000" cy="704551"/>
          </a:xfrm>
        </p:grpSpPr>
        <p:grpSp>
          <p:nvGrpSpPr>
            <p:cNvPr id="3" name="Google Shape;1461;p57">
              <a:extLst>
                <a:ext uri="{FF2B5EF4-FFF2-40B4-BE49-F238E27FC236}">
                  <a16:creationId xmlns:a16="http://schemas.microsoft.com/office/drawing/2014/main" id="{6F9F1CE5-F41C-4D65-6381-B17C18F18C98}"/>
                </a:ext>
              </a:extLst>
            </p:cNvPr>
            <p:cNvGrpSpPr/>
            <p:nvPr/>
          </p:nvGrpSpPr>
          <p:grpSpPr>
            <a:xfrm>
              <a:off x="1654675" y="3145361"/>
              <a:ext cx="445587" cy="704551"/>
              <a:chOff x="1654675" y="3145361"/>
              <a:chExt cx="445587" cy="704551"/>
            </a:xfrm>
          </p:grpSpPr>
          <p:sp>
            <p:nvSpPr>
              <p:cNvPr id="6" name="Google Shape;1462;p57">
                <a:extLst>
                  <a:ext uri="{FF2B5EF4-FFF2-40B4-BE49-F238E27FC236}">
                    <a16:creationId xmlns:a16="http://schemas.microsoft.com/office/drawing/2014/main" id="{68ABA49F-34D1-902C-CE1C-4B86952752E2}"/>
                  </a:ext>
                </a:extLst>
              </p:cNvPr>
              <p:cNvSpPr/>
              <p:nvPr/>
            </p:nvSpPr>
            <p:spPr>
              <a:xfrm>
                <a:off x="1655926" y="3146576"/>
                <a:ext cx="440657" cy="703336"/>
              </a:xfrm>
              <a:custGeom>
                <a:avLst/>
                <a:gdLst/>
                <a:ahLst/>
                <a:cxnLst/>
                <a:rect l="l" t="t" r="r" b="b"/>
                <a:pathLst>
                  <a:path w="11976" h="19115" extrusionOk="0">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09"/>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 name="Google Shape;1463;p57">
                <a:extLst>
                  <a:ext uri="{FF2B5EF4-FFF2-40B4-BE49-F238E27FC236}">
                    <a16:creationId xmlns:a16="http://schemas.microsoft.com/office/drawing/2014/main" id="{6F88F941-27E7-CB5B-67B8-480749DC6C01}"/>
                  </a:ext>
                </a:extLst>
              </p:cNvPr>
              <p:cNvSpPr/>
              <p:nvPr/>
            </p:nvSpPr>
            <p:spPr>
              <a:xfrm>
                <a:off x="1654675" y="3145361"/>
                <a:ext cx="36869" cy="628459"/>
              </a:xfrm>
              <a:custGeom>
                <a:avLst/>
                <a:gdLst/>
                <a:ahLst/>
                <a:cxnLst/>
                <a:rect l="l" t="t" r="r" b="b"/>
                <a:pathLst>
                  <a:path w="1002" h="17080" extrusionOk="0">
                    <a:moveTo>
                      <a:pt x="1" y="1"/>
                    </a:moveTo>
                    <a:lnTo>
                      <a:pt x="1" y="17079"/>
                    </a:lnTo>
                    <a:lnTo>
                      <a:pt x="1002" y="17079"/>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464;p57">
                <a:extLst>
                  <a:ext uri="{FF2B5EF4-FFF2-40B4-BE49-F238E27FC236}">
                    <a16:creationId xmlns:a16="http://schemas.microsoft.com/office/drawing/2014/main" id="{88118622-1A4E-E719-4147-75498D02B92A}"/>
                  </a:ext>
                </a:extLst>
              </p:cNvPr>
              <p:cNvSpPr/>
              <p:nvPr/>
            </p:nvSpPr>
            <p:spPr>
              <a:xfrm>
                <a:off x="1692758" y="3182193"/>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465;p57">
                <a:extLst>
                  <a:ext uri="{FF2B5EF4-FFF2-40B4-BE49-F238E27FC236}">
                    <a16:creationId xmlns:a16="http://schemas.microsoft.com/office/drawing/2014/main" id="{5B73524B-731B-AA70-D9CE-F0BF90AFBC59}"/>
                  </a:ext>
                </a:extLst>
              </p:cNvPr>
              <p:cNvSpPr/>
              <p:nvPr/>
            </p:nvSpPr>
            <p:spPr>
              <a:xfrm>
                <a:off x="1729553" y="3219025"/>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466;p57">
                <a:extLst>
                  <a:ext uri="{FF2B5EF4-FFF2-40B4-BE49-F238E27FC236}">
                    <a16:creationId xmlns:a16="http://schemas.microsoft.com/office/drawing/2014/main" id="{A4FA2ECF-F015-0AE0-2F9C-BD4D5EC59E49}"/>
                  </a:ext>
                </a:extLst>
              </p:cNvPr>
              <p:cNvSpPr/>
              <p:nvPr/>
            </p:nvSpPr>
            <p:spPr>
              <a:xfrm>
                <a:off x="1765170" y="3255820"/>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467;p57">
                <a:extLst>
                  <a:ext uri="{FF2B5EF4-FFF2-40B4-BE49-F238E27FC236}">
                    <a16:creationId xmlns:a16="http://schemas.microsoft.com/office/drawing/2014/main" id="{4DAF6BBC-818F-D5F1-0E79-675B6FBA9A8D}"/>
                  </a:ext>
                </a:extLst>
              </p:cNvPr>
              <p:cNvSpPr/>
              <p:nvPr/>
            </p:nvSpPr>
            <p:spPr>
              <a:xfrm>
                <a:off x="1803216" y="3293866"/>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468;p57">
                <a:extLst>
                  <a:ext uri="{FF2B5EF4-FFF2-40B4-BE49-F238E27FC236}">
                    <a16:creationId xmlns:a16="http://schemas.microsoft.com/office/drawing/2014/main" id="{C550046A-B064-26EF-A18B-112836689E62}"/>
                  </a:ext>
                </a:extLst>
              </p:cNvPr>
              <p:cNvSpPr/>
              <p:nvPr/>
            </p:nvSpPr>
            <p:spPr>
              <a:xfrm>
                <a:off x="1841262" y="3330697"/>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469;p57">
                <a:extLst>
                  <a:ext uri="{FF2B5EF4-FFF2-40B4-BE49-F238E27FC236}">
                    <a16:creationId xmlns:a16="http://schemas.microsoft.com/office/drawing/2014/main" id="{2AE64BF5-6DC6-16B3-54A8-179ECE0F0A29}"/>
                  </a:ext>
                </a:extLst>
              </p:cNvPr>
              <p:cNvSpPr/>
              <p:nvPr/>
            </p:nvSpPr>
            <p:spPr>
              <a:xfrm>
                <a:off x="1878057" y="3367529"/>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70;p57">
                <a:extLst>
                  <a:ext uri="{FF2B5EF4-FFF2-40B4-BE49-F238E27FC236}">
                    <a16:creationId xmlns:a16="http://schemas.microsoft.com/office/drawing/2014/main" id="{6074E5BE-4776-CAD8-DEC6-B3D3174A109A}"/>
                  </a:ext>
                </a:extLst>
              </p:cNvPr>
              <p:cNvSpPr/>
              <p:nvPr/>
            </p:nvSpPr>
            <p:spPr>
              <a:xfrm>
                <a:off x="1914889" y="3404324"/>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71;p57">
                <a:extLst>
                  <a:ext uri="{FF2B5EF4-FFF2-40B4-BE49-F238E27FC236}">
                    <a16:creationId xmlns:a16="http://schemas.microsoft.com/office/drawing/2014/main" id="{B7E832F7-7017-2C51-C840-8B244C4CC0F4}"/>
                  </a:ext>
                </a:extLst>
              </p:cNvPr>
              <p:cNvSpPr/>
              <p:nvPr/>
            </p:nvSpPr>
            <p:spPr>
              <a:xfrm>
                <a:off x="1951721" y="3441156"/>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472;p57">
                <a:extLst>
                  <a:ext uri="{FF2B5EF4-FFF2-40B4-BE49-F238E27FC236}">
                    <a16:creationId xmlns:a16="http://schemas.microsoft.com/office/drawing/2014/main" id="{0EC58E1F-E1CA-FB88-E57A-0D5910A7C4A9}"/>
                  </a:ext>
                </a:extLst>
              </p:cNvPr>
              <p:cNvSpPr/>
              <p:nvPr/>
            </p:nvSpPr>
            <p:spPr>
              <a:xfrm>
                <a:off x="1988553" y="347798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473;p57">
                <a:extLst>
                  <a:ext uri="{FF2B5EF4-FFF2-40B4-BE49-F238E27FC236}">
                    <a16:creationId xmlns:a16="http://schemas.microsoft.com/office/drawing/2014/main" id="{EFB685A5-BBC0-6AD7-E740-F33D351C1822}"/>
                  </a:ext>
                </a:extLst>
              </p:cNvPr>
              <p:cNvSpPr/>
              <p:nvPr/>
            </p:nvSpPr>
            <p:spPr>
              <a:xfrm>
                <a:off x="2025348" y="3514819"/>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474;p57">
                <a:extLst>
                  <a:ext uri="{FF2B5EF4-FFF2-40B4-BE49-F238E27FC236}">
                    <a16:creationId xmlns:a16="http://schemas.microsoft.com/office/drawing/2014/main" id="{E2BEDEFE-FE6F-6AA0-1C62-E150AA7F8D95}"/>
                  </a:ext>
                </a:extLst>
              </p:cNvPr>
              <p:cNvSpPr/>
              <p:nvPr/>
            </p:nvSpPr>
            <p:spPr>
              <a:xfrm>
                <a:off x="2062179" y="3551614"/>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475;p57">
                <a:extLst>
                  <a:ext uri="{FF2B5EF4-FFF2-40B4-BE49-F238E27FC236}">
                    <a16:creationId xmlns:a16="http://schemas.microsoft.com/office/drawing/2014/main" id="{9B8F60A5-E6CE-1EB1-C0BC-1CF1AC6C5189}"/>
                  </a:ext>
                </a:extLst>
              </p:cNvPr>
              <p:cNvSpPr/>
              <p:nvPr/>
            </p:nvSpPr>
            <p:spPr>
              <a:xfrm>
                <a:off x="1914889" y="3589660"/>
                <a:ext cx="185373" cy="36869"/>
              </a:xfrm>
              <a:custGeom>
                <a:avLst/>
                <a:gdLst/>
                <a:ahLst/>
                <a:cxnLst/>
                <a:rect l="l" t="t" r="r" b="b"/>
                <a:pathLst>
                  <a:path w="5038" h="1002" extrusionOk="0">
                    <a:moveTo>
                      <a:pt x="1" y="1"/>
                    </a:moveTo>
                    <a:lnTo>
                      <a:pt x="1" y="1002"/>
                    </a:lnTo>
                    <a:lnTo>
                      <a:pt x="5038" y="1002"/>
                    </a:lnTo>
                    <a:lnTo>
                      <a:pt x="5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476;p57">
                <a:extLst>
                  <a:ext uri="{FF2B5EF4-FFF2-40B4-BE49-F238E27FC236}">
                    <a16:creationId xmlns:a16="http://schemas.microsoft.com/office/drawing/2014/main" id="{7CB9375D-AB45-101C-522B-FA636132330A}"/>
                  </a:ext>
                </a:extLst>
              </p:cNvPr>
              <p:cNvSpPr/>
              <p:nvPr/>
            </p:nvSpPr>
            <p:spPr>
              <a:xfrm>
                <a:off x="1914889" y="3626492"/>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477;p57">
                <a:extLst>
                  <a:ext uri="{FF2B5EF4-FFF2-40B4-BE49-F238E27FC236}">
                    <a16:creationId xmlns:a16="http://schemas.microsoft.com/office/drawing/2014/main" id="{E7A75699-E34E-DCA2-C478-79538D730B74}"/>
                  </a:ext>
                </a:extLst>
              </p:cNvPr>
              <p:cNvSpPr/>
              <p:nvPr/>
            </p:nvSpPr>
            <p:spPr>
              <a:xfrm>
                <a:off x="1803216" y="3626492"/>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478;p57">
                <a:extLst>
                  <a:ext uri="{FF2B5EF4-FFF2-40B4-BE49-F238E27FC236}">
                    <a16:creationId xmlns:a16="http://schemas.microsoft.com/office/drawing/2014/main" id="{06CBC593-6CAF-40F9-1773-F3EE52073CF0}"/>
                  </a:ext>
                </a:extLst>
              </p:cNvPr>
              <p:cNvSpPr/>
              <p:nvPr/>
            </p:nvSpPr>
            <p:spPr>
              <a:xfrm>
                <a:off x="1841262" y="3663323"/>
                <a:ext cx="36832" cy="73664"/>
              </a:xfrm>
              <a:custGeom>
                <a:avLst/>
                <a:gdLst/>
                <a:ahLst/>
                <a:cxnLst/>
                <a:rect l="l" t="t" r="r" b="b"/>
                <a:pathLst>
                  <a:path w="1001"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479;p57">
                <a:extLst>
                  <a:ext uri="{FF2B5EF4-FFF2-40B4-BE49-F238E27FC236}">
                    <a16:creationId xmlns:a16="http://schemas.microsoft.com/office/drawing/2014/main" id="{3B5771D6-962B-1C22-FBAE-ABA229FC3589}"/>
                  </a:ext>
                </a:extLst>
              </p:cNvPr>
              <p:cNvSpPr/>
              <p:nvPr/>
            </p:nvSpPr>
            <p:spPr>
              <a:xfrm>
                <a:off x="1878057" y="3736950"/>
                <a:ext cx="36869" cy="73700"/>
              </a:xfrm>
              <a:custGeom>
                <a:avLst/>
                <a:gdLst/>
                <a:ahLst/>
                <a:cxnLst/>
                <a:rect l="l" t="t" r="r" b="b"/>
                <a:pathLst>
                  <a:path w="1002" h="2003" extrusionOk="0">
                    <a:moveTo>
                      <a:pt x="1" y="1"/>
                    </a:moveTo>
                    <a:lnTo>
                      <a:pt x="1" y="2002"/>
                    </a:lnTo>
                    <a:lnTo>
                      <a:pt x="1002" y="2002"/>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480;p57">
                <a:extLst>
                  <a:ext uri="{FF2B5EF4-FFF2-40B4-BE49-F238E27FC236}">
                    <a16:creationId xmlns:a16="http://schemas.microsoft.com/office/drawing/2014/main" id="{FF82BC7E-FDE2-7654-6646-A2B63B4C0555}"/>
                  </a:ext>
                </a:extLst>
              </p:cNvPr>
              <p:cNvSpPr/>
              <p:nvPr/>
            </p:nvSpPr>
            <p:spPr>
              <a:xfrm>
                <a:off x="1914889" y="3810613"/>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481;p57">
                <a:extLst>
                  <a:ext uri="{FF2B5EF4-FFF2-40B4-BE49-F238E27FC236}">
                    <a16:creationId xmlns:a16="http://schemas.microsoft.com/office/drawing/2014/main" id="{32A18CDD-9D99-C2D6-0C06-5632050245C3}"/>
                  </a:ext>
                </a:extLst>
              </p:cNvPr>
              <p:cNvSpPr/>
              <p:nvPr/>
            </p:nvSpPr>
            <p:spPr>
              <a:xfrm>
                <a:off x="1951721" y="3663323"/>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482;p57">
                <a:extLst>
                  <a:ext uri="{FF2B5EF4-FFF2-40B4-BE49-F238E27FC236}">
                    <a16:creationId xmlns:a16="http://schemas.microsoft.com/office/drawing/2014/main" id="{015BA804-E3D1-461B-BECF-B2944BADDF32}"/>
                  </a:ext>
                </a:extLst>
              </p:cNvPr>
              <p:cNvSpPr/>
              <p:nvPr/>
            </p:nvSpPr>
            <p:spPr>
              <a:xfrm>
                <a:off x="1988553" y="3736950"/>
                <a:ext cx="36832" cy="73700"/>
              </a:xfrm>
              <a:custGeom>
                <a:avLst/>
                <a:gdLst/>
                <a:ahLst/>
                <a:cxnLst/>
                <a:rect l="l" t="t" r="r" b="b"/>
                <a:pathLst>
                  <a:path w="1001" h="2003" extrusionOk="0">
                    <a:moveTo>
                      <a:pt x="0" y="1"/>
                    </a:moveTo>
                    <a:lnTo>
                      <a:pt x="0"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483;p57">
                <a:extLst>
                  <a:ext uri="{FF2B5EF4-FFF2-40B4-BE49-F238E27FC236}">
                    <a16:creationId xmlns:a16="http://schemas.microsoft.com/office/drawing/2014/main" id="{D9C44F2E-19CC-53E0-B0F4-D22865787E62}"/>
                  </a:ext>
                </a:extLst>
              </p:cNvPr>
              <p:cNvSpPr/>
              <p:nvPr/>
            </p:nvSpPr>
            <p:spPr>
              <a:xfrm>
                <a:off x="1765170" y="3663323"/>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484;p57">
                <a:extLst>
                  <a:ext uri="{FF2B5EF4-FFF2-40B4-BE49-F238E27FC236}">
                    <a16:creationId xmlns:a16="http://schemas.microsoft.com/office/drawing/2014/main" id="{884B6AD1-D195-2673-FFE3-C32EDFFC17ED}"/>
                  </a:ext>
                </a:extLst>
              </p:cNvPr>
              <p:cNvSpPr/>
              <p:nvPr/>
            </p:nvSpPr>
            <p:spPr>
              <a:xfrm>
                <a:off x="1729553" y="3700155"/>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485;p57">
                <a:extLst>
                  <a:ext uri="{FF2B5EF4-FFF2-40B4-BE49-F238E27FC236}">
                    <a16:creationId xmlns:a16="http://schemas.microsoft.com/office/drawing/2014/main" id="{D16E3A12-6CA5-7432-0A80-A1E76376A336}"/>
                  </a:ext>
                </a:extLst>
              </p:cNvPr>
              <p:cNvSpPr/>
              <p:nvPr/>
            </p:nvSpPr>
            <p:spPr>
              <a:xfrm>
                <a:off x="1692758" y="3736950"/>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1486;p57">
              <a:extLst>
                <a:ext uri="{FF2B5EF4-FFF2-40B4-BE49-F238E27FC236}">
                  <a16:creationId xmlns:a16="http://schemas.microsoft.com/office/drawing/2014/main" id="{B38AB35D-9665-D615-DA54-240AA939781F}"/>
                </a:ext>
              </a:extLst>
            </p:cNvPr>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487;p57">
              <a:extLst>
                <a:ext uri="{FF2B5EF4-FFF2-40B4-BE49-F238E27FC236}">
                  <a16:creationId xmlns:a16="http://schemas.microsoft.com/office/drawing/2014/main" id="{B2A7C0A4-0805-B99F-C5D3-4178FFF54405}"/>
                </a:ext>
              </a:extLst>
            </p:cNvPr>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Metin kutusu 29">
            <a:extLst>
              <a:ext uri="{FF2B5EF4-FFF2-40B4-BE49-F238E27FC236}">
                <a16:creationId xmlns:a16="http://schemas.microsoft.com/office/drawing/2014/main" id="{174828FD-0356-A22F-F1FD-1E4EF3D46303}"/>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2147728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7" name="Google Shape;857;p42"/>
          <p:cNvSpPr txBox="1">
            <a:spLocks noGrp="1"/>
          </p:cNvSpPr>
          <p:nvPr>
            <p:ph type="body" idx="1"/>
          </p:nvPr>
        </p:nvSpPr>
        <p:spPr>
          <a:xfrm>
            <a:off x="477216" y="854066"/>
            <a:ext cx="6253290" cy="2143134"/>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rgbClr val="2C0604"/>
              </a:buClr>
              <a:buSzPts val="1100"/>
              <a:buFont typeface="Arial"/>
              <a:buNone/>
            </a:pPr>
            <a:r>
              <a:rPr lang="tr-TR" b="1" dirty="0">
                <a:solidFill>
                  <a:schemeClr val="dk1"/>
                </a:solidFill>
              </a:rPr>
              <a:t>Yazılım kalitesi, </a:t>
            </a:r>
            <a:r>
              <a:rPr lang="tr-TR" dirty="0">
                <a:solidFill>
                  <a:schemeClr val="dk1"/>
                </a:solidFill>
              </a:rPr>
              <a:t>bir yazılımın kullanıcı ihtiyaçlarını ne kadar iyi karşıladığını ve belirlenen gereksinimlere ne kadar uygun olduğunu ölçen bir kavramdır. </a:t>
            </a:r>
          </a:p>
          <a:p>
            <a:pPr marL="0" lvl="0" indent="0" algn="just" rtl="0">
              <a:spcBef>
                <a:spcPts val="0"/>
              </a:spcBef>
              <a:spcAft>
                <a:spcPts val="0"/>
              </a:spcAft>
              <a:buClr>
                <a:srgbClr val="2C0604"/>
              </a:buClr>
              <a:buSzPts val="1100"/>
              <a:buFont typeface="Arial"/>
              <a:buNone/>
            </a:pPr>
            <a:endParaRPr lang="tr-TR" dirty="0">
              <a:solidFill>
                <a:schemeClr val="dk1"/>
              </a:solidFill>
            </a:endParaRPr>
          </a:p>
          <a:p>
            <a:pPr marL="0" lvl="0" indent="0" algn="just" rtl="0">
              <a:spcBef>
                <a:spcPts val="0"/>
              </a:spcBef>
              <a:spcAft>
                <a:spcPts val="0"/>
              </a:spcAft>
              <a:buClr>
                <a:srgbClr val="2C0604"/>
              </a:buClr>
              <a:buSzPts val="1100"/>
              <a:buFont typeface="Arial"/>
              <a:buNone/>
            </a:pPr>
            <a:r>
              <a:rPr lang="tr-TR" dirty="0">
                <a:solidFill>
                  <a:schemeClr val="dk1"/>
                </a:solidFill>
              </a:rPr>
              <a:t>İyi bir yazılım, kullanıcı memnuniyetini sağlarken, işlevsellik, güvenilirlik, performans ve güvenlik gibi çeşitli kalite kriterlerine uygun olmalıdır.</a:t>
            </a:r>
          </a:p>
        </p:txBody>
      </p:sp>
      <p:grpSp>
        <p:nvGrpSpPr>
          <p:cNvPr id="2" name="Google Shape;11979;p90">
            <a:extLst>
              <a:ext uri="{FF2B5EF4-FFF2-40B4-BE49-F238E27FC236}">
                <a16:creationId xmlns:a16="http://schemas.microsoft.com/office/drawing/2014/main" id="{BDDA7A30-2D7D-9E8F-1741-D62CCED949CF}"/>
              </a:ext>
            </a:extLst>
          </p:cNvPr>
          <p:cNvGrpSpPr/>
          <p:nvPr/>
        </p:nvGrpSpPr>
        <p:grpSpPr>
          <a:xfrm>
            <a:off x="7490612" y="2005867"/>
            <a:ext cx="869306" cy="805368"/>
            <a:chOff x="-3137650" y="2787000"/>
            <a:chExt cx="291450" cy="257575"/>
          </a:xfrm>
          <a:solidFill>
            <a:schemeClr val="tx1">
              <a:lumMod val="95000"/>
              <a:lumOff val="5000"/>
            </a:schemeClr>
          </a:solidFill>
        </p:grpSpPr>
        <p:sp>
          <p:nvSpPr>
            <p:cNvPr id="3" name="Google Shape;11980;p90">
              <a:extLst>
                <a:ext uri="{FF2B5EF4-FFF2-40B4-BE49-F238E27FC236}">
                  <a16:creationId xmlns:a16="http://schemas.microsoft.com/office/drawing/2014/main" id="{CF2394CA-171E-F927-4F1D-7F159B4F9647}"/>
                </a:ext>
              </a:extLst>
            </p:cNvPr>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981;p90">
              <a:extLst>
                <a:ext uri="{FF2B5EF4-FFF2-40B4-BE49-F238E27FC236}">
                  <a16:creationId xmlns:a16="http://schemas.microsoft.com/office/drawing/2014/main" id="{B5AC7667-F62D-042E-668D-230087FAE83E}"/>
                </a:ext>
              </a:extLst>
            </p:cNvPr>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982;p90">
              <a:extLst>
                <a:ext uri="{FF2B5EF4-FFF2-40B4-BE49-F238E27FC236}">
                  <a16:creationId xmlns:a16="http://schemas.microsoft.com/office/drawing/2014/main" id="{56A301C0-7ACB-9480-CA1B-A17C0BA33521}"/>
                </a:ext>
              </a:extLst>
            </p:cNvPr>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983;p90">
              <a:extLst>
                <a:ext uri="{FF2B5EF4-FFF2-40B4-BE49-F238E27FC236}">
                  <a16:creationId xmlns:a16="http://schemas.microsoft.com/office/drawing/2014/main" id="{DC8CA349-479A-41E3-E925-74B144D5F1C2}"/>
                </a:ext>
              </a:extLst>
            </p:cNvPr>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984;p90">
              <a:extLst>
                <a:ext uri="{FF2B5EF4-FFF2-40B4-BE49-F238E27FC236}">
                  <a16:creationId xmlns:a16="http://schemas.microsoft.com/office/drawing/2014/main" id="{5E2D5F5B-A614-BB33-ACB0-8E11BB549CAD}"/>
                </a:ext>
              </a:extLst>
            </p:cNvPr>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985;p90">
              <a:extLst>
                <a:ext uri="{FF2B5EF4-FFF2-40B4-BE49-F238E27FC236}">
                  <a16:creationId xmlns:a16="http://schemas.microsoft.com/office/drawing/2014/main" id="{174DB3E0-3B3E-C864-F8BD-5B6F01F165B7}"/>
                </a:ext>
              </a:extLst>
            </p:cNvPr>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986;p90">
              <a:extLst>
                <a:ext uri="{FF2B5EF4-FFF2-40B4-BE49-F238E27FC236}">
                  <a16:creationId xmlns:a16="http://schemas.microsoft.com/office/drawing/2014/main" id="{1C3BBA26-7906-95EA-8072-73E5FC272F83}"/>
                </a:ext>
              </a:extLst>
            </p:cNvPr>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987;p90">
              <a:extLst>
                <a:ext uri="{FF2B5EF4-FFF2-40B4-BE49-F238E27FC236}">
                  <a16:creationId xmlns:a16="http://schemas.microsoft.com/office/drawing/2014/main" id="{5C5E510F-BBF1-BA4B-89B7-8A17685C0A8E}"/>
                </a:ext>
              </a:extLst>
            </p:cNvPr>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Metin kutusu 13">
            <a:extLst>
              <a:ext uri="{FF2B5EF4-FFF2-40B4-BE49-F238E27FC236}">
                <a16:creationId xmlns:a16="http://schemas.microsoft.com/office/drawing/2014/main" id="{471D2FF2-664D-B920-0C0E-F2FAB62503A5}"/>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
        <p:nvSpPr>
          <p:cNvPr id="12" name="Google Shape;925;p43">
            <a:extLst>
              <a:ext uri="{FF2B5EF4-FFF2-40B4-BE49-F238E27FC236}">
                <a16:creationId xmlns:a16="http://schemas.microsoft.com/office/drawing/2014/main" id="{F3D958F7-051B-AF25-081A-766DF77F1272}"/>
              </a:ext>
            </a:extLst>
          </p:cNvPr>
          <p:cNvSpPr/>
          <p:nvPr/>
        </p:nvSpPr>
        <p:spPr>
          <a:xfrm>
            <a:off x="1279913" y="3407790"/>
            <a:ext cx="1635518" cy="560932"/>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 name="Google Shape;931;p43">
            <a:extLst>
              <a:ext uri="{FF2B5EF4-FFF2-40B4-BE49-F238E27FC236}">
                <a16:creationId xmlns:a16="http://schemas.microsoft.com/office/drawing/2014/main" id="{479B6021-510B-C1C8-E3B0-E10226D4E31E}"/>
              </a:ext>
            </a:extLst>
          </p:cNvPr>
          <p:cNvGrpSpPr/>
          <p:nvPr/>
        </p:nvGrpSpPr>
        <p:grpSpPr>
          <a:xfrm>
            <a:off x="2622913" y="3877783"/>
            <a:ext cx="264030" cy="297947"/>
            <a:chOff x="2913983" y="4329790"/>
            <a:chExt cx="591627" cy="591626"/>
          </a:xfrm>
        </p:grpSpPr>
        <p:sp>
          <p:nvSpPr>
            <p:cNvPr id="15" name="Google Shape;932;p43">
              <a:extLst>
                <a:ext uri="{FF2B5EF4-FFF2-40B4-BE49-F238E27FC236}">
                  <a16:creationId xmlns:a16="http://schemas.microsoft.com/office/drawing/2014/main" id="{C36C0324-EDC4-C44B-0C07-ED470A8E4646}"/>
                </a:ext>
              </a:extLst>
            </p:cNvPr>
            <p:cNvSpPr/>
            <p:nvPr/>
          </p:nvSpPr>
          <p:spPr>
            <a:xfrm>
              <a:off x="2913983" y="4329790"/>
              <a:ext cx="591627" cy="589162"/>
            </a:xfrm>
            <a:custGeom>
              <a:avLst/>
              <a:gdLst/>
              <a:ahLst/>
              <a:cxnLst/>
              <a:rect l="l" t="t" r="r" b="b"/>
              <a:pathLst>
                <a:path w="16079" h="16012" extrusionOk="0">
                  <a:moveTo>
                    <a:pt x="4070" y="0"/>
                  </a:moveTo>
                  <a:lnTo>
                    <a:pt x="4070" y="1001"/>
                  </a:lnTo>
                  <a:lnTo>
                    <a:pt x="3069" y="1001"/>
                  </a:lnTo>
                  <a:lnTo>
                    <a:pt x="3069" y="2002"/>
                  </a:lnTo>
                  <a:lnTo>
                    <a:pt x="3069" y="3002"/>
                  </a:lnTo>
                  <a:lnTo>
                    <a:pt x="3069" y="4003"/>
                  </a:lnTo>
                  <a:lnTo>
                    <a:pt x="1001" y="4003"/>
                  </a:lnTo>
                  <a:lnTo>
                    <a:pt x="1001" y="5004"/>
                  </a:lnTo>
                  <a:lnTo>
                    <a:pt x="0" y="5004"/>
                  </a:lnTo>
                  <a:lnTo>
                    <a:pt x="0" y="6005"/>
                  </a:lnTo>
                  <a:lnTo>
                    <a:pt x="0" y="7005"/>
                  </a:lnTo>
                  <a:lnTo>
                    <a:pt x="0" y="8006"/>
                  </a:lnTo>
                  <a:lnTo>
                    <a:pt x="0" y="10007"/>
                  </a:lnTo>
                  <a:lnTo>
                    <a:pt x="1001" y="10007"/>
                  </a:lnTo>
                  <a:lnTo>
                    <a:pt x="1001" y="11008"/>
                  </a:lnTo>
                  <a:lnTo>
                    <a:pt x="2002" y="11008"/>
                  </a:lnTo>
                  <a:lnTo>
                    <a:pt x="2002" y="12009"/>
                  </a:lnTo>
                  <a:lnTo>
                    <a:pt x="3003" y="12009"/>
                  </a:lnTo>
                  <a:lnTo>
                    <a:pt x="3003" y="13010"/>
                  </a:lnTo>
                  <a:lnTo>
                    <a:pt x="4003" y="13010"/>
                  </a:lnTo>
                  <a:lnTo>
                    <a:pt x="4003" y="15011"/>
                  </a:lnTo>
                  <a:lnTo>
                    <a:pt x="4003" y="16012"/>
                  </a:lnTo>
                  <a:lnTo>
                    <a:pt x="14077" y="16012"/>
                  </a:lnTo>
                  <a:lnTo>
                    <a:pt x="14077" y="13010"/>
                  </a:lnTo>
                  <a:lnTo>
                    <a:pt x="15078" y="13010"/>
                  </a:lnTo>
                  <a:lnTo>
                    <a:pt x="15078" y="10041"/>
                  </a:lnTo>
                  <a:lnTo>
                    <a:pt x="16079" y="10041"/>
                  </a:lnTo>
                  <a:lnTo>
                    <a:pt x="16079" y="3002"/>
                  </a:lnTo>
                  <a:lnTo>
                    <a:pt x="15078" y="3002"/>
                  </a:lnTo>
                  <a:lnTo>
                    <a:pt x="15078" y="2002"/>
                  </a:lnTo>
                  <a:lnTo>
                    <a:pt x="15078" y="1001"/>
                  </a:lnTo>
                  <a:lnTo>
                    <a:pt x="14077" y="1001"/>
                  </a:lnTo>
                  <a:lnTo>
                    <a:pt x="14077" y="0"/>
                  </a:lnTo>
                  <a:lnTo>
                    <a:pt x="13076" y="0"/>
                  </a:lnTo>
                  <a:lnTo>
                    <a:pt x="13076" y="1001"/>
                  </a:lnTo>
                  <a:lnTo>
                    <a:pt x="12076" y="1001"/>
                  </a:lnTo>
                  <a:lnTo>
                    <a:pt x="12076" y="0"/>
                  </a:lnTo>
                  <a:lnTo>
                    <a:pt x="10074" y="0"/>
                  </a:lnTo>
                  <a:lnTo>
                    <a:pt x="10074" y="1001"/>
                  </a:lnTo>
                  <a:lnTo>
                    <a:pt x="9074" y="1001"/>
                  </a:lnTo>
                  <a:lnTo>
                    <a:pt x="9074" y="0"/>
                  </a:lnTo>
                  <a:lnTo>
                    <a:pt x="7072" y="0"/>
                  </a:lnTo>
                  <a:lnTo>
                    <a:pt x="7072" y="1001"/>
                  </a:lnTo>
                  <a:lnTo>
                    <a:pt x="6071" y="1001"/>
                  </a:lnTo>
                  <a:lnTo>
                    <a:pt x="6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933;p43">
              <a:extLst>
                <a:ext uri="{FF2B5EF4-FFF2-40B4-BE49-F238E27FC236}">
                  <a16:creationId xmlns:a16="http://schemas.microsoft.com/office/drawing/2014/main" id="{32AC62CB-5757-3CA9-B589-33372D49C0A1}"/>
                </a:ext>
              </a:extLst>
            </p:cNvPr>
            <p:cNvSpPr/>
            <p:nvPr/>
          </p:nvSpPr>
          <p:spPr>
            <a:xfrm>
              <a:off x="3431946"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934;p43">
              <a:extLst>
                <a:ext uri="{FF2B5EF4-FFF2-40B4-BE49-F238E27FC236}">
                  <a16:creationId xmlns:a16="http://schemas.microsoft.com/office/drawing/2014/main" id="{6F554AF3-75BF-9748-51D5-732D8E26ED28}"/>
                </a:ext>
              </a:extLst>
            </p:cNvPr>
            <p:cNvSpPr/>
            <p:nvPr/>
          </p:nvSpPr>
          <p:spPr>
            <a:xfrm>
              <a:off x="3358283" y="4366621"/>
              <a:ext cx="36869" cy="73664"/>
            </a:xfrm>
            <a:custGeom>
              <a:avLst/>
              <a:gdLst/>
              <a:ahLst/>
              <a:cxnLst/>
              <a:rect l="l" t="t" r="r" b="b"/>
              <a:pathLst>
                <a:path w="1002" h="2002" extrusionOk="0">
                  <a:moveTo>
                    <a:pt x="1" y="0"/>
                  </a:moveTo>
                  <a:lnTo>
                    <a:pt x="1" y="1001"/>
                  </a:lnTo>
                  <a:lnTo>
                    <a:pt x="1"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935;p43">
              <a:extLst>
                <a:ext uri="{FF2B5EF4-FFF2-40B4-BE49-F238E27FC236}">
                  <a16:creationId xmlns:a16="http://schemas.microsoft.com/office/drawing/2014/main" id="{DD7AF344-C1E6-6FD7-65B7-8A151CE6CFDA}"/>
                </a:ext>
              </a:extLst>
            </p:cNvPr>
            <p:cNvSpPr/>
            <p:nvPr/>
          </p:nvSpPr>
          <p:spPr>
            <a:xfrm>
              <a:off x="3246610"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936;p43">
              <a:extLst>
                <a:ext uri="{FF2B5EF4-FFF2-40B4-BE49-F238E27FC236}">
                  <a16:creationId xmlns:a16="http://schemas.microsoft.com/office/drawing/2014/main" id="{66AA77E8-D2A2-4F16-600C-1A850E6D4EBC}"/>
                </a:ext>
              </a:extLst>
            </p:cNvPr>
            <p:cNvSpPr/>
            <p:nvPr/>
          </p:nvSpPr>
          <p:spPr>
            <a:xfrm>
              <a:off x="3468741" y="4440248"/>
              <a:ext cx="36869" cy="259000"/>
            </a:xfrm>
            <a:custGeom>
              <a:avLst/>
              <a:gdLst/>
              <a:ahLst/>
              <a:cxnLst/>
              <a:rect l="l" t="t" r="r" b="b"/>
              <a:pathLst>
                <a:path w="1002" h="7039" extrusionOk="0">
                  <a:moveTo>
                    <a:pt x="1" y="0"/>
                  </a:moveTo>
                  <a:lnTo>
                    <a:pt x="1" y="7039"/>
                  </a:lnTo>
                  <a:lnTo>
                    <a:pt x="1002" y="7039"/>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937;p43">
              <a:extLst>
                <a:ext uri="{FF2B5EF4-FFF2-40B4-BE49-F238E27FC236}">
                  <a16:creationId xmlns:a16="http://schemas.microsoft.com/office/drawing/2014/main" id="{FF63E518-F1E3-7F62-B0C6-C0F7B143CAA3}"/>
                </a:ext>
              </a:extLst>
            </p:cNvPr>
            <p:cNvSpPr/>
            <p:nvPr/>
          </p:nvSpPr>
          <p:spPr>
            <a:xfrm>
              <a:off x="3431946" y="4699210"/>
              <a:ext cx="36832" cy="110495"/>
            </a:xfrm>
            <a:custGeom>
              <a:avLst/>
              <a:gdLst/>
              <a:ahLst/>
              <a:cxnLst/>
              <a:rect l="l" t="t" r="r" b="b"/>
              <a:pathLst>
                <a:path w="1001" h="3003" extrusionOk="0">
                  <a:moveTo>
                    <a:pt x="0" y="1"/>
                  </a:moveTo>
                  <a:lnTo>
                    <a:pt x="0" y="3003"/>
                  </a:lnTo>
                  <a:lnTo>
                    <a:pt x="1001" y="300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938;p43">
              <a:extLst>
                <a:ext uri="{FF2B5EF4-FFF2-40B4-BE49-F238E27FC236}">
                  <a16:creationId xmlns:a16="http://schemas.microsoft.com/office/drawing/2014/main" id="{C43A780F-2656-E721-9ABA-6E89F3EA400D}"/>
                </a:ext>
              </a:extLst>
            </p:cNvPr>
            <p:cNvSpPr/>
            <p:nvPr/>
          </p:nvSpPr>
          <p:spPr>
            <a:xfrm>
              <a:off x="3062488" y="4810920"/>
              <a:ext cx="369495" cy="110495"/>
            </a:xfrm>
            <a:custGeom>
              <a:avLst/>
              <a:gdLst/>
              <a:ahLst/>
              <a:cxnLst/>
              <a:rect l="l" t="t" r="r" b="b"/>
              <a:pathLst>
                <a:path w="10042" h="3003" extrusionOk="0">
                  <a:moveTo>
                    <a:pt x="1" y="0"/>
                  </a:moveTo>
                  <a:lnTo>
                    <a:pt x="1" y="2002"/>
                  </a:lnTo>
                  <a:lnTo>
                    <a:pt x="1" y="3002"/>
                  </a:lnTo>
                  <a:lnTo>
                    <a:pt x="10041" y="3002"/>
                  </a:lnTo>
                  <a:lnTo>
                    <a:pt x="10041" y="0"/>
                  </a:lnTo>
                  <a:lnTo>
                    <a:pt x="9040" y="0"/>
                  </a:lnTo>
                  <a:lnTo>
                    <a:pt x="904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939;p43">
              <a:extLst>
                <a:ext uri="{FF2B5EF4-FFF2-40B4-BE49-F238E27FC236}">
                  <a16:creationId xmlns:a16="http://schemas.microsoft.com/office/drawing/2014/main" id="{F2F039FA-CB65-B107-3DEA-3A4C00D3AC16}"/>
                </a:ext>
              </a:extLst>
            </p:cNvPr>
            <p:cNvSpPr/>
            <p:nvPr/>
          </p:nvSpPr>
          <p:spPr>
            <a:xfrm>
              <a:off x="2950815" y="4366621"/>
              <a:ext cx="111710" cy="222168"/>
            </a:xfrm>
            <a:custGeom>
              <a:avLst/>
              <a:gdLst/>
              <a:ahLst/>
              <a:cxnLst/>
              <a:rect l="l" t="t" r="r" b="b"/>
              <a:pathLst>
                <a:path w="3036" h="6038" extrusionOk="0">
                  <a:moveTo>
                    <a:pt x="2002" y="0"/>
                  </a:moveTo>
                  <a:lnTo>
                    <a:pt x="2002" y="1001"/>
                  </a:lnTo>
                  <a:lnTo>
                    <a:pt x="2002" y="2001"/>
                  </a:lnTo>
                  <a:lnTo>
                    <a:pt x="2002" y="3002"/>
                  </a:lnTo>
                  <a:lnTo>
                    <a:pt x="0" y="3002"/>
                  </a:lnTo>
                  <a:lnTo>
                    <a:pt x="0" y="4036"/>
                  </a:lnTo>
                  <a:lnTo>
                    <a:pt x="2002" y="4036"/>
                  </a:lnTo>
                  <a:lnTo>
                    <a:pt x="2002" y="5037"/>
                  </a:lnTo>
                  <a:lnTo>
                    <a:pt x="2002" y="6038"/>
                  </a:lnTo>
                  <a:lnTo>
                    <a:pt x="3036" y="6038"/>
                  </a:lnTo>
                  <a:lnTo>
                    <a:pt x="3036" y="5037"/>
                  </a:lnTo>
                  <a:lnTo>
                    <a:pt x="3036" y="4036"/>
                  </a:lnTo>
                  <a:lnTo>
                    <a:pt x="3036" y="3002"/>
                  </a:lnTo>
                  <a:lnTo>
                    <a:pt x="3036" y="2001"/>
                  </a:lnTo>
                  <a:lnTo>
                    <a:pt x="3036" y="1001"/>
                  </a:lnTo>
                  <a:lnTo>
                    <a:pt x="3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940;p43">
              <a:extLst>
                <a:ext uri="{FF2B5EF4-FFF2-40B4-BE49-F238E27FC236}">
                  <a16:creationId xmlns:a16="http://schemas.microsoft.com/office/drawing/2014/main" id="{B0F57CC0-2AA7-A791-E324-1EB6228AB6E8}"/>
                </a:ext>
              </a:extLst>
            </p:cNvPr>
            <p:cNvSpPr/>
            <p:nvPr/>
          </p:nvSpPr>
          <p:spPr>
            <a:xfrm>
              <a:off x="3136151"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941;p43">
              <a:extLst>
                <a:ext uri="{FF2B5EF4-FFF2-40B4-BE49-F238E27FC236}">
                  <a16:creationId xmlns:a16="http://schemas.microsoft.com/office/drawing/2014/main" id="{C7AF1BC0-AAF8-3DB7-9B1D-C353387DC466}"/>
                </a:ext>
              </a:extLst>
            </p:cNvPr>
            <p:cNvSpPr/>
            <p:nvPr/>
          </p:nvSpPr>
          <p:spPr>
            <a:xfrm>
              <a:off x="3062488"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942;p43">
              <a:extLst>
                <a:ext uri="{FF2B5EF4-FFF2-40B4-BE49-F238E27FC236}">
                  <a16:creationId xmlns:a16="http://schemas.microsoft.com/office/drawing/2014/main" id="{0B7F0D70-1372-684C-3B49-7365FEDE9EA3}"/>
                </a:ext>
              </a:extLst>
            </p:cNvPr>
            <p:cNvSpPr/>
            <p:nvPr/>
          </p:nvSpPr>
          <p:spPr>
            <a:xfrm>
              <a:off x="3172946"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943;p43">
              <a:extLst>
                <a:ext uri="{FF2B5EF4-FFF2-40B4-BE49-F238E27FC236}">
                  <a16:creationId xmlns:a16="http://schemas.microsoft.com/office/drawing/2014/main" id="{274A0EB0-6EBC-6AC3-3A4F-2E4597557CD0}"/>
                </a:ext>
              </a:extLst>
            </p:cNvPr>
            <p:cNvSpPr/>
            <p:nvPr/>
          </p:nvSpPr>
          <p:spPr>
            <a:xfrm>
              <a:off x="3283405" y="4329790"/>
              <a:ext cx="74915" cy="36832"/>
            </a:xfrm>
            <a:custGeom>
              <a:avLst/>
              <a:gdLst/>
              <a:ahLst/>
              <a:cxnLst/>
              <a:rect l="l" t="t" r="r" b="b"/>
              <a:pathLst>
                <a:path w="2036" h="1001" extrusionOk="0">
                  <a:moveTo>
                    <a:pt x="1" y="0"/>
                  </a:moveTo>
                  <a:lnTo>
                    <a:pt x="1" y="1001"/>
                  </a:lnTo>
                  <a:lnTo>
                    <a:pt x="2036" y="1001"/>
                  </a:lnTo>
                  <a:lnTo>
                    <a:pt x="2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944;p43">
              <a:extLst>
                <a:ext uri="{FF2B5EF4-FFF2-40B4-BE49-F238E27FC236}">
                  <a16:creationId xmlns:a16="http://schemas.microsoft.com/office/drawing/2014/main" id="{3E3D77AF-E301-7B17-7ECB-68A240EF7065}"/>
                </a:ext>
              </a:extLst>
            </p:cNvPr>
            <p:cNvSpPr/>
            <p:nvPr/>
          </p:nvSpPr>
          <p:spPr>
            <a:xfrm>
              <a:off x="3395114" y="4329790"/>
              <a:ext cx="36869" cy="36832"/>
            </a:xfrm>
            <a:custGeom>
              <a:avLst/>
              <a:gdLst/>
              <a:ahLst/>
              <a:cxnLst/>
              <a:rect l="l" t="t" r="r" b="b"/>
              <a:pathLst>
                <a:path w="1002"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945;p43">
              <a:extLst>
                <a:ext uri="{FF2B5EF4-FFF2-40B4-BE49-F238E27FC236}">
                  <a16:creationId xmlns:a16="http://schemas.microsoft.com/office/drawing/2014/main" id="{CA4863D4-3AF7-4C7E-83F6-DB1E46684DFE}"/>
                </a:ext>
              </a:extLst>
            </p:cNvPr>
            <p:cNvSpPr/>
            <p:nvPr/>
          </p:nvSpPr>
          <p:spPr>
            <a:xfrm>
              <a:off x="2913983" y="4515125"/>
              <a:ext cx="148541" cy="295832"/>
            </a:xfrm>
            <a:custGeom>
              <a:avLst/>
              <a:gdLst/>
              <a:ahLst/>
              <a:cxnLst/>
              <a:rect l="l" t="t" r="r" b="b"/>
              <a:pathLst>
                <a:path w="4037" h="8040" extrusionOk="0">
                  <a:moveTo>
                    <a:pt x="0" y="0"/>
                  </a:moveTo>
                  <a:lnTo>
                    <a:pt x="0" y="1001"/>
                  </a:lnTo>
                  <a:lnTo>
                    <a:pt x="0" y="2002"/>
                  </a:lnTo>
                  <a:lnTo>
                    <a:pt x="0" y="3002"/>
                  </a:lnTo>
                  <a:lnTo>
                    <a:pt x="0" y="5004"/>
                  </a:lnTo>
                  <a:lnTo>
                    <a:pt x="1001" y="5004"/>
                  </a:lnTo>
                  <a:lnTo>
                    <a:pt x="1001" y="6005"/>
                  </a:lnTo>
                  <a:lnTo>
                    <a:pt x="2002" y="6005"/>
                  </a:lnTo>
                  <a:lnTo>
                    <a:pt x="2002" y="7005"/>
                  </a:lnTo>
                  <a:lnTo>
                    <a:pt x="3003" y="7005"/>
                  </a:lnTo>
                  <a:lnTo>
                    <a:pt x="3003" y="8039"/>
                  </a:lnTo>
                  <a:lnTo>
                    <a:pt x="4037" y="8039"/>
                  </a:lnTo>
                  <a:lnTo>
                    <a:pt x="4037" y="6005"/>
                  </a:lnTo>
                  <a:lnTo>
                    <a:pt x="3003" y="6005"/>
                  </a:lnTo>
                  <a:lnTo>
                    <a:pt x="3003" y="5004"/>
                  </a:lnTo>
                  <a:lnTo>
                    <a:pt x="2002" y="5004"/>
                  </a:lnTo>
                  <a:lnTo>
                    <a:pt x="2002" y="4003"/>
                  </a:lnTo>
                  <a:lnTo>
                    <a:pt x="1001" y="4003"/>
                  </a:lnTo>
                  <a:lnTo>
                    <a:pt x="1001" y="3002"/>
                  </a:lnTo>
                  <a:lnTo>
                    <a:pt x="1001" y="2002"/>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 name="Metin kutusu 29">
            <a:extLst>
              <a:ext uri="{FF2B5EF4-FFF2-40B4-BE49-F238E27FC236}">
                <a16:creationId xmlns:a16="http://schemas.microsoft.com/office/drawing/2014/main" id="{100C58A4-0370-CC6C-6E09-B72FC4A5BC66}"/>
              </a:ext>
            </a:extLst>
          </p:cNvPr>
          <p:cNvSpPr txBox="1"/>
          <p:nvPr/>
        </p:nvSpPr>
        <p:spPr>
          <a:xfrm>
            <a:off x="1436890" y="3485886"/>
            <a:ext cx="1186023" cy="253916"/>
          </a:xfrm>
          <a:prstGeom prst="rect">
            <a:avLst/>
          </a:prstGeom>
          <a:noFill/>
        </p:spPr>
        <p:txBody>
          <a:bodyPr wrap="square">
            <a:spAutoFit/>
          </a:bodyPr>
          <a:lstStyle/>
          <a:p>
            <a:r>
              <a:rPr lang="tr-TR" sz="1050" dirty="0">
                <a:solidFill>
                  <a:schemeClr val="lt1"/>
                </a:solidFill>
                <a:highlight>
                  <a:schemeClr val="dk1"/>
                </a:highlight>
                <a:latin typeface="Fira Code" panose="020B0809050000020004" pitchFamily="49" charset="0"/>
                <a:ea typeface="Fira Code" panose="020B0809050000020004" pitchFamily="49" charset="0"/>
                <a:cs typeface="Fira Code" panose="020B0809050000020004" pitchFamily="49" charset="0"/>
              </a:rPr>
              <a:t>İçsel Kalite</a:t>
            </a:r>
          </a:p>
        </p:txBody>
      </p:sp>
      <p:sp>
        <p:nvSpPr>
          <p:cNvPr id="31" name="Metin kutusu 30">
            <a:extLst>
              <a:ext uri="{FF2B5EF4-FFF2-40B4-BE49-F238E27FC236}">
                <a16:creationId xmlns:a16="http://schemas.microsoft.com/office/drawing/2014/main" id="{B49EFA11-2E03-18B5-E328-BDD38010E223}"/>
              </a:ext>
            </a:extLst>
          </p:cNvPr>
          <p:cNvSpPr txBox="1"/>
          <p:nvPr/>
        </p:nvSpPr>
        <p:spPr>
          <a:xfrm>
            <a:off x="1428293" y="3662339"/>
            <a:ext cx="1159292" cy="215444"/>
          </a:xfrm>
          <a:prstGeom prst="rect">
            <a:avLst/>
          </a:prstGeom>
          <a:noFill/>
        </p:spPr>
        <p:txBody>
          <a:bodyPr wrap="none" rtlCol="0">
            <a:spAutoFit/>
          </a:bodyPr>
          <a:lstStyle/>
          <a:p>
            <a:r>
              <a:rPr lang="tr-TR" sz="800" dirty="0" err="1">
                <a:latin typeface="Fira Code" panose="020B0809050000020004" pitchFamily="49" charset="0"/>
                <a:ea typeface="Fira Code" panose="020B0809050000020004" pitchFamily="49" charset="0"/>
                <a:cs typeface="Fira Code" panose="020B0809050000020004" pitchFamily="49" charset="0"/>
              </a:rPr>
              <a:t>Internal</a:t>
            </a:r>
            <a:r>
              <a:rPr lang="tr-TR" sz="800" dirty="0">
                <a:latin typeface="Fira Code" panose="020B0809050000020004" pitchFamily="49" charset="0"/>
                <a:ea typeface="Fira Code" panose="020B0809050000020004" pitchFamily="49" charset="0"/>
                <a:cs typeface="Fira Code" panose="020B0809050000020004" pitchFamily="49" charset="0"/>
              </a:rPr>
              <a:t> </a:t>
            </a:r>
            <a:r>
              <a:rPr lang="tr-TR" sz="800" dirty="0" err="1">
                <a:latin typeface="Fira Code" panose="020B0809050000020004" pitchFamily="49" charset="0"/>
                <a:ea typeface="Fira Code" panose="020B0809050000020004" pitchFamily="49" charset="0"/>
                <a:cs typeface="Fira Code" panose="020B0809050000020004" pitchFamily="49" charset="0"/>
              </a:rPr>
              <a:t>Quality</a:t>
            </a:r>
            <a:endParaRPr lang="tr-TR" sz="800" dirty="0">
              <a:latin typeface="Fira Code" panose="020B0809050000020004" pitchFamily="49" charset="0"/>
              <a:ea typeface="Fira Code" panose="020B0809050000020004" pitchFamily="49" charset="0"/>
              <a:cs typeface="Fira Code" panose="020B0809050000020004" pitchFamily="49" charset="0"/>
            </a:endParaRPr>
          </a:p>
        </p:txBody>
      </p:sp>
      <p:sp>
        <p:nvSpPr>
          <p:cNvPr id="832" name="Google Shape;925;p43">
            <a:extLst>
              <a:ext uri="{FF2B5EF4-FFF2-40B4-BE49-F238E27FC236}">
                <a16:creationId xmlns:a16="http://schemas.microsoft.com/office/drawing/2014/main" id="{7DE1DC3D-E531-4EF3-98B4-A4C35626E66C}"/>
              </a:ext>
            </a:extLst>
          </p:cNvPr>
          <p:cNvSpPr/>
          <p:nvPr/>
        </p:nvSpPr>
        <p:spPr>
          <a:xfrm>
            <a:off x="3631227" y="3407790"/>
            <a:ext cx="1635518" cy="560932"/>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33" name="Google Shape;931;p43">
            <a:extLst>
              <a:ext uri="{FF2B5EF4-FFF2-40B4-BE49-F238E27FC236}">
                <a16:creationId xmlns:a16="http://schemas.microsoft.com/office/drawing/2014/main" id="{5EE585D2-2FA4-C3C1-EE14-203841667F9F}"/>
              </a:ext>
            </a:extLst>
          </p:cNvPr>
          <p:cNvGrpSpPr/>
          <p:nvPr/>
        </p:nvGrpSpPr>
        <p:grpSpPr>
          <a:xfrm>
            <a:off x="4974227" y="3877783"/>
            <a:ext cx="264030" cy="297947"/>
            <a:chOff x="2913983" y="4329790"/>
            <a:chExt cx="591627" cy="591626"/>
          </a:xfrm>
        </p:grpSpPr>
        <p:sp>
          <p:nvSpPr>
            <p:cNvPr id="834" name="Google Shape;932;p43">
              <a:extLst>
                <a:ext uri="{FF2B5EF4-FFF2-40B4-BE49-F238E27FC236}">
                  <a16:creationId xmlns:a16="http://schemas.microsoft.com/office/drawing/2014/main" id="{9E694645-D097-0542-F5E4-BA044C1A613D}"/>
                </a:ext>
              </a:extLst>
            </p:cNvPr>
            <p:cNvSpPr/>
            <p:nvPr/>
          </p:nvSpPr>
          <p:spPr>
            <a:xfrm>
              <a:off x="2913983" y="4329790"/>
              <a:ext cx="591627" cy="589162"/>
            </a:xfrm>
            <a:custGeom>
              <a:avLst/>
              <a:gdLst/>
              <a:ahLst/>
              <a:cxnLst/>
              <a:rect l="l" t="t" r="r" b="b"/>
              <a:pathLst>
                <a:path w="16079" h="16012" extrusionOk="0">
                  <a:moveTo>
                    <a:pt x="4070" y="0"/>
                  </a:moveTo>
                  <a:lnTo>
                    <a:pt x="4070" y="1001"/>
                  </a:lnTo>
                  <a:lnTo>
                    <a:pt x="3069" y="1001"/>
                  </a:lnTo>
                  <a:lnTo>
                    <a:pt x="3069" y="2002"/>
                  </a:lnTo>
                  <a:lnTo>
                    <a:pt x="3069" y="3002"/>
                  </a:lnTo>
                  <a:lnTo>
                    <a:pt x="3069" y="4003"/>
                  </a:lnTo>
                  <a:lnTo>
                    <a:pt x="1001" y="4003"/>
                  </a:lnTo>
                  <a:lnTo>
                    <a:pt x="1001" y="5004"/>
                  </a:lnTo>
                  <a:lnTo>
                    <a:pt x="0" y="5004"/>
                  </a:lnTo>
                  <a:lnTo>
                    <a:pt x="0" y="6005"/>
                  </a:lnTo>
                  <a:lnTo>
                    <a:pt x="0" y="7005"/>
                  </a:lnTo>
                  <a:lnTo>
                    <a:pt x="0" y="8006"/>
                  </a:lnTo>
                  <a:lnTo>
                    <a:pt x="0" y="10007"/>
                  </a:lnTo>
                  <a:lnTo>
                    <a:pt x="1001" y="10007"/>
                  </a:lnTo>
                  <a:lnTo>
                    <a:pt x="1001" y="11008"/>
                  </a:lnTo>
                  <a:lnTo>
                    <a:pt x="2002" y="11008"/>
                  </a:lnTo>
                  <a:lnTo>
                    <a:pt x="2002" y="12009"/>
                  </a:lnTo>
                  <a:lnTo>
                    <a:pt x="3003" y="12009"/>
                  </a:lnTo>
                  <a:lnTo>
                    <a:pt x="3003" y="13010"/>
                  </a:lnTo>
                  <a:lnTo>
                    <a:pt x="4003" y="13010"/>
                  </a:lnTo>
                  <a:lnTo>
                    <a:pt x="4003" y="15011"/>
                  </a:lnTo>
                  <a:lnTo>
                    <a:pt x="4003" y="16012"/>
                  </a:lnTo>
                  <a:lnTo>
                    <a:pt x="14077" y="16012"/>
                  </a:lnTo>
                  <a:lnTo>
                    <a:pt x="14077" y="13010"/>
                  </a:lnTo>
                  <a:lnTo>
                    <a:pt x="15078" y="13010"/>
                  </a:lnTo>
                  <a:lnTo>
                    <a:pt x="15078" y="10041"/>
                  </a:lnTo>
                  <a:lnTo>
                    <a:pt x="16079" y="10041"/>
                  </a:lnTo>
                  <a:lnTo>
                    <a:pt x="16079" y="3002"/>
                  </a:lnTo>
                  <a:lnTo>
                    <a:pt x="15078" y="3002"/>
                  </a:lnTo>
                  <a:lnTo>
                    <a:pt x="15078" y="2002"/>
                  </a:lnTo>
                  <a:lnTo>
                    <a:pt x="15078" y="1001"/>
                  </a:lnTo>
                  <a:lnTo>
                    <a:pt x="14077" y="1001"/>
                  </a:lnTo>
                  <a:lnTo>
                    <a:pt x="14077" y="0"/>
                  </a:lnTo>
                  <a:lnTo>
                    <a:pt x="13076" y="0"/>
                  </a:lnTo>
                  <a:lnTo>
                    <a:pt x="13076" y="1001"/>
                  </a:lnTo>
                  <a:lnTo>
                    <a:pt x="12076" y="1001"/>
                  </a:lnTo>
                  <a:lnTo>
                    <a:pt x="12076" y="0"/>
                  </a:lnTo>
                  <a:lnTo>
                    <a:pt x="10074" y="0"/>
                  </a:lnTo>
                  <a:lnTo>
                    <a:pt x="10074" y="1001"/>
                  </a:lnTo>
                  <a:lnTo>
                    <a:pt x="9074" y="1001"/>
                  </a:lnTo>
                  <a:lnTo>
                    <a:pt x="9074" y="0"/>
                  </a:lnTo>
                  <a:lnTo>
                    <a:pt x="7072" y="0"/>
                  </a:lnTo>
                  <a:lnTo>
                    <a:pt x="7072" y="1001"/>
                  </a:lnTo>
                  <a:lnTo>
                    <a:pt x="6071" y="1001"/>
                  </a:lnTo>
                  <a:lnTo>
                    <a:pt x="6071"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933;p43">
              <a:extLst>
                <a:ext uri="{FF2B5EF4-FFF2-40B4-BE49-F238E27FC236}">
                  <a16:creationId xmlns:a16="http://schemas.microsoft.com/office/drawing/2014/main" id="{6724C1E6-F19D-AAF3-75E2-D85BC45FB49E}"/>
                </a:ext>
              </a:extLst>
            </p:cNvPr>
            <p:cNvSpPr/>
            <p:nvPr/>
          </p:nvSpPr>
          <p:spPr>
            <a:xfrm>
              <a:off x="3431946"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934;p43">
              <a:extLst>
                <a:ext uri="{FF2B5EF4-FFF2-40B4-BE49-F238E27FC236}">
                  <a16:creationId xmlns:a16="http://schemas.microsoft.com/office/drawing/2014/main" id="{0915FDA0-9819-9080-A024-0A0EB4CC1C6E}"/>
                </a:ext>
              </a:extLst>
            </p:cNvPr>
            <p:cNvSpPr/>
            <p:nvPr/>
          </p:nvSpPr>
          <p:spPr>
            <a:xfrm>
              <a:off x="3358283" y="4366621"/>
              <a:ext cx="36869" cy="73664"/>
            </a:xfrm>
            <a:custGeom>
              <a:avLst/>
              <a:gdLst/>
              <a:ahLst/>
              <a:cxnLst/>
              <a:rect l="l" t="t" r="r" b="b"/>
              <a:pathLst>
                <a:path w="1002" h="2002" extrusionOk="0">
                  <a:moveTo>
                    <a:pt x="1" y="0"/>
                  </a:moveTo>
                  <a:lnTo>
                    <a:pt x="1" y="1001"/>
                  </a:lnTo>
                  <a:lnTo>
                    <a:pt x="1"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935;p43">
              <a:extLst>
                <a:ext uri="{FF2B5EF4-FFF2-40B4-BE49-F238E27FC236}">
                  <a16:creationId xmlns:a16="http://schemas.microsoft.com/office/drawing/2014/main" id="{58031038-1775-AA9B-7E42-B4B08780FD4A}"/>
                </a:ext>
              </a:extLst>
            </p:cNvPr>
            <p:cNvSpPr/>
            <p:nvPr/>
          </p:nvSpPr>
          <p:spPr>
            <a:xfrm>
              <a:off x="3246610"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936;p43">
              <a:extLst>
                <a:ext uri="{FF2B5EF4-FFF2-40B4-BE49-F238E27FC236}">
                  <a16:creationId xmlns:a16="http://schemas.microsoft.com/office/drawing/2014/main" id="{938EF4C7-D4B1-6E6B-72FB-C6E0B1F3376E}"/>
                </a:ext>
              </a:extLst>
            </p:cNvPr>
            <p:cNvSpPr/>
            <p:nvPr/>
          </p:nvSpPr>
          <p:spPr>
            <a:xfrm>
              <a:off x="3468741" y="4440248"/>
              <a:ext cx="36869" cy="259000"/>
            </a:xfrm>
            <a:custGeom>
              <a:avLst/>
              <a:gdLst/>
              <a:ahLst/>
              <a:cxnLst/>
              <a:rect l="l" t="t" r="r" b="b"/>
              <a:pathLst>
                <a:path w="1002" h="7039" extrusionOk="0">
                  <a:moveTo>
                    <a:pt x="1" y="0"/>
                  </a:moveTo>
                  <a:lnTo>
                    <a:pt x="1" y="7039"/>
                  </a:lnTo>
                  <a:lnTo>
                    <a:pt x="1002" y="7039"/>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937;p43">
              <a:extLst>
                <a:ext uri="{FF2B5EF4-FFF2-40B4-BE49-F238E27FC236}">
                  <a16:creationId xmlns:a16="http://schemas.microsoft.com/office/drawing/2014/main" id="{66CD12F5-037B-702B-DC9B-14D1EECD8584}"/>
                </a:ext>
              </a:extLst>
            </p:cNvPr>
            <p:cNvSpPr/>
            <p:nvPr/>
          </p:nvSpPr>
          <p:spPr>
            <a:xfrm>
              <a:off x="3431946" y="4699210"/>
              <a:ext cx="36832" cy="110495"/>
            </a:xfrm>
            <a:custGeom>
              <a:avLst/>
              <a:gdLst/>
              <a:ahLst/>
              <a:cxnLst/>
              <a:rect l="l" t="t" r="r" b="b"/>
              <a:pathLst>
                <a:path w="1001" h="3003" extrusionOk="0">
                  <a:moveTo>
                    <a:pt x="0" y="1"/>
                  </a:moveTo>
                  <a:lnTo>
                    <a:pt x="0" y="3003"/>
                  </a:lnTo>
                  <a:lnTo>
                    <a:pt x="1001" y="300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938;p43">
              <a:extLst>
                <a:ext uri="{FF2B5EF4-FFF2-40B4-BE49-F238E27FC236}">
                  <a16:creationId xmlns:a16="http://schemas.microsoft.com/office/drawing/2014/main" id="{477F9171-5FFA-0AE6-9DFB-1DF076E36F3C}"/>
                </a:ext>
              </a:extLst>
            </p:cNvPr>
            <p:cNvSpPr/>
            <p:nvPr/>
          </p:nvSpPr>
          <p:spPr>
            <a:xfrm>
              <a:off x="3062488" y="4810920"/>
              <a:ext cx="369495" cy="110495"/>
            </a:xfrm>
            <a:custGeom>
              <a:avLst/>
              <a:gdLst/>
              <a:ahLst/>
              <a:cxnLst/>
              <a:rect l="l" t="t" r="r" b="b"/>
              <a:pathLst>
                <a:path w="10042" h="3003" extrusionOk="0">
                  <a:moveTo>
                    <a:pt x="1" y="0"/>
                  </a:moveTo>
                  <a:lnTo>
                    <a:pt x="1" y="2002"/>
                  </a:lnTo>
                  <a:lnTo>
                    <a:pt x="1" y="3002"/>
                  </a:lnTo>
                  <a:lnTo>
                    <a:pt x="10041" y="3002"/>
                  </a:lnTo>
                  <a:lnTo>
                    <a:pt x="10041" y="0"/>
                  </a:lnTo>
                  <a:lnTo>
                    <a:pt x="9040" y="0"/>
                  </a:lnTo>
                  <a:lnTo>
                    <a:pt x="904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939;p43">
              <a:extLst>
                <a:ext uri="{FF2B5EF4-FFF2-40B4-BE49-F238E27FC236}">
                  <a16:creationId xmlns:a16="http://schemas.microsoft.com/office/drawing/2014/main" id="{9C6A63A0-71FE-81EA-4C8C-CB47559AF74B}"/>
                </a:ext>
              </a:extLst>
            </p:cNvPr>
            <p:cNvSpPr/>
            <p:nvPr/>
          </p:nvSpPr>
          <p:spPr>
            <a:xfrm>
              <a:off x="2950815" y="4366621"/>
              <a:ext cx="111710" cy="222168"/>
            </a:xfrm>
            <a:custGeom>
              <a:avLst/>
              <a:gdLst/>
              <a:ahLst/>
              <a:cxnLst/>
              <a:rect l="l" t="t" r="r" b="b"/>
              <a:pathLst>
                <a:path w="3036" h="6038" extrusionOk="0">
                  <a:moveTo>
                    <a:pt x="2002" y="0"/>
                  </a:moveTo>
                  <a:lnTo>
                    <a:pt x="2002" y="1001"/>
                  </a:lnTo>
                  <a:lnTo>
                    <a:pt x="2002" y="2001"/>
                  </a:lnTo>
                  <a:lnTo>
                    <a:pt x="2002" y="3002"/>
                  </a:lnTo>
                  <a:lnTo>
                    <a:pt x="0" y="3002"/>
                  </a:lnTo>
                  <a:lnTo>
                    <a:pt x="0" y="4036"/>
                  </a:lnTo>
                  <a:lnTo>
                    <a:pt x="2002" y="4036"/>
                  </a:lnTo>
                  <a:lnTo>
                    <a:pt x="2002" y="5037"/>
                  </a:lnTo>
                  <a:lnTo>
                    <a:pt x="2002" y="6038"/>
                  </a:lnTo>
                  <a:lnTo>
                    <a:pt x="3036" y="6038"/>
                  </a:lnTo>
                  <a:lnTo>
                    <a:pt x="3036" y="5037"/>
                  </a:lnTo>
                  <a:lnTo>
                    <a:pt x="3036" y="4036"/>
                  </a:lnTo>
                  <a:lnTo>
                    <a:pt x="3036" y="3002"/>
                  </a:lnTo>
                  <a:lnTo>
                    <a:pt x="3036" y="2001"/>
                  </a:lnTo>
                  <a:lnTo>
                    <a:pt x="3036" y="1001"/>
                  </a:lnTo>
                  <a:lnTo>
                    <a:pt x="3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940;p43">
              <a:extLst>
                <a:ext uri="{FF2B5EF4-FFF2-40B4-BE49-F238E27FC236}">
                  <a16:creationId xmlns:a16="http://schemas.microsoft.com/office/drawing/2014/main" id="{C0079171-F10A-18A1-5580-F641ECC9CA1D}"/>
                </a:ext>
              </a:extLst>
            </p:cNvPr>
            <p:cNvSpPr/>
            <p:nvPr/>
          </p:nvSpPr>
          <p:spPr>
            <a:xfrm>
              <a:off x="3136151" y="4366621"/>
              <a:ext cx="36832" cy="73664"/>
            </a:xfrm>
            <a:custGeom>
              <a:avLst/>
              <a:gdLst/>
              <a:ahLst/>
              <a:cxnLst/>
              <a:rect l="l" t="t" r="r" b="b"/>
              <a:pathLst>
                <a:path w="1001" h="2002" extrusionOk="0">
                  <a:moveTo>
                    <a:pt x="0" y="0"/>
                  </a:moveTo>
                  <a:lnTo>
                    <a:pt x="0" y="1001"/>
                  </a:lnTo>
                  <a:lnTo>
                    <a:pt x="0" y="2001"/>
                  </a:lnTo>
                  <a:lnTo>
                    <a:pt x="1001" y="2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941;p43">
              <a:extLst>
                <a:ext uri="{FF2B5EF4-FFF2-40B4-BE49-F238E27FC236}">
                  <a16:creationId xmlns:a16="http://schemas.microsoft.com/office/drawing/2014/main" id="{175AB36F-7B48-0F9F-209F-E926086226ED}"/>
                </a:ext>
              </a:extLst>
            </p:cNvPr>
            <p:cNvSpPr/>
            <p:nvPr/>
          </p:nvSpPr>
          <p:spPr>
            <a:xfrm>
              <a:off x="3062488"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942;p43">
              <a:extLst>
                <a:ext uri="{FF2B5EF4-FFF2-40B4-BE49-F238E27FC236}">
                  <a16:creationId xmlns:a16="http://schemas.microsoft.com/office/drawing/2014/main" id="{95372F55-E35E-C4D0-8A52-BFF0B1CE5F7B}"/>
                </a:ext>
              </a:extLst>
            </p:cNvPr>
            <p:cNvSpPr/>
            <p:nvPr/>
          </p:nvSpPr>
          <p:spPr>
            <a:xfrm>
              <a:off x="3172946" y="4329790"/>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943;p43">
              <a:extLst>
                <a:ext uri="{FF2B5EF4-FFF2-40B4-BE49-F238E27FC236}">
                  <a16:creationId xmlns:a16="http://schemas.microsoft.com/office/drawing/2014/main" id="{167D9735-4BF1-15DD-E55E-E280DC98C1A8}"/>
                </a:ext>
              </a:extLst>
            </p:cNvPr>
            <p:cNvSpPr/>
            <p:nvPr/>
          </p:nvSpPr>
          <p:spPr>
            <a:xfrm>
              <a:off x="3283405" y="4329790"/>
              <a:ext cx="74915" cy="36832"/>
            </a:xfrm>
            <a:custGeom>
              <a:avLst/>
              <a:gdLst/>
              <a:ahLst/>
              <a:cxnLst/>
              <a:rect l="l" t="t" r="r" b="b"/>
              <a:pathLst>
                <a:path w="2036" h="1001" extrusionOk="0">
                  <a:moveTo>
                    <a:pt x="1" y="0"/>
                  </a:moveTo>
                  <a:lnTo>
                    <a:pt x="1" y="1001"/>
                  </a:lnTo>
                  <a:lnTo>
                    <a:pt x="2036" y="1001"/>
                  </a:lnTo>
                  <a:lnTo>
                    <a:pt x="20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944;p43">
              <a:extLst>
                <a:ext uri="{FF2B5EF4-FFF2-40B4-BE49-F238E27FC236}">
                  <a16:creationId xmlns:a16="http://schemas.microsoft.com/office/drawing/2014/main" id="{8F15414C-2DAA-321B-4C3F-770FB4B97660}"/>
                </a:ext>
              </a:extLst>
            </p:cNvPr>
            <p:cNvSpPr/>
            <p:nvPr/>
          </p:nvSpPr>
          <p:spPr>
            <a:xfrm>
              <a:off x="3395114" y="4329790"/>
              <a:ext cx="36869" cy="36832"/>
            </a:xfrm>
            <a:custGeom>
              <a:avLst/>
              <a:gdLst/>
              <a:ahLst/>
              <a:cxnLst/>
              <a:rect l="l" t="t" r="r" b="b"/>
              <a:pathLst>
                <a:path w="1002"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945;p43">
              <a:extLst>
                <a:ext uri="{FF2B5EF4-FFF2-40B4-BE49-F238E27FC236}">
                  <a16:creationId xmlns:a16="http://schemas.microsoft.com/office/drawing/2014/main" id="{FC79F6CA-7D35-0F34-A3F1-BE5401892396}"/>
                </a:ext>
              </a:extLst>
            </p:cNvPr>
            <p:cNvSpPr/>
            <p:nvPr/>
          </p:nvSpPr>
          <p:spPr>
            <a:xfrm>
              <a:off x="2913983" y="4515125"/>
              <a:ext cx="148541" cy="295832"/>
            </a:xfrm>
            <a:custGeom>
              <a:avLst/>
              <a:gdLst/>
              <a:ahLst/>
              <a:cxnLst/>
              <a:rect l="l" t="t" r="r" b="b"/>
              <a:pathLst>
                <a:path w="4037" h="8040" extrusionOk="0">
                  <a:moveTo>
                    <a:pt x="0" y="0"/>
                  </a:moveTo>
                  <a:lnTo>
                    <a:pt x="0" y="1001"/>
                  </a:lnTo>
                  <a:lnTo>
                    <a:pt x="0" y="2002"/>
                  </a:lnTo>
                  <a:lnTo>
                    <a:pt x="0" y="3002"/>
                  </a:lnTo>
                  <a:lnTo>
                    <a:pt x="0" y="5004"/>
                  </a:lnTo>
                  <a:lnTo>
                    <a:pt x="1001" y="5004"/>
                  </a:lnTo>
                  <a:lnTo>
                    <a:pt x="1001" y="6005"/>
                  </a:lnTo>
                  <a:lnTo>
                    <a:pt x="2002" y="6005"/>
                  </a:lnTo>
                  <a:lnTo>
                    <a:pt x="2002" y="7005"/>
                  </a:lnTo>
                  <a:lnTo>
                    <a:pt x="3003" y="7005"/>
                  </a:lnTo>
                  <a:lnTo>
                    <a:pt x="3003" y="8039"/>
                  </a:lnTo>
                  <a:lnTo>
                    <a:pt x="4037" y="8039"/>
                  </a:lnTo>
                  <a:lnTo>
                    <a:pt x="4037" y="6005"/>
                  </a:lnTo>
                  <a:lnTo>
                    <a:pt x="3003" y="6005"/>
                  </a:lnTo>
                  <a:lnTo>
                    <a:pt x="3003" y="5004"/>
                  </a:lnTo>
                  <a:lnTo>
                    <a:pt x="2002" y="5004"/>
                  </a:lnTo>
                  <a:lnTo>
                    <a:pt x="2002" y="4003"/>
                  </a:lnTo>
                  <a:lnTo>
                    <a:pt x="1001" y="4003"/>
                  </a:lnTo>
                  <a:lnTo>
                    <a:pt x="1001" y="3002"/>
                  </a:lnTo>
                  <a:lnTo>
                    <a:pt x="1001" y="2002"/>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8" name="Metin kutusu 847">
            <a:extLst>
              <a:ext uri="{FF2B5EF4-FFF2-40B4-BE49-F238E27FC236}">
                <a16:creationId xmlns:a16="http://schemas.microsoft.com/office/drawing/2014/main" id="{15CE5E91-A350-C533-F71F-5CD01DC04A88}"/>
              </a:ext>
            </a:extLst>
          </p:cNvPr>
          <p:cNvSpPr txBox="1"/>
          <p:nvPr/>
        </p:nvSpPr>
        <p:spPr>
          <a:xfrm>
            <a:off x="3788204" y="3485886"/>
            <a:ext cx="1227361" cy="253916"/>
          </a:xfrm>
          <a:prstGeom prst="rect">
            <a:avLst/>
          </a:prstGeom>
          <a:noFill/>
        </p:spPr>
        <p:txBody>
          <a:bodyPr wrap="square">
            <a:spAutoFit/>
          </a:bodyPr>
          <a:lstStyle/>
          <a:p>
            <a:r>
              <a:rPr lang="tr-TR" sz="1050" dirty="0">
                <a:solidFill>
                  <a:schemeClr val="lt1"/>
                </a:solidFill>
                <a:highlight>
                  <a:schemeClr val="dk1"/>
                </a:highlight>
                <a:latin typeface="Fira Code" panose="020B0809050000020004" pitchFamily="49" charset="0"/>
                <a:ea typeface="Fira Code" panose="020B0809050000020004" pitchFamily="49" charset="0"/>
                <a:cs typeface="Fira Code" panose="020B0809050000020004" pitchFamily="49" charset="0"/>
              </a:rPr>
              <a:t>Dışsal Kalite</a:t>
            </a:r>
          </a:p>
        </p:txBody>
      </p:sp>
      <p:sp>
        <p:nvSpPr>
          <p:cNvPr id="849" name="Metin kutusu 848">
            <a:extLst>
              <a:ext uri="{FF2B5EF4-FFF2-40B4-BE49-F238E27FC236}">
                <a16:creationId xmlns:a16="http://schemas.microsoft.com/office/drawing/2014/main" id="{11420BE7-9FCF-576D-6C3F-0E986A7C022A}"/>
              </a:ext>
            </a:extLst>
          </p:cNvPr>
          <p:cNvSpPr txBox="1"/>
          <p:nvPr/>
        </p:nvSpPr>
        <p:spPr>
          <a:xfrm>
            <a:off x="3814672" y="3679632"/>
            <a:ext cx="1159292" cy="215444"/>
          </a:xfrm>
          <a:prstGeom prst="rect">
            <a:avLst/>
          </a:prstGeom>
          <a:noFill/>
        </p:spPr>
        <p:txBody>
          <a:bodyPr wrap="none" rtlCol="0">
            <a:spAutoFit/>
          </a:bodyPr>
          <a:lstStyle/>
          <a:p>
            <a:r>
              <a:rPr lang="tr-TR" sz="800" dirty="0" err="1">
                <a:latin typeface="Fira Code" panose="020B0809050000020004" pitchFamily="49" charset="0"/>
                <a:ea typeface="Fira Code" panose="020B0809050000020004" pitchFamily="49" charset="0"/>
                <a:cs typeface="Fira Code" panose="020B0809050000020004" pitchFamily="49" charset="0"/>
              </a:rPr>
              <a:t>External</a:t>
            </a:r>
            <a:r>
              <a:rPr lang="tr-TR" sz="800" dirty="0">
                <a:latin typeface="Fira Code" panose="020B0809050000020004" pitchFamily="49" charset="0"/>
                <a:ea typeface="Fira Code" panose="020B0809050000020004" pitchFamily="49" charset="0"/>
                <a:cs typeface="Fira Code" panose="020B0809050000020004" pitchFamily="49" charset="0"/>
              </a:rPr>
              <a:t> </a:t>
            </a:r>
            <a:r>
              <a:rPr lang="tr-TR" sz="800" dirty="0" err="1">
                <a:latin typeface="Fira Code" panose="020B0809050000020004" pitchFamily="49" charset="0"/>
                <a:ea typeface="Fira Code" panose="020B0809050000020004" pitchFamily="49" charset="0"/>
                <a:cs typeface="Fira Code" panose="020B0809050000020004" pitchFamily="49" charset="0"/>
              </a:rPr>
              <a:t>Quality</a:t>
            </a:r>
            <a:endParaRPr lang="tr-TR" sz="800"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1079754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randombar(horizontal)">
                                      <p:cBhvr>
                                        <p:cTn id="7" dur="500"/>
                                        <p:tgtEl>
                                          <p:spTgt spid="8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57">
                                            <p:txEl>
                                              <p:pRg st="2" end="2"/>
                                            </p:txEl>
                                          </p:spTgt>
                                        </p:tgtEl>
                                        <p:attrNameLst>
                                          <p:attrName>style.visibility</p:attrName>
                                        </p:attrNameLst>
                                      </p:cBhvr>
                                      <p:to>
                                        <p:strVal val="visible"/>
                                      </p:to>
                                    </p:set>
                                    <p:animEffect transition="in" filter="randombar(horizontal)">
                                      <p:cBhvr>
                                        <p:cTn id="12" dur="500"/>
                                        <p:tgtEl>
                                          <p:spTgt spid="85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31"/>
                                        </p:tgtEl>
                                        <p:attrNameLst>
                                          <p:attrName>style.visibility</p:attrName>
                                        </p:attrNameLst>
                                      </p:cBhvr>
                                      <p:to>
                                        <p:strVal val="visible"/>
                                      </p:to>
                                    </p:set>
                                    <p:animEffect transition="in" filter="randombar(horizontal)">
                                      <p:cBhvr>
                                        <p:cTn id="17" dur="500"/>
                                        <p:tgtEl>
                                          <p:spTgt spid="31"/>
                                        </p:tgtEl>
                                      </p:cBhvr>
                                    </p:animEffect>
                                  </p:childTnLst>
                                </p:cTn>
                              </p:par>
                              <p:par>
                                <p:cTn id="18" presetID="14" presetClass="entr" presetSubtype="10" fill="hold" grpId="0" nodeType="withEffect">
                                  <p:stCondLst>
                                    <p:cond delay="0"/>
                                  </p:stCondLst>
                                  <p:childTnLst>
                                    <p:set>
                                      <p:cBhvr>
                                        <p:cTn id="19" dur="1" fill="hold">
                                          <p:stCondLst>
                                            <p:cond delay="0"/>
                                          </p:stCondLst>
                                        </p:cTn>
                                        <p:tgtEl>
                                          <p:spTgt spid="30"/>
                                        </p:tgtEl>
                                        <p:attrNameLst>
                                          <p:attrName>style.visibility</p:attrName>
                                        </p:attrNameLst>
                                      </p:cBhvr>
                                      <p:to>
                                        <p:strVal val="visible"/>
                                      </p:to>
                                    </p:set>
                                    <p:animEffect transition="in" filter="randombar(horizontal)">
                                      <p:cBhvr>
                                        <p:cTn id="20" dur="500"/>
                                        <p:tgtEl>
                                          <p:spTgt spid="30"/>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randombar(horizontal)">
                                      <p:cBhvr>
                                        <p:cTn id="23" dur="500"/>
                                        <p:tgtEl>
                                          <p:spTgt spid="12"/>
                                        </p:tgtEl>
                                      </p:cBhvr>
                                    </p:animEffect>
                                  </p:childTnLst>
                                </p:cTn>
                              </p:par>
                              <p:par>
                                <p:cTn id="24" presetID="14" presetClass="entr" presetSubtype="10" fill="hold"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randombar(horizont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14" presetClass="entr" presetSubtype="10" fill="hold" grpId="0" nodeType="clickEffect">
                                  <p:stCondLst>
                                    <p:cond delay="0"/>
                                  </p:stCondLst>
                                  <p:childTnLst>
                                    <p:set>
                                      <p:cBhvr>
                                        <p:cTn id="30" dur="1" fill="hold">
                                          <p:stCondLst>
                                            <p:cond delay="0"/>
                                          </p:stCondLst>
                                        </p:cTn>
                                        <p:tgtEl>
                                          <p:spTgt spid="848"/>
                                        </p:tgtEl>
                                        <p:attrNameLst>
                                          <p:attrName>style.visibility</p:attrName>
                                        </p:attrNameLst>
                                      </p:cBhvr>
                                      <p:to>
                                        <p:strVal val="visible"/>
                                      </p:to>
                                    </p:set>
                                    <p:animEffect transition="in" filter="randombar(horizontal)">
                                      <p:cBhvr>
                                        <p:cTn id="31" dur="500"/>
                                        <p:tgtEl>
                                          <p:spTgt spid="848"/>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849"/>
                                        </p:tgtEl>
                                        <p:attrNameLst>
                                          <p:attrName>style.visibility</p:attrName>
                                        </p:attrNameLst>
                                      </p:cBhvr>
                                      <p:to>
                                        <p:strVal val="visible"/>
                                      </p:to>
                                    </p:set>
                                    <p:animEffect transition="in" filter="randombar(horizontal)">
                                      <p:cBhvr>
                                        <p:cTn id="34" dur="500"/>
                                        <p:tgtEl>
                                          <p:spTgt spid="849"/>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832"/>
                                        </p:tgtEl>
                                        <p:attrNameLst>
                                          <p:attrName>style.visibility</p:attrName>
                                        </p:attrNameLst>
                                      </p:cBhvr>
                                      <p:to>
                                        <p:strVal val="visible"/>
                                      </p:to>
                                    </p:set>
                                    <p:animEffect transition="in" filter="randombar(horizontal)">
                                      <p:cBhvr>
                                        <p:cTn id="37" dur="500"/>
                                        <p:tgtEl>
                                          <p:spTgt spid="832"/>
                                        </p:tgtEl>
                                      </p:cBhvr>
                                    </p:animEffect>
                                  </p:childTnLst>
                                </p:cTn>
                              </p:par>
                              <p:par>
                                <p:cTn id="38" presetID="14" presetClass="entr" presetSubtype="10" fill="hold" nodeType="withEffect">
                                  <p:stCondLst>
                                    <p:cond delay="0"/>
                                  </p:stCondLst>
                                  <p:childTnLst>
                                    <p:set>
                                      <p:cBhvr>
                                        <p:cTn id="39" dur="1" fill="hold">
                                          <p:stCondLst>
                                            <p:cond delay="0"/>
                                          </p:stCondLst>
                                        </p:cTn>
                                        <p:tgtEl>
                                          <p:spTgt spid="833"/>
                                        </p:tgtEl>
                                        <p:attrNameLst>
                                          <p:attrName>style.visibility</p:attrName>
                                        </p:attrNameLst>
                                      </p:cBhvr>
                                      <p:to>
                                        <p:strVal val="visible"/>
                                      </p:to>
                                    </p:set>
                                    <p:animEffect transition="in" filter="randombar(horizontal)">
                                      <p:cBhvr>
                                        <p:cTn id="40" dur="500"/>
                                        <p:tgtEl>
                                          <p:spTgt spid="8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30" grpId="0"/>
      <p:bldP spid="31" grpId="0"/>
      <p:bldP spid="832" grpId="0" animBg="1"/>
      <p:bldP spid="848" grpId="0"/>
      <p:bldP spid="84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924" name="Metin kutusu 923">
            <a:extLst>
              <a:ext uri="{FF2B5EF4-FFF2-40B4-BE49-F238E27FC236}">
                <a16:creationId xmlns:a16="http://schemas.microsoft.com/office/drawing/2014/main" id="{28314ABD-92E0-EE6B-7914-E16A1D6A1F21}"/>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
        <p:nvSpPr>
          <p:cNvPr id="4" name="Google Shape;857;p42">
            <a:extLst>
              <a:ext uri="{FF2B5EF4-FFF2-40B4-BE49-F238E27FC236}">
                <a16:creationId xmlns:a16="http://schemas.microsoft.com/office/drawing/2014/main" id="{AE4A6D28-B48E-BACA-9DD4-9BD5BE63FC8C}"/>
              </a:ext>
            </a:extLst>
          </p:cNvPr>
          <p:cNvSpPr txBox="1">
            <a:spLocks noGrp="1"/>
          </p:cNvSpPr>
          <p:nvPr>
            <p:ph type="body" idx="1"/>
          </p:nvPr>
        </p:nvSpPr>
        <p:spPr>
          <a:xfrm>
            <a:off x="356851" y="1385783"/>
            <a:ext cx="6081566" cy="2649188"/>
          </a:xfrm>
          <a:prstGeom prst="rect">
            <a:avLst/>
          </a:prstGeom>
        </p:spPr>
        <p:txBody>
          <a:bodyPr spcFirstLastPara="1" wrap="square" lIns="91425" tIns="91425" rIns="91425" bIns="91425" anchor="ctr" anchorCtr="0">
            <a:noAutofit/>
          </a:bodyPr>
          <a:lstStyle/>
          <a:p>
            <a:pPr marL="342900" indent="-342900" algn="just">
              <a:buClr>
                <a:schemeClr val="dk1"/>
              </a:buClr>
              <a:buSzPts val="1100"/>
              <a:buFont typeface="+mj-lt"/>
              <a:buAutoNum type="arabicPeriod"/>
            </a:pPr>
            <a:r>
              <a:rPr lang="tr-TR" sz="1400" b="1" dirty="0"/>
              <a:t>Kullanıcı ihtiyaçlarını eksiksiz karşılamalı.</a:t>
            </a:r>
          </a:p>
          <a:p>
            <a:pPr marL="342900" indent="-342900" algn="just">
              <a:buClr>
                <a:schemeClr val="dk1"/>
              </a:buClr>
              <a:buSzPts val="1100"/>
              <a:buFont typeface="+mj-lt"/>
              <a:buAutoNum type="arabicPeriod"/>
            </a:pPr>
            <a:endParaRPr lang="tr-TR" sz="1400" b="1" dirty="0"/>
          </a:p>
          <a:p>
            <a:pPr marL="342900" indent="-342900" algn="just">
              <a:buClr>
                <a:schemeClr val="dk1"/>
              </a:buClr>
              <a:buSzPts val="1100"/>
              <a:buFont typeface="+mj-lt"/>
              <a:buAutoNum type="arabicPeriod"/>
            </a:pPr>
            <a:r>
              <a:rPr lang="tr-TR" sz="1400" dirty="0"/>
              <a:t>Hatasız ve kesintisiz çalışmalı.</a:t>
            </a:r>
          </a:p>
          <a:p>
            <a:pPr marL="342900" indent="-342900" algn="just">
              <a:buClr>
                <a:schemeClr val="dk1"/>
              </a:buClr>
              <a:buSzPts val="1100"/>
              <a:buFont typeface="+mj-lt"/>
              <a:buAutoNum type="arabicPeriod"/>
            </a:pPr>
            <a:endParaRPr lang="tr-TR" sz="1400" dirty="0"/>
          </a:p>
          <a:p>
            <a:pPr marL="342900" indent="-342900" algn="just">
              <a:buClr>
                <a:schemeClr val="dk1"/>
              </a:buClr>
              <a:buSzPts val="1100"/>
              <a:buFont typeface="+mj-lt"/>
              <a:buAutoNum type="arabicPeriod"/>
            </a:pPr>
            <a:r>
              <a:rPr lang="tr-TR" sz="1400" b="1" dirty="0"/>
              <a:t>Kullanıcı dostu olmalı.</a:t>
            </a:r>
          </a:p>
          <a:p>
            <a:pPr marL="342900" indent="-342900" algn="just">
              <a:buClr>
                <a:schemeClr val="dk1"/>
              </a:buClr>
              <a:buSzPts val="1100"/>
              <a:buFont typeface="+mj-lt"/>
              <a:buAutoNum type="arabicPeriod"/>
            </a:pPr>
            <a:endParaRPr lang="tr-TR" sz="1400" b="1" dirty="0"/>
          </a:p>
          <a:p>
            <a:pPr marL="342900" indent="-342900" algn="just">
              <a:buClr>
                <a:schemeClr val="dk1"/>
              </a:buClr>
              <a:buSzPts val="1100"/>
              <a:buFont typeface="+mj-lt"/>
              <a:buAutoNum type="arabicPeriod"/>
            </a:pPr>
            <a:r>
              <a:rPr lang="tr-TR" sz="1400" dirty="0"/>
              <a:t>Geliştirici ve bakım ekiplerine kolaylık sağlamalı.</a:t>
            </a:r>
          </a:p>
          <a:p>
            <a:pPr marL="342900" indent="-342900" algn="just">
              <a:buClr>
                <a:schemeClr val="dk1"/>
              </a:buClr>
              <a:buSzPts val="1100"/>
              <a:buFont typeface="+mj-lt"/>
              <a:buAutoNum type="arabicPeriod"/>
            </a:pPr>
            <a:endParaRPr lang="tr-TR" sz="1400" b="1" dirty="0"/>
          </a:p>
          <a:p>
            <a:pPr marL="342900" indent="-342900" algn="just">
              <a:buClr>
                <a:schemeClr val="dk1"/>
              </a:buClr>
              <a:buSzPts val="1100"/>
              <a:buFont typeface="+mj-lt"/>
              <a:buAutoNum type="arabicPeriod"/>
            </a:pPr>
            <a:r>
              <a:rPr lang="tr-TR" sz="1400" b="1" dirty="0"/>
              <a:t>Kaynakları etkin kullanmalı.</a:t>
            </a:r>
          </a:p>
          <a:p>
            <a:pPr marL="342900" indent="-342900" algn="just">
              <a:buClr>
                <a:schemeClr val="dk1"/>
              </a:buClr>
              <a:buSzPts val="1100"/>
              <a:buFont typeface="+mj-lt"/>
              <a:buAutoNum type="arabicPeriod"/>
            </a:pPr>
            <a:endParaRPr lang="tr-TR" sz="1400" b="1" dirty="0"/>
          </a:p>
          <a:p>
            <a:pPr marL="342900" indent="-342900" algn="just">
              <a:buClr>
                <a:schemeClr val="dk1"/>
              </a:buClr>
              <a:buSzPts val="1100"/>
              <a:buFont typeface="+mj-lt"/>
              <a:buAutoNum type="arabicPeriod"/>
            </a:pPr>
            <a:r>
              <a:rPr lang="tr-TR" sz="1400" dirty="0"/>
              <a:t>Güvenlik önlemleri almalı.</a:t>
            </a:r>
          </a:p>
        </p:txBody>
      </p:sp>
      <p:grpSp>
        <p:nvGrpSpPr>
          <p:cNvPr id="3" name="Google Shape;11554;p88">
            <a:extLst>
              <a:ext uri="{FF2B5EF4-FFF2-40B4-BE49-F238E27FC236}">
                <a16:creationId xmlns:a16="http://schemas.microsoft.com/office/drawing/2014/main" id="{1481FD09-CD99-92B3-A679-2B5908E98028}"/>
              </a:ext>
            </a:extLst>
          </p:cNvPr>
          <p:cNvGrpSpPr/>
          <p:nvPr/>
        </p:nvGrpSpPr>
        <p:grpSpPr>
          <a:xfrm>
            <a:off x="6909288" y="2087651"/>
            <a:ext cx="1192520" cy="968197"/>
            <a:chOff x="-47527350" y="2747625"/>
            <a:chExt cx="300100" cy="228425"/>
          </a:xfrm>
          <a:solidFill>
            <a:schemeClr val="tx1"/>
          </a:solidFill>
        </p:grpSpPr>
        <p:sp>
          <p:nvSpPr>
            <p:cNvPr id="5" name="Google Shape;11555;p88">
              <a:extLst>
                <a:ext uri="{FF2B5EF4-FFF2-40B4-BE49-F238E27FC236}">
                  <a16:creationId xmlns:a16="http://schemas.microsoft.com/office/drawing/2014/main" id="{FEC499EB-72EB-9E08-E4D4-61FAE0B0D45C}"/>
                </a:ext>
              </a:extLst>
            </p:cNvPr>
            <p:cNvSpPr/>
            <p:nvPr/>
          </p:nvSpPr>
          <p:spPr>
            <a:xfrm>
              <a:off x="-47475350" y="2782275"/>
              <a:ext cx="124450" cy="124475"/>
            </a:xfrm>
            <a:custGeom>
              <a:avLst/>
              <a:gdLst/>
              <a:ahLst/>
              <a:cxnLst/>
              <a:rect l="l" t="t" r="r" b="b"/>
              <a:pathLst>
                <a:path w="4978" h="4979" extrusionOk="0">
                  <a:moveTo>
                    <a:pt x="2804" y="2080"/>
                  </a:moveTo>
                  <a:cubicBezTo>
                    <a:pt x="2678" y="2395"/>
                    <a:pt x="2457" y="2647"/>
                    <a:pt x="2174" y="2710"/>
                  </a:cubicBezTo>
                  <a:lnTo>
                    <a:pt x="2174" y="2080"/>
                  </a:lnTo>
                  <a:close/>
                  <a:moveTo>
                    <a:pt x="1827" y="725"/>
                  </a:moveTo>
                  <a:cubicBezTo>
                    <a:pt x="2300" y="725"/>
                    <a:pt x="2678" y="977"/>
                    <a:pt x="2804" y="1418"/>
                  </a:cubicBezTo>
                  <a:lnTo>
                    <a:pt x="1827" y="1418"/>
                  </a:lnTo>
                  <a:cubicBezTo>
                    <a:pt x="1607" y="1418"/>
                    <a:pt x="1481" y="1576"/>
                    <a:pt x="1481" y="1765"/>
                  </a:cubicBezTo>
                  <a:lnTo>
                    <a:pt x="1481" y="2773"/>
                  </a:lnTo>
                  <a:cubicBezTo>
                    <a:pt x="1071" y="2615"/>
                    <a:pt x="756" y="2206"/>
                    <a:pt x="756" y="1765"/>
                  </a:cubicBezTo>
                  <a:cubicBezTo>
                    <a:pt x="756" y="1197"/>
                    <a:pt x="1229" y="725"/>
                    <a:pt x="1827" y="725"/>
                  </a:cubicBezTo>
                  <a:close/>
                  <a:moveTo>
                    <a:pt x="4253" y="2080"/>
                  </a:moveTo>
                  <a:lnTo>
                    <a:pt x="4253" y="4222"/>
                  </a:lnTo>
                  <a:lnTo>
                    <a:pt x="2142" y="4222"/>
                  </a:lnTo>
                  <a:lnTo>
                    <a:pt x="2142" y="3466"/>
                  </a:lnTo>
                  <a:cubicBezTo>
                    <a:pt x="2804" y="3308"/>
                    <a:pt x="3371" y="2804"/>
                    <a:pt x="3529" y="2080"/>
                  </a:cubicBezTo>
                  <a:close/>
                  <a:moveTo>
                    <a:pt x="1764" y="0"/>
                  </a:moveTo>
                  <a:cubicBezTo>
                    <a:pt x="788" y="0"/>
                    <a:pt x="0" y="788"/>
                    <a:pt x="0" y="1765"/>
                  </a:cubicBezTo>
                  <a:cubicBezTo>
                    <a:pt x="0" y="2647"/>
                    <a:pt x="599" y="3340"/>
                    <a:pt x="1418" y="3497"/>
                  </a:cubicBezTo>
                  <a:lnTo>
                    <a:pt x="1418" y="4600"/>
                  </a:lnTo>
                  <a:cubicBezTo>
                    <a:pt x="1418" y="4821"/>
                    <a:pt x="1575" y="4978"/>
                    <a:pt x="1764" y="4978"/>
                  </a:cubicBezTo>
                  <a:lnTo>
                    <a:pt x="4568" y="4978"/>
                  </a:lnTo>
                  <a:cubicBezTo>
                    <a:pt x="4757" y="4978"/>
                    <a:pt x="4915" y="4821"/>
                    <a:pt x="4915" y="4600"/>
                  </a:cubicBezTo>
                  <a:lnTo>
                    <a:pt x="4915" y="1828"/>
                  </a:lnTo>
                  <a:cubicBezTo>
                    <a:pt x="4978" y="1576"/>
                    <a:pt x="4820" y="1418"/>
                    <a:pt x="4600" y="1418"/>
                  </a:cubicBezTo>
                  <a:lnTo>
                    <a:pt x="3497" y="1418"/>
                  </a:lnTo>
                  <a:cubicBezTo>
                    <a:pt x="3340" y="630"/>
                    <a:pt x="2646" y="0"/>
                    <a:pt x="1764" y="0"/>
                  </a:cubicBezTo>
                  <a:close/>
                </a:path>
              </a:pathLst>
            </a:custGeom>
            <a:grpFill/>
            <a:ln>
              <a:solidFill>
                <a:schemeClr val="tx1">
                  <a:lumMod val="95000"/>
                  <a:lumOff val="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556;p88">
              <a:extLst>
                <a:ext uri="{FF2B5EF4-FFF2-40B4-BE49-F238E27FC236}">
                  <a16:creationId xmlns:a16="http://schemas.microsoft.com/office/drawing/2014/main" id="{03CDFB77-4EF4-2C55-EEFE-E212ECB22198}"/>
                </a:ext>
              </a:extLst>
            </p:cNvPr>
            <p:cNvSpPr/>
            <p:nvPr/>
          </p:nvSpPr>
          <p:spPr>
            <a:xfrm>
              <a:off x="-47333600" y="278227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grpFill/>
            <a:ln>
              <a:solidFill>
                <a:schemeClr val="tx1">
                  <a:lumMod val="95000"/>
                  <a:lumOff val="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557;p88">
              <a:extLst>
                <a:ext uri="{FF2B5EF4-FFF2-40B4-BE49-F238E27FC236}">
                  <a16:creationId xmlns:a16="http://schemas.microsoft.com/office/drawing/2014/main" id="{EC98860C-5611-176B-CAE2-B06362BB5954}"/>
                </a:ext>
              </a:extLst>
            </p:cNvPr>
            <p:cNvSpPr/>
            <p:nvPr/>
          </p:nvSpPr>
          <p:spPr>
            <a:xfrm>
              <a:off x="-47333600" y="281772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grpFill/>
            <a:ln>
              <a:solidFill>
                <a:schemeClr val="tx1">
                  <a:lumMod val="95000"/>
                  <a:lumOff val="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558;p88">
              <a:extLst>
                <a:ext uri="{FF2B5EF4-FFF2-40B4-BE49-F238E27FC236}">
                  <a16:creationId xmlns:a16="http://schemas.microsoft.com/office/drawing/2014/main" id="{EEAF8AA0-5431-C270-A240-8B8B36D56DC9}"/>
                </a:ext>
              </a:extLst>
            </p:cNvPr>
            <p:cNvSpPr/>
            <p:nvPr/>
          </p:nvSpPr>
          <p:spPr>
            <a:xfrm>
              <a:off x="-47333600" y="2852375"/>
              <a:ext cx="53600" cy="17350"/>
            </a:xfrm>
            <a:custGeom>
              <a:avLst/>
              <a:gdLst/>
              <a:ahLst/>
              <a:cxnLst/>
              <a:rect l="l" t="t" r="r" b="b"/>
              <a:pathLst>
                <a:path w="2144" h="694" extrusionOk="0">
                  <a:moveTo>
                    <a:pt x="347" y="0"/>
                  </a:moveTo>
                  <a:cubicBezTo>
                    <a:pt x="158" y="0"/>
                    <a:pt x="1" y="158"/>
                    <a:pt x="1" y="347"/>
                  </a:cubicBezTo>
                  <a:cubicBezTo>
                    <a:pt x="1" y="536"/>
                    <a:pt x="158" y="693"/>
                    <a:pt x="347" y="693"/>
                  </a:cubicBezTo>
                  <a:lnTo>
                    <a:pt x="1797" y="693"/>
                  </a:lnTo>
                  <a:cubicBezTo>
                    <a:pt x="1986" y="693"/>
                    <a:pt x="2143" y="536"/>
                    <a:pt x="2143" y="347"/>
                  </a:cubicBezTo>
                  <a:cubicBezTo>
                    <a:pt x="2143" y="158"/>
                    <a:pt x="1986" y="0"/>
                    <a:pt x="1797" y="0"/>
                  </a:cubicBezTo>
                  <a:close/>
                </a:path>
              </a:pathLst>
            </a:custGeom>
            <a:grpFill/>
            <a:ln>
              <a:solidFill>
                <a:schemeClr val="tx1">
                  <a:lumMod val="95000"/>
                  <a:lumOff val="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559;p88">
              <a:extLst>
                <a:ext uri="{FF2B5EF4-FFF2-40B4-BE49-F238E27FC236}">
                  <a16:creationId xmlns:a16="http://schemas.microsoft.com/office/drawing/2014/main" id="{E8AFCC20-C018-15F3-946B-B74EB98A6E2A}"/>
                </a:ext>
              </a:extLst>
            </p:cNvPr>
            <p:cNvSpPr/>
            <p:nvPr/>
          </p:nvSpPr>
          <p:spPr>
            <a:xfrm>
              <a:off x="-47333600" y="2887800"/>
              <a:ext cx="53600" cy="17375"/>
            </a:xfrm>
            <a:custGeom>
              <a:avLst/>
              <a:gdLst/>
              <a:ahLst/>
              <a:cxnLst/>
              <a:rect l="l" t="t" r="r" b="b"/>
              <a:pathLst>
                <a:path w="2144" h="695" extrusionOk="0">
                  <a:moveTo>
                    <a:pt x="347" y="1"/>
                  </a:moveTo>
                  <a:cubicBezTo>
                    <a:pt x="158" y="1"/>
                    <a:pt x="1" y="158"/>
                    <a:pt x="1" y="347"/>
                  </a:cubicBezTo>
                  <a:cubicBezTo>
                    <a:pt x="1" y="537"/>
                    <a:pt x="158" y="694"/>
                    <a:pt x="347" y="694"/>
                  </a:cubicBezTo>
                  <a:lnTo>
                    <a:pt x="1797" y="694"/>
                  </a:lnTo>
                  <a:cubicBezTo>
                    <a:pt x="1986" y="694"/>
                    <a:pt x="2143" y="537"/>
                    <a:pt x="2143" y="347"/>
                  </a:cubicBezTo>
                  <a:cubicBezTo>
                    <a:pt x="2143" y="158"/>
                    <a:pt x="1986" y="1"/>
                    <a:pt x="1797" y="1"/>
                  </a:cubicBezTo>
                  <a:close/>
                </a:path>
              </a:pathLst>
            </a:custGeom>
            <a:grpFill/>
            <a:ln>
              <a:solidFill>
                <a:schemeClr val="tx1">
                  <a:lumMod val="95000"/>
                  <a:lumOff val="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560;p88">
              <a:extLst>
                <a:ext uri="{FF2B5EF4-FFF2-40B4-BE49-F238E27FC236}">
                  <a16:creationId xmlns:a16="http://schemas.microsoft.com/office/drawing/2014/main" id="{43E949FC-92F9-D878-F1CA-97D79E2F3A0D}"/>
                </a:ext>
              </a:extLst>
            </p:cNvPr>
            <p:cNvSpPr/>
            <p:nvPr/>
          </p:nvSpPr>
          <p:spPr>
            <a:xfrm>
              <a:off x="-47527350" y="2747625"/>
              <a:ext cx="300100" cy="228425"/>
            </a:xfrm>
            <a:custGeom>
              <a:avLst/>
              <a:gdLst/>
              <a:ahLst/>
              <a:cxnLst/>
              <a:rect l="l" t="t" r="r" b="b"/>
              <a:pathLst>
                <a:path w="12004" h="9137" extrusionOk="0">
                  <a:moveTo>
                    <a:pt x="10586" y="693"/>
                  </a:moveTo>
                  <a:lnTo>
                    <a:pt x="10586" y="7026"/>
                  </a:lnTo>
                  <a:lnTo>
                    <a:pt x="1418" y="7026"/>
                  </a:lnTo>
                  <a:lnTo>
                    <a:pt x="1418" y="693"/>
                  </a:lnTo>
                  <a:close/>
                  <a:moveTo>
                    <a:pt x="11311" y="7687"/>
                  </a:moveTo>
                  <a:lnTo>
                    <a:pt x="11311" y="8412"/>
                  </a:lnTo>
                  <a:lnTo>
                    <a:pt x="725" y="8412"/>
                  </a:lnTo>
                  <a:lnTo>
                    <a:pt x="725" y="7687"/>
                  </a:lnTo>
                  <a:close/>
                  <a:moveTo>
                    <a:pt x="1072" y="0"/>
                  </a:moveTo>
                  <a:cubicBezTo>
                    <a:pt x="883" y="0"/>
                    <a:pt x="725" y="158"/>
                    <a:pt x="725" y="378"/>
                  </a:cubicBezTo>
                  <a:lnTo>
                    <a:pt x="725" y="7026"/>
                  </a:lnTo>
                  <a:lnTo>
                    <a:pt x="347" y="7026"/>
                  </a:lnTo>
                  <a:cubicBezTo>
                    <a:pt x="158" y="7026"/>
                    <a:pt x="1" y="7183"/>
                    <a:pt x="1" y="7372"/>
                  </a:cubicBezTo>
                  <a:lnTo>
                    <a:pt x="1" y="8790"/>
                  </a:lnTo>
                  <a:cubicBezTo>
                    <a:pt x="1" y="8979"/>
                    <a:pt x="158" y="9136"/>
                    <a:pt x="347" y="9136"/>
                  </a:cubicBezTo>
                  <a:lnTo>
                    <a:pt x="11658" y="9136"/>
                  </a:lnTo>
                  <a:cubicBezTo>
                    <a:pt x="11847" y="9136"/>
                    <a:pt x="12004" y="8979"/>
                    <a:pt x="12004" y="8790"/>
                  </a:cubicBezTo>
                  <a:lnTo>
                    <a:pt x="12004" y="7372"/>
                  </a:lnTo>
                  <a:cubicBezTo>
                    <a:pt x="12004" y="7183"/>
                    <a:pt x="11847" y="7026"/>
                    <a:pt x="11658" y="7026"/>
                  </a:cubicBezTo>
                  <a:lnTo>
                    <a:pt x="11311" y="7026"/>
                  </a:lnTo>
                  <a:lnTo>
                    <a:pt x="11311" y="378"/>
                  </a:lnTo>
                  <a:cubicBezTo>
                    <a:pt x="11311" y="158"/>
                    <a:pt x="11153" y="0"/>
                    <a:pt x="10964" y="0"/>
                  </a:cubicBezTo>
                  <a:close/>
                </a:path>
              </a:pathLst>
            </a:custGeom>
            <a:grpFill/>
            <a:ln>
              <a:solidFill>
                <a:schemeClr val="tx1">
                  <a:lumMod val="95000"/>
                  <a:lumOff val="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1038;p48">
            <a:extLst>
              <a:ext uri="{FF2B5EF4-FFF2-40B4-BE49-F238E27FC236}">
                <a16:creationId xmlns:a16="http://schemas.microsoft.com/office/drawing/2014/main" id="{5D59ADD1-5824-49F8-9AE0-9B18266FF12F}"/>
              </a:ext>
            </a:extLst>
          </p:cNvPr>
          <p:cNvSpPr txBox="1">
            <a:spLocks/>
          </p:cNvSpPr>
          <p:nvPr/>
        </p:nvSpPr>
        <p:spPr>
          <a:xfrm>
            <a:off x="719924" y="567504"/>
            <a:ext cx="7704000" cy="5727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tr-TR" sz="2000" b="1" dirty="0">
                <a:latin typeface="Chakra Petch Medium" panose="020B0604020202020204" charset="-34"/>
                <a:cs typeface="Chakra Petch Medium" panose="020B0604020202020204" charset="-34"/>
              </a:rPr>
              <a:t>YAZILIM KALİTESİNİN NASIL OLMASI GEREKMEKTEDİR?</a:t>
            </a:r>
          </a:p>
        </p:txBody>
      </p:sp>
    </p:spTree>
    <p:extLst>
      <p:ext uri="{BB962C8B-B14F-4D97-AF65-F5344CB8AC3E}">
        <p14:creationId xmlns:p14="http://schemas.microsoft.com/office/powerpoint/2010/main" val="1564128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randombar(horizontal)">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randombar(horizontal)">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randombar(horizontal)">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randombar(horizontal)">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randombar(horizontal)">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4">
                                            <p:txEl>
                                              <p:pRg st="10" end="10"/>
                                            </p:txEl>
                                          </p:spTgt>
                                        </p:tgtEl>
                                        <p:attrNameLst>
                                          <p:attrName>style.visibility</p:attrName>
                                        </p:attrNameLst>
                                      </p:cBhvr>
                                      <p:to>
                                        <p:strVal val="visible"/>
                                      </p:to>
                                    </p:set>
                                    <p:animEffect transition="in" filter="randombar(horizontal)">
                                      <p:cBhvr>
                                        <p:cTn id="32" dur="500"/>
                                        <p:tgtEl>
                                          <p:spTgt spid="4">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0"/>
          <p:cNvSpPr txBox="1">
            <a:spLocks noGrp="1"/>
          </p:cNvSpPr>
          <p:nvPr>
            <p:ph type="title"/>
          </p:nvPr>
        </p:nvSpPr>
        <p:spPr>
          <a:xfrm>
            <a:off x="1516667" y="2364788"/>
            <a:ext cx="6110514" cy="10912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Yazılım Kalite Standartları Nelerdir?</a:t>
            </a:r>
            <a:endParaRPr dirty="0"/>
          </a:p>
        </p:txBody>
      </p:sp>
      <p:sp>
        <p:nvSpPr>
          <p:cNvPr id="796" name="Google Shape;796;p40"/>
          <p:cNvSpPr txBox="1">
            <a:spLocks noGrp="1"/>
          </p:cNvSpPr>
          <p:nvPr>
            <p:ph type="title" idx="2"/>
          </p:nvPr>
        </p:nvSpPr>
        <p:spPr>
          <a:xfrm>
            <a:off x="2996625" y="1522988"/>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tr-TR" dirty="0"/>
              <a:t>5</a:t>
            </a:r>
            <a:endParaRPr dirty="0"/>
          </a:p>
        </p:txBody>
      </p:sp>
      <p:sp>
        <p:nvSpPr>
          <p:cNvPr id="2" name="Metin kutusu 1">
            <a:extLst>
              <a:ext uri="{FF2B5EF4-FFF2-40B4-BE49-F238E27FC236}">
                <a16:creationId xmlns:a16="http://schemas.microsoft.com/office/drawing/2014/main" id="{361EBB18-3507-7D82-859A-B8432252CF7D}"/>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grpSp>
        <p:nvGrpSpPr>
          <p:cNvPr id="3" name="Google Shape;10681;p86">
            <a:extLst>
              <a:ext uri="{FF2B5EF4-FFF2-40B4-BE49-F238E27FC236}">
                <a16:creationId xmlns:a16="http://schemas.microsoft.com/office/drawing/2014/main" id="{35A056DF-D6ED-8508-EC97-931B471D0EE1}"/>
              </a:ext>
            </a:extLst>
          </p:cNvPr>
          <p:cNvGrpSpPr/>
          <p:nvPr/>
        </p:nvGrpSpPr>
        <p:grpSpPr>
          <a:xfrm>
            <a:off x="6309098" y="790542"/>
            <a:ext cx="1158502" cy="951171"/>
            <a:chOff x="-61354875" y="2322300"/>
            <a:chExt cx="316650" cy="290650"/>
          </a:xfrm>
          <a:solidFill>
            <a:schemeClr val="tx1"/>
          </a:solidFill>
        </p:grpSpPr>
        <p:sp>
          <p:nvSpPr>
            <p:cNvPr id="4" name="Google Shape;10682;p86">
              <a:extLst>
                <a:ext uri="{FF2B5EF4-FFF2-40B4-BE49-F238E27FC236}">
                  <a16:creationId xmlns:a16="http://schemas.microsoft.com/office/drawing/2014/main" id="{311F3DD1-F990-D67C-EC2D-FF9CC195D86B}"/>
                </a:ext>
              </a:extLst>
            </p:cNvPr>
            <p:cNvSpPr/>
            <p:nvPr/>
          </p:nvSpPr>
          <p:spPr>
            <a:xfrm>
              <a:off x="-61354875" y="2322300"/>
              <a:ext cx="316650" cy="290650"/>
            </a:xfrm>
            <a:custGeom>
              <a:avLst/>
              <a:gdLst/>
              <a:ahLst/>
              <a:cxnLst/>
              <a:rect l="l" t="t" r="r" b="b"/>
              <a:pathLst>
                <a:path w="12666" h="11626" extrusionOk="0">
                  <a:moveTo>
                    <a:pt x="11405" y="788"/>
                  </a:moveTo>
                  <a:cubicBezTo>
                    <a:pt x="11657" y="788"/>
                    <a:pt x="11847" y="1009"/>
                    <a:pt x="11847" y="1229"/>
                  </a:cubicBezTo>
                  <a:lnTo>
                    <a:pt x="11847" y="10334"/>
                  </a:lnTo>
                  <a:cubicBezTo>
                    <a:pt x="11847" y="10555"/>
                    <a:pt x="11657" y="10775"/>
                    <a:pt x="11405" y="10775"/>
                  </a:cubicBezTo>
                  <a:lnTo>
                    <a:pt x="1198" y="10775"/>
                  </a:lnTo>
                  <a:cubicBezTo>
                    <a:pt x="977" y="10775"/>
                    <a:pt x="820" y="10555"/>
                    <a:pt x="820" y="10334"/>
                  </a:cubicBezTo>
                  <a:lnTo>
                    <a:pt x="820" y="1229"/>
                  </a:lnTo>
                  <a:cubicBezTo>
                    <a:pt x="820" y="1009"/>
                    <a:pt x="1009" y="788"/>
                    <a:pt x="1198" y="788"/>
                  </a:cubicBezTo>
                  <a:close/>
                  <a:moveTo>
                    <a:pt x="1198" y="0"/>
                  </a:moveTo>
                  <a:cubicBezTo>
                    <a:pt x="536" y="0"/>
                    <a:pt x="1" y="568"/>
                    <a:pt x="1" y="1261"/>
                  </a:cubicBezTo>
                  <a:lnTo>
                    <a:pt x="1" y="10366"/>
                  </a:lnTo>
                  <a:cubicBezTo>
                    <a:pt x="1" y="11027"/>
                    <a:pt x="536" y="11626"/>
                    <a:pt x="1198" y="11626"/>
                  </a:cubicBezTo>
                  <a:lnTo>
                    <a:pt x="11405" y="11626"/>
                  </a:lnTo>
                  <a:cubicBezTo>
                    <a:pt x="12067" y="11626"/>
                    <a:pt x="12666" y="11059"/>
                    <a:pt x="12666" y="10366"/>
                  </a:cubicBezTo>
                  <a:lnTo>
                    <a:pt x="12666" y="1261"/>
                  </a:lnTo>
                  <a:cubicBezTo>
                    <a:pt x="12666" y="568"/>
                    <a:pt x="12130" y="0"/>
                    <a:pt x="114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683;p86">
              <a:extLst>
                <a:ext uri="{FF2B5EF4-FFF2-40B4-BE49-F238E27FC236}">
                  <a16:creationId xmlns:a16="http://schemas.microsoft.com/office/drawing/2014/main" id="{5EA80501-1496-F0DF-55AA-655522C8B852}"/>
                </a:ext>
              </a:extLst>
            </p:cNvPr>
            <p:cNvSpPr/>
            <p:nvPr/>
          </p:nvSpPr>
          <p:spPr>
            <a:xfrm>
              <a:off x="-61313925" y="2364050"/>
              <a:ext cx="234750" cy="206375"/>
            </a:xfrm>
            <a:custGeom>
              <a:avLst/>
              <a:gdLst/>
              <a:ahLst/>
              <a:cxnLst/>
              <a:rect l="l" t="t" r="r" b="b"/>
              <a:pathLst>
                <a:path w="9390" h="8255" extrusionOk="0">
                  <a:moveTo>
                    <a:pt x="8539" y="819"/>
                  </a:moveTo>
                  <a:lnTo>
                    <a:pt x="8539" y="7435"/>
                  </a:lnTo>
                  <a:lnTo>
                    <a:pt x="820" y="7435"/>
                  </a:lnTo>
                  <a:lnTo>
                    <a:pt x="820" y="6207"/>
                  </a:lnTo>
                  <a:lnTo>
                    <a:pt x="1671" y="6207"/>
                  </a:lnTo>
                  <a:cubicBezTo>
                    <a:pt x="1891" y="6207"/>
                    <a:pt x="2080" y="6018"/>
                    <a:pt x="2080" y="5797"/>
                  </a:cubicBezTo>
                  <a:cubicBezTo>
                    <a:pt x="2080" y="5545"/>
                    <a:pt x="1891" y="5356"/>
                    <a:pt x="1671" y="5356"/>
                  </a:cubicBezTo>
                  <a:lnTo>
                    <a:pt x="820" y="5356"/>
                  </a:lnTo>
                  <a:lnTo>
                    <a:pt x="820" y="2867"/>
                  </a:lnTo>
                  <a:lnTo>
                    <a:pt x="1671" y="2867"/>
                  </a:lnTo>
                  <a:cubicBezTo>
                    <a:pt x="1891" y="2867"/>
                    <a:pt x="2080" y="2678"/>
                    <a:pt x="2080" y="2426"/>
                  </a:cubicBezTo>
                  <a:cubicBezTo>
                    <a:pt x="2080" y="2206"/>
                    <a:pt x="1891" y="2048"/>
                    <a:pt x="1671" y="2048"/>
                  </a:cubicBezTo>
                  <a:lnTo>
                    <a:pt x="820" y="2048"/>
                  </a:lnTo>
                  <a:lnTo>
                    <a:pt x="820" y="819"/>
                  </a:lnTo>
                  <a:close/>
                  <a:moveTo>
                    <a:pt x="410" y="0"/>
                  </a:moveTo>
                  <a:cubicBezTo>
                    <a:pt x="158" y="0"/>
                    <a:pt x="1" y="189"/>
                    <a:pt x="1" y="378"/>
                  </a:cubicBezTo>
                  <a:lnTo>
                    <a:pt x="1" y="7845"/>
                  </a:lnTo>
                  <a:cubicBezTo>
                    <a:pt x="1" y="8065"/>
                    <a:pt x="190" y="8255"/>
                    <a:pt x="410" y="8255"/>
                  </a:cubicBezTo>
                  <a:lnTo>
                    <a:pt x="8948" y="8255"/>
                  </a:lnTo>
                  <a:cubicBezTo>
                    <a:pt x="9169" y="8255"/>
                    <a:pt x="9326" y="8065"/>
                    <a:pt x="9326" y="7845"/>
                  </a:cubicBezTo>
                  <a:lnTo>
                    <a:pt x="9326" y="378"/>
                  </a:lnTo>
                  <a:cubicBezTo>
                    <a:pt x="9389" y="158"/>
                    <a:pt x="9169" y="0"/>
                    <a:pt x="89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684;p86">
              <a:extLst>
                <a:ext uri="{FF2B5EF4-FFF2-40B4-BE49-F238E27FC236}">
                  <a16:creationId xmlns:a16="http://schemas.microsoft.com/office/drawing/2014/main" id="{71F3881F-86F3-AA93-59FD-CC9DED1E61A8}"/>
                </a:ext>
              </a:extLst>
            </p:cNvPr>
            <p:cNvSpPr/>
            <p:nvPr/>
          </p:nvSpPr>
          <p:spPr>
            <a:xfrm>
              <a:off x="-61234375" y="2416225"/>
              <a:ext cx="104775" cy="102225"/>
            </a:xfrm>
            <a:custGeom>
              <a:avLst/>
              <a:gdLst/>
              <a:ahLst/>
              <a:cxnLst/>
              <a:rect l="l" t="t" r="r" b="b"/>
              <a:pathLst>
                <a:path w="4191" h="4089" extrusionOk="0">
                  <a:moveTo>
                    <a:pt x="2175" y="1221"/>
                  </a:moveTo>
                  <a:cubicBezTo>
                    <a:pt x="2647" y="1221"/>
                    <a:pt x="2994" y="1568"/>
                    <a:pt x="2994" y="2040"/>
                  </a:cubicBezTo>
                  <a:cubicBezTo>
                    <a:pt x="2994" y="2513"/>
                    <a:pt x="2647" y="2859"/>
                    <a:pt x="2175" y="2859"/>
                  </a:cubicBezTo>
                  <a:cubicBezTo>
                    <a:pt x="1702" y="2859"/>
                    <a:pt x="1356" y="2513"/>
                    <a:pt x="1356" y="2040"/>
                  </a:cubicBezTo>
                  <a:cubicBezTo>
                    <a:pt x="1356" y="1568"/>
                    <a:pt x="1702" y="1221"/>
                    <a:pt x="2175" y="1221"/>
                  </a:cubicBezTo>
                  <a:close/>
                  <a:moveTo>
                    <a:pt x="458" y="0"/>
                  </a:moveTo>
                  <a:cubicBezTo>
                    <a:pt x="347" y="0"/>
                    <a:pt x="237" y="40"/>
                    <a:pt x="158" y="119"/>
                  </a:cubicBezTo>
                  <a:cubicBezTo>
                    <a:pt x="1" y="276"/>
                    <a:pt x="1" y="560"/>
                    <a:pt x="158" y="717"/>
                  </a:cubicBezTo>
                  <a:lnTo>
                    <a:pt x="694" y="1221"/>
                  </a:lnTo>
                  <a:cubicBezTo>
                    <a:pt x="536" y="1442"/>
                    <a:pt x="442" y="1757"/>
                    <a:pt x="442" y="2040"/>
                  </a:cubicBezTo>
                  <a:cubicBezTo>
                    <a:pt x="442" y="2324"/>
                    <a:pt x="536" y="2639"/>
                    <a:pt x="694" y="2859"/>
                  </a:cubicBezTo>
                  <a:lnTo>
                    <a:pt x="158" y="3395"/>
                  </a:lnTo>
                  <a:cubicBezTo>
                    <a:pt x="95" y="3553"/>
                    <a:pt x="95" y="3805"/>
                    <a:pt x="253" y="3962"/>
                  </a:cubicBezTo>
                  <a:cubicBezTo>
                    <a:pt x="316" y="4057"/>
                    <a:pt x="442" y="4088"/>
                    <a:pt x="536" y="4088"/>
                  </a:cubicBezTo>
                  <a:cubicBezTo>
                    <a:pt x="631" y="4088"/>
                    <a:pt x="726" y="4057"/>
                    <a:pt x="789" y="3962"/>
                  </a:cubicBezTo>
                  <a:lnTo>
                    <a:pt x="1324" y="3458"/>
                  </a:lnTo>
                  <a:cubicBezTo>
                    <a:pt x="1545" y="3616"/>
                    <a:pt x="1860" y="3710"/>
                    <a:pt x="2143" y="3710"/>
                  </a:cubicBezTo>
                  <a:cubicBezTo>
                    <a:pt x="2427" y="3710"/>
                    <a:pt x="2742" y="3616"/>
                    <a:pt x="2962" y="3458"/>
                  </a:cubicBezTo>
                  <a:lnTo>
                    <a:pt x="3498" y="3962"/>
                  </a:lnTo>
                  <a:cubicBezTo>
                    <a:pt x="3561" y="4057"/>
                    <a:pt x="3687" y="4088"/>
                    <a:pt x="3750" y="4088"/>
                  </a:cubicBezTo>
                  <a:cubicBezTo>
                    <a:pt x="3876" y="4088"/>
                    <a:pt x="3971" y="4057"/>
                    <a:pt x="4034" y="3962"/>
                  </a:cubicBezTo>
                  <a:cubicBezTo>
                    <a:pt x="4191" y="3805"/>
                    <a:pt x="4191" y="3553"/>
                    <a:pt x="4034" y="3395"/>
                  </a:cubicBezTo>
                  <a:lnTo>
                    <a:pt x="3529" y="2859"/>
                  </a:lnTo>
                  <a:cubicBezTo>
                    <a:pt x="3687" y="2639"/>
                    <a:pt x="3750" y="2324"/>
                    <a:pt x="3750" y="2040"/>
                  </a:cubicBezTo>
                  <a:cubicBezTo>
                    <a:pt x="3750" y="1757"/>
                    <a:pt x="3687" y="1442"/>
                    <a:pt x="3529" y="1221"/>
                  </a:cubicBezTo>
                  <a:lnTo>
                    <a:pt x="4034" y="717"/>
                  </a:lnTo>
                  <a:cubicBezTo>
                    <a:pt x="4191" y="560"/>
                    <a:pt x="4191" y="276"/>
                    <a:pt x="4034" y="119"/>
                  </a:cubicBezTo>
                  <a:cubicBezTo>
                    <a:pt x="3955" y="40"/>
                    <a:pt x="3845" y="0"/>
                    <a:pt x="3734" y="0"/>
                  </a:cubicBezTo>
                  <a:cubicBezTo>
                    <a:pt x="3624" y="0"/>
                    <a:pt x="3514" y="40"/>
                    <a:pt x="3435" y="119"/>
                  </a:cubicBezTo>
                  <a:lnTo>
                    <a:pt x="2931" y="623"/>
                  </a:lnTo>
                  <a:cubicBezTo>
                    <a:pt x="2679" y="465"/>
                    <a:pt x="2395" y="402"/>
                    <a:pt x="2112" y="402"/>
                  </a:cubicBezTo>
                  <a:cubicBezTo>
                    <a:pt x="1828" y="402"/>
                    <a:pt x="1513" y="465"/>
                    <a:pt x="1261" y="623"/>
                  </a:cubicBezTo>
                  <a:lnTo>
                    <a:pt x="757" y="119"/>
                  </a:lnTo>
                  <a:cubicBezTo>
                    <a:pt x="678" y="40"/>
                    <a:pt x="568" y="0"/>
                    <a:pt x="4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260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924" name="Metin kutusu 923">
            <a:extLst>
              <a:ext uri="{FF2B5EF4-FFF2-40B4-BE49-F238E27FC236}">
                <a16:creationId xmlns:a16="http://schemas.microsoft.com/office/drawing/2014/main" id="{28314ABD-92E0-EE6B-7914-E16A1D6A1F21}"/>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
        <p:nvSpPr>
          <p:cNvPr id="11" name="Metin kutusu 10">
            <a:extLst>
              <a:ext uri="{FF2B5EF4-FFF2-40B4-BE49-F238E27FC236}">
                <a16:creationId xmlns:a16="http://schemas.microsoft.com/office/drawing/2014/main" id="{35714235-C190-F60D-6A77-6A2C3FD13268}"/>
              </a:ext>
            </a:extLst>
          </p:cNvPr>
          <p:cNvSpPr txBox="1"/>
          <p:nvPr/>
        </p:nvSpPr>
        <p:spPr>
          <a:xfrm>
            <a:off x="5740400" y="500742"/>
            <a:ext cx="3291286" cy="215444"/>
          </a:xfrm>
          <a:prstGeom prst="rect">
            <a:avLst/>
          </a:prstGeom>
          <a:noFill/>
        </p:spPr>
        <p:txBody>
          <a:bodyPr wrap="none" rtlCol="0">
            <a:spAutoFit/>
          </a:bodyPr>
          <a:lstStyle/>
          <a:p>
            <a:r>
              <a:rPr lang="en-GB" sz="800" b="1" dirty="0">
                <a:latin typeface="Fira Code" panose="020B0809050000020004" pitchFamily="49" charset="0"/>
                <a:ea typeface="Fira Code" panose="020B0809050000020004" pitchFamily="49" charset="0"/>
                <a:cs typeface="Fira Code" panose="020B0809050000020004" pitchFamily="49" charset="0"/>
              </a:rPr>
              <a:t>ISO</a:t>
            </a:r>
            <a:r>
              <a:rPr lang="en-GB" sz="800" dirty="0">
                <a:latin typeface="Fira Code" panose="020B0809050000020004" pitchFamily="49" charset="0"/>
                <a:ea typeface="Fira Code" panose="020B0809050000020004" pitchFamily="49" charset="0"/>
                <a:cs typeface="Fira Code" panose="020B0809050000020004" pitchFamily="49" charset="0"/>
              </a:rPr>
              <a:t>: International Organization for Standardization</a:t>
            </a:r>
          </a:p>
        </p:txBody>
      </p:sp>
      <p:sp>
        <p:nvSpPr>
          <p:cNvPr id="12" name="Metin kutusu 11">
            <a:extLst>
              <a:ext uri="{FF2B5EF4-FFF2-40B4-BE49-F238E27FC236}">
                <a16:creationId xmlns:a16="http://schemas.microsoft.com/office/drawing/2014/main" id="{EF887927-0252-5135-83D9-6643B0D295C0}"/>
              </a:ext>
            </a:extLst>
          </p:cNvPr>
          <p:cNvSpPr txBox="1"/>
          <p:nvPr/>
        </p:nvSpPr>
        <p:spPr>
          <a:xfrm>
            <a:off x="5740400" y="663863"/>
            <a:ext cx="2986715" cy="215444"/>
          </a:xfrm>
          <a:prstGeom prst="rect">
            <a:avLst/>
          </a:prstGeom>
          <a:noFill/>
        </p:spPr>
        <p:txBody>
          <a:bodyPr wrap="none" rtlCol="0">
            <a:spAutoFit/>
          </a:bodyPr>
          <a:lstStyle/>
          <a:p>
            <a:r>
              <a:rPr lang="tr-TR" sz="800" b="1" dirty="0">
                <a:latin typeface="Fira Code" panose="020B0809050000020004" pitchFamily="49" charset="0"/>
                <a:ea typeface="Fira Code" panose="020B0809050000020004" pitchFamily="49" charset="0"/>
                <a:cs typeface="Fira Code" panose="020B0809050000020004" pitchFamily="49" charset="0"/>
              </a:rPr>
              <a:t>EIC</a:t>
            </a:r>
            <a:r>
              <a:rPr lang="en-GB" sz="800" dirty="0">
                <a:latin typeface="Fira Code" panose="020B0809050000020004" pitchFamily="49" charset="0"/>
                <a:ea typeface="Fira Code" panose="020B0809050000020004" pitchFamily="49" charset="0"/>
                <a:cs typeface="Fira Code" panose="020B0809050000020004" pitchFamily="49" charset="0"/>
              </a:rPr>
              <a:t>: International Electrotechnical Commission</a:t>
            </a:r>
          </a:p>
        </p:txBody>
      </p:sp>
      <p:sp>
        <p:nvSpPr>
          <p:cNvPr id="15" name="Google Shape;1038;p48">
            <a:extLst>
              <a:ext uri="{FF2B5EF4-FFF2-40B4-BE49-F238E27FC236}">
                <a16:creationId xmlns:a16="http://schemas.microsoft.com/office/drawing/2014/main" id="{F597872B-9195-5BC4-5B40-41FDE1F092E2}"/>
              </a:ext>
            </a:extLst>
          </p:cNvPr>
          <p:cNvSpPr txBox="1">
            <a:spLocks/>
          </p:cNvSpPr>
          <p:nvPr/>
        </p:nvSpPr>
        <p:spPr>
          <a:xfrm>
            <a:off x="574782" y="959390"/>
            <a:ext cx="7704000" cy="45575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tr-TR" sz="2000" b="1" dirty="0">
                <a:latin typeface="Chakra Petch Medium" panose="020B0604020202020204" charset="-34"/>
                <a:cs typeface="Chakra Petch Medium" panose="020B0604020202020204" charset="-34"/>
              </a:rPr>
              <a:t>ISO/IEC 9126 (ISO 25010)</a:t>
            </a:r>
          </a:p>
        </p:txBody>
      </p:sp>
      <p:sp>
        <p:nvSpPr>
          <p:cNvPr id="16" name="Google Shape;857;p42">
            <a:extLst>
              <a:ext uri="{FF2B5EF4-FFF2-40B4-BE49-F238E27FC236}">
                <a16:creationId xmlns:a16="http://schemas.microsoft.com/office/drawing/2014/main" id="{913AA6FF-52E1-CD4F-EEEE-20B7CAFD7C02}"/>
              </a:ext>
            </a:extLst>
          </p:cNvPr>
          <p:cNvSpPr txBox="1">
            <a:spLocks noGrp="1"/>
          </p:cNvSpPr>
          <p:nvPr>
            <p:ph type="body" idx="1"/>
          </p:nvPr>
        </p:nvSpPr>
        <p:spPr>
          <a:xfrm>
            <a:off x="806794" y="1534922"/>
            <a:ext cx="3068520" cy="2649188"/>
          </a:xfrm>
          <a:prstGeom prst="rect">
            <a:avLst/>
          </a:prstGeom>
        </p:spPr>
        <p:txBody>
          <a:bodyPr spcFirstLastPara="1" wrap="square" lIns="91425" tIns="91425" rIns="91425" bIns="91425" anchor="ctr" anchorCtr="0">
            <a:noAutofit/>
          </a:bodyPr>
          <a:lstStyle/>
          <a:p>
            <a:pPr marL="342900" indent="-342900" algn="just">
              <a:buClr>
                <a:schemeClr val="dk1"/>
              </a:buClr>
              <a:buSzPts val="1100"/>
              <a:buFont typeface="+mj-lt"/>
              <a:buAutoNum type="arabicPeriod"/>
            </a:pPr>
            <a:r>
              <a:rPr lang="tr-TR" sz="1400" b="1" dirty="0"/>
              <a:t>Fonksiyonellik</a:t>
            </a:r>
          </a:p>
          <a:p>
            <a:pPr marL="342900" indent="-342900" algn="just">
              <a:buClr>
                <a:schemeClr val="dk1"/>
              </a:buClr>
              <a:buSzPts val="1100"/>
              <a:buFont typeface="+mj-lt"/>
              <a:buAutoNum type="arabicPeriod"/>
            </a:pPr>
            <a:endParaRPr lang="tr-TR" sz="1400" b="1" dirty="0"/>
          </a:p>
          <a:p>
            <a:pPr marL="342900" indent="-342900" algn="just">
              <a:buClr>
                <a:schemeClr val="dk1"/>
              </a:buClr>
              <a:buSzPts val="1100"/>
              <a:buFont typeface="+mj-lt"/>
              <a:buAutoNum type="arabicPeriod"/>
            </a:pPr>
            <a:r>
              <a:rPr lang="tr-TR" sz="1400" dirty="0"/>
              <a:t>Güvenilirlik</a:t>
            </a:r>
          </a:p>
          <a:p>
            <a:pPr marL="342900" indent="-342900" algn="just">
              <a:buClr>
                <a:schemeClr val="dk1"/>
              </a:buClr>
              <a:buSzPts val="1100"/>
              <a:buFont typeface="+mj-lt"/>
              <a:buAutoNum type="arabicPeriod"/>
            </a:pPr>
            <a:endParaRPr lang="tr-TR" sz="1400" b="1" dirty="0"/>
          </a:p>
          <a:p>
            <a:pPr marL="342900" indent="-342900" algn="just">
              <a:buClr>
                <a:schemeClr val="dk1"/>
              </a:buClr>
              <a:buSzPts val="1100"/>
              <a:buFont typeface="+mj-lt"/>
              <a:buAutoNum type="arabicPeriod"/>
            </a:pPr>
            <a:r>
              <a:rPr lang="tr-TR" sz="1400" b="1" dirty="0"/>
              <a:t>Kullanılabilirlik</a:t>
            </a:r>
          </a:p>
          <a:p>
            <a:pPr marL="342900" indent="-342900" algn="just">
              <a:buClr>
                <a:schemeClr val="dk1"/>
              </a:buClr>
              <a:buSzPts val="1100"/>
              <a:buFont typeface="+mj-lt"/>
              <a:buAutoNum type="arabicPeriod"/>
            </a:pPr>
            <a:endParaRPr lang="tr-TR" sz="1400" b="1" dirty="0"/>
          </a:p>
          <a:p>
            <a:pPr marL="342900" indent="-342900" algn="just">
              <a:buClr>
                <a:schemeClr val="dk1"/>
              </a:buClr>
              <a:buSzPts val="1100"/>
              <a:buFont typeface="+mj-lt"/>
              <a:buAutoNum type="arabicPeriod"/>
            </a:pPr>
            <a:r>
              <a:rPr lang="tr-TR" sz="1400" dirty="0"/>
              <a:t>Verimlilik</a:t>
            </a:r>
          </a:p>
        </p:txBody>
      </p:sp>
      <p:sp>
        <p:nvSpPr>
          <p:cNvPr id="17" name="Google Shape;857;p42">
            <a:extLst>
              <a:ext uri="{FF2B5EF4-FFF2-40B4-BE49-F238E27FC236}">
                <a16:creationId xmlns:a16="http://schemas.microsoft.com/office/drawing/2014/main" id="{487B2629-ED14-E166-B3C3-670962F5B9EC}"/>
              </a:ext>
            </a:extLst>
          </p:cNvPr>
          <p:cNvSpPr txBox="1">
            <a:spLocks/>
          </p:cNvSpPr>
          <p:nvPr/>
        </p:nvSpPr>
        <p:spPr>
          <a:xfrm>
            <a:off x="4571924" y="1534922"/>
            <a:ext cx="3068520" cy="2649188"/>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30200" algn="l" rtl="0">
              <a:lnSpc>
                <a:spcPct val="100000"/>
              </a:lnSpc>
              <a:spcBef>
                <a:spcPts val="0"/>
              </a:spcBef>
              <a:spcAft>
                <a:spcPts val="0"/>
              </a:spcAft>
              <a:buClr>
                <a:srgbClr val="BA4C96"/>
              </a:buClr>
              <a:buSzPts val="1600"/>
              <a:buFont typeface="Poppins"/>
              <a:buChar char="●"/>
              <a:defRPr sz="1500" b="0" i="0" u="none" strike="noStrike" cap="none">
                <a:solidFill>
                  <a:srgbClr val="434343"/>
                </a:solidFill>
                <a:latin typeface="Fira Code"/>
                <a:ea typeface="Fira Code"/>
                <a:cs typeface="Fira Code"/>
                <a:sym typeface="Fira Code"/>
              </a:defRPr>
            </a:lvl1pPr>
            <a:lvl2pPr marL="914400" marR="0" lvl="1"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2pPr>
            <a:lvl3pPr marL="1371600" marR="0" lvl="2"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3pPr>
            <a:lvl4pPr marL="1828800" marR="0" lvl="3"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4pPr>
            <a:lvl5pPr marL="2286000" marR="0" lvl="4"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5pPr>
            <a:lvl6pPr marL="2743200" marR="0" lvl="5"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6pPr>
            <a:lvl7pPr marL="3200400" marR="0" lvl="6"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7pPr>
            <a:lvl8pPr marL="3657600" marR="0" lvl="7"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8pPr>
            <a:lvl9pPr marL="4114800" marR="0" lvl="8" indent="-330200" algn="l" rtl="0">
              <a:lnSpc>
                <a:spcPct val="115000"/>
              </a:lnSpc>
              <a:spcBef>
                <a:spcPts val="0"/>
              </a:spcBef>
              <a:spcAft>
                <a:spcPts val="0"/>
              </a:spcAft>
              <a:buClr>
                <a:schemeClr val="lt1"/>
              </a:buClr>
              <a:buSzPts val="1600"/>
              <a:buFont typeface="Poppins"/>
              <a:buChar char="■"/>
              <a:defRPr sz="1400" b="0" i="0" u="none" strike="noStrike" cap="none">
                <a:solidFill>
                  <a:srgbClr val="434343"/>
                </a:solidFill>
                <a:latin typeface="Fira Code"/>
                <a:ea typeface="Fira Code"/>
                <a:cs typeface="Fira Code"/>
                <a:sym typeface="Fira Code"/>
              </a:defRPr>
            </a:lvl9pPr>
          </a:lstStyle>
          <a:p>
            <a:pPr marL="342900" indent="-342900" algn="just">
              <a:buClr>
                <a:schemeClr val="dk1"/>
              </a:buClr>
              <a:buSzPts val="1100"/>
              <a:buFont typeface="+mj-lt"/>
              <a:buAutoNum type="arabicPeriod" startAt="5"/>
            </a:pPr>
            <a:r>
              <a:rPr lang="tr-TR" sz="1400" b="1" dirty="0"/>
              <a:t>Bakım Kolaylığı</a:t>
            </a:r>
          </a:p>
          <a:p>
            <a:pPr marL="342900" indent="-342900" algn="just">
              <a:buClr>
                <a:schemeClr val="dk1"/>
              </a:buClr>
              <a:buSzPts val="1100"/>
              <a:buFont typeface="+mj-lt"/>
              <a:buAutoNum type="arabicPeriod" startAt="5"/>
            </a:pPr>
            <a:endParaRPr lang="tr-TR" sz="1400" b="1" dirty="0"/>
          </a:p>
          <a:p>
            <a:pPr marL="342900" indent="-342900" algn="just">
              <a:buClr>
                <a:schemeClr val="dk1"/>
              </a:buClr>
              <a:buSzPts val="1100"/>
              <a:buFont typeface="+mj-lt"/>
              <a:buAutoNum type="arabicPeriod" startAt="5"/>
            </a:pPr>
            <a:r>
              <a:rPr lang="tr-TR" sz="1400" dirty="0"/>
              <a:t>Taşınabilirlik</a:t>
            </a:r>
          </a:p>
          <a:p>
            <a:pPr marL="342900" indent="-342900" algn="just">
              <a:buClr>
                <a:schemeClr val="dk1"/>
              </a:buClr>
              <a:buSzPts val="1100"/>
              <a:buFont typeface="+mj-lt"/>
              <a:buAutoNum type="arabicPeriod" startAt="5"/>
            </a:pPr>
            <a:endParaRPr lang="tr-TR" sz="1400" b="1" dirty="0"/>
          </a:p>
          <a:p>
            <a:pPr marL="342900" indent="-342900" algn="just">
              <a:buClr>
                <a:schemeClr val="dk1"/>
              </a:buClr>
              <a:buSzPts val="1100"/>
              <a:buFont typeface="+mj-lt"/>
              <a:buAutoNum type="arabicPeriod" startAt="5"/>
            </a:pPr>
            <a:r>
              <a:rPr lang="tr-TR" sz="1400" b="1" dirty="0"/>
              <a:t>Güvenlik</a:t>
            </a:r>
          </a:p>
          <a:p>
            <a:pPr marL="342900" indent="-342900" algn="just">
              <a:buClr>
                <a:schemeClr val="dk1"/>
              </a:buClr>
              <a:buSzPts val="1100"/>
              <a:buFont typeface="+mj-lt"/>
              <a:buAutoNum type="arabicPeriod" startAt="5"/>
            </a:pPr>
            <a:endParaRPr lang="tr-TR" sz="1400" b="1" dirty="0"/>
          </a:p>
          <a:p>
            <a:pPr marL="342900" indent="-342900" algn="just">
              <a:buClr>
                <a:schemeClr val="dk1"/>
              </a:buClr>
              <a:buSzPts val="1100"/>
              <a:buFont typeface="+mj-lt"/>
              <a:buAutoNum type="arabicPeriod" startAt="5"/>
            </a:pPr>
            <a:r>
              <a:rPr lang="tr-TR" sz="1400" dirty="0"/>
              <a:t>Uyumluluk</a:t>
            </a:r>
          </a:p>
        </p:txBody>
      </p:sp>
    </p:spTree>
    <p:extLst>
      <p:ext uri="{BB962C8B-B14F-4D97-AF65-F5344CB8AC3E}">
        <p14:creationId xmlns:p14="http://schemas.microsoft.com/office/powerpoint/2010/main" val="68883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1000"/>
                                        <p:tgtEl>
                                          <p:spTgt spid="12"/>
                                        </p:tgtEl>
                                      </p:cBhvr>
                                    </p:animEffect>
                                    <p:anim calcmode="lin" valueType="num">
                                      <p:cBhvr>
                                        <p:cTn id="20" dur="1000" fill="hold"/>
                                        <p:tgtEl>
                                          <p:spTgt spid="12"/>
                                        </p:tgtEl>
                                        <p:attrNameLst>
                                          <p:attrName>ppt_x</p:attrName>
                                        </p:attrNameLst>
                                      </p:cBhvr>
                                      <p:tavLst>
                                        <p:tav tm="0">
                                          <p:val>
                                            <p:strVal val="#ppt_x"/>
                                          </p:val>
                                        </p:tav>
                                        <p:tav tm="100000">
                                          <p:val>
                                            <p:strVal val="#ppt_x"/>
                                          </p:val>
                                        </p:tav>
                                      </p:tavLst>
                                    </p:anim>
                                    <p:anim calcmode="lin" valueType="num">
                                      <p:cBhvr>
                                        <p:cTn id="21"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6">
                                            <p:txEl>
                                              <p:pRg st="0" end="0"/>
                                            </p:txEl>
                                          </p:spTgt>
                                        </p:tgtEl>
                                        <p:attrNameLst>
                                          <p:attrName>style.visibility</p:attrName>
                                        </p:attrNameLst>
                                      </p:cBhvr>
                                      <p:to>
                                        <p:strVal val="visible"/>
                                      </p:to>
                                    </p:set>
                                    <p:animEffect transition="in" filter="fade">
                                      <p:cBhvr>
                                        <p:cTn id="26" dur="1000"/>
                                        <p:tgtEl>
                                          <p:spTgt spid="16">
                                            <p:txEl>
                                              <p:pRg st="0" end="0"/>
                                            </p:txEl>
                                          </p:spTgt>
                                        </p:tgtEl>
                                      </p:cBhvr>
                                    </p:animEffect>
                                    <p:anim calcmode="lin" valueType="num">
                                      <p:cBhvr>
                                        <p:cTn id="27"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28"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16">
                                            <p:txEl>
                                              <p:pRg st="2" end="2"/>
                                            </p:txEl>
                                          </p:spTgt>
                                        </p:tgtEl>
                                        <p:attrNameLst>
                                          <p:attrName>style.visibility</p:attrName>
                                        </p:attrNameLst>
                                      </p:cBhvr>
                                      <p:to>
                                        <p:strVal val="visible"/>
                                      </p:to>
                                    </p:set>
                                    <p:animEffect transition="in" filter="fade">
                                      <p:cBhvr>
                                        <p:cTn id="33" dur="1000"/>
                                        <p:tgtEl>
                                          <p:spTgt spid="16">
                                            <p:txEl>
                                              <p:pRg st="2" end="2"/>
                                            </p:txEl>
                                          </p:spTgt>
                                        </p:tgtEl>
                                      </p:cBhvr>
                                    </p:animEffect>
                                    <p:anim calcmode="lin" valueType="num">
                                      <p:cBhvr>
                                        <p:cTn id="34"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35"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grpId="0" nodeType="clickEffect">
                                  <p:stCondLst>
                                    <p:cond delay="0"/>
                                  </p:stCondLst>
                                  <p:childTnLst>
                                    <p:set>
                                      <p:cBhvr>
                                        <p:cTn id="39" dur="1" fill="hold">
                                          <p:stCondLst>
                                            <p:cond delay="0"/>
                                          </p:stCondLst>
                                        </p:cTn>
                                        <p:tgtEl>
                                          <p:spTgt spid="16">
                                            <p:txEl>
                                              <p:pRg st="4" end="4"/>
                                            </p:txEl>
                                          </p:spTgt>
                                        </p:tgtEl>
                                        <p:attrNameLst>
                                          <p:attrName>style.visibility</p:attrName>
                                        </p:attrNameLst>
                                      </p:cBhvr>
                                      <p:to>
                                        <p:strVal val="visible"/>
                                      </p:to>
                                    </p:set>
                                    <p:animEffect transition="in" filter="fade">
                                      <p:cBhvr>
                                        <p:cTn id="40" dur="1000"/>
                                        <p:tgtEl>
                                          <p:spTgt spid="16">
                                            <p:txEl>
                                              <p:pRg st="4" end="4"/>
                                            </p:txEl>
                                          </p:spTgt>
                                        </p:tgtEl>
                                      </p:cBhvr>
                                    </p:animEffect>
                                    <p:anim calcmode="lin" valueType="num">
                                      <p:cBhvr>
                                        <p:cTn id="41"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42" dur="10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grpId="0" nodeType="clickEffect">
                                  <p:stCondLst>
                                    <p:cond delay="0"/>
                                  </p:stCondLst>
                                  <p:childTnLst>
                                    <p:set>
                                      <p:cBhvr>
                                        <p:cTn id="46" dur="1" fill="hold">
                                          <p:stCondLst>
                                            <p:cond delay="0"/>
                                          </p:stCondLst>
                                        </p:cTn>
                                        <p:tgtEl>
                                          <p:spTgt spid="16">
                                            <p:txEl>
                                              <p:pRg st="6" end="6"/>
                                            </p:txEl>
                                          </p:spTgt>
                                        </p:tgtEl>
                                        <p:attrNameLst>
                                          <p:attrName>style.visibility</p:attrName>
                                        </p:attrNameLst>
                                      </p:cBhvr>
                                      <p:to>
                                        <p:strVal val="visible"/>
                                      </p:to>
                                    </p:set>
                                    <p:animEffect transition="in" filter="fade">
                                      <p:cBhvr>
                                        <p:cTn id="47" dur="1000"/>
                                        <p:tgtEl>
                                          <p:spTgt spid="16">
                                            <p:txEl>
                                              <p:pRg st="6" end="6"/>
                                            </p:txEl>
                                          </p:spTgt>
                                        </p:tgtEl>
                                      </p:cBhvr>
                                    </p:animEffect>
                                    <p:anim calcmode="lin" valueType="num">
                                      <p:cBhvr>
                                        <p:cTn id="48" dur="1000" fill="hold"/>
                                        <p:tgtEl>
                                          <p:spTgt spid="16">
                                            <p:txEl>
                                              <p:pRg st="6" end="6"/>
                                            </p:txEl>
                                          </p:spTgt>
                                        </p:tgtEl>
                                        <p:attrNameLst>
                                          <p:attrName>ppt_x</p:attrName>
                                        </p:attrNameLst>
                                      </p:cBhvr>
                                      <p:tavLst>
                                        <p:tav tm="0">
                                          <p:val>
                                            <p:strVal val="#ppt_x"/>
                                          </p:val>
                                        </p:tav>
                                        <p:tav tm="100000">
                                          <p:val>
                                            <p:strVal val="#ppt_x"/>
                                          </p:val>
                                        </p:tav>
                                      </p:tavLst>
                                    </p:anim>
                                    <p:anim calcmode="lin" valueType="num">
                                      <p:cBhvr>
                                        <p:cTn id="49" dur="1000" fill="hold"/>
                                        <p:tgtEl>
                                          <p:spTgt spid="1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1000"/>
                                        <p:tgtEl>
                                          <p:spTgt spid="17"/>
                                        </p:tgtEl>
                                      </p:cBhvr>
                                    </p:animEffect>
                                    <p:anim calcmode="lin" valueType="num">
                                      <p:cBhvr>
                                        <p:cTn id="55" dur="1000" fill="hold"/>
                                        <p:tgtEl>
                                          <p:spTgt spid="17"/>
                                        </p:tgtEl>
                                        <p:attrNameLst>
                                          <p:attrName>ppt_x</p:attrName>
                                        </p:attrNameLst>
                                      </p:cBhvr>
                                      <p:tavLst>
                                        <p:tav tm="0">
                                          <p:val>
                                            <p:strVal val="#ppt_x"/>
                                          </p:val>
                                        </p:tav>
                                        <p:tav tm="100000">
                                          <p:val>
                                            <p:strVal val="#ppt_x"/>
                                          </p:val>
                                        </p:tav>
                                      </p:tavLst>
                                    </p:anim>
                                    <p:anim calcmode="lin" valueType="num">
                                      <p:cBhvr>
                                        <p:cTn id="5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5" grpId="0"/>
      <p:bldP spid="16" grpId="0" build="p"/>
      <p:bldP spid="1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924" name="Metin kutusu 923">
            <a:extLst>
              <a:ext uri="{FF2B5EF4-FFF2-40B4-BE49-F238E27FC236}">
                <a16:creationId xmlns:a16="http://schemas.microsoft.com/office/drawing/2014/main" id="{28314ABD-92E0-EE6B-7914-E16A1D6A1F21}"/>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
        <p:nvSpPr>
          <p:cNvPr id="4" name="Google Shape;857;p42">
            <a:extLst>
              <a:ext uri="{FF2B5EF4-FFF2-40B4-BE49-F238E27FC236}">
                <a16:creationId xmlns:a16="http://schemas.microsoft.com/office/drawing/2014/main" id="{AE4A6D28-B48E-BACA-9DD4-9BD5BE63FC8C}"/>
              </a:ext>
            </a:extLst>
          </p:cNvPr>
          <p:cNvSpPr txBox="1">
            <a:spLocks noGrp="1"/>
          </p:cNvSpPr>
          <p:nvPr>
            <p:ph type="body" idx="1"/>
          </p:nvPr>
        </p:nvSpPr>
        <p:spPr>
          <a:xfrm>
            <a:off x="336369" y="1098592"/>
            <a:ext cx="6081566" cy="3001693"/>
          </a:xfrm>
          <a:prstGeom prst="rect">
            <a:avLst/>
          </a:prstGeom>
        </p:spPr>
        <p:txBody>
          <a:bodyPr spcFirstLastPara="1" wrap="square" lIns="91425" tIns="91425" rIns="91425" bIns="91425" anchor="ctr" anchorCtr="0">
            <a:noAutofit/>
          </a:bodyPr>
          <a:lstStyle/>
          <a:p>
            <a:pPr marL="342900" indent="-342900" algn="just">
              <a:buClr>
                <a:schemeClr val="dk1"/>
              </a:buClr>
              <a:buSzPts val="1100"/>
              <a:buFont typeface="+mj-lt"/>
              <a:buAutoNum type="arabicPeriod"/>
            </a:pPr>
            <a:r>
              <a:rPr lang="tr-TR" sz="1400" b="1" dirty="0"/>
              <a:t>ISO/IEC 12207 </a:t>
            </a:r>
          </a:p>
          <a:p>
            <a:pPr marL="342900" indent="-342900" algn="just">
              <a:buClr>
                <a:schemeClr val="dk1"/>
              </a:buClr>
              <a:buSzPts val="1100"/>
              <a:buFont typeface="+mj-lt"/>
              <a:buAutoNum type="arabicPeriod"/>
            </a:pPr>
            <a:endParaRPr lang="tr-TR" sz="1400" b="1" dirty="0"/>
          </a:p>
          <a:p>
            <a:pPr marL="342900" indent="-342900" algn="just">
              <a:buClr>
                <a:schemeClr val="dk1"/>
              </a:buClr>
              <a:buSzPts val="1100"/>
              <a:buFont typeface="+mj-lt"/>
              <a:buAutoNum type="arabicPeriod"/>
            </a:pPr>
            <a:r>
              <a:rPr lang="tr-TR" sz="1400" dirty="0"/>
              <a:t>ISO/IEC 27001</a:t>
            </a:r>
          </a:p>
          <a:p>
            <a:pPr marL="342900" indent="-342900" algn="just">
              <a:buClr>
                <a:schemeClr val="dk1"/>
              </a:buClr>
              <a:buSzPts val="1100"/>
              <a:buFont typeface="+mj-lt"/>
              <a:buAutoNum type="arabicPeriod"/>
            </a:pPr>
            <a:endParaRPr lang="tr-TR" sz="1400" dirty="0"/>
          </a:p>
          <a:p>
            <a:pPr marL="342900" indent="-342900" algn="just">
              <a:buClr>
                <a:schemeClr val="dk1"/>
              </a:buClr>
              <a:buSzPts val="1100"/>
              <a:buFont typeface="+mj-lt"/>
              <a:buAutoNum type="arabicPeriod"/>
            </a:pPr>
            <a:r>
              <a:rPr lang="tr-TR" sz="1400" b="1" dirty="0"/>
              <a:t>CMMI (</a:t>
            </a:r>
            <a:r>
              <a:rPr lang="tr-TR" sz="1400" b="1" dirty="0" err="1"/>
              <a:t>Capability</a:t>
            </a:r>
            <a:r>
              <a:rPr lang="tr-TR" sz="1400" b="1" dirty="0"/>
              <a:t> </a:t>
            </a:r>
            <a:r>
              <a:rPr lang="tr-TR" sz="1400" b="1" dirty="0" err="1"/>
              <a:t>Maturity</a:t>
            </a:r>
            <a:r>
              <a:rPr lang="tr-TR" sz="1400" b="1" dirty="0"/>
              <a:t> Model Integration)</a:t>
            </a:r>
          </a:p>
          <a:p>
            <a:pPr marL="342900" indent="-342900" algn="just">
              <a:buClr>
                <a:schemeClr val="dk1"/>
              </a:buClr>
              <a:buSzPts val="1100"/>
              <a:buFont typeface="+mj-lt"/>
              <a:buAutoNum type="arabicPeriod"/>
            </a:pPr>
            <a:endParaRPr lang="tr-TR" sz="1400" b="1" dirty="0"/>
          </a:p>
          <a:p>
            <a:pPr marL="342900" indent="-342900" algn="just">
              <a:buClr>
                <a:schemeClr val="dk1"/>
              </a:buClr>
              <a:buSzPts val="1100"/>
              <a:buFont typeface="+mj-lt"/>
              <a:buAutoNum type="arabicPeriod"/>
            </a:pPr>
            <a:r>
              <a:rPr lang="tr-TR" sz="1400" dirty="0"/>
              <a:t>IEEE 730 (Yazılım Kalite Güvence Planı)</a:t>
            </a:r>
          </a:p>
          <a:p>
            <a:pPr marL="342900" indent="-342900" algn="just">
              <a:buClr>
                <a:schemeClr val="dk1"/>
              </a:buClr>
              <a:buSzPts val="1100"/>
              <a:buFont typeface="+mj-lt"/>
              <a:buAutoNum type="arabicPeriod"/>
            </a:pPr>
            <a:endParaRPr lang="tr-TR" sz="1400" b="1" dirty="0"/>
          </a:p>
          <a:p>
            <a:pPr marL="342900" indent="-342900" algn="just">
              <a:buClr>
                <a:schemeClr val="dk1"/>
              </a:buClr>
              <a:buSzPts val="1100"/>
              <a:buFont typeface="+mj-lt"/>
              <a:buAutoNum type="arabicPeriod"/>
            </a:pPr>
            <a:r>
              <a:rPr lang="tr-TR" sz="1400" b="1" dirty="0"/>
              <a:t>ISO/IEC 15504</a:t>
            </a:r>
          </a:p>
          <a:p>
            <a:pPr marL="342900" indent="-342900" algn="just">
              <a:buClr>
                <a:schemeClr val="dk1"/>
              </a:buClr>
              <a:buSzPts val="1100"/>
              <a:buFont typeface="+mj-lt"/>
              <a:buAutoNum type="arabicPeriod"/>
            </a:pPr>
            <a:endParaRPr lang="tr-TR" sz="1400" b="1" dirty="0"/>
          </a:p>
          <a:p>
            <a:pPr marL="342900" indent="-342900" algn="just">
              <a:buClr>
                <a:schemeClr val="dk1"/>
              </a:buClr>
              <a:buSzPts val="1100"/>
              <a:buFont typeface="+mj-lt"/>
              <a:buAutoNum type="arabicPeriod"/>
            </a:pPr>
            <a:r>
              <a:rPr lang="tr-TR" sz="1400" dirty="0" err="1"/>
              <a:t>Six</a:t>
            </a:r>
            <a:r>
              <a:rPr lang="tr-TR" sz="1400" dirty="0"/>
              <a:t> Sigma</a:t>
            </a:r>
          </a:p>
          <a:p>
            <a:pPr marL="342900" indent="-342900" algn="just">
              <a:buClr>
                <a:schemeClr val="dk1"/>
              </a:buClr>
              <a:buSzPts val="1100"/>
              <a:buFont typeface="+mj-lt"/>
              <a:buAutoNum type="arabicPeriod"/>
            </a:pPr>
            <a:endParaRPr lang="tr-TR" sz="1400" dirty="0"/>
          </a:p>
          <a:p>
            <a:pPr marL="342900" indent="-342900" algn="just">
              <a:buClr>
                <a:schemeClr val="dk1"/>
              </a:buClr>
              <a:buSzPts val="1100"/>
              <a:buFont typeface="+mj-lt"/>
              <a:buAutoNum type="arabicPeriod"/>
            </a:pPr>
            <a:r>
              <a:rPr lang="tr-TR" sz="1400" dirty="0"/>
              <a:t>ITL (Information </a:t>
            </a:r>
            <a:r>
              <a:rPr lang="tr-TR" sz="1400" dirty="0" err="1"/>
              <a:t>Technology</a:t>
            </a:r>
            <a:r>
              <a:rPr lang="tr-TR" sz="1400" dirty="0"/>
              <a:t> </a:t>
            </a:r>
            <a:r>
              <a:rPr lang="tr-TR" sz="1400" dirty="0" err="1"/>
              <a:t>Infrastructure</a:t>
            </a:r>
            <a:r>
              <a:rPr lang="tr-TR" sz="1400" dirty="0"/>
              <a:t> Library)</a:t>
            </a:r>
          </a:p>
        </p:txBody>
      </p:sp>
      <p:grpSp>
        <p:nvGrpSpPr>
          <p:cNvPr id="3" name="Google Shape;11554;p88">
            <a:extLst>
              <a:ext uri="{FF2B5EF4-FFF2-40B4-BE49-F238E27FC236}">
                <a16:creationId xmlns:a16="http://schemas.microsoft.com/office/drawing/2014/main" id="{1481FD09-CD99-92B3-A679-2B5908E98028}"/>
              </a:ext>
            </a:extLst>
          </p:cNvPr>
          <p:cNvGrpSpPr/>
          <p:nvPr/>
        </p:nvGrpSpPr>
        <p:grpSpPr>
          <a:xfrm>
            <a:off x="6909288" y="2087651"/>
            <a:ext cx="1192520" cy="968197"/>
            <a:chOff x="-47527350" y="2747625"/>
            <a:chExt cx="300100" cy="228425"/>
          </a:xfrm>
          <a:solidFill>
            <a:schemeClr val="tx1"/>
          </a:solidFill>
        </p:grpSpPr>
        <p:sp>
          <p:nvSpPr>
            <p:cNvPr id="5" name="Google Shape;11555;p88">
              <a:extLst>
                <a:ext uri="{FF2B5EF4-FFF2-40B4-BE49-F238E27FC236}">
                  <a16:creationId xmlns:a16="http://schemas.microsoft.com/office/drawing/2014/main" id="{FEC499EB-72EB-9E08-E4D4-61FAE0B0D45C}"/>
                </a:ext>
              </a:extLst>
            </p:cNvPr>
            <p:cNvSpPr/>
            <p:nvPr/>
          </p:nvSpPr>
          <p:spPr>
            <a:xfrm>
              <a:off x="-47475350" y="2782275"/>
              <a:ext cx="124450" cy="124475"/>
            </a:xfrm>
            <a:custGeom>
              <a:avLst/>
              <a:gdLst/>
              <a:ahLst/>
              <a:cxnLst/>
              <a:rect l="l" t="t" r="r" b="b"/>
              <a:pathLst>
                <a:path w="4978" h="4979" extrusionOk="0">
                  <a:moveTo>
                    <a:pt x="2804" y="2080"/>
                  </a:moveTo>
                  <a:cubicBezTo>
                    <a:pt x="2678" y="2395"/>
                    <a:pt x="2457" y="2647"/>
                    <a:pt x="2174" y="2710"/>
                  </a:cubicBezTo>
                  <a:lnTo>
                    <a:pt x="2174" y="2080"/>
                  </a:lnTo>
                  <a:close/>
                  <a:moveTo>
                    <a:pt x="1827" y="725"/>
                  </a:moveTo>
                  <a:cubicBezTo>
                    <a:pt x="2300" y="725"/>
                    <a:pt x="2678" y="977"/>
                    <a:pt x="2804" y="1418"/>
                  </a:cubicBezTo>
                  <a:lnTo>
                    <a:pt x="1827" y="1418"/>
                  </a:lnTo>
                  <a:cubicBezTo>
                    <a:pt x="1607" y="1418"/>
                    <a:pt x="1481" y="1576"/>
                    <a:pt x="1481" y="1765"/>
                  </a:cubicBezTo>
                  <a:lnTo>
                    <a:pt x="1481" y="2773"/>
                  </a:lnTo>
                  <a:cubicBezTo>
                    <a:pt x="1071" y="2615"/>
                    <a:pt x="756" y="2206"/>
                    <a:pt x="756" y="1765"/>
                  </a:cubicBezTo>
                  <a:cubicBezTo>
                    <a:pt x="756" y="1197"/>
                    <a:pt x="1229" y="725"/>
                    <a:pt x="1827" y="725"/>
                  </a:cubicBezTo>
                  <a:close/>
                  <a:moveTo>
                    <a:pt x="4253" y="2080"/>
                  </a:moveTo>
                  <a:lnTo>
                    <a:pt x="4253" y="4222"/>
                  </a:lnTo>
                  <a:lnTo>
                    <a:pt x="2142" y="4222"/>
                  </a:lnTo>
                  <a:lnTo>
                    <a:pt x="2142" y="3466"/>
                  </a:lnTo>
                  <a:cubicBezTo>
                    <a:pt x="2804" y="3308"/>
                    <a:pt x="3371" y="2804"/>
                    <a:pt x="3529" y="2080"/>
                  </a:cubicBezTo>
                  <a:close/>
                  <a:moveTo>
                    <a:pt x="1764" y="0"/>
                  </a:moveTo>
                  <a:cubicBezTo>
                    <a:pt x="788" y="0"/>
                    <a:pt x="0" y="788"/>
                    <a:pt x="0" y="1765"/>
                  </a:cubicBezTo>
                  <a:cubicBezTo>
                    <a:pt x="0" y="2647"/>
                    <a:pt x="599" y="3340"/>
                    <a:pt x="1418" y="3497"/>
                  </a:cubicBezTo>
                  <a:lnTo>
                    <a:pt x="1418" y="4600"/>
                  </a:lnTo>
                  <a:cubicBezTo>
                    <a:pt x="1418" y="4821"/>
                    <a:pt x="1575" y="4978"/>
                    <a:pt x="1764" y="4978"/>
                  </a:cubicBezTo>
                  <a:lnTo>
                    <a:pt x="4568" y="4978"/>
                  </a:lnTo>
                  <a:cubicBezTo>
                    <a:pt x="4757" y="4978"/>
                    <a:pt x="4915" y="4821"/>
                    <a:pt x="4915" y="4600"/>
                  </a:cubicBezTo>
                  <a:lnTo>
                    <a:pt x="4915" y="1828"/>
                  </a:lnTo>
                  <a:cubicBezTo>
                    <a:pt x="4978" y="1576"/>
                    <a:pt x="4820" y="1418"/>
                    <a:pt x="4600" y="1418"/>
                  </a:cubicBezTo>
                  <a:lnTo>
                    <a:pt x="3497" y="1418"/>
                  </a:lnTo>
                  <a:cubicBezTo>
                    <a:pt x="3340" y="630"/>
                    <a:pt x="2646" y="0"/>
                    <a:pt x="1764" y="0"/>
                  </a:cubicBezTo>
                  <a:close/>
                </a:path>
              </a:pathLst>
            </a:custGeom>
            <a:grpFill/>
            <a:ln>
              <a:solidFill>
                <a:schemeClr val="tx1">
                  <a:lumMod val="95000"/>
                  <a:lumOff val="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556;p88">
              <a:extLst>
                <a:ext uri="{FF2B5EF4-FFF2-40B4-BE49-F238E27FC236}">
                  <a16:creationId xmlns:a16="http://schemas.microsoft.com/office/drawing/2014/main" id="{03CDFB77-4EF4-2C55-EEFE-E212ECB22198}"/>
                </a:ext>
              </a:extLst>
            </p:cNvPr>
            <p:cNvSpPr/>
            <p:nvPr/>
          </p:nvSpPr>
          <p:spPr>
            <a:xfrm>
              <a:off x="-47333600" y="278227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grpFill/>
            <a:ln>
              <a:solidFill>
                <a:schemeClr val="tx1">
                  <a:lumMod val="95000"/>
                  <a:lumOff val="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557;p88">
              <a:extLst>
                <a:ext uri="{FF2B5EF4-FFF2-40B4-BE49-F238E27FC236}">
                  <a16:creationId xmlns:a16="http://schemas.microsoft.com/office/drawing/2014/main" id="{EC98860C-5611-176B-CAE2-B06362BB5954}"/>
                </a:ext>
              </a:extLst>
            </p:cNvPr>
            <p:cNvSpPr/>
            <p:nvPr/>
          </p:nvSpPr>
          <p:spPr>
            <a:xfrm>
              <a:off x="-47333600" y="2817725"/>
              <a:ext cx="53600" cy="18125"/>
            </a:xfrm>
            <a:custGeom>
              <a:avLst/>
              <a:gdLst/>
              <a:ahLst/>
              <a:cxnLst/>
              <a:rect l="l" t="t" r="r" b="b"/>
              <a:pathLst>
                <a:path w="2144" h="725" extrusionOk="0">
                  <a:moveTo>
                    <a:pt x="347" y="0"/>
                  </a:moveTo>
                  <a:cubicBezTo>
                    <a:pt x="158" y="0"/>
                    <a:pt x="1" y="158"/>
                    <a:pt x="1" y="347"/>
                  </a:cubicBezTo>
                  <a:cubicBezTo>
                    <a:pt x="1" y="567"/>
                    <a:pt x="158" y="725"/>
                    <a:pt x="347" y="725"/>
                  </a:cubicBezTo>
                  <a:lnTo>
                    <a:pt x="1797" y="725"/>
                  </a:lnTo>
                  <a:cubicBezTo>
                    <a:pt x="1986" y="725"/>
                    <a:pt x="2143" y="567"/>
                    <a:pt x="2143" y="347"/>
                  </a:cubicBezTo>
                  <a:cubicBezTo>
                    <a:pt x="2143" y="158"/>
                    <a:pt x="1986" y="0"/>
                    <a:pt x="1797" y="0"/>
                  </a:cubicBezTo>
                  <a:close/>
                </a:path>
              </a:pathLst>
            </a:custGeom>
            <a:grpFill/>
            <a:ln>
              <a:solidFill>
                <a:schemeClr val="tx1">
                  <a:lumMod val="95000"/>
                  <a:lumOff val="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558;p88">
              <a:extLst>
                <a:ext uri="{FF2B5EF4-FFF2-40B4-BE49-F238E27FC236}">
                  <a16:creationId xmlns:a16="http://schemas.microsoft.com/office/drawing/2014/main" id="{EEAF8AA0-5431-C270-A240-8B8B36D56DC9}"/>
                </a:ext>
              </a:extLst>
            </p:cNvPr>
            <p:cNvSpPr/>
            <p:nvPr/>
          </p:nvSpPr>
          <p:spPr>
            <a:xfrm>
              <a:off x="-47333600" y="2852375"/>
              <a:ext cx="53600" cy="17350"/>
            </a:xfrm>
            <a:custGeom>
              <a:avLst/>
              <a:gdLst/>
              <a:ahLst/>
              <a:cxnLst/>
              <a:rect l="l" t="t" r="r" b="b"/>
              <a:pathLst>
                <a:path w="2144" h="694" extrusionOk="0">
                  <a:moveTo>
                    <a:pt x="347" y="0"/>
                  </a:moveTo>
                  <a:cubicBezTo>
                    <a:pt x="158" y="0"/>
                    <a:pt x="1" y="158"/>
                    <a:pt x="1" y="347"/>
                  </a:cubicBezTo>
                  <a:cubicBezTo>
                    <a:pt x="1" y="536"/>
                    <a:pt x="158" y="693"/>
                    <a:pt x="347" y="693"/>
                  </a:cubicBezTo>
                  <a:lnTo>
                    <a:pt x="1797" y="693"/>
                  </a:lnTo>
                  <a:cubicBezTo>
                    <a:pt x="1986" y="693"/>
                    <a:pt x="2143" y="536"/>
                    <a:pt x="2143" y="347"/>
                  </a:cubicBezTo>
                  <a:cubicBezTo>
                    <a:pt x="2143" y="158"/>
                    <a:pt x="1986" y="0"/>
                    <a:pt x="1797" y="0"/>
                  </a:cubicBezTo>
                  <a:close/>
                </a:path>
              </a:pathLst>
            </a:custGeom>
            <a:grpFill/>
            <a:ln>
              <a:solidFill>
                <a:schemeClr val="tx1">
                  <a:lumMod val="95000"/>
                  <a:lumOff val="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559;p88">
              <a:extLst>
                <a:ext uri="{FF2B5EF4-FFF2-40B4-BE49-F238E27FC236}">
                  <a16:creationId xmlns:a16="http://schemas.microsoft.com/office/drawing/2014/main" id="{E8AFCC20-C018-15F3-946B-B74EB98A6E2A}"/>
                </a:ext>
              </a:extLst>
            </p:cNvPr>
            <p:cNvSpPr/>
            <p:nvPr/>
          </p:nvSpPr>
          <p:spPr>
            <a:xfrm>
              <a:off x="-47333600" y="2887800"/>
              <a:ext cx="53600" cy="17375"/>
            </a:xfrm>
            <a:custGeom>
              <a:avLst/>
              <a:gdLst/>
              <a:ahLst/>
              <a:cxnLst/>
              <a:rect l="l" t="t" r="r" b="b"/>
              <a:pathLst>
                <a:path w="2144" h="695" extrusionOk="0">
                  <a:moveTo>
                    <a:pt x="347" y="1"/>
                  </a:moveTo>
                  <a:cubicBezTo>
                    <a:pt x="158" y="1"/>
                    <a:pt x="1" y="158"/>
                    <a:pt x="1" y="347"/>
                  </a:cubicBezTo>
                  <a:cubicBezTo>
                    <a:pt x="1" y="537"/>
                    <a:pt x="158" y="694"/>
                    <a:pt x="347" y="694"/>
                  </a:cubicBezTo>
                  <a:lnTo>
                    <a:pt x="1797" y="694"/>
                  </a:lnTo>
                  <a:cubicBezTo>
                    <a:pt x="1986" y="694"/>
                    <a:pt x="2143" y="537"/>
                    <a:pt x="2143" y="347"/>
                  </a:cubicBezTo>
                  <a:cubicBezTo>
                    <a:pt x="2143" y="158"/>
                    <a:pt x="1986" y="1"/>
                    <a:pt x="1797" y="1"/>
                  </a:cubicBezTo>
                  <a:close/>
                </a:path>
              </a:pathLst>
            </a:custGeom>
            <a:grpFill/>
            <a:ln>
              <a:solidFill>
                <a:schemeClr val="tx1">
                  <a:lumMod val="95000"/>
                  <a:lumOff val="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560;p88">
              <a:extLst>
                <a:ext uri="{FF2B5EF4-FFF2-40B4-BE49-F238E27FC236}">
                  <a16:creationId xmlns:a16="http://schemas.microsoft.com/office/drawing/2014/main" id="{43E949FC-92F9-D878-F1CA-97D79E2F3A0D}"/>
                </a:ext>
              </a:extLst>
            </p:cNvPr>
            <p:cNvSpPr/>
            <p:nvPr/>
          </p:nvSpPr>
          <p:spPr>
            <a:xfrm>
              <a:off x="-47527350" y="2747625"/>
              <a:ext cx="300100" cy="228425"/>
            </a:xfrm>
            <a:custGeom>
              <a:avLst/>
              <a:gdLst/>
              <a:ahLst/>
              <a:cxnLst/>
              <a:rect l="l" t="t" r="r" b="b"/>
              <a:pathLst>
                <a:path w="12004" h="9137" extrusionOk="0">
                  <a:moveTo>
                    <a:pt x="10586" y="693"/>
                  </a:moveTo>
                  <a:lnTo>
                    <a:pt x="10586" y="7026"/>
                  </a:lnTo>
                  <a:lnTo>
                    <a:pt x="1418" y="7026"/>
                  </a:lnTo>
                  <a:lnTo>
                    <a:pt x="1418" y="693"/>
                  </a:lnTo>
                  <a:close/>
                  <a:moveTo>
                    <a:pt x="11311" y="7687"/>
                  </a:moveTo>
                  <a:lnTo>
                    <a:pt x="11311" y="8412"/>
                  </a:lnTo>
                  <a:lnTo>
                    <a:pt x="725" y="8412"/>
                  </a:lnTo>
                  <a:lnTo>
                    <a:pt x="725" y="7687"/>
                  </a:lnTo>
                  <a:close/>
                  <a:moveTo>
                    <a:pt x="1072" y="0"/>
                  </a:moveTo>
                  <a:cubicBezTo>
                    <a:pt x="883" y="0"/>
                    <a:pt x="725" y="158"/>
                    <a:pt x="725" y="378"/>
                  </a:cubicBezTo>
                  <a:lnTo>
                    <a:pt x="725" y="7026"/>
                  </a:lnTo>
                  <a:lnTo>
                    <a:pt x="347" y="7026"/>
                  </a:lnTo>
                  <a:cubicBezTo>
                    <a:pt x="158" y="7026"/>
                    <a:pt x="1" y="7183"/>
                    <a:pt x="1" y="7372"/>
                  </a:cubicBezTo>
                  <a:lnTo>
                    <a:pt x="1" y="8790"/>
                  </a:lnTo>
                  <a:cubicBezTo>
                    <a:pt x="1" y="8979"/>
                    <a:pt x="158" y="9136"/>
                    <a:pt x="347" y="9136"/>
                  </a:cubicBezTo>
                  <a:lnTo>
                    <a:pt x="11658" y="9136"/>
                  </a:lnTo>
                  <a:cubicBezTo>
                    <a:pt x="11847" y="9136"/>
                    <a:pt x="12004" y="8979"/>
                    <a:pt x="12004" y="8790"/>
                  </a:cubicBezTo>
                  <a:lnTo>
                    <a:pt x="12004" y="7372"/>
                  </a:lnTo>
                  <a:cubicBezTo>
                    <a:pt x="12004" y="7183"/>
                    <a:pt x="11847" y="7026"/>
                    <a:pt x="11658" y="7026"/>
                  </a:cubicBezTo>
                  <a:lnTo>
                    <a:pt x="11311" y="7026"/>
                  </a:lnTo>
                  <a:lnTo>
                    <a:pt x="11311" y="378"/>
                  </a:lnTo>
                  <a:cubicBezTo>
                    <a:pt x="11311" y="158"/>
                    <a:pt x="11153" y="0"/>
                    <a:pt x="10964" y="0"/>
                  </a:cubicBezTo>
                  <a:close/>
                </a:path>
              </a:pathLst>
            </a:custGeom>
            <a:grpFill/>
            <a:ln>
              <a:solidFill>
                <a:schemeClr val="tx1">
                  <a:lumMod val="95000"/>
                  <a:lumOff val="5000"/>
                </a:schemeClr>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352449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1000"/>
                                        <p:tgtEl>
                                          <p:spTgt spid="4">
                                            <p:txEl>
                                              <p:pRg st="0" end="0"/>
                                            </p:txEl>
                                          </p:spTgt>
                                        </p:tgtEl>
                                      </p:cBhvr>
                                    </p:animEffect>
                                    <p:anim calcmode="lin" valueType="num">
                                      <p:cBhvr>
                                        <p:cTn id="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animEffect transition="in" filter="fade">
                                      <p:cBhvr>
                                        <p:cTn id="14" dur="1000"/>
                                        <p:tgtEl>
                                          <p:spTgt spid="4">
                                            <p:txEl>
                                              <p:pRg st="2" end="2"/>
                                            </p:txEl>
                                          </p:spTgt>
                                        </p:tgtEl>
                                      </p:cBhvr>
                                    </p:animEffect>
                                    <p:anim calcmode="lin" valueType="num">
                                      <p:cBhvr>
                                        <p:cTn id="15"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1000"/>
                                        <p:tgtEl>
                                          <p:spTgt spid="4">
                                            <p:txEl>
                                              <p:pRg st="4" end="4"/>
                                            </p:txEl>
                                          </p:spTgt>
                                        </p:tgtEl>
                                      </p:cBhvr>
                                    </p:animEffect>
                                    <p:anim calcmode="lin" valueType="num">
                                      <p:cBhvr>
                                        <p:cTn id="22" dur="1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1000"/>
                                        <p:tgtEl>
                                          <p:spTgt spid="4">
                                            <p:txEl>
                                              <p:pRg st="6" end="6"/>
                                            </p:txEl>
                                          </p:spTgt>
                                        </p:tgtEl>
                                      </p:cBhvr>
                                    </p:animEffect>
                                    <p:anim calcmode="lin" valueType="num">
                                      <p:cBhvr>
                                        <p:cTn id="29" dur="1000" fill="hold"/>
                                        <p:tgtEl>
                                          <p:spTgt spid="4">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1000"/>
                                        <p:tgtEl>
                                          <p:spTgt spid="4">
                                            <p:txEl>
                                              <p:pRg st="8" end="8"/>
                                            </p:txEl>
                                          </p:spTgt>
                                        </p:tgtEl>
                                      </p:cBhvr>
                                    </p:animEffect>
                                    <p:anim calcmode="lin" valueType="num">
                                      <p:cBhvr>
                                        <p:cTn id="36" dur="1000" fill="hold"/>
                                        <p:tgtEl>
                                          <p:spTgt spid="4">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4">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4">
                                            <p:txEl>
                                              <p:pRg st="10" end="10"/>
                                            </p:txEl>
                                          </p:spTgt>
                                        </p:tgtEl>
                                        <p:attrNameLst>
                                          <p:attrName>style.visibility</p:attrName>
                                        </p:attrNameLst>
                                      </p:cBhvr>
                                      <p:to>
                                        <p:strVal val="visible"/>
                                      </p:to>
                                    </p:set>
                                    <p:animEffect transition="in" filter="fade">
                                      <p:cBhvr>
                                        <p:cTn id="42" dur="1000"/>
                                        <p:tgtEl>
                                          <p:spTgt spid="4">
                                            <p:txEl>
                                              <p:pRg st="10" end="10"/>
                                            </p:txEl>
                                          </p:spTgt>
                                        </p:tgtEl>
                                      </p:cBhvr>
                                    </p:animEffect>
                                    <p:anim calcmode="lin" valueType="num">
                                      <p:cBhvr>
                                        <p:cTn id="43" dur="1000" fill="hold"/>
                                        <p:tgtEl>
                                          <p:spTgt spid="4">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4">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4">
                                            <p:txEl>
                                              <p:pRg st="12" end="12"/>
                                            </p:txEl>
                                          </p:spTgt>
                                        </p:tgtEl>
                                        <p:attrNameLst>
                                          <p:attrName>style.visibility</p:attrName>
                                        </p:attrNameLst>
                                      </p:cBhvr>
                                      <p:to>
                                        <p:strVal val="visible"/>
                                      </p:to>
                                    </p:set>
                                    <p:animEffect transition="in" filter="fade">
                                      <p:cBhvr>
                                        <p:cTn id="49" dur="1000"/>
                                        <p:tgtEl>
                                          <p:spTgt spid="4">
                                            <p:txEl>
                                              <p:pRg st="12" end="12"/>
                                            </p:txEl>
                                          </p:spTgt>
                                        </p:tgtEl>
                                      </p:cBhvr>
                                    </p:animEffect>
                                    <p:anim calcmode="lin" valueType="num">
                                      <p:cBhvr>
                                        <p:cTn id="50" dur="1000" fill="hold"/>
                                        <p:tgtEl>
                                          <p:spTgt spid="4">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4">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924" name="Metin kutusu 923">
            <a:extLst>
              <a:ext uri="{FF2B5EF4-FFF2-40B4-BE49-F238E27FC236}">
                <a16:creationId xmlns:a16="http://schemas.microsoft.com/office/drawing/2014/main" id="{28314ABD-92E0-EE6B-7914-E16A1D6A1F21}"/>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
        <p:nvSpPr>
          <p:cNvPr id="15" name="Google Shape;1038;p48">
            <a:extLst>
              <a:ext uri="{FF2B5EF4-FFF2-40B4-BE49-F238E27FC236}">
                <a16:creationId xmlns:a16="http://schemas.microsoft.com/office/drawing/2014/main" id="{F597872B-9195-5BC4-5B40-41FDE1F092E2}"/>
              </a:ext>
            </a:extLst>
          </p:cNvPr>
          <p:cNvSpPr txBox="1">
            <a:spLocks/>
          </p:cNvSpPr>
          <p:nvPr/>
        </p:nvSpPr>
        <p:spPr>
          <a:xfrm>
            <a:off x="640170" y="501697"/>
            <a:ext cx="7704000" cy="455753"/>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tr-TR" sz="2000" b="1" dirty="0">
                <a:latin typeface="Chakra Petch Medium" panose="020B0604020202020204" charset="-34"/>
                <a:cs typeface="Chakra Petch Medium" panose="020B0604020202020204" charset="-34"/>
              </a:rPr>
              <a:t>YAZILIM KALİTESİNDE BAKILAN ÖLÇÜTLER</a:t>
            </a:r>
          </a:p>
        </p:txBody>
      </p:sp>
      <p:sp>
        <p:nvSpPr>
          <p:cNvPr id="16" name="Google Shape;857;p42">
            <a:extLst>
              <a:ext uri="{FF2B5EF4-FFF2-40B4-BE49-F238E27FC236}">
                <a16:creationId xmlns:a16="http://schemas.microsoft.com/office/drawing/2014/main" id="{913AA6FF-52E1-CD4F-EEEE-20B7CAFD7C02}"/>
              </a:ext>
            </a:extLst>
          </p:cNvPr>
          <p:cNvSpPr txBox="1">
            <a:spLocks noGrp="1"/>
          </p:cNvSpPr>
          <p:nvPr>
            <p:ph type="body" idx="1"/>
          </p:nvPr>
        </p:nvSpPr>
        <p:spPr>
          <a:xfrm>
            <a:off x="365297" y="957450"/>
            <a:ext cx="4126873" cy="3527464"/>
          </a:xfrm>
          <a:prstGeom prst="rect">
            <a:avLst/>
          </a:prstGeom>
        </p:spPr>
        <p:txBody>
          <a:bodyPr spcFirstLastPara="1" wrap="square" lIns="91425" tIns="91425" rIns="91425" bIns="91425" anchor="ctr" anchorCtr="0">
            <a:noAutofit/>
          </a:bodyPr>
          <a:lstStyle/>
          <a:p>
            <a:pPr marL="342900" indent="-342900" algn="just">
              <a:buClr>
                <a:schemeClr val="dk1"/>
              </a:buClr>
              <a:buSzPts val="1100"/>
              <a:buFont typeface="+mj-lt"/>
              <a:buAutoNum type="arabicPeriod"/>
            </a:pPr>
            <a:r>
              <a:rPr lang="tr-TR" sz="1200" b="1" dirty="0"/>
              <a:t>Fonksiyonellik (</a:t>
            </a:r>
            <a:r>
              <a:rPr lang="tr-TR" sz="1200" b="1" dirty="0" err="1"/>
              <a:t>Functionality</a:t>
            </a:r>
            <a:r>
              <a:rPr lang="tr-TR" sz="1200" b="1" dirty="0"/>
              <a:t>)</a:t>
            </a:r>
          </a:p>
          <a:p>
            <a:pPr marL="342900" indent="-342900" algn="just">
              <a:buClr>
                <a:schemeClr val="dk1"/>
              </a:buClr>
              <a:buSzPts val="1100"/>
              <a:buFont typeface="+mj-lt"/>
              <a:buAutoNum type="arabicPeriod"/>
            </a:pPr>
            <a:endParaRPr lang="tr-TR" sz="1200" b="1" dirty="0"/>
          </a:p>
          <a:p>
            <a:pPr marL="342900" indent="-342900" algn="just">
              <a:buClr>
                <a:schemeClr val="dk1"/>
              </a:buClr>
              <a:buSzPts val="1100"/>
              <a:buFont typeface="+mj-lt"/>
              <a:buAutoNum type="arabicPeriod"/>
            </a:pPr>
            <a:r>
              <a:rPr lang="tr-TR" sz="1200" dirty="0"/>
              <a:t>Güvenilirlik (</a:t>
            </a:r>
            <a:r>
              <a:rPr lang="tr-TR" sz="1200" dirty="0" err="1"/>
              <a:t>Reliability</a:t>
            </a:r>
            <a:r>
              <a:rPr lang="tr-TR" sz="1200" dirty="0"/>
              <a:t>)</a:t>
            </a:r>
          </a:p>
          <a:p>
            <a:pPr marL="342900" indent="-342900" algn="just">
              <a:buClr>
                <a:schemeClr val="dk1"/>
              </a:buClr>
              <a:buSzPts val="1100"/>
              <a:buFont typeface="+mj-lt"/>
              <a:buAutoNum type="arabicPeriod"/>
            </a:pPr>
            <a:endParaRPr lang="tr-TR" sz="1200" b="1" dirty="0"/>
          </a:p>
          <a:p>
            <a:pPr marL="342900" indent="-342900" algn="just">
              <a:buClr>
                <a:schemeClr val="dk1"/>
              </a:buClr>
              <a:buSzPts val="1100"/>
              <a:buFont typeface="+mj-lt"/>
              <a:buAutoNum type="arabicPeriod"/>
            </a:pPr>
            <a:r>
              <a:rPr lang="tr-TR" sz="1200" b="1" dirty="0"/>
              <a:t>Kullanılabilirlik (</a:t>
            </a:r>
            <a:r>
              <a:rPr lang="tr-TR" sz="1200" b="1" dirty="0" err="1"/>
              <a:t>Usability</a:t>
            </a:r>
            <a:r>
              <a:rPr lang="tr-TR" sz="1200" b="1" dirty="0"/>
              <a:t>)</a:t>
            </a:r>
          </a:p>
          <a:p>
            <a:pPr marL="342900" indent="-342900" algn="just">
              <a:buClr>
                <a:schemeClr val="dk1"/>
              </a:buClr>
              <a:buSzPts val="1100"/>
              <a:buFont typeface="+mj-lt"/>
              <a:buAutoNum type="arabicPeriod"/>
            </a:pPr>
            <a:endParaRPr lang="tr-TR" sz="1200" b="1" dirty="0"/>
          </a:p>
          <a:p>
            <a:pPr marL="342900" indent="-342900" algn="just">
              <a:buClr>
                <a:schemeClr val="dk1"/>
              </a:buClr>
              <a:buSzPts val="1100"/>
              <a:buFont typeface="+mj-lt"/>
              <a:buAutoNum type="arabicPeriod"/>
            </a:pPr>
            <a:r>
              <a:rPr lang="tr-TR" sz="1200" dirty="0"/>
              <a:t>Verimlilik (</a:t>
            </a:r>
            <a:r>
              <a:rPr lang="tr-TR" sz="1200" dirty="0" err="1"/>
              <a:t>Efficiency</a:t>
            </a:r>
            <a:r>
              <a:rPr lang="tr-TR" sz="1200" dirty="0"/>
              <a:t>)</a:t>
            </a:r>
          </a:p>
          <a:p>
            <a:pPr marL="342900" indent="-342900" algn="just">
              <a:buClr>
                <a:schemeClr val="dk1"/>
              </a:buClr>
              <a:buSzPts val="1100"/>
              <a:buFont typeface="+mj-lt"/>
              <a:buAutoNum type="arabicPeriod"/>
            </a:pPr>
            <a:endParaRPr lang="tr-TR" sz="1200" dirty="0"/>
          </a:p>
          <a:p>
            <a:pPr marL="342900" indent="-342900" algn="just">
              <a:buClr>
                <a:schemeClr val="dk1"/>
              </a:buClr>
              <a:buSzPts val="1100"/>
              <a:buFont typeface="+mj-lt"/>
              <a:buAutoNum type="arabicPeriod"/>
            </a:pPr>
            <a:r>
              <a:rPr lang="tr-TR" sz="1200" b="1" dirty="0"/>
              <a:t>Bakım Kolaylığı (</a:t>
            </a:r>
            <a:r>
              <a:rPr lang="tr-TR" sz="1200" b="1" dirty="0" err="1"/>
              <a:t>Maintainability</a:t>
            </a:r>
            <a:r>
              <a:rPr lang="tr-TR" sz="1200" b="1" dirty="0"/>
              <a:t>)</a:t>
            </a:r>
          </a:p>
          <a:p>
            <a:pPr marL="342900" indent="-342900" algn="just">
              <a:buClr>
                <a:schemeClr val="dk1"/>
              </a:buClr>
              <a:buSzPts val="1100"/>
              <a:buFont typeface="+mj-lt"/>
              <a:buAutoNum type="arabicPeriod"/>
            </a:pPr>
            <a:endParaRPr lang="tr-TR" sz="1200" dirty="0"/>
          </a:p>
          <a:p>
            <a:pPr marL="342900" indent="-342900" algn="just">
              <a:buClr>
                <a:schemeClr val="dk1"/>
              </a:buClr>
              <a:buSzPts val="1100"/>
              <a:buFont typeface="+mj-lt"/>
              <a:buAutoNum type="arabicPeriod"/>
            </a:pPr>
            <a:r>
              <a:rPr lang="tr-TR" sz="1200" dirty="0"/>
              <a:t>Taşınabilirlik (</a:t>
            </a:r>
            <a:r>
              <a:rPr lang="tr-TR" sz="1200" dirty="0" err="1"/>
              <a:t>Portability</a:t>
            </a:r>
            <a:r>
              <a:rPr lang="tr-TR" sz="1200" dirty="0"/>
              <a:t>)</a:t>
            </a:r>
          </a:p>
          <a:p>
            <a:pPr marL="342900" indent="-342900" algn="just">
              <a:buClr>
                <a:schemeClr val="dk1"/>
              </a:buClr>
              <a:buSzPts val="1100"/>
              <a:buFont typeface="+mj-lt"/>
              <a:buAutoNum type="arabicPeriod"/>
            </a:pPr>
            <a:endParaRPr lang="tr-TR" sz="1200" dirty="0"/>
          </a:p>
          <a:p>
            <a:pPr marL="342900" indent="-342900" algn="just">
              <a:buClr>
                <a:schemeClr val="dk1"/>
              </a:buClr>
              <a:buSzPts val="1100"/>
              <a:buFont typeface="+mj-lt"/>
              <a:buAutoNum type="arabicPeriod"/>
            </a:pPr>
            <a:r>
              <a:rPr lang="tr-TR" sz="1200" b="1" dirty="0"/>
              <a:t>Güvenlik (Security)</a:t>
            </a:r>
          </a:p>
          <a:p>
            <a:pPr marL="342900" indent="-342900" algn="just">
              <a:buClr>
                <a:schemeClr val="dk1"/>
              </a:buClr>
              <a:buSzPts val="1100"/>
              <a:buFont typeface="+mj-lt"/>
              <a:buAutoNum type="arabicPeriod"/>
            </a:pPr>
            <a:endParaRPr lang="tr-TR" sz="1200" dirty="0"/>
          </a:p>
          <a:p>
            <a:pPr marL="342900" indent="-342900" algn="just">
              <a:buClr>
                <a:schemeClr val="dk1"/>
              </a:buClr>
              <a:buSzPts val="1100"/>
              <a:buFont typeface="+mj-lt"/>
              <a:buAutoNum type="arabicPeriod"/>
            </a:pPr>
            <a:r>
              <a:rPr lang="tr-TR" sz="1200" dirty="0"/>
              <a:t>Uyumluluk (Compatibility)</a:t>
            </a:r>
          </a:p>
          <a:p>
            <a:pPr marL="342900" indent="-342900" algn="just">
              <a:buClr>
                <a:schemeClr val="dk1"/>
              </a:buClr>
              <a:buSzPts val="1100"/>
              <a:buFont typeface="+mj-lt"/>
              <a:buAutoNum type="arabicPeriod"/>
            </a:pPr>
            <a:endParaRPr lang="tr-TR" sz="1200" dirty="0"/>
          </a:p>
          <a:p>
            <a:pPr marL="342900" indent="-342900" algn="just">
              <a:buClr>
                <a:schemeClr val="dk1"/>
              </a:buClr>
              <a:buSzPts val="1100"/>
              <a:buFont typeface="+mj-lt"/>
              <a:buAutoNum type="arabicPeriod"/>
            </a:pPr>
            <a:r>
              <a:rPr lang="tr-TR" sz="1200" b="1" dirty="0"/>
              <a:t>Modülerlik (</a:t>
            </a:r>
            <a:r>
              <a:rPr lang="tr-TR" sz="1200" b="1" dirty="0" err="1"/>
              <a:t>Modularity</a:t>
            </a:r>
            <a:r>
              <a:rPr lang="tr-TR" sz="1200" b="1" dirty="0"/>
              <a:t>)</a:t>
            </a:r>
          </a:p>
        </p:txBody>
      </p:sp>
    </p:spTree>
    <p:extLst>
      <p:ext uri="{BB962C8B-B14F-4D97-AF65-F5344CB8AC3E}">
        <p14:creationId xmlns:p14="http://schemas.microsoft.com/office/powerpoint/2010/main" val="28393827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randombar(horizontal)">
                                      <p:cBhvr>
                                        <p:cTn id="12" dur="500"/>
                                        <p:tgtEl>
                                          <p:spTgt spid="1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16">
                                            <p:txEl>
                                              <p:pRg st="4" end="4"/>
                                            </p:txEl>
                                          </p:spTgt>
                                        </p:tgtEl>
                                        <p:attrNameLst>
                                          <p:attrName>style.visibility</p:attrName>
                                        </p:attrNameLst>
                                      </p:cBhvr>
                                      <p:to>
                                        <p:strVal val="visible"/>
                                      </p:to>
                                    </p:set>
                                    <p:animEffect transition="in" filter="randombar(horizontal)">
                                      <p:cBhvr>
                                        <p:cTn id="17" dur="500"/>
                                        <p:tgtEl>
                                          <p:spTgt spid="16">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16">
                                            <p:txEl>
                                              <p:pRg st="6" end="6"/>
                                            </p:txEl>
                                          </p:spTgt>
                                        </p:tgtEl>
                                        <p:attrNameLst>
                                          <p:attrName>style.visibility</p:attrName>
                                        </p:attrNameLst>
                                      </p:cBhvr>
                                      <p:to>
                                        <p:strVal val="visible"/>
                                      </p:to>
                                    </p:set>
                                    <p:animEffect transition="in" filter="randombar(horizontal)">
                                      <p:cBhvr>
                                        <p:cTn id="22" dur="500"/>
                                        <p:tgtEl>
                                          <p:spTgt spid="16">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16">
                                            <p:txEl>
                                              <p:pRg st="8" end="8"/>
                                            </p:txEl>
                                          </p:spTgt>
                                        </p:tgtEl>
                                        <p:attrNameLst>
                                          <p:attrName>style.visibility</p:attrName>
                                        </p:attrNameLst>
                                      </p:cBhvr>
                                      <p:to>
                                        <p:strVal val="visible"/>
                                      </p:to>
                                    </p:set>
                                    <p:animEffect transition="in" filter="randombar(horizontal)">
                                      <p:cBhvr>
                                        <p:cTn id="27" dur="500"/>
                                        <p:tgtEl>
                                          <p:spTgt spid="16">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6">
                                            <p:txEl>
                                              <p:pRg st="10" end="10"/>
                                            </p:txEl>
                                          </p:spTgt>
                                        </p:tgtEl>
                                        <p:attrNameLst>
                                          <p:attrName>style.visibility</p:attrName>
                                        </p:attrNameLst>
                                      </p:cBhvr>
                                      <p:to>
                                        <p:strVal val="visible"/>
                                      </p:to>
                                    </p:set>
                                    <p:animEffect transition="in" filter="randombar(horizontal)">
                                      <p:cBhvr>
                                        <p:cTn id="32" dur="500"/>
                                        <p:tgtEl>
                                          <p:spTgt spid="16">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16">
                                            <p:txEl>
                                              <p:pRg st="12" end="12"/>
                                            </p:txEl>
                                          </p:spTgt>
                                        </p:tgtEl>
                                        <p:attrNameLst>
                                          <p:attrName>style.visibility</p:attrName>
                                        </p:attrNameLst>
                                      </p:cBhvr>
                                      <p:to>
                                        <p:strVal val="visible"/>
                                      </p:to>
                                    </p:set>
                                    <p:animEffect transition="in" filter="randombar(horizontal)">
                                      <p:cBhvr>
                                        <p:cTn id="37" dur="500"/>
                                        <p:tgtEl>
                                          <p:spTgt spid="16">
                                            <p:txEl>
                                              <p:pRg st="12" end="12"/>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16">
                                            <p:txEl>
                                              <p:pRg st="14" end="14"/>
                                            </p:txEl>
                                          </p:spTgt>
                                        </p:tgtEl>
                                        <p:attrNameLst>
                                          <p:attrName>style.visibility</p:attrName>
                                        </p:attrNameLst>
                                      </p:cBhvr>
                                      <p:to>
                                        <p:strVal val="visible"/>
                                      </p:to>
                                    </p:set>
                                    <p:animEffect transition="in" filter="randombar(horizontal)">
                                      <p:cBhvr>
                                        <p:cTn id="42" dur="500"/>
                                        <p:tgtEl>
                                          <p:spTgt spid="16">
                                            <p:txEl>
                                              <p:pRg st="14" end="14"/>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16">
                                            <p:txEl>
                                              <p:pRg st="16" end="16"/>
                                            </p:txEl>
                                          </p:spTgt>
                                        </p:tgtEl>
                                        <p:attrNameLst>
                                          <p:attrName>style.visibility</p:attrName>
                                        </p:attrNameLst>
                                      </p:cBhvr>
                                      <p:to>
                                        <p:strVal val="visible"/>
                                      </p:to>
                                    </p:set>
                                    <p:animEffect transition="in" filter="randombar(horizontal)">
                                      <p:cBhvr>
                                        <p:cTn id="47" dur="500"/>
                                        <p:tgtEl>
                                          <p:spTgt spid="1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0"/>
          <p:cNvSpPr txBox="1">
            <a:spLocks noGrp="1"/>
          </p:cNvSpPr>
          <p:nvPr>
            <p:ph type="title"/>
          </p:nvPr>
        </p:nvSpPr>
        <p:spPr>
          <a:xfrm>
            <a:off x="1516667" y="2364788"/>
            <a:ext cx="6110514" cy="1091212"/>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Dünya ve Türkiye’de Yazılım İstatistikleri</a:t>
            </a:r>
            <a:endParaRPr dirty="0"/>
          </a:p>
        </p:txBody>
      </p:sp>
      <p:sp>
        <p:nvSpPr>
          <p:cNvPr id="796" name="Google Shape;796;p40"/>
          <p:cNvSpPr txBox="1">
            <a:spLocks noGrp="1"/>
          </p:cNvSpPr>
          <p:nvPr>
            <p:ph type="title" idx="2"/>
          </p:nvPr>
        </p:nvSpPr>
        <p:spPr>
          <a:xfrm>
            <a:off x="2996625" y="1522988"/>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tr-TR" dirty="0"/>
              <a:t>6</a:t>
            </a:r>
            <a:endParaRPr dirty="0"/>
          </a:p>
        </p:txBody>
      </p:sp>
      <p:sp>
        <p:nvSpPr>
          <p:cNvPr id="2" name="Metin kutusu 1">
            <a:extLst>
              <a:ext uri="{FF2B5EF4-FFF2-40B4-BE49-F238E27FC236}">
                <a16:creationId xmlns:a16="http://schemas.microsoft.com/office/drawing/2014/main" id="{361EBB18-3507-7D82-859A-B8432252CF7D}"/>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grpSp>
        <p:nvGrpSpPr>
          <p:cNvPr id="6" name="Google Shape;10817;p86">
            <a:extLst>
              <a:ext uri="{FF2B5EF4-FFF2-40B4-BE49-F238E27FC236}">
                <a16:creationId xmlns:a16="http://schemas.microsoft.com/office/drawing/2014/main" id="{6E6A141D-CEF5-F35E-9DF1-B8DB0F820543}"/>
              </a:ext>
            </a:extLst>
          </p:cNvPr>
          <p:cNvGrpSpPr/>
          <p:nvPr/>
        </p:nvGrpSpPr>
        <p:grpSpPr>
          <a:xfrm>
            <a:off x="7815943" y="713775"/>
            <a:ext cx="783772" cy="743898"/>
            <a:chOff x="-61783350" y="2297100"/>
            <a:chExt cx="316650" cy="316650"/>
          </a:xfrm>
        </p:grpSpPr>
        <p:sp>
          <p:nvSpPr>
            <p:cNvPr id="7" name="Google Shape;10818;p86">
              <a:extLst>
                <a:ext uri="{FF2B5EF4-FFF2-40B4-BE49-F238E27FC236}">
                  <a16:creationId xmlns:a16="http://schemas.microsoft.com/office/drawing/2014/main" id="{8110E2E8-52AF-93A7-E7D4-32495162AC4C}"/>
                </a:ext>
              </a:extLst>
            </p:cNvPr>
            <p:cNvSpPr/>
            <p:nvPr/>
          </p:nvSpPr>
          <p:spPr>
            <a:xfrm>
              <a:off x="-61783350" y="2297100"/>
              <a:ext cx="316650" cy="316650"/>
            </a:xfrm>
            <a:custGeom>
              <a:avLst/>
              <a:gdLst/>
              <a:ahLst/>
              <a:cxnLst/>
              <a:rect l="l" t="t" r="r" b="b"/>
              <a:pathLst>
                <a:path w="12666" h="12666" extrusionOk="0">
                  <a:moveTo>
                    <a:pt x="379" y="0"/>
                  </a:moveTo>
                  <a:cubicBezTo>
                    <a:pt x="158" y="0"/>
                    <a:pt x="1" y="189"/>
                    <a:pt x="1" y="441"/>
                  </a:cubicBezTo>
                  <a:lnTo>
                    <a:pt x="1" y="12287"/>
                  </a:lnTo>
                  <a:cubicBezTo>
                    <a:pt x="1" y="12508"/>
                    <a:pt x="190" y="12665"/>
                    <a:pt x="379" y="12665"/>
                  </a:cubicBezTo>
                  <a:lnTo>
                    <a:pt x="12256" y="12665"/>
                  </a:lnTo>
                  <a:cubicBezTo>
                    <a:pt x="12477" y="12665"/>
                    <a:pt x="12666" y="12476"/>
                    <a:pt x="12666" y="12287"/>
                  </a:cubicBezTo>
                  <a:cubicBezTo>
                    <a:pt x="12634" y="12098"/>
                    <a:pt x="12477" y="11878"/>
                    <a:pt x="12256" y="11878"/>
                  </a:cubicBezTo>
                  <a:lnTo>
                    <a:pt x="820" y="11878"/>
                  </a:lnTo>
                  <a:lnTo>
                    <a:pt x="820" y="441"/>
                  </a:lnTo>
                  <a:cubicBezTo>
                    <a:pt x="820" y="189"/>
                    <a:pt x="631" y="0"/>
                    <a:pt x="379"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0819;p86">
              <a:extLst>
                <a:ext uri="{FF2B5EF4-FFF2-40B4-BE49-F238E27FC236}">
                  <a16:creationId xmlns:a16="http://schemas.microsoft.com/office/drawing/2014/main" id="{2ACBCA23-C8AC-A960-5986-6C57AE86E1CA}"/>
                </a:ext>
              </a:extLst>
            </p:cNvPr>
            <p:cNvSpPr/>
            <p:nvPr/>
          </p:nvSpPr>
          <p:spPr>
            <a:xfrm>
              <a:off x="-61742375" y="2387675"/>
              <a:ext cx="275675" cy="151250"/>
            </a:xfrm>
            <a:custGeom>
              <a:avLst/>
              <a:gdLst/>
              <a:ahLst/>
              <a:cxnLst/>
              <a:rect l="l" t="t" r="r" b="b"/>
              <a:pathLst>
                <a:path w="11027" h="6050" extrusionOk="0">
                  <a:moveTo>
                    <a:pt x="9767" y="788"/>
                  </a:moveTo>
                  <a:cubicBezTo>
                    <a:pt x="10019" y="788"/>
                    <a:pt x="10208" y="977"/>
                    <a:pt x="10208" y="1229"/>
                  </a:cubicBezTo>
                  <a:cubicBezTo>
                    <a:pt x="10176" y="1450"/>
                    <a:pt x="10019" y="1639"/>
                    <a:pt x="9767" y="1639"/>
                  </a:cubicBezTo>
                  <a:cubicBezTo>
                    <a:pt x="9546" y="1639"/>
                    <a:pt x="9389" y="1450"/>
                    <a:pt x="9389" y="1229"/>
                  </a:cubicBezTo>
                  <a:cubicBezTo>
                    <a:pt x="9389" y="977"/>
                    <a:pt x="9578" y="788"/>
                    <a:pt x="9767" y="788"/>
                  </a:cubicBezTo>
                  <a:close/>
                  <a:moveTo>
                    <a:pt x="4001" y="1607"/>
                  </a:moveTo>
                  <a:cubicBezTo>
                    <a:pt x="4222" y="1607"/>
                    <a:pt x="4379" y="1796"/>
                    <a:pt x="4379" y="2048"/>
                  </a:cubicBezTo>
                  <a:cubicBezTo>
                    <a:pt x="4379" y="2269"/>
                    <a:pt x="4222" y="2489"/>
                    <a:pt x="4001" y="2489"/>
                  </a:cubicBezTo>
                  <a:cubicBezTo>
                    <a:pt x="3749" y="2489"/>
                    <a:pt x="3560" y="2269"/>
                    <a:pt x="3560" y="2048"/>
                  </a:cubicBezTo>
                  <a:cubicBezTo>
                    <a:pt x="3560" y="1796"/>
                    <a:pt x="3749" y="1607"/>
                    <a:pt x="4001" y="1607"/>
                  </a:cubicBezTo>
                  <a:close/>
                  <a:moveTo>
                    <a:pt x="6459" y="4128"/>
                  </a:moveTo>
                  <a:cubicBezTo>
                    <a:pt x="6679" y="4128"/>
                    <a:pt x="6900" y="4317"/>
                    <a:pt x="6900" y="4569"/>
                  </a:cubicBezTo>
                  <a:cubicBezTo>
                    <a:pt x="6868" y="4758"/>
                    <a:pt x="6711" y="4947"/>
                    <a:pt x="6459" y="4947"/>
                  </a:cubicBezTo>
                  <a:cubicBezTo>
                    <a:pt x="6238" y="4947"/>
                    <a:pt x="6081" y="4758"/>
                    <a:pt x="6081" y="4569"/>
                  </a:cubicBezTo>
                  <a:cubicBezTo>
                    <a:pt x="6081" y="4317"/>
                    <a:pt x="6270" y="4128"/>
                    <a:pt x="6459" y="4128"/>
                  </a:cubicBezTo>
                  <a:close/>
                  <a:moveTo>
                    <a:pt x="1229" y="4380"/>
                  </a:moveTo>
                  <a:cubicBezTo>
                    <a:pt x="1481" y="4380"/>
                    <a:pt x="1638" y="4569"/>
                    <a:pt x="1638" y="4789"/>
                  </a:cubicBezTo>
                  <a:cubicBezTo>
                    <a:pt x="1638" y="5041"/>
                    <a:pt x="1481" y="5230"/>
                    <a:pt x="1229" y="5230"/>
                  </a:cubicBezTo>
                  <a:cubicBezTo>
                    <a:pt x="1008" y="5230"/>
                    <a:pt x="788" y="5041"/>
                    <a:pt x="788" y="4789"/>
                  </a:cubicBezTo>
                  <a:cubicBezTo>
                    <a:pt x="788" y="4569"/>
                    <a:pt x="1008" y="4380"/>
                    <a:pt x="1229" y="4380"/>
                  </a:cubicBezTo>
                  <a:close/>
                  <a:moveTo>
                    <a:pt x="9767" y="0"/>
                  </a:moveTo>
                  <a:cubicBezTo>
                    <a:pt x="9105" y="0"/>
                    <a:pt x="8570" y="536"/>
                    <a:pt x="8570" y="1229"/>
                  </a:cubicBezTo>
                  <a:cubicBezTo>
                    <a:pt x="8570" y="1418"/>
                    <a:pt x="8601" y="1576"/>
                    <a:pt x="8664" y="1765"/>
                  </a:cubicBezTo>
                  <a:lnTo>
                    <a:pt x="7026" y="3434"/>
                  </a:lnTo>
                  <a:cubicBezTo>
                    <a:pt x="6868" y="3340"/>
                    <a:pt x="6679" y="3308"/>
                    <a:pt x="6459" y="3308"/>
                  </a:cubicBezTo>
                  <a:cubicBezTo>
                    <a:pt x="6270" y="3308"/>
                    <a:pt x="6112" y="3340"/>
                    <a:pt x="5923" y="3434"/>
                  </a:cubicBezTo>
                  <a:lnTo>
                    <a:pt x="5104" y="2584"/>
                  </a:lnTo>
                  <a:cubicBezTo>
                    <a:pt x="5167" y="2426"/>
                    <a:pt x="5199" y="2237"/>
                    <a:pt x="5199" y="2048"/>
                  </a:cubicBezTo>
                  <a:cubicBezTo>
                    <a:pt x="5199" y="1387"/>
                    <a:pt x="4663" y="788"/>
                    <a:pt x="4001" y="788"/>
                  </a:cubicBezTo>
                  <a:cubicBezTo>
                    <a:pt x="3308" y="788"/>
                    <a:pt x="2773" y="1324"/>
                    <a:pt x="2773" y="2048"/>
                  </a:cubicBezTo>
                  <a:cubicBezTo>
                    <a:pt x="2773" y="2237"/>
                    <a:pt x="2804" y="2395"/>
                    <a:pt x="2899" y="2584"/>
                  </a:cubicBezTo>
                  <a:lnTo>
                    <a:pt x="1796" y="3686"/>
                  </a:lnTo>
                  <a:cubicBezTo>
                    <a:pt x="1638" y="3623"/>
                    <a:pt x="1418" y="3592"/>
                    <a:pt x="1229" y="3592"/>
                  </a:cubicBezTo>
                  <a:cubicBezTo>
                    <a:pt x="567" y="3592"/>
                    <a:pt x="0" y="4128"/>
                    <a:pt x="0" y="4852"/>
                  </a:cubicBezTo>
                  <a:cubicBezTo>
                    <a:pt x="0" y="5514"/>
                    <a:pt x="567" y="6049"/>
                    <a:pt x="1229" y="6049"/>
                  </a:cubicBezTo>
                  <a:cubicBezTo>
                    <a:pt x="1890" y="6049"/>
                    <a:pt x="2458" y="5514"/>
                    <a:pt x="2458" y="4852"/>
                  </a:cubicBezTo>
                  <a:cubicBezTo>
                    <a:pt x="2458" y="4632"/>
                    <a:pt x="2426" y="4474"/>
                    <a:pt x="2332" y="4285"/>
                  </a:cubicBezTo>
                  <a:lnTo>
                    <a:pt x="3434" y="3182"/>
                  </a:lnTo>
                  <a:cubicBezTo>
                    <a:pt x="3592" y="3245"/>
                    <a:pt x="3781" y="3308"/>
                    <a:pt x="4001" y="3308"/>
                  </a:cubicBezTo>
                  <a:cubicBezTo>
                    <a:pt x="4190" y="3308"/>
                    <a:pt x="4348" y="3277"/>
                    <a:pt x="4537" y="3182"/>
                  </a:cubicBezTo>
                  <a:lnTo>
                    <a:pt x="5356" y="4001"/>
                  </a:lnTo>
                  <a:cubicBezTo>
                    <a:pt x="5293" y="4159"/>
                    <a:pt x="5262" y="4348"/>
                    <a:pt x="5262" y="4569"/>
                  </a:cubicBezTo>
                  <a:cubicBezTo>
                    <a:pt x="5262" y="5230"/>
                    <a:pt x="5797" y="5766"/>
                    <a:pt x="6459" y="5766"/>
                  </a:cubicBezTo>
                  <a:cubicBezTo>
                    <a:pt x="7152" y="5766"/>
                    <a:pt x="7687" y="5230"/>
                    <a:pt x="7687" y="4569"/>
                  </a:cubicBezTo>
                  <a:cubicBezTo>
                    <a:pt x="7687" y="4348"/>
                    <a:pt x="7656" y="4191"/>
                    <a:pt x="7561" y="4001"/>
                  </a:cubicBezTo>
                  <a:lnTo>
                    <a:pt x="9231" y="2363"/>
                  </a:lnTo>
                  <a:cubicBezTo>
                    <a:pt x="9389" y="2426"/>
                    <a:pt x="9578" y="2489"/>
                    <a:pt x="9767" y="2489"/>
                  </a:cubicBezTo>
                  <a:cubicBezTo>
                    <a:pt x="10460" y="2489"/>
                    <a:pt x="11027" y="1922"/>
                    <a:pt x="11027" y="1229"/>
                  </a:cubicBezTo>
                  <a:cubicBezTo>
                    <a:pt x="10995" y="536"/>
                    <a:pt x="10460" y="0"/>
                    <a:pt x="9767" y="0"/>
                  </a:cubicBez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9918204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924" name="Metin kutusu 923">
            <a:extLst>
              <a:ext uri="{FF2B5EF4-FFF2-40B4-BE49-F238E27FC236}">
                <a16:creationId xmlns:a16="http://schemas.microsoft.com/office/drawing/2014/main" id="{28314ABD-92E0-EE6B-7914-E16A1D6A1F21}"/>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
        <p:nvSpPr>
          <p:cNvPr id="16" name="Google Shape;857;p42">
            <a:extLst>
              <a:ext uri="{FF2B5EF4-FFF2-40B4-BE49-F238E27FC236}">
                <a16:creationId xmlns:a16="http://schemas.microsoft.com/office/drawing/2014/main" id="{913AA6FF-52E1-CD4F-EEEE-20B7CAFD7C02}"/>
              </a:ext>
            </a:extLst>
          </p:cNvPr>
          <p:cNvSpPr txBox="1">
            <a:spLocks noGrp="1"/>
          </p:cNvSpPr>
          <p:nvPr>
            <p:ph type="body" idx="1"/>
          </p:nvPr>
        </p:nvSpPr>
        <p:spPr>
          <a:xfrm>
            <a:off x="270954" y="630879"/>
            <a:ext cx="8560989" cy="3832264"/>
          </a:xfrm>
          <a:prstGeom prst="rect">
            <a:avLst/>
          </a:prstGeom>
        </p:spPr>
        <p:txBody>
          <a:bodyPr spcFirstLastPara="1" wrap="square" lIns="91425" tIns="91425" rIns="91425" bIns="91425" anchor="ctr" anchorCtr="0">
            <a:noAutofit/>
          </a:bodyPr>
          <a:lstStyle/>
          <a:p>
            <a:pPr marL="342900" indent="-342900" algn="just">
              <a:buClr>
                <a:schemeClr val="dk1"/>
              </a:buClr>
              <a:buSzPts val="1100"/>
              <a:buFont typeface="+mj-lt"/>
              <a:buAutoNum type="arabicPeriod"/>
            </a:pPr>
            <a:r>
              <a:rPr lang="tr-TR" sz="1200" b="1" dirty="0"/>
              <a:t>Dünya genelinde yazılım geliştirici nüfusunun 2024 yılı sonuna kadar 28,7 milyona ulaşması beklenmektedir. Bu, 4 yıl içinde 3,2 milyonluk bir artış anlamına gelmektedir. ABD'de yaklaşık 4,3 milyon yazılım geliştirici bulunmaktadır.</a:t>
            </a:r>
          </a:p>
          <a:p>
            <a:pPr marL="342900" indent="-342900" algn="just">
              <a:buClr>
                <a:schemeClr val="dk1"/>
              </a:buClr>
              <a:buSzPts val="1100"/>
              <a:buFont typeface="+mj-lt"/>
              <a:buAutoNum type="arabicPeriod"/>
            </a:pPr>
            <a:endParaRPr lang="tr-TR" sz="1200" b="1" dirty="0"/>
          </a:p>
          <a:p>
            <a:pPr marL="342900" indent="-342900" algn="just">
              <a:buClr>
                <a:schemeClr val="dk1"/>
              </a:buClr>
              <a:buSzPts val="1100"/>
              <a:buFont typeface="+mj-lt"/>
              <a:buAutoNum type="arabicPeriod"/>
            </a:pPr>
            <a:r>
              <a:rPr lang="tr-TR" sz="1200" dirty="0"/>
              <a:t>Yazılım geliştirme projelerinin %84,7'si kurumsal uygulamalara dayanmaktadır. Yazılım geliştirme projelerinin %53,6'sı iş otomasyonuna, %38,50'si ise e-ticarete dayanmaktadır.</a:t>
            </a:r>
          </a:p>
          <a:p>
            <a:pPr marL="342900" indent="-342900" algn="just">
              <a:buClr>
                <a:schemeClr val="dk1"/>
              </a:buClr>
              <a:buSzPts val="1100"/>
              <a:buFont typeface="+mj-lt"/>
              <a:buAutoNum type="arabicPeriod"/>
            </a:pPr>
            <a:endParaRPr lang="tr-TR" sz="1200" b="1" dirty="0"/>
          </a:p>
          <a:p>
            <a:pPr marL="342900" indent="-342900" algn="just">
              <a:buClr>
                <a:schemeClr val="dk1"/>
              </a:buClr>
              <a:buSzPts val="1100"/>
              <a:buFont typeface="+mj-lt"/>
              <a:buAutoNum type="arabicPeriod"/>
            </a:pPr>
            <a:r>
              <a:rPr lang="tr-TR" sz="1200" b="1" dirty="0"/>
              <a:t>Yazılım mühendislerinin yaklaşık %54'ü evden çalıştıklarında daha üretken olduklarını iddia etmektedir. Bu, dünya yeniden ofis kültürüne doğru ilerlerken 2024 yılında büyük bir tartışma konusu olması beklenmektedir.</a:t>
            </a:r>
          </a:p>
          <a:p>
            <a:pPr marL="342900" indent="-342900" algn="just">
              <a:buClr>
                <a:schemeClr val="dk1"/>
              </a:buClr>
              <a:buSzPts val="1100"/>
              <a:buFont typeface="+mj-lt"/>
              <a:buAutoNum type="arabicPeriod"/>
            </a:pPr>
            <a:endParaRPr lang="tr-TR" sz="1200" b="1" dirty="0"/>
          </a:p>
          <a:p>
            <a:pPr marL="342900" indent="-342900" algn="just">
              <a:buClr>
                <a:schemeClr val="dk1"/>
              </a:buClr>
              <a:buSzPts val="1100"/>
              <a:buFont typeface="+mj-lt"/>
              <a:buAutoNum type="arabicPeriod"/>
            </a:pPr>
            <a:r>
              <a:rPr lang="tr-TR" sz="1200" dirty="0"/>
              <a:t>Yazılım geliştirme projelerinin maliyeti 3.000 ila 150.000 dolar arasında değişmektedir.</a:t>
            </a:r>
          </a:p>
          <a:p>
            <a:pPr marL="342900" indent="-342900" algn="just">
              <a:buClr>
                <a:schemeClr val="dk1"/>
              </a:buClr>
              <a:buSzPts val="1100"/>
              <a:buFont typeface="+mj-lt"/>
              <a:buAutoNum type="arabicPeriod"/>
            </a:pPr>
            <a:endParaRPr lang="tr-TR" sz="1200" b="1" dirty="0"/>
          </a:p>
          <a:p>
            <a:pPr marL="342900" indent="-342900" algn="just">
              <a:buClr>
                <a:schemeClr val="dk1"/>
              </a:buClr>
              <a:buSzPts val="1100"/>
              <a:buFont typeface="+mj-lt"/>
              <a:buAutoNum type="arabicPeriod"/>
            </a:pPr>
            <a:r>
              <a:rPr lang="tr-TR" sz="1200" b="1" dirty="0"/>
              <a:t>JavaScript dünyada en çok kullanılan programlama dilidir ve profesyonel geliştiricilerin %65,82'si bu dili tercih etmektedir.</a:t>
            </a:r>
          </a:p>
          <a:p>
            <a:pPr marL="342900" indent="-342900" algn="just">
              <a:buClr>
                <a:schemeClr val="dk1"/>
              </a:buClr>
              <a:buSzPts val="1100"/>
              <a:buFont typeface="+mj-lt"/>
              <a:buAutoNum type="arabicPeriod"/>
            </a:pPr>
            <a:endParaRPr lang="tr-TR" sz="1200" b="1" dirty="0"/>
          </a:p>
          <a:p>
            <a:pPr marL="342900" indent="-342900" algn="just">
              <a:buClr>
                <a:schemeClr val="dk1"/>
              </a:buClr>
              <a:buSzPts val="1100"/>
              <a:buFont typeface="+mj-lt"/>
              <a:buAutoNum type="arabicPeriod"/>
            </a:pPr>
            <a:r>
              <a:rPr lang="tr-TR" sz="1200" dirty="0"/>
              <a:t>Deneyimli yazılım geliştiriciler için yıllık ortalama maaş 107.090 dolardır.</a:t>
            </a:r>
          </a:p>
        </p:txBody>
      </p:sp>
    </p:spTree>
    <p:extLst>
      <p:ext uri="{BB962C8B-B14F-4D97-AF65-F5344CB8AC3E}">
        <p14:creationId xmlns:p14="http://schemas.microsoft.com/office/powerpoint/2010/main" val="224160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2" end="2"/>
                                            </p:txEl>
                                          </p:spTgt>
                                        </p:tgtEl>
                                        <p:attrNameLst>
                                          <p:attrName>style.visibility</p:attrName>
                                        </p:attrNameLst>
                                      </p:cBhvr>
                                      <p:to>
                                        <p:strVal val="visible"/>
                                      </p:to>
                                    </p:set>
                                    <p:animEffect transition="in" filter="fade">
                                      <p:cBhvr>
                                        <p:cTn id="14" dur="1000"/>
                                        <p:tgtEl>
                                          <p:spTgt spid="16">
                                            <p:txEl>
                                              <p:pRg st="2" end="2"/>
                                            </p:txEl>
                                          </p:spTgt>
                                        </p:tgtEl>
                                      </p:cBhvr>
                                    </p:animEffect>
                                    <p:anim calcmode="lin" valueType="num">
                                      <p:cBhvr>
                                        <p:cTn id="15"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
                                            <p:txEl>
                                              <p:pRg st="4" end="4"/>
                                            </p:txEl>
                                          </p:spTgt>
                                        </p:tgtEl>
                                        <p:attrNameLst>
                                          <p:attrName>style.visibility</p:attrName>
                                        </p:attrNameLst>
                                      </p:cBhvr>
                                      <p:to>
                                        <p:strVal val="visible"/>
                                      </p:to>
                                    </p:set>
                                    <p:animEffect transition="in" filter="fade">
                                      <p:cBhvr>
                                        <p:cTn id="21" dur="1000"/>
                                        <p:tgtEl>
                                          <p:spTgt spid="16">
                                            <p:txEl>
                                              <p:pRg st="4" end="4"/>
                                            </p:txEl>
                                          </p:spTgt>
                                        </p:tgtEl>
                                      </p:cBhvr>
                                    </p:animEffect>
                                    <p:anim calcmode="lin" valueType="num">
                                      <p:cBhvr>
                                        <p:cTn id="22"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xEl>
                                              <p:pRg st="6" end="6"/>
                                            </p:txEl>
                                          </p:spTgt>
                                        </p:tgtEl>
                                        <p:attrNameLst>
                                          <p:attrName>style.visibility</p:attrName>
                                        </p:attrNameLst>
                                      </p:cBhvr>
                                      <p:to>
                                        <p:strVal val="visible"/>
                                      </p:to>
                                    </p:set>
                                    <p:animEffect transition="in" filter="fade">
                                      <p:cBhvr>
                                        <p:cTn id="28" dur="1000"/>
                                        <p:tgtEl>
                                          <p:spTgt spid="16">
                                            <p:txEl>
                                              <p:pRg st="6" end="6"/>
                                            </p:txEl>
                                          </p:spTgt>
                                        </p:tgtEl>
                                      </p:cBhvr>
                                    </p:animEffect>
                                    <p:anim calcmode="lin" valueType="num">
                                      <p:cBhvr>
                                        <p:cTn id="29" dur="1000" fill="hold"/>
                                        <p:tgtEl>
                                          <p:spTgt spid="16">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6">
                                            <p:txEl>
                                              <p:pRg st="8" end="8"/>
                                            </p:txEl>
                                          </p:spTgt>
                                        </p:tgtEl>
                                        <p:attrNameLst>
                                          <p:attrName>style.visibility</p:attrName>
                                        </p:attrNameLst>
                                      </p:cBhvr>
                                      <p:to>
                                        <p:strVal val="visible"/>
                                      </p:to>
                                    </p:set>
                                    <p:animEffect transition="in" filter="fade">
                                      <p:cBhvr>
                                        <p:cTn id="35" dur="1000"/>
                                        <p:tgtEl>
                                          <p:spTgt spid="16">
                                            <p:txEl>
                                              <p:pRg st="8" end="8"/>
                                            </p:txEl>
                                          </p:spTgt>
                                        </p:tgtEl>
                                      </p:cBhvr>
                                    </p:animEffect>
                                    <p:anim calcmode="lin" valueType="num">
                                      <p:cBhvr>
                                        <p:cTn id="36" dur="1000" fill="hold"/>
                                        <p:tgtEl>
                                          <p:spTgt spid="16">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1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6">
                                            <p:txEl>
                                              <p:pRg st="10" end="10"/>
                                            </p:txEl>
                                          </p:spTgt>
                                        </p:tgtEl>
                                        <p:attrNameLst>
                                          <p:attrName>style.visibility</p:attrName>
                                        </p:attrNameLst>
                                      </p:cBhvr>
                                      <p:to>
                                        <p:strVal val="visible"/>
                                      </p:to>
                                    </p:set>
                                    <p:animEffect transition="in" filter="fade">
                                      <p:cBhvr>
                                        <p:cTn id="42" dur="1000"/>
                                        <p:tgtEl>
                                          <p:spTgt spid="16">
                                            <p:txEl>
                                              <p:pRg st="10" end="10"/>
                                            </p:txEl>
                                          </p:spTgt>
                                        </p:tgtEl>
                                      </p:cBhvr>
                                    </p:animEffect>
                                    <p:anim calcmode="lin" valueType="num">
                                      <p:cBhvr>
                                        <p:cTn id="43" dur="1000" fill="hold"/>
                                        <p:tgtEl>
                                          <p:spTgt spid="16">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16">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924" name="Metin kutusu 923">
            <a:extLst>
              <a:ext uri="{FF2B5EF4-FFF2-40B4-BE49-F238E27FC236}">
                <a16:creationId xmlns:a16="http://schemas.microsoft.com/office/drawing/2014/main" id="{28314ABD-92E0-EE6B-7914-E16A1D6A1F21}"/>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pic>
        <p:nvPicPr>
          <p:cNvPr id="5" name="Resim 4" descr="metin, ekran görüntüsü, sayı, numara, yazı tipi içeren bir resim&#10;&#10;Açıklama otomatik olarak oluşturuldu">
            <a:extLst>
              <a:ext uri="{FF2B5EF4-FFF2-40B4-BE49-F238E27FC236}">
                <a16:creationId xmlns:a16="http://schemas.microsoft.com/office/drawing/2014/main" id="{17EDE9C3-CCF3-3F24-5A04-0001E28C269B}"/>
              </a:ext>
            </a:extLst>
          </p:cNvPr>
          <p:cNvPicPr>
            <a:picLocks noChangeAspect="1"/>
          </p:cNvPicPr>
          <p:nvPr/>
        </p:nvPicPr>
        <p:blipFill>
          <a:blip r:embed="rId3"/>
          <a:stretch>
            <a:fillRect/>
          </a:stretch>
        </p:blipFill>
        <p:spPr>
          <a:xfrm>
            <a:off x="1378857" y="433512"/>
            <a:ext cx="6146800" cy="4370717"/>
          </a:xfrm>
          <a:prstGeom prst="rect">
            <a:avLst/>
          </a:prstGeom>
        </p:spPr>
      </p:pic>
    </p:spTree>
    <p:extLst>
      <p:ext uri="{BB962C8B-B14F-4D97-AF65-F5344CB8AC3E}">
        <p14:creationId xmlns:p14="http://schemas.microsoft.com/office/powerpoint/2010/main" val="1582670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38"/>
          <p:cNvSpPr txBox="1">
            <a:spLocks noGrp="1"/>
          </p:cNvSpPr>
          <p:nvPr>
            <p:ph type="title"/>
          </p:nvPr>
        </p:nvSpPr>
        <p:spPr>
          <a:xfrm>
            <a:off x="1407500" y="637150"/>
            <a:ext cx="49590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Yazılım Nedir?</a:t>
            </a:r>
            <a:endParaRPr dirty="0"/>
          </a:p>
        </p:txBody>
      </p:sp>
      <p:sp>
        <p:nvSpPr>
          <p:cNvPr id="703" name="Google Shape;703;p38"/>
          <p:cNvSpPr txBox="1">
            <a:spLocks noGrp="1"/>
          </p:cNvSpPr>
          <p:nvPr>
            <p:ph type="title" idx="2"/>
          </p:nvPr>
        </p:nvSpPr>
        <p:spPr>
          <a:xfrm>
            <a:off x="715100" y="637150"/>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01</a:t>
            </a:r>
            <a:endParaRPr dirty="0"/>
          </a:p>
        </p:txBody>
      </p:sp>
      <p:sp>
        <p:nvSpPr>
          <p:cNvPr id="704" name="Google Shape;704;p38"/>
          <p:cNvSpPr txBox="1">
            <a:spLocks noGrp="1"/>
          </p:cNvSpPr>
          <p:nvPr>
            <p:ph type="subTitle" idx="1"/>
          </p:nvPr>
        </p:nvSpPr>
        <p:spPr>
          <a:xfrm>
            <a:off x="722600" y="1019450"/>
            <a:ext cx="5640900" cy="19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Yazılım ve Program tanımı, Aralarındaki Farklar</a:t>
            </a:r>
            <a:endParaRPr dirty="0"/>
          </a:p>
        </p:txBody>
      </p:sp>
      <p:sp>
        <p:nvSpPr>
          <p:cNvPr id="705" name="Google Shape;705;p38"/>
          <p:cNvSpPr txBox="1">
            <a:spLocks noGrp="1"/>
          </p:cNvSpPr>
          <p:nvPr>
            <p:ph type="title" idx="3"/>
          </p:nvPr>
        </p:nvSpPr>
        <p:spPr>
          <a:xfrm>
            <a:off x="1407500" y="1459300"/>
            <a:ext cx="49590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Yazılım Mühendisliği Nedir?</a:t>
            </a:r>
            <a:endParaRPr dirty="0"/>
          </a:p>
        </p:txBody>
      </p:sp>
      <p:sp>
        <p:nvSpPr>
          <p:cNvPr id="706" name="Google Shape;706;p38"/>
          <p:cNvSpPr txBox="1">
            <a:spLocks noGrp="1"/>
          </p:cNvSpPr>
          <p:nvPr>
            <p:ph type="title" idx="4"/>
          </p:nvPr>
        </p:nvSpPr>
        <p:spPr>
          <a:xfrm>
            <a:off x="718850" y="1459300"/>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02</a:t>
            </a:r>
            <a:endParaRPr/>
          </a:p>
        </p:txBody>
      </p:sp>
      <p:sp>
        <p:nvSpPr>
          <p:cNvPr id="707" name="Google Shape;707;p38"/>
          <p:cNvSpPr txBox="1">
            <a:spLocks noGrp="1"/>
          </p:cNvSpPr>
          <p:nvPr>
            <p:ph type="subTitle" idx="5"/>
          </p:nvPr>
        </p:nvSpPr>
        <p:spPr>
          <a:xfrm>
            <a:off x="725559" y="1841600"/>
            <a:ext cx="6518731" cy="19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Yazılım Mühendisliğinin Tanımı ve Temel İlkeleri</a:t>
            </a:r>
            <a:endParaRPr dirty="0"/>
          </a:p>
        </p:txBody>
      </p:sp>
      <p:sp>
        <p:nvSpPr>
          <p:cNvPr id="708" name="Google Shape;708;p38"/>
          <p:cNvSpPr txBox="1">
            <a:spLocks noGrp="1"/>
          </p:cNvSpPr>
          <p:nvPr>
            <p:ph type="title" idx="6"/>
          </p:nvPr>
        </p:nvSpPr>
        <p:spPr>
          <a:xfrm>
            <a:off x="1407500" y="2281450"/>
            <a:ext cx="5928482"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Yazılım Sistemlerinin Sınıflandırılması</a:t>
            </a:r>
            <a:endParaRPr dirty="0"/>
          </a:p>
        </p:txBody>
      </p:sp>
      <p:sp>
        <p:nvSpPr>
          <p:cNvPr id="709" name="Google Shape;709;p38"/>
          <p:cNvSpPr txBox="1">
            <a:spLocks noGrp="1"/>
          </p:cNvSpPr>
          <p:nvPr>
            <p:ph type="title" idx="7"/>
          </p:nvPr>
        </p:nvSpPr>
        <p:spPr>
          <a:xfrm>
            <a:off x="718850" y="2281450"/>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03</a:t>
            </a:r>
            <a:endParaRPr/>
          </a:p>
        </p:txBody>
      </p:sp>
      <p:sp>
        <p:nvSpPr>
          <p:cNvPr id="710" name="Google Shape;710;p38"/>
          <p:cNvSpPr txBox="1">
            <a:spLocks noGrp="1"/>
          </p:cNvSpPr>
          <p:nvPr>
            <p:ph type="subTitle" idx="8"/>
          </p:nvPr>
        </p:nvSpPr>
        <p:spPr>
          <a:xfrm>
            <a:off x="725560" y="2663750"/>
            <a:ext cx="7001114" cy="19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Yazılım Sistemlerinin Türlerine Göre Sınıflandırılması</a:t>
            </a:r>
            <a:endParaRPr dirty="0"/>
          </a:p>
        </p:txBody>
      </p:sp>
      <p:sp>
        <p:nvSpPr>
          <p:cNvPr id="711" name="Google Shape;711;p38"/>
          <p:cNvSpPr txBox="1">
            <a:spLocks noGrp="1"/>
          </p:cNvSpPr>
          <p:nvPr>
            <p:ph type="title" idx="9"/>
          </p:nvPr>
        </p:nvSpPr>
        <p:spPr>
          <a:xfrm>
            <a:off x="1407500" y="3179800"/>
            <a:ext cx="49590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Yazılım Kalitesi Nasıl Olmalı?</a:t>
            </a:r>
            <a:endParaRPr dirty="0"/>
          </a:p>
        </p:txBody>
      </p:sp>
      <p:sp>
        <p:nvSpPr>
          <p:cNvPr id="712" name="Google Shape;712;p38"/>
          <p:cNvSpPr txBox="1">
            <a:spLocks noGrp="1"/>
          </p:cNvSpPr>
          <p:nvPr>
            <p:ph type="title" idx="13"/>
          </p:nvPr>
        </p:nvSpPr>
        <p:spPr>
          <a:xfrm>
            <a:off x="718850" y="3179800"/>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04</a:t>
            </a:r>
            <a:endParaRPr/>
          </a:p>
        </p:txBody>
      </p:sp>
      <p:sp>
        <p:nvSpPr>
          <p:cNvPr id="713" name="Google Shape;713;p38"/>
          <p:cNvSpPr txBox="1">
            <a:spLocks noGrp="1"/>
          </p:cNvSpPr>
          <p:nvPr>
            <p:ph type="subTitle" idx="14"/>
          </p:nvPr>
        </p:nvSpPr>
        <p:spPr>
          <a:xfrm>
            <a:off x="725560" y="3562100"/>
            <a:ext cx="7707240" cy="19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Yazılım Kalitesi Tanımı ve Kalitesi</a:t>
            </a:r>
            <a:endParaRPr dirty="0"/>
          </a:p>
        </p:txBody>
      </p:sp>
      <p:sp>
        <p:nvSpPr>
          <p:cNvPr id="714" name="Google Shape;714;p38"/>
          <p:cNvSpPr txBox="1">
            <a:spLocks noGrp="1"/>
          </p:cNvSpPr>
          <p:nvPr>
            <p:ph type="title" idx="15"/>
          </p:nvPr>
        </p:nvSpPr>
        <p:spPr>
          <a:xfrm>
            <a:off x="1407499" y="4001950"/>
            <a:ext cx="5748373"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Yazılım Kalite Standartları Nelerdir?</a:t>
            </a:r>
            <a:endParaRPr dirty="0"/>
          </a:p>
        </p:txBody>
      </p:sp>
      <p:sp>
        <p:nvSpPr>
          <p:cNvPr id="715" name="Google Shape;715;p38"/>
          <p:cNvSpPr txBox="1">
            <a:spLocks noGrp="1"/>
          </p:cNvSpPr>
          <p:nvPr>
            <p:ph type="title" idx="16"/>
          </p:nvPr>
        </p:nvSpPr>
        <p:spPr>
          <a:xfrm>
            <a:off x="718850" y="4001950"/>
            <a:ext cx="692400" cy="314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05</a:t>
            </a:r>
            <a:endParaRPr/>
          </a:p>
        </p:txBody>
      </p:sp>
      <p:sp>
        <p:nvSpPr>
          <p:cNvPr id="716" name="Google Shape;716;p38"/>
          <p:cNvSpPr txBox="1">
            <a:spLocks noGrp="1"/>
          </p:cNvSpPr>
          <p:nvPr>
            <p:ph type="subTitle" idx="17"/>
          </p:nvPr>
        </p:nvSpPr>
        <p:spPr>
          <a:xfrm>
            <a:off x="725560" y="4384250"/>
            <a:ext cx="5640900" cy="198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tr-TR" dirty="0"/>
              <a:t>Yazılım Kalite Standartları ve Kalite Ölçütleri</a:t>
            </a:r>
            <a:endParaRPr dirty="0"/>
          </a:p>
        </p:txBody>
      </p:sp>
      <p:grpSp>
        <p:nvGrpSpPr>
          <p:cNvPr id="717" name="Google Shape;717;p38"/>
          <p:cNvGrpSpPr/>
          <p:nvPr/>
        </p:nvGrpSpPr>
        <p:grpSpPr>
          <a:xfrm>
            <a:off x="7569329" y="186943"/>
            <a:ext cx="534466" cy="691809"/>
            <a:chOff x="2875937" y="1960933"/>
            <a:chExt cx="629673" cy="815044"/>
          </a:xfrm>
        </p:grpSpPr>
        <p:sp>
          <p:nvSpPr>
            <p:cNvPr id="718" name="Google Shape;718;p38"/>
            <p:cNvSpPr/>
            <p:nvPr/>
          </p:nvSpPr>
          <p:spPr>
            <a:xfrm>
              <a:off x="2879617" y="1962184"/>
              <a:ext cx="625993" cy="811330"/>
            </a:xfrm>
            <a:custGeom>
              <a:avLst/>
              <a:gdLst/>
              <a:ahLst/>
              <a:cxnLst/>
              <a:rect l="l" t="t" r="r" b="b"/>
              <a:pathLst>
                <a:path w="17013" h="22050" extrusionOk="0">
                  <a:moveTo>
                    <a:pt x="5004" y="0"/>
                  </a:moveTo>
                  <a:lnTo>
                    <a:pt x="5004" y="1001"/>
                  </a:lnTo>
                  <a:lnTo>
                    <a:pt x="4003" y="1001"/>
                  </a:lnTo>
                  <a:lnTo>
                    <a:pt x="4003" y="10041"/>
                  </a:lnTo>
                  <a:lnTo>
                    <a:pt x="3003" y="10041"/>
                  </a:lnTo>
                  <a:lnTo>
                    <a:pt x="3003" y="9040"/>
                  </a:lnTo>
                  <a:lnTo>
                    <a:pt x="0" y="9040"/>
                  </a:lnTo>
                  <a:lnTo>
                    <a:pt x="0" y="10041"/>
                  </a:lnTo>
                  <a:lnTo>
                    <a:pt x="0" y="10541"/>
                  </a:lnTo>
                  <a:lnTo>
                    <a:pt x="0" y="12042"/>
                  </a:lnTo>
                  <a:lnTo>
                    <a:pt x="1001" y="12042"/>
                  </a:lnTo>
                  <a:lnTo>
                    <a:pt x="1001" y="13043"/>
                  </a:lnTo>
                  <a:lnTo>
                    <a:pt x="2002" y="13043"/>
                  </a:lnTo>
                  <a:lnTo>
                    <a:pt x="2002" y="15044"/>
                  </a:lnTo>
                  <a:lnTo>
                    <a:pt x="3003" y="15044"/>
                  </a:lnTo>
                  <a:lnTo>
                    <a:pt x="3003" y="17046"/>
                  </a:lnTo>
                  <a:lnTo>
                    <a:pt x="4003" y="17046"/>
                  </a:lnTo>
                  <a:lnTo>
                    <a:pt x="4003" y="19047"/>
                  </a:lnTo>
                  <a:lnTo>
                    <a:pt x="5004" y="19047"/>
                  </a:lnTo>
                  <a:lnTo>
                    <a:pt x="5004" y="21049"/>
                  </a:lnTo>
                  <a:lnTo>
                    <a:pt x="5004" y="22049"/>
                  </a:lnTo>
                  <a:lnTo>
                    <a:pt x="15011" y="22049"/>
                  </a:lnTo>
                  <a:lnTo>
                    <a:pt x="15011" y="19047"/>
                  </a:lnTo>
                  <a:lnTo>
                    <a:pt x="16012" y="19047"/>
                  </a:lnTo>
                  <a:lnTo>
                    <a:pt x="16012" y="16045"/>
                  </a:lnTo>
                  <a:lnTo>
                    <a:pt x="17013" y="16045"/>
                  </a:lnTo>
                  <a:lnTo>
                    <a:pt x="17013" y="9007"/>
                  </a:lnTo>
                  <a:lnTo>
                    <a:pt x="16012" y="9007"/>
                  </a:lnTo>
                  <a:lnTo>
                    <a:pt x="16012" y="8006"/>
                  </a:lnTo>
                  <a:lnTo>
                    <a:pt x="15011" y="8006"/>
                  </a:lnTo>
                  <a:lnTo>
                    <a:pt x="15011" y="7005"/>
                  </a:lnTo>
                  <a:lnTo>
                    <a:pt x="13010" y="7005"/>
                  </a:lnTo>
                  <a:lnTo>
                    <a:pt x="13010" y="6005"/>
                  </a:lnTo>
                  <a:lnTo>
                    <a:pt x="10008" y="6005"/>
                  </a:lnTo>
                  <a:lnTo>
                    <a:pt x="10008" y="5004"/>
                  </a:lnTo>
                  <a:lnTo>
                    <a:pt x="8006" y="5004"/>
                  </a:lnTo>
                  <a:lnTo>
                    <a:pt x="8006" y="1001"/>
                  </a:lnTo>
                  <a:lnTo>
                    <a:pt x="7005" y="1001"/>
                  </a:lnTo>
                  <a:lnTo>
                    <a:pt x="70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8"/>
            <p:cNvSpPr/>
            <p:nvPr/>
          </p:nvSpPr>
          <p:spPr>
            <a:xfrm>
              <a:off x="3024442" y="1997765"/>
              <a:ext cx="36869" cy="443122"/>
            </a:xfrm>
            <a:custGeom>
              <a:avLst/>
              <a:gdLst/>
              <a:ahLst/>
              <a:cxnLst/>
              <a:rect l="l" t="t" r="r" b="b"/>
              <a:pathLst>
                <a:path w="1002" h="12043" extrusionOk="0">
                  <a:moveTo>
                    <a:pt x="1" y="1"/>
                  </a:moveTo>
                  <a:lnTo>
                    <a:pt x="1" y="12043"/>
                  </a:lnTo>
                  <a:lnTo>
                    <a:pt x="1001" y="1204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8"/>
            <p:cNvSpPr/>
            <p:nvPr/>
          </p:nvSpPr>
          <p:spPr>
            <a:xfrm>
              <a:off x="3062488" y="1960933"/>
              <a:ext cx="73700" cy="36869"/>
            </a:xfrm>
            <a:custGeom>
              <a:avLst/>
              <a:gdLst/>
              <a:ahLst/>
              <a:cxnLst/>
              <a:rect l="l" t="t" r="r" b="b"/>
              <a:pathLst>
                <a:path w="2003" h="1002" extrusionOk="0">
                  <a:moveTo>
                    <a:pt x="1" y="1"/>
                  </a:moveTo>
                  <a:lnTo>
                    <a:pt x="1" y="1002"/>
                  </a:lnTo>
                  <a:lnTo>
                    <a:pt x="2002" y="1002"/>
                  </a:lnTo>
                  <a:lnTo>
                    <a:pt x="2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8"/>
            <p:cNvSpPr/>
            <p:nvPr/>
          </p:nvSpPr>
          <p:spPr>
            <a:xfrm>
              <a:off x="3136151" y="1997765"/>
              <a:ext cx="36832" cy="332664"/>
            </a:xfrm>
            <a:custGeom>
              <a:avLst/>
              <a:gdLst/>
              <a:ahLst/>
              <a:cxnLst/>
              <a:rect l="l" t="t" r="r" b="b"/>
              <a:pathLst>
                <a:path w="1001" h="9041" extrusionOk="0">
                  <a:moveTo>
                    <a:pt x="0" y="1"/>
                  </a:moveTo>
                  <a:lnTo>
                    <a:pt x="0" y="9040"/>
                  </a:lnTo>
                  <a:lnTo>
                    <a:pt x="1001" y="9040"/>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8"/>
            <p:cNvSpPr/>
            <p:nvPr/>
          </p:nvSpPr>
          <p:spPr>
            <a:xfrm>
              <a:off x="3172946" y="2146269"/>
              <a:ext cx="73700" cy="36869"/>
            </a:xfrm>
            <a:custGeom>
              <a:avLst/>
              <a:gdLst/>
              <a:ahLst/>
              <a:cxnLst/>
              <a:rect l="l" t="t" r="r" b="b"/>
              <a:pathLst>
                <a:path w="2003" h="1002" extrusionOk="0">
                  <a:moveTo>
                    <a:pt x="1" y="1"/>
                  </a:moveTo>
                  <a:lnTo>
                    <a:pt x="1" y="1002"/>
                  </a:lnTo>
                  <a:lnTo>
                    <a:pt x="2002" y="1002"/>
                  </a:lnTo>
                  <a:lnTo>
                    <a:pt x="2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8"/>
            <p:cNvSpPr/>
            <p:nvPr/>
          </p:nvSpPr>
          <p:spPr>
            <a:xfrm>
              <a:off x="3246610" y="2219933"/>
              <a:ext cx="36832" cy="110495"/>
            </a:xfrm>
            <a:custGeom>
              <a:avLst/>
              <a:gdLst/>
              <a:ahLst/>
              <a:cxnLst/>
              <a:rect l="l" t="t" r="r" b="b"/>
              <a:pathLst>
                <a:path w="1001" h="3003" extrusionOk="0">
                  <a:moveTo>
                    <a:pt x="0" y="0"/>
                  </a:moveTo>
                  <a:lnTo>
                    <a:pt x="0" y="3002"/>
                  </a:lnTo>
                  <a:lnTo>
                    <a:pt x="1001" y="3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8"/>
            <p:cNvSpPr/>
            <p:nvPr/>
          </p:nvSpPr>
          <p:spPr>
            <a:xfrm>
              <a:off x="3246610" y="2183101"/>
              <a:ext cx="110495" cy="36869"/>
            </a:xfrm>
            <a:custGeom>
              <a:avLst/>
              <a:gdLst/>
              <a:ahLst/>
              <a:cxnLst/>
              <a:rect l="l" t="t" r="r" b="b"/>
              <a:pathLst>
                <a:path w="3003" h="1002" extrusionOk="0">
                  <a:moveTo>
                    <a:pt x="0" y="1"/>
                  </a:moveTo>
                  <a:lnTo>
                    <a:pt x="0" y="1001"/>
                  </a:lnTo>
                  <a:lnTo>
                    <a:pt x="3002" y="1001"/>
                  </a:lnTo>
                  <a:lnTo>
                    <a:pt x="3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8"/>
            <p:cNvSpPr/>
            <p:nvPr/>
          </p:nvSpPr>
          <p:spPr>
            <a:xfrm>
              <a:off x="3358283" y="2256728"/>
              <a:ext cx="36869" cy="110532"/>
            </a:xfrm>
            <a:custGeom>
              <a:avLst/>
              <a:gdLst/>
              <a:ahLst/>
              <a:cxnLst/>
              <a:rect l="l" t="t" r="r" b="b"/>
              <a:pathLst>
                <a:path w="1002" h="3004" extrusionOk="0">
                  <a:moveTo>
                    <a:pt x="1" y="1"/>
                  </a:moveTo>
                  <a:lnTo>
                    <a:pt x="1" y="3003"/>
                  </a:lnTo>
                  <a:lnTo>
                    <a:pt x="1001" y="3003"/>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8"/>
            <p:cNvSpPr/>
            <p:nvPr/>
          </p:nvSpPr>
          <p:spPr>
            <a:xfrm>
              <a:off x="3358283" y="2219933"/>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8"/>
            <p:cNvSpPr/>
            <p:nvPr/>
          </p:nvSpPr>
          <p:spPr>
            <a:xfrm>
              <a:off x="3431946" y="2256728"/>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8"/>
            <p:cNvSpPr/>
            <p:nvPr/>
          </p:nvSpPr>
          <p:spPr>
            <a:xfrm>
              <a:off x="3468741" y="2293559"/>
              <a:ext cx="36869" cy="259037"/>
            </a:xfrm>
            <a:custGeom>
              <a:avLst/>
              <a:gdLst/>
              <a:ahLst/>
              <a:cxnLst/>
              <a:rect l="l" t="t" r="r" b="b"/>
              <a:pathLst>
                <a:path w="1002" h="7040" extrusionOk="0">
                  <a:moveTo>
                    <a:pt x="1" y="1"/>
                  </a:moveTo>
                  <a:lnTo>
                    <a:pt x="1" y="7039"/>
                  </a:lnTo>
                  <a:lnTo>
                    <a:pt x="1002" y="7039"/>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8"/>
            <p:cNvSpPr/>
            <p:nvPr/>
          </p:nvSpPr>
          <p:spPr>
            <a:xfrm>
              <a:off x="3431946" y="2552559"/>
              <a:ext cx="36832" cy="110495"/>
            </a:xfrm>
            <a:custGeom>
              <a:avLst/>
              <a:gdLst/>
              <a:ahLst/>
              <a:cxnLst/>
              <a:rect l="l" t="t" r="r" b="b"/>
              <a:pathLst>
                <a:path w="1001" h="3003" extrusionOk="0">
                  <a:moveTo>
                    <a:pt x="0" y="0"/>
                  </a:moveTo>
                  <a:lnTo>
                    <a:pt x="0" y="3002"/>
                  </a:lnTo>
                  <a:lnTo>
                    <a:pt x="1001" y="3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8"/>
            <p:cNvSpPr/>
            <p:nvPr/>
          </p:nvSpPr>
          <p:spPr>
            <a:xfrm>
              <a:off x="3395114" y="2663017"/>
              <a:ext cx="36869" cy="110495"/>
            </a:xfrm>
            <a:custGeom>
              <a:avLst/>
              <a:gdLst/>
              <a:ahLst/>
              <a:cxnLst/>
              <a:rect l="l" t="t" r="r" b="b"/>
              <a:pathLst>
                <a:path w="1002" h="3003" extrusionOk="0">
                  <a:moveTo>
                    <a:pt x="0" y="0"/>
                  </a:moveTo>
                  <a:lnTo>
                    <a:pt x="0" y="3002"/>
                  </a:lnTo>
                  <a:lnTo>
                    <a:pt x="1001" y="3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8"/>
            <p:cNvSpPr/>
            <p:nvPr/>
          </p:nvSpPr>
          <p:spPr>
            <a:xfrm>
              <a:off x="3062488" y="2739109"/>
              <a:ext cx="332664" cy="36869"/>
            </a:xfrm>
            <a:custGeom>
              <a:avLst/>
              <a:gdLst/>
              <a:ahLst/>
              <a:cxnLst/>
              <a:rect l="l" t="t" r="r" b="b"/>
              <a:pathLst>
                <a:path w="9041" h="1002" extrusionOk="0">
                  <a:moveTo>
                    <a:pt x="1" y="0"/>
                  </a:moveTo>
                  <a:lnTo>
                    <a:pt x="1" y="1001"/>
                  </a:lnTo>
                  <a:lnTo>
                    <a:pt x="9040" y="1001"/>
                  </a:lnTo>
                  <a:lnTo>
                    <a:pt x="904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8"/>
            <p:cNvSpPr/>
            <p:nvPr/>
          </p:nvSpPr>
          <p:spPr>
            <a:xfrm>
              <a:off x="2986396"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8"/>
            <p:cNvSpPr/>
            <p:nvPr/>
          </p:nvSpPr>
          <p:spPr>
            <a:xfrm>
              <a:off x="2875937" y="2293559"/>
              <a:ext cx="110495" cy="36869"/>
            </a:xfrm>
            <a:custGeom>
              <a:avLst/>
              <a:gdLst/>
              <a:ahLst/>
              <a:cxnLst/>
              <a:rect l="l" t="t" r="r" b="b"/>
              <a:pathLst>
                <a:path w="3003" h="1002" extrusionOk="0">
                  <a:moveTo>
                    <a:pt x="0" y="1"/>
                  </a:moveTo>
                  <a:lnTo>
                    <a:pt x="0" y="1001"/>
                  </a:lnTo>
                  <a:lnTo>
                    <a:pt x="3002" y="1001"/>
                  </a:lnTo>
                  <a:lnTo>
                    <a:pt x="3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8"/>
            <p:cNvSpPr/>
            <p:nvPr/>
          </p:nvSpPr>
          <p:spPr>
            <a:xfrm>
              <a:off x="2875937" y="2330391"/>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8"/>
            <p:cNvSpPr/>
            <p:nvPr/>
          </p:nvSpPr>
          <p:spPr>
            <a:xfrm>
              <a:off x="2912769" y="2405269"/>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8"/>
            <p:cNvSpPr/>
            <p:nvPr/>
          </p:nvSpPr>
          <p:spPr>
            <a:xfrm>
              <a:off x="2950815" y="2442064"/>
              <a:ext cx="36832" cy="73700"/>
            </a:xfrm>
            <a:custGeom>
              <a:avLst/>
              <a:gdLst/>
              <a:ahLst/>
              <a:cxnLst/>
              <a:rect l="l" t="t" r="r" b="b"/>
              <a:pathLst>
                <a:path w="1001" h="2003" extrusionOk="0">
                  <a:moveTo>
                    <a:pt x="0" y="1"/>
                  </a:moveTo>
                  <a:lnTo>
                    <a:pt x="0"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8"/>
            <p:cNvSpPr/>
            <p:nvPr/>
          </p:nvSpPr>
          <p:spPr>
            <a:xfrm>
              <a:off x="2986396" y="2515727"/>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8"/>
            <p:cNvSpPr/>
            <p:nvPr/>
          </p:nvSpPr>
          <p:spPr>
            <a:xfrm>
              <a:off x="3024442" y="2589354"/>
              <a:ext cx="36869" cy="73700"/>
            </a:xfrm>
            <a:custGeom>
              <a:avLst/>
              <a:gdLst/>
              <a:ahLst/>
              <a:cxnLst/>
              <a:rect l="l" t="t" r="r" b="b"/>
              <a:pathLst>
                <a:path w="1002" h="2003" extrusionOk="0">
                  <a:moveTo>
                    <a:pt x="1" y="1"/>
                  </a:moveTo>
                  <a:lnTo>
                    <a:pt x="1"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8"/>
            <p:cNvSpPr/>
            <p:nvPr/>
          </p:nvSpPr>
          <p:spPr>
            <a:xfrm>
              <a:off x="3062488" y="2663017"/>
              <a:ext cx="36869" cy="73664"/>
            </a:xfrm>
            <a:custGeom>
              <a:avLst/>
              <a:gdLst/>
              <a:ahLst/>
              <a:cxnLst/>
              <a:rect l="l" t="t" r="r" b="b"/>
              <a:pathLst>
                <a:path w="1002" h="2002" extrusionOk="0">
                  <a:moveTo>
                    <a:pt x="1" y="0"/>
                  </a:moveTo>
                  <a:lnTo>
                    <a:pt x="1"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Metin kutusu 1">
            <a:extLst>
              <a:ext uri="{FF2B5EF4-FFF2-40B4-BE49-F238E27FC236}">
                <a16:creationId xmlns:a16="http://schemas.microsoft.com/office/drawing/2014/main" id="{2BDA8839-7559-8DA9-ED59-8FB98F916C96}"/>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02"/>
                                        </p:tgtEl>
                                        <p:attrNameLst>
                                          <p:attrName>style.visibility</p:attrName>
                                        </p:attrNameLst>
                                      </p:cBhvr>
                                      <p:to>
                                        <p:strVal val="visible"/>
                                      </p:to>
                                    </p:set>
                                    <p:animEffect transition="in" filter="randombar(horizontal)">
                                      <p:cBhvr>
                                        <p:cTn id="7" dur="500"/>
                                        <p:tgtEl>
                                          <p:spTgt spid="702"/>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703"/>
                                        </p:tgtEl>
                                        <p:attrNameLst>
                                          <p:attrName>style.visibility</p:attrName>
                                        </p:attrNameLst>
                                      </p:cBhvr>
                                      <p:to>
                                        <p:strVal val="visible"/>
                                      </p:to>
                                    </p:set>
                                    <p:animEffect transition="in" filter="randombar(horizontal)">
                                      <p:cBhvr>
                                        <p:cTn id="10" dur="500"/>
                                        <p:tgtEl>
                                          <p:spTgt spid="703"/>
                                        </p:tgtEl>
                                      </p:cBhvr>
                                    </p:animEffect>
                                  </p:childTnLst>
                                </p:cTn>
                              </p:par>
                              <p:par>
                                <p:cTn id="11" presetID="14" presetClass="entr" presetSubtype="10" fill="hold" grpId="0" nodeType="withEffect">
                                  <p:stCondLst>
                                    <p:cond delay="0"/>
                                  </p:stCondLst>
                                  <p:childTnLst>
                                    <p:set>
                                      <p:cBhvr>
                                        <p:cTn id="12" dur="1" fill="hold">
                                          <p:stCondLst>
                                            <p:cond delay="0"/>
                                          </p:stCondLst>
                                        </p:cTn>
                                        <p:tgtEl>
                                          <p:spTgt spid="704">
                                            <p:txEl>
                                              <p:pRg st="0" end="0"/>
                                            </p:txEl>
                                          </p:spTgt>
                                        </p:tgtEl>
                                        <p:attrNameLst>
                                          <p:attrName>style.visibility</p:attrName>
                                        </p:attrNameLst>
                                      </p:cBhvr>
                                      <p:to>
                                        <p:strVal val="visible"/>
                                      </p:to>
                                    </p:set>
                                    <p:animEffect transition="in" filter="randombar(horizontal)">
                                      <p:cBhvr>
                                        <p:cTn id="13" dur="500"/>
                                        <p:tgtEl>
                                          <p:spTgt spid="704">
                                            <p:txEl>
                                              <p:pRg st="0" end="0"/>
                                            </p:txEl>
                                          </p:spTgt>
                                        </p:tgtEl>
                                      </p:cBhvr>
                                    </p:animEffect>
                                  </p:childTnLst>
                                </p:cTn>
                              </p:par>
                              <p:par>
                                <p:cTn id="14" presetID="14" presetClass="entr" presetSubtype="10" fill="hold" grpId="0" nodeType="withEffect">
                                  <p:stCondLst>
                                    <p:cond delay="0"/>
                                  </p:stCondLst>
                                  <p:childTnLst>
                                    <p:set>
                                      <p:cBhvr>
                                        <p:cTn id="15" dur="1" fill="hold">
                                          <p:stCondLst>
                                            <p:cond delay="0"/>
                                          </p:stCondLst>
                                        </p:cTn>
                                        <p:tgtEl>
                                          <p:spTgt spid="705"/>
                                        </p:tgtEl>
                                        <p:attrNameLst>
                                          <p:attrName>style.visibility</p:attrName>
                                        </p:attrNameLst>
                                      </p:cBhvr>
                                      <p:to>
                                        <p:strVal val="visible"/>
                                      </p:to>
                                    </p:set>
                                    <p:animEffect transition="in" filter="randombar(horizontal)">
                                      <p:cBhvr>
                                        <p:cTn id="16" dur="500"/>
                                        <p:tgtEl>
                                          <p:spTgt spid="705"/>
                                        </p:tgtEl>
                                      </p:cBhvr>
                                    </p:animEffect>
                                  </p:childTnLst>
                                </p:cTn>
                              </p:par>
                              <p:par>
                                <p:cTn id="17" presetID="14" presetClass="entr" presetSubtype="10" fill="hold" grpId="0" nodeType="withEffect">
                                  <p:stCondLst>
                                    <p:cond delay="0"/>
                                  </p:stCondLst>
                                  <p:childTnLst>
                                    <p:set>
                                      <p:cBhvr>
                                        <p:cTn id="18" dur="1" fill="hold">
                                          <p:stCondLst>
                                            <p:cond delay="0"/>
                                          </p:stCondLst>
                                        </p:cTn>
                                        <p:tgtEl>
                                          <p:spTgt spid="706"/>
                                        </p:tgtEl>
                                        <p:attrNameLst>
                                          <p:attrName>style.visibility</p:attrName>
                                        </p:attrNameLst>
                                      </p:cBhvr>
                                      <p:to>
                                        <p:strVal val="visible"/>
                                      </p:to>
                                    </p:set>
                                    <p:animEffect transition="in" filter="randombar(horizontal)">
                                      <p:cBhvr>
                                        <p:cTn id="19" dur="500"/>
                                        <p:tgtEl>
                                          <p:spTgt spid="706"/>
                                        </p:tgtEl>
                                      </p:cBhvr>
                                    </p:animEffect>
                                  </p:childTnLst>
                                </p:cTn>
                              </p:par>
                              <p:par>
                                <p:cTn id="20" presetID="14" presetClass="entr" presetSubtype="10" fill="hold" grpId="0" nodeType="withEffect">
                                  <p:stCondLst>
                                    <p:cond delay="0"/>
                                  </p:stCondLst>
                                  <p:childTnLst>
                                    <p:set>
                                      <p:cBhvr>
                                        <p:cTn id="21" dur="1" fill="hold">
                                          <p:stCondLst>
                                            <p:cond delay="0"/>
                                          </p:stCondLst>
                                        </p:cTn>
                                        <p:tgtEl>
                                          <p:spTgt spid="707">
                                            <p:txEl>
                                              <p:pRg st="0" end="0"/>
                                            </p:txEl>
                                          </p:spTgt>
                                        </p:tgtEl>
                                        <p:attrNameLst>
                                          <p:attrName>style.visibility</p:attrName>
                                        </p:attrNameLst>
                                      </p:cBhvr>
                                      <p:to>
                                        <p:strVal val="visible"/>
                                      </p:to>
                                    </p:set>
                                    <p:animEffect transition="in" filter="randombar(horizontal)">
                                      <p:cBhvr>
                                        <p:cTn id="22" dur="500"/>
                                        <p:tgtEl>
                                          <p:spTgt spid="707">
                                            <p:txEl>
                                              <p:pRg st="0" end="0"/>
                                            </p:txEl>
                                          </p:spTgt>
                                        </p:tgtEl>
                                      </p:cBhvr>
                                    </p:animEffect>
                                  </p:childTnLst>
                                </p:cTn>
                              </p:par>
                              <p:par>
                                <p:cTn id="23" presetID="14" presetClass="entr" presetSubtype="10" fill="hold" grpId="0" nodeType="withEffect">
                                  <p:stCondLst>
                                    <p:cond delay="0"/>
                                  </p:stCondLst>
                                  <p:childTnLst>
                                    <p:set>
                                      <p:cBhvr>
                                        <p:cTn id="24" dur="1" fill="hold">
                                          <p:stCondLst>
                                            <p:cond delay="0"/>
                                          </p:stCondLst>
                                        </p:cTn>
                                        <p:tgtEl>
                                          <p:spTgt spid="708"/>
                                        </p:tgtEl>
                                        <p:attrNameLst>
                                          <p:attrName>style.visibility</p:attrName>
                                        </p:attrNameLst>
                                      </p:cBhvr>
                                      <p:to>
                                        <p:strVal val="visible"/>
                                      </p:to>
                                    </p:set>
                                    <p:animEffect transition="in" filter="randombar(horizontal)">
                                      <p:cBhvr>
                                        <p:cTn id="25" dur="500"/>
                                        <p:tgtEl>
                                          <p:spTgt spid="708"/>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709"/>
                                        </p:tgtEl>
                                        <p:attrNameLst>
                                          <p:attrName>style.visibility</p:attrName>
                                        </p:attrNameLst>
                                      </p:cBhvr>
                                      <p:to>
                                        <p:strVal val="visible"/>
                                      </p:to>
                                    </p:set>
                                    <p:animEffect transition="in" filter="randombar(horizontal)">
                                      <p:cBhvr>
                                        <p:cTn id="28" dur="500"/>
                                        <p:tgtEl>
                                          <p:spTgt spid="709"/>
                                        </p:tgtEl>
                                      </p:cBhvr>
                                    </p:animEffect>
                                  </p:childTnLst>
                                </p:cTn>
                              </p:par>
                              <p:par>
                                <p:cTn id="29" presetID="14" presetClass="entr" presetSubtype="10" fill="hold" grpId="0" nodeType="withEffect">
                                  <p:stCondLst>
                                    <p:cond delay="0"/>
                                  </p:stCondLst>
                                  <p:childTnLst>
                                    <p:set>
                                      <p:cBhvr>
                                        <p:cTn id="30" dur="1" fill="hold">
                                          <p:stCondLst>
                                            <p:cond delay="0"/>
                                          </p:stCondLst>
                                        </p:cTn>
                                        <p:tgtEl>
                                          <p:spTgt spid="710">
                                            <p:txEl>
                                              <p:pRg st="0" end="0"/>
                                            </p:txEl>
                                          </p:spTgt>
                                        </p:tgtEl>
                                        <p:attrNameLst>
                                          <p:attrName>style.visibility</p:attrName>
                                        </p:attrNameLst>
                                      </p:cBhvr>
                                      <p:to>
                                        <p:strVal val="visible"/>
                                      </p:to>
                                    </p:set>
                                    <p:animEffect transition="in" filter="randombar(horizontal)">
                                      <p:cBhvr>
                                        <p:cTn id="31" dur="500"/>
                                        <p:tgtEl>
                                          <p:spTgt spid="710">
                                            <p:txEl>
                                              <p:pRg st="0" end="0"/>
                                            </p:txEl>
                                          </p:spTgt>
                                        </p:tgtEl>
                                      </p:cBhvr>
                                    </p:animEffect>
                                  </p:childTnLst>
                                </p:cTn>
                              </p:par>
                              <p:par>
                                <p:cTn id="32" presetID="14" presetClass="entr" presetSubtype="10" fill="hold" grpId="0" nodeType="withEffect">
                                  <p:stCondLst>
                                    <p:cond delay="0"/>
                                  </p:stCondLst>
                                  <p:childTnLst>
                                    <p:set>
                                      <p:cBhvr>
                                        <p:cTn id="33" dur="1" fill="hold">
                                          <p:stCondLst>
                                            <p:cond delay="0"/>
                                          </p:stCondLst>
                                        </p:cTn>
                                        <p:tgtEl>
                                          <p:spTgt spid="711"/>
                                        </p:tgtEl>
                                        <p:attrNameLst>
                                          <p:attrName>style.visibility</p:attrName>
                                        </p:attrNameLst>
                                      </p:cBhvr>
                                      <p:to>
                                        <p:strVal val="visible"/>
                                      </p:to>
                                    </p:set>
                                    <p:animEffect transition="in" filter="randombar(horizontal)">
                                      <p:cBhvr>
                                        <p:cTn id="34" dur="500"/>
                                        <p:tgtEl>
                                          <p:spTgt spid="711"/>
                                        </p:tgtEl>
                                      </p:cBhvr>
                                    </p:animEffect>
                                  </p:childTnLst>
                                </p:cTn>
                              </p:par>
                              <p:par>
                                <p:cTn id="35" presetID="14" presetClass="entr" presetSubtype="10" fill="hold" grpId="0" nodeType="withEffect">
                                  <p:stCondLst>
                                    <p:cond delay="0"/>
                                  </p:stCondLst>
                                  <p:childTnLst>
                                    <p:set>
                                      <p:cBhvr>
                                        <p:cTn id="36" dur="1" fill="hold">
                                          <p:stCondLst>
                                            <p:cond delay="0"/>
                                          </p:stCondLst>
                                        </p:cTn>
                                        <p:tgtEl>
                                          <p:spTgt spid="712"/>
                                        </p:tgtEl>
                                        <p:attrNameLst>
                                          <p:attrName>style.visibility</p:attrName>
                                        </p:attrNameLst>
                                      </p:cBhvr>
                                      <p:to>
                                        <p:strVal val="visible"/>
                                      </p:to>
                                    </p:set>
                                    <p:animEffect transition="in" filter="randombar(horizontal)">
                                      <p:cBhvr>
                                        <p:cTn id="37" dur="500"/>
                                        <p:tgtEl>
                                          <p:spTgt spid="712"/>
                                        </p:tgtEl>
                                      </p:cBhvr>
                                    </p:animEffect>
                                  </p:childTnLst>
                                </p:cTn>
                              </p:par>
                              <p:par>
                                <p:cTn id="38" presetID="14" presetClass="entr" presetSubtype="10" fill="hold" grpId="0" nodeType="withEffect">
                                  <p:stCondLst>
                                    <p:cond delay="0"/>
                                  </p:stCondLst>
                                  <p:childTnLst>
                                    <p:set>
                                      <p:cBhvr>
                                        <p:cTn id="39" dur="1" fill="hold">
                                          <p:stCondLst>
                                            <p:cond delay="0"/>
                                          </p:stCondLst>
                                        </p:cTn>
                                        <p:tgtEl>
                                          <p:spTgt spid="713">
                                            <p:txEl>
                                              <p:pRg st="0" end="0"/>
                                            </p:txEl>
                                          </p:spTgt>
                                        </p:tgtEl>
                                        <p:attrNameLst>
                                          <p:attrName>style.visibility</p:attrName>
                                        </p:attrNameLst>
                                      </p:cBhvr>
                                      <p:to>
                                        <p:strVal val="visible"/>
                                      </p:to>
                                    </p:set>
                                    <p:animEffect transition="in" filter="randombar(horizontal)">
                                      <p:cBhvr>
                                        <p:cTn id="40" dur="500"/>
                                        <p:tgtEl>
                                          <p:spTgt spid="713">
                                            <p:txEl>
                                              <p:pRg st="0" end="0"/>
                                            </p:txEl>
                                          </p:spTgt>
                                        </p:tgtEl>
                                      </p:cBhvr>
                                    </p:animEffect>
                                  </p:childTnLst>
                                </p:cTn>
                              </p:par>
                              <p:par>
                                <p:cTn id="41" presetID="14" presetClass="entr" presetSubtype="10" fill="hold" grpId="0" nodeType="withEffect">
                                  <p:stCondLst>
                                    <p:cond delay="0"/>
                                  </p:stCondLst>
                                  <p:childTnLst>
                                    <p:set>
                                      <p:cBhvr>
                                        <p:cTn id="42" dur="1" fill="hold">
                                          <p:stCondLst>
                                            <p:cond delay="0"/>
                                          </p:stCondLst>
                                        </p:cTn>
                                        <p:tgtEl>
                                          <p:spTgt spid="714"/>
                                        </p:tgtEl>
                                        <p:attrNameLst>
                                          <p:attrName>style.visibility</p:attrName>
                                        </p:attrNameLst>
                                      </p:cBhvr>
                                      <p:to>
                                        <p:strVal val="visible"/>
                                      </p:to>
                                    </p:set>
                                    <p:animEffect transition="in" filter="randombar(horizontal)">
                                      <p:cBhvr>
                                        <p:cTn id="43" dur="500"/>
                                        <p:tgtEl>
                                          <p:spTgt spid="714"/>
                                        </p:tgtEl>
                                      </p:cBhvr>
                                    </p:animEffect>
                                  </p:childTnLst>
                                </p:cTn>
                              </p:par>
                              <p:par>
                                <p:cTn id="44" presetID="14" presetClass="entr" presetSubtype="10" fill="hold" grpId="0" nodeType="withEffect">
                                  <p:stCondLst>
                                    <p:cond delay="0"/>
                                  </p:stCondLst>
                                  <p:childTnLst>
                                    <p:set>
                                      <p:cBhvr>
                                        <p:cTn id="45" dur="1" fill="hold">
                                          <p:stCondLst>
                                            <p:cond delay="0"/>
                                          </p:stCondLst>
                                        </p:cTn>
                                        <p:tgtEl>
                                          <p:spTgt spid="715"/>
                                        </p:tgtEl>
                                        <p:attrNameLst>
                                          <p:attrName>style.visibility</p:attrName>
                                        </p:attrNameLst>
                                      </p:cBhvr>
                                      <p:to>
                                        <p:strVal val="visible"/>
                                      </p:to>
                                    </p:set>
                                    <p:animEffect transition="in" filter="randombar(horizontal)">
                                      <p:cBhvr>
                                        <p:cTn id="46" dur="500"/>
                                        <p:tgtEl>
                                          <p:spTgt spid="715"/>
                                        </p:tgtEl>
                                      </p:cBhvr>
                                    </p:animEffect>
                                  </p:childTnLst>
                                </p:cTn>
                              </p:par>
                              <p:par>
                                <p:cTn id="47" presetID="14" presetClass="entr" presetSubtype="10" fill="hold" grpId="0" nodeType="withEffect">
                                  <p:stCondLst>
                                    <p:cond delay="0"/>
                                  </p:stCondLst>
                                  <p:childTnLst>
                                    <p:set>
                                      <p:cBhvr>
                                        <p:cTn id="48" dur="1" fill="hold">
                                          <p:stCondLst>
                                            <p:cond delay="0"/>
                                          </p:stCondLst>
                                        </p:cTn>
                                        <p:tgtEl>
                                          <p:spTgt spid="716">
                                            <p:txEl>
                                              <p:pRg st="0" end="0"/>
                                            </p:txEl>
                                          </p:spTgt>
                                        </p:tgtEl>
                                        <p:attrNameLst>
                                          <p:attrName>style.visibility</p:attrName>
                                        </p:attrNameLst>
                                      </p:cBhvr>
                                      <p:to>
                                        <p:strVal val="visible"/>
                                      </p:to>
                                    </p:set>
                                    <p:animEffect transition="in" filter="randombar(horizontal)">
                                      <p:cBhvr>
                                        <p:cTn id="49" dur="500"/>
                                        <p:tgtEl>
                                          <p:spTgt spid="71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2" grpId="0"/>
      <p:bldP spid="703" grpId="0"/>
      <p:bldP spid="704" grpId="0" build="p"/>
      <p:bldP spid="705" grpId="0"/>
      <p:bldP spid="706" grpId="0"/>
      <p:bldP spid="707" grpId="0" build="p"/>
      <p:bldP spid="708" grpId="0"/>
      <p:bldP spid="709" grpId="0"/>
      <p:bldP spid="710" grpId="0" build="p"/>
      <p:bldP spid="711" grpId="0"/>
      <p:bldP spid="712" grpId="0"/>
      <p:bldP spid="713" grpId="0" build="p"/>
      <p:bldP spid="714" grpId="0"/>
      <p:bldP spid="715" grpId="0"/>
      <p:bldP spid="716"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924" name="Metin kutusu 923">
            <a:extLst>
              <a:ext uri="{FF2B5EF4-FFF2-40B4-BE49-F238E27FC236}">
                <a16:creationId xmlns:a16="http://schemas.microsoft.com/office/drawing/2014/main" id="{28314ABD-92E0-EE6B-7914-E16A1D6A1F21}"/>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
        <p:nvSpPr>
          <p:cNvPr id="16" name="Google Shape;857;p42">
            <a:extLst>
              <a:ext uri="{FF2B5EF4-FFF2-40B4-BE49-F238E27FC236}">
                <a16:creationId xmlns:a16="http://schemas.microsoft.com/office/drawing/2014/main" id="{913AA6FF-52E1-CD4F-EEEE-20B7CAFD7C02}"/>
              </a:ext>
            </a:extLst>
          </p:cNvPr>
          <p:cNvSpPr txBox="1">
            <a:spLocks noGrp="1"/>
          </p:cNvSpPr>
          <p:nvPr>
            <p:ph type="body" idx="1"/>
          </p:nvPr>
        </p:nvSpPr>
        <p:spPr>
          <a:xfrm>
            <a:off x="270954" y="630879"/>
            <a:ext cx="8560989" cy="3832264"/>
          </a:xfrm>
          <a:prstGeom prst="rect">
            <a:avLst/>
          </a:prstGeom>
        </p:spPr>
        <p:txBody>
          <a:bodyPr spcFirstLastPara="1" wrap="square" lIns="91425" tIns="91425" rIns="91425" bIns="91425" anchor="ctr" anchorCtr="0">
            <a:noAutofit/>
          </a:bodyPr>
          <a:lstStyle/>
          <a:p>
            <a:pPr marL="342900" indent="-342900" algn="just">
              <a:buClr>
                <a:schemeClr val="dk1"/>
              </a:buClr>
              <a:buSzPts val="1100"/>
              <a:buFont typeface="+mj-lt"/>
              <a:buAutoNum type="arabicPeriod" startAt="7"/>
            </a:pPr>
            <a:r>
              <a:rPr lang="tr-TR" sz="1200" b="1" dirty="0"/>
              <a:t>Yazılım geliştirme hizmetleri sağlayıcılarının %7,70'i müşterilerine eğitim yazılımı oluşturma, yönetme ve sürdürme konusunda yardımcı olmaktadır.</a:t>
            </a:r>
          </a:p>
          <a:p>
            <a:pPr marL="342900" indent="-342900" algn="just">
              <a:buClr>
                <a:schemeClr val="dk1"/>
              </a:buClr>
              <a:buSzPts val="1100"/>
              <a:buFont typeface="+mj-lt"/>
              <a:buAutoNum type="arabicPeriod" startAt="7"/>
            </a:pPr>
            <a:endParaRPr lang="tr-TR" sz="1200" b="1" dirty="0"/>
          </a:p>
          <a:p>
            <a:pPr marL="342900" indent="-342900" algn="just">
              <a:buClr>
                <a:schemeClr val="dk1"/>
              </a:buClr>
              <a:buSzPts val="1100"/>
              <a:buFont typeface="+mj-lt"/>
              <a:buAutoNum type="arabicPeriod" startAt="7"/>
            </a:pPr>
            <a:r>
              <a:rPr lang="tr-TR" sz="1200" dirty="0"/>
              <a:t>Ankete katılan geliştiricilerin %38,50'si e-ticaret sahipleri için arka uç yazılım geliştirme ve ön uç web uygulaması geliştirme çözümlerinde yer almaktadır.</a:t>
            </a:r>
            <a:endParaRPr lang="tr-TR" sz="1200" b="1" dirty="0"/>
          </a:p>
          <a:p>
            <a:pPr marL="342900" indent="-342900" algn="just">
              <a:buClr>
                <a:schemeClr val="dk1"/>
              </a:buClr>
              <a:buSzPts val="1100"/>
              <a:buFont typeface="+mj-lt"/>
              <a:buAutoNum type="arabicPeriod" startAt="7"/>
            </a:pPr>
            <a:endParaRPr lang="tr-TR" sz="1200" b="1" dirty="0"/>
          </a:p>
          <a:p>
            <a:pPr marL="342900" indent="-342900" algn="just">
              <a:buClr>
                <a:schemeClr val="dk1"/>
              </a:buClr>
              <a:buSzPts val="1100"/>
              <a:buFont typeface="+mj-lt"/>
              <a:buAutoNum type="arabicPeriod" startAt="7"/>
            </a:pPr>
            <a:r>
              <a:rPr lang="tr-TR" sz="1200" b="1" dirty="0"/>
              <a:t>Washington Eyaleti, yıllık 105.406 dolar gibi etkileyici bir kazançla Amerika Birleşik Devletleri'ndeki en yüksek maaşlı yazılım mühendislerine sahiptir. Ayrıca, diğer tüm eyaletlere kıyasla en yüksek mühendis yüzdesine (%6,42) sahiptir.</a:t>
            </a:r>
          </a:p>
          <a:p>
            <a:pPr marL="342900" indent="-342900" algn="just">
              <a:buClr>
                <a:schemeClr val="dk1"/>
              </a:buClr>
              <a:buSzPts val="1100"/>
              <a:buFont typeface="+mj-lt"/>
              <a:buAutoNum type="arabicPeriod" startAt="7"/>
            </a:pPr>
            <a:endParaRPr lang="tr-TR" sz="1200" b="1" dirty="0"/>
          </a:p>
          <a:p>
            <a:pPr marL="342900" indent="-342900" algn="just">
              <a:buClr>
                <a:schemeClr val="dk1"/>
              </a:buClr>
              <a:buSzPts val="1100"/>
              <a:buFont typeface="+mj-lt"/>
              <a:buAutoNum type="arabicPeriod" startAt="7"/>
            </a:pPr>
            <a:r>
              <a:rPr lang="tr-TR" sz="1200" dirty="0"/>
              <a:t>ABD'deki yazılım geliştiricilerin ortalama yaşı 39,8'dir ve %54,2'si beyazdır.</a:t>
            </a:r>
            <a:endParaRPr lang="tr-TR" sz="1200" b="1" dirty="0"/>
          </a:p>
          <a:p>
            <a:pPr marL="342900" indent="-342900" algn="just">
              <a:buClr>
                <a:schemeClr val="dk1"/>
              </a:buClr>
              <a:buSzPts val="1100"/>
              <a:buFont typeface="+mj-lt"/>
              <a:buAutoNum type="arabicPeriod" startAt="7"/>
            </a:pPr>
            <a:endParaRPr lang="tr-TR" sz="1200" b="1" dirty="0"/>
          </a:p>
          <a:p>
            <a:pPr marL="342900" indent="-342900" algn="just">
              <a:buClr>
                <a:schemeClr val="dk1"/>
              </a:buClr>
              <a:buSzPts val="1100"/>
              <a:buFont typeface="+mj-lt"/>
              <a:buAutoNum type="arabicPeriod" startAt="7"/>
            </a:pPr>
            <a:r>
              <a:rPr lang="tr-TR" sz="1200" b="1" dirty="0"/>
              <a:t>Şaşırtıcı bir şekilde, yazılım geliştiricilerin yalnızca %25'i bilgisayar mühendisliği ya da bilgisayar bilimleri diplomasına sahiptir.</a:t>
            </a:r>
          </a:p>
          <a:p>
            <a:pPr marL="342900" indent="-342900" algn="just">
              <a:buClr>
                <a:schemeClr val="dk1"/>
              </a:buClr>
              <a:buSzPts val="1100"/>
              <a:buFont typeface="+mj-lt"/>
              <a:buAutoNum type="arabicPeriod" startAt="7"/>
            </a:pPr>
            <a:endParaRPr lang="tr-TR" sz="1200" b="1" dirty="0"/>
          </a:p>
          <a:p>
            <a:pPr marL="342900" indent="-342900" algn="just">
              <a:buClr>
                <a:schemeClr val="dk1"/>
              </a:buClr>
              <a:buSzPts val="1100"/>
              <a:buFont typeface="+mj-lt"/>
              <a:buAutoNum type="arabicPeriod" startAt="7"/>
            </a:pPr>
            <a:r>
              <a:rPr lang="tr-TR" sz="1200" dirty="0"/>
              <a:t>Amerika Birleşik Devletleri küresel teknoloji pazarının %33 gibi önemli bir bölümünü oluşturmaktadır.</a:t>
            </a:r>
            <a:endParaRPr lang="tr-TR" sz="1200" b="1" dirty="0"/>
          </a:p>
          <a:p>
            <a:pPr marL="342900" indent="-342900" algn="just">
              <a:buClr>
                <a:schemeClr val="dk1"/>
              </a:buClr>
              <a:buSzPts val="1100"/>
              <a:buFont typeface="+mj-lt"/>
              <a:buAutoNum type="arabicPeriod" startAt="7"/>
            </a:pPr>
            <a:endParaRPr lang="tr-TR" sz="1200" b="1" dirty="0"/>
          </a:p>
          <a:p>
            <a:pPr marL="342900" indent="-342900" algn="just">
              <a:buClr>
                <a:schemeClr val="dk1"/>
              </a:buClr>
              <a:buSzPts val="1100"/>
              <a:buFont typeface="+mj-lt"/>
              <a:buAutoNum type="arabicPeriod" startAt="7"/>
            </a:pPr>
            <a:r>
              <a:rPr lang="tr-TR" sz="1200" b="1" dirty="0"/>
              <a:t>Avrupa'da Almanya, 837.398 profesyonel ile en yüksek yazılım geliştirici sayısına sahip ülke olarak başı çekmektedir.</a:t>
            </a:r>
          </a:p>
        </p:txBody>
      </p:sp>
    </p:spTree>
    <p:extLst>
      <p:ext uri="{BB962C8B-B14F-4D97-AF65-F5344CB8AC3E}">
        <p14:creationId xmlns:p14="http://schemas.microsoft.com/office/powerpoint/2010/main" val="4089283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randombar(horizontal)">
                                      <p:cBhvr>
                                        <p:cTn id="7" dur="500"/>
                                        <p:tgtEl>
                                          <p:spTgt spid="1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6">
                                            <p:txEl>
                                              <p:pRg st="2" end="2"/>
                                            </p:txEl>
                                          </p:spTgt>
                                        </p:tgtEl>
                                        <p:attrNameLst>
                                          <p:attrName>style.visibility</p:attrName>
                                        </p:attrNameLst>
                                      </p:cBhvr>
                                      <p:to>
                                        <p:strVal val="visible"/>
                                      </p:to>
                                    </p:set>
                                    <p:animEffect transition="in" filter="fade">
                                      <p:cBhvr>
                                        <p:cTn id="12" dur="1000"/>
                                        <p:tgtEl>
                                          <p:spTgt spid="16">
                                            <p:txEl>
                                              <p:pRg st="2" end="2"/>
                                            </p:txEl>
                                          </p:spTgt>
                                        </p:tgtEl>
                                      </p:cBhvr>
                                    </p:animEffect>
                                    <p:anim calcmode="lin" valueType="num">
                                      <p:cBhvr>
                                        <p:cTn id="13"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animEffect transition="in" filter="fade">
                                      <p:cBhvr>
                                        <p:cTn id="19" dur="1000"/>
                                        <p:tgtEl>
                                          <p:spTgt spid="16">
                                            <p:txEl>
                                              <p:pRg st="4" end="4"/>
                                            </p:txEl>
                                          </p:spTgt>
                                        </p:tgtEl>
                                      </p:cBhvr>
                                    </p:animEffect>
                                    <p:anim calcmode="lin" valueType="num">
                                      <p:cBhvr>
                                        <p:cTn id="20"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21" dur="10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16">
                                            <p:txEl>
                                              <p:pRg st="6" end="6"/>
                                            </p:txEl>
                                          </p:spTgt>
                                        </p:tgtEl>
                                        <p:attrNameLst>
                                          <p:attrName>style.visibility</p:attrName>
                                        </p:attrNameLst>
                                      </p:cBhvr>
                                      <p:to>
                                        <p:strVal val="visible"/>
                                      </p:to>
                                    </p:set>
                                    <p:animEffect transition="in" filter="fade">
                                      <p:cBhvr>
                                        <p:cTn id="26" dur="1000"/>
                                        <p:tgtEl>
                                          <p:spTgt spid="16">
                                            <p:txEl>
                                              <p:pRg st="6" end="6"/>
                                            </p:txEl>
                                          </p:spTgt>
                                        </p:tgtEl>
                                      </p:cBhvr>
                                    </p:animEffect>
                                    <p:anim calcmode="lin" valueType="num">
                                      <p:cBhvr>
                                        <p:cTn id="27" dur="1000" fill="hold"/>
                                        <p:tgtEl>
                                          <p:spTgt spid="16">
                                            <p:txEl>
                                              <p:pRg st="6" end="6"/>
                                            </p:txEl>
                                          </p:spTgt>
                                        </p:tgtEl>
                                        <p:attrNameLst>
                                          <p:attrName>ppt_x</p:attrName>
                                        </p:attrNameLst>
                                      </p:cBhvr>
                                      <p:tavLst>
                                        <p:tav tm="0">
                                          <p:val>
                                            <p:strVal val="#ppt_x"/>
                                          </p:val>
                                        </p:tav>
                                        <p:tav tm="100000">
                                          <p:val>
                                            <p:strVal val="#ppt_x"/>
                                          </p:val>
                                        </p:tav>
                                      </p:tavLst>
                                    </p:anim>
                                    <p:anim calcmode="lin" valueType="num">
                                      <p:cBhvr>
                                        <p:cTn id="28" dur="1000" fill="hold"/>
                                        <p:tgtEl>
                                          <p:spTgt spid="1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nodeType="clickEffect">
                                  <p:stCondLst>
                                    <p:cond delay="0"/>
                                  </p:stCondLst>
                                  <p:childTnLst>
                                    <p:set>
                                      <p:cBhvr>
                                        <p:cTn id="32" dur="1" fill="hold">
                                          <p:stCondLst>
                                            <p:cond delay="0"/>
                                          </p:stCondLst>
                                        </p:cTn>
                                        <p:tgtEl>
                                          <p:spTgt spid="16">
                                            <p:txEl>
                                              <p:pRg st="8" end="8"/>
                                            </p:txEl>
                                          </p:spTgt>
                                        </p:tgtEl>
                                        <p:attrNameLst>
                                          <p:attrName>style.visibility</p:attrName>
                                        </p:attrNameLst>
                                      </p:cBhvr>
                                      <p:to>
                                        <p:strVal val="visible"/>
                                      </p:to>
                                    </p:set>
                                    <p:animEffect transition="in" filter="fade">
                                      <p:cBhvr>
                                        <p:cTn id="33" dur="1000"/>
                                        <p:tgtEl>
                                          <p:spTgt spid="16">
                                            <p:txEl>
                                              <p:pRg st="8" end="8"/>
                                            </p:txEl>
                                          </p:spTgt>
                                        </p:tgtEl>
                                      </p:cBhvr>
                                    </p:animEffect>
                                    <p:anim calcmode="lin" valueType="num">
                                      <p:cBhvr>
                                        <p:cTn id="34" dur="1000" fill="hold"/>
                                        <p:tgtEl>
                                          <p:spTgt spid="16">
                                            <p:txEl>
                                              <p:pRg st="8" end="8"/>
                                            </p:txEl>
                                          </p:spTgt>
                                        </p:tgtEl>
                                        <p:attrNameLst>
                                          <p:attrName>ppt_x</p:attrName>
                                        </p:attrNameLst>
                                      </p:cBhvr>
                                      <p:tavLst>
                                        <p:tav tm="0">
                                          <p:val>
                                            <p:strVal val="#ppt_x"/>
                                          </p:val>
                                        </p:tav>
                                        <p:tav tm="100000">
                                          <p:val>
                                            <p:strVal val="#ppt_x"/>
                                          </p:val>
                                        </p:tav>
                                      </p:tavLst>
                                    </p:anim>
                                    <p:anim calcmode="lin" valueType="num">
                                      <p:cBhvr>
                                        <p:cTn id="35" dur="1000" fill="hold"/>
                                        <p:tgtEl>
                                          <p:spTgt spid="1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42" presetClass="entr" presetSubtype="0" fill="hold" nodeType="clickEffect">
                                  <p:stCondLst>
                                    <p:cond delay="0"/>
                                  </p:stCondLst>
                                  <p:childTnLst>
                                    <p:set>
                                      <p:cBhvr>
                                        <p:cTn id="39" dur="1" fill="hold">
                                          <p:stCondLst>
                                            <p:cond delay="0"/>
                                          </p:stCondLst>
                                        </p:cTn>
                                        <p:tgtEl>
                                          <p:spTgt spid="16">
                                            <p:txEl>
                                              <p:pRg st="10" end="10"/>
                                            </p:txEl>
                                          </p:spTgt>
                                        </p:tgtEl>
                                        <p:attrNameLst>
                                          <p:attrName>style.visibility</p:attrName>
                                        </p:attrNameLst>
                                      </p:cBhvr>
                                      <p:to>
                                        <p:strVal val="visible"/>
                                      </p:to>
                                    </p:set>
                                    <p:animEffect transition="in" filter="fade">
                                      <p:cBhvr>
                                        <p:cTn id="40" dur="1000"/>
                                        <p:tgtEl>
                                          <p:spTgt spid="16">
                                            <p:txEl>
                                              <p:pRg st="10" end="10"/>
                                            </p:txEl>
                                          </p:spTgt>
                                        </p:tgtEl>
                                      </p:cBhvr>
                                    </p:animEffect>
                                    <p:anim calcmode="lin" valueType="num">
                                      <p:cBhvr>
                                        <p:cTn id="41" dur="1000" fill="hold"/>
                                        <p:tgtEl>
                                          <p:spTgt spid="16">
                                            <p:txEl>
                                              <p:pRg st="10" end="10"/>
                                            </p:txEl>
                                          </p:spTgt>
                                        </p:tgtEl>
                                        <p:attrNameLst>
                                          <p:attrName>ppt_x</p:attrName>
                                        </p:attrNameLst>
                                      </p:cBhvr>
                                      <p:tavLst>
                                        <p:tav tm="0">
                                          <p:val>
                                            <p:strVal val="#ppt_x"/>
                                          </p:val>
                                        </p:tav>
                                        <p:tav tm="100000">
                                          <p:val>
                                            <p:strVal val="#ppt_x"/>
                                          </p:val>
                                        </p:tav>
                                      </p:tavLst>
                                    </p:anim>
                                    <p:anim calcmode="lin" valueType="num">
                                      <p:cBhvr>
                                        <p:cTn id="42" dur="1000" fill="hold"/>
                                        <p:tgtEl>
                                          <p:spTgt spid="16">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2" presetClass="entr" presetSubtype="0" fill="hold" nodeType="clickEffect">
                                  <p:stCondLst>
                                    <p:cond delay="0"/>
                                  </p:stCondLst>
                                  <p:childTnLst>
                                    <p:set>
                                      <p:cBhvr>
                                        <p:cTn id="46" dur="1" fill="hold">
                                          <p:stCondLst>
                                            <p:cond delay="0"/>
                                          </p:stCondLst>
                                        </p:cTn>
                                        <p:tgtEl>
                                          <p:spTgt spid="16">
                                            <p:txEl>
                                              <p:pRg st="12" end="12"/>
                                            </p:txEl>
                                          </p:spTgt>
                                        </p:tgtEl>
                                        <p:attrNameLst>
                                          <p:attrName>style.visibility</p:attrName>
                                        </p:attrNameLst>
                                      </p:cBhvr>
                                      <p:to>
                                        <p:strVal val="visible"/>
                                      </p:to>
                                    </p:set>
                                    <p:animEffect transition="in" filter="fade">
                                      <p:cBhvr>
                                        <p:cTn id="47" dur="1000"/>
                                        <p:tgtEl>
                                          <p:spTgt spid="16">
                                            <p:txEl>
                                              <p:pRg st="12" end="12"/>
                                            </p:txEl>
                                          </p:spTgt>
                                        </p:tgtEl>
                                      </p:cBhvr>
                                    </p:animEffect>
                                    <p:anim calcmode="lin" valueType="num">
                                      <p:cBhvr>
                                        <p:cTn id="48" dur="1000" fill="hold"/>
                                        <p:tgtEl>
                                          <p:spTgt spid="16">
                                            <p:txEl>
                                              <p:pRg st="12" end="12"/>
                                            </p:txEl>
                                          </p:spTgt>
                                        </p:tgtEl>
                                        <p:attrNameLst>
                                          <p:attrName>ppt_x</p:attrName>
                                        </p:attrNameLst>
                                      </p:cBhvr>
                                      <p:tavLst>
                                        <p:tav tm="0">
                                          <p:val>
                                            <p:strVal val="#ppt_x"/>
                                          </p:val>
                                        </p:tav>
                                        <p:tav tm="100000">
                                          <p:val>
                                            <p:strVal val="#ppt_x"/>
                                          </p:val>
                                        </p:tav>
                                      </p:tavLst>
                                    </p:anim>
                                    <p:anim calcmode="lin" valueType="num">
                                      <p:cBhvr>
                                        <p:cTn id="49" dur="1000" fill="hold"/>
                                        <p:tgtEl>
                                          <p:spTgt spid="16">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924" name="Metin kutusu 923">
            <a:extLst>
              <a:ext uri="{FF2B5EF4-FFF2-40B4-BE49-F238E27FC236}">
                <a16:creationId xmlns:a16="http://schemas.microsoft.com/office/drawing/2014/main" id="{28314ABD-92E0-EE6B-7914-E16A1D6A1F21}"/>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pic>
        <p:nvPicPr>
          <p:cNvPr id="5" name="Resim 4" descr="metin, ekran görüntüsü, yazı tipi, sayı, numara içeren bir resim&#10;&#10;Açıklama otomatik olarak oluşturuldu">
            <a:extLst>
              <a:ext uri="{FF2B5EF4-FFF2-40B4-BE49-F238E27FC236}">
                <a16:creationId xmlns:a16="http://schemas.microsoft.com/office/drawing/2014/main" id="{553518FF-EBE1-521C-DBDE-20BC44C19B24}"/>
              </a:ext>
            </a:extLst>
          </p:cNvPr>
          <p:cNvPicPr>
            <a:picLocks noChangeAspect="1"/>
          </p:cNvPicPr>
          <p:nvPr/>
        </p:nvPicPr>
        <p:blipFill>
          <a:blip r:embed="rId3"/>
          <a:stretch>
            <a:fillRect/>
          </a:stretch>
        </p:blipFill>
        <p:spPr>
          <a:xfrm>
            <a:off x="1440543" y="451838"/>
            <a:ext cx="6262914" cy="4406725"/>
          </a:xfrm>
          <a:prstGeom prst="rect">
            <a:avLst/>
          </a:prstGeom>
        </p:spPr>
      </p:pic>
    </p:spTree>
    <p:extLst>
      <p:ext uri="{BB962C8B-B14F-4D97-AF65-F5344CB8AC3E}">
        <p14:creationId xmlns:p14="http://schemas.microsoft.com/office/powerpoint/2010/main" val="1642424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924" name="Metin kutusu 923">
            <a:extLst>
              <a:ext uri="{FF2B5EF4-FFF2-40B4-BE49-F238E27FC236}">
                <a16:creationId xmlns:a16="http://schemas.microsoft.com/office/drawing/2014/main" id="{28314ABD-92E0-EE6B-7914-E16A1D6A1F21}"/>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
        <p:nvSpPr>
          <p:cNvPr id="16" name="Google Shape;857;p42">
            <a:extLst>
              <a:ext uri="{FF2B5EF4-FFF2-40B4-BE49-F238E27FC236}">
                <a16:creationId xmlns:a16="http://schemas.microsoft.com/office/drawing/2014/main" id="{913AA6FF-52E1-CD4F-EEEE-20B7CAFD7C02}"/>
              </a:ext>
            </a:extLst>
          </p:cNvPr>
          <p:cNvSpPr txBox="1">
            <a:spLocks noGrp="1"/>
          </p:cNvSpPr>
          <p:nvPr>
            <p:ph type="body" idx="1"/>
          </p:nvPr>
        </p:nvSpPr>
        <p:spPr>
          <a:xfrm>
            <a:off x="270954" y="630879"/>
            <a:ext cx="8560989" cy="3832264"/>
          </a:xfrm>
          <a:prstGeom prst="rect">
            <a:avLst/>
          </a:prstGeom>
        </p:spPr>
        <p:txBody>
          <a:bodyPr spcFirstLastPara="1" wrap="square" lIns="91425" tIns="91425" rIns="91425" bIns="91425" anchor="ctr" anchorCtr="0">
            <a:noAutofit/>
          </a:bodyPr>
          <a:lstStyle/>
          <a:p>
            <a:pPr marL="342900" indent="-342900" algn="just">
              <a:buClr>
                <a:schemeClr val="dk1"/>
              </a:buClr>
              <a:buSzPts val="1100"/>
              <a:buFont typeface="+mj-lt"/>
              <a:buAutoNum type="arabicPeriod" startAt="14"/>
            </a:pPr>
            <a:r>
              <a:rPr lang="tr-TR" sz="1200" b="1" dirty="0"/>
              <a:t>Dünya genelindeki yazılım mühendislerinin %91,5'i erkektir.</a:t>
            </a:r>
          </a:p>
          <a:p>
            <a:pPr marL="342900" indent="-342900" algn="just">
              <a:buClr>
                <a:schemeClr val="dk1"/>
              </a:buClr>
              <a:buSzPts val="1100"/>
              <a:buFont typeface="+mj-lt"/>
              <a:buAutoNum type="arabicPeriod" startAt="14"/>
            </a:pPr>
            <a:endParaRPr lang="tr-TR" sz="1200" b="1" dirty="0"/>
          </a:p>
          <a:p>
            <a:pPr marL="342900" indent="-342900" algn="just">
              <a:buClr>
                <a:schemeClr val="dk1"/>
              </a:buClr>
              <a:buSzPts val="1100"/>
              <a:buFont typeface="+mj-lt"/>
              <a:buAutoNum type="arabicPeriod" startAt="14"/>
            </a:pPr>
            <a:r>
              <a:rPr lang="tr-TR" sz="1200" dirty="0"/>
              <a:t>Washington, ABD'de yazılım geliştirme işlerinin en yoğun olduğu eyalet olarak öne çıkmaktadır ve 51.540 kişilik etkileyici bir pozisyona sahiptir.</a:t>
            </a:r>
          </a:p>
          <a:p>
            <a:pPr marL="342900" indent="-342900" algn="just">
              <a:buClr>
                <a:schemeClr val="dk1"/>
              </a:buClr>
              <a:buSzPts val="1100"/>
              <a:buFont typeface="+mj-lt"/>
              <a:buAutoNum type="arabicPeriod" startAt="14"/>
            </a:pPr>
            <a:endParaRPr lang="tr-TR" sz="1200" b="1" dirty="0"/>
          </a:p>
          <a:p>
            <a:pPr marL="342900" indent="-342900" algn="just">
              <a:buClr>
                <a:schemeClr val="dk1"/>
              </a:buClr>
              <a:buSzPts val="1100"/>
              <a:buFont typeface="+mj-lt"/>
              <a:buAutoNum type="arabicPeriod" startAt="14"/>
            </a:pPr>
            <a:r>
              <a:rPr lang="tr-TR" sz="1200" b="1" dirty="0"/>
              <a:t>Avrupa'da yaklaşık 5,5 milyon geliştirici bulunmaktadır.</a:t>
            </a:r>
          </a:p>
          <a:p>
            <a:pPr marL="342900" indent="-342900" algn="just">
              <a:buClr>
                <a:schemeClr val="dk1"/>
              </a:buClr>
              <a:buSzPts val="1100"/>
              <a:buFont typeface="+mj-lt"/>
              <a:buAutoNum type="arabicPeriod" startAt="14"/>
            </a:pPr>
            <a:endParaRPr lang="tr-TR" sz="1200" b="1" dirty="0"/>
          </a:p>
          <a:p>
            <a:pPr marL="342900" indent="-342900" algn="just">
              <a:buClr>
                <a:schemeClr val="dk1"/>
              </a:buClr>
              <a:buSzPts val="1100"/>
              <a:buFont typeface="+mj-lt"/>
              <a:buAutoNum type="arabicPeriod" startAt="14"/>
            </a:pPr>
            <a:r>
              <a:rPr lang="tr-TR" sz="1200" dirty="0"/>
              <a:t>2025 yılına kadar Nesnelerin </a:t>
            </a:r>
            <a:r>
              <a:rPr lang="tr-TR" sz="1200" dirty="0" err="1"/>
              <a:t>İnterneti'nin</a:t>
            </a:r>
            <a:r>
              <a:rPr lang="tr-TR" sz="1200" dirty="0"/>
              <a:t> (</a:t>
            </a:r>
            <a:r>
              <a:rPr lang="tr-TR" sz="1200" dirty="0" err="1"/>
              <a:t>IoT</a:t>
            </a:r>
            <a:r>
              <a:rPr lang="tr-TR" sz="1200" dirty="0"/>
              <a:t>) dünya çapında 75 milyardan fazla cihazı kapsaması beklenmektedir; bu rakam 2019 yılına göre üç katlık şaşırtıcı bir artış anlamına gelmektedir.</a:t>
            </a:r>
          </a:p>
          <a:p>
            <a:pPr marL="342900" indent="-342900" algn="just">
              <a:buClr>
                <a:schemeClr val="dk1"/>
              </a:buClr>
              <a:buSzPts val="1100"/>
              <a:buFont typeface="+mj-lt"/>
              <a:buAutoNum type="arabicPeriod" startAt="14"/>
            </a:pPr>
            <a:endParaRPr lang="tr-TR" sz="1200" b="1" dirty="0"/>
          </a:p>
          <a:p>
            <a:pPr marL="342900" indent="-342900" algn="just">
              <a:buClr>
                <a:schemeClr val="dk1"/>
              </a:buClr>
              <a:buSzPts val="1100"/>
              <a:buFont typeface="+mj-lt"/>
              <a:buAutoNum type="arabicPeriod" startAt="14"/>
            </a:pPr>
            <a:r>
              <a:rPr lang="tr-TR" sz="1200" b="1" dirty="0"/>
              <a:t>İşletmelerin yaklaşık %69'u bulut bilişim teknolojisini benimsemiştir.</a:t>
            </a:r>
          </a:p>
          <a:p>
            <a:pPr marL="342900" indent="-342900" algn="just">
              <a:buClr>
                <a:schemeClr val="dk1"/>
              </a:buClr>
              <a:buSzPts val="1100"/>
              <a:buFont typeface="+mj-lt"/>
              <a:buAutoNum type="arabicPeriod" startAt="14"/>
            </a:pPr>
            <a:endParaRPr lang="tr-TR" sz="1200" b="1" dirty="0"/>
          </a:p>
          <a:p>
            <a:pPr marL="342900" indent="-342900" algn="just">
              <a:buClr>
                <a:schemeClr val="dk1"/>
              </a:buClr>
              <a:buSzPts val="1100"/>
              <a:buFont typeface="+mj-lt"/>
              <a:buAutoNum type="arabicPeriod" startAt="14"/>
            </a:pPr>
            <a:r>
              <a:rPr lang="tr-TR" sz="1200" dirty="0"/>
              <a:t>Linux, dünya çapında en çok tercih edilen yazılım geliştirme platformu olma özelliğini istikrarlı bir şekilde korumuş ve profesyonel geliştiricilerin %55,9'unun ilk tercihi olmuştur.</a:t>
            </a:r>
          </a:p>
          <a:p>
            <a:pPr marL="342900" indent="-342900" algn="just">
              <a:buClr>
                <a:schemeClr val="dk1"/>
              </a:buClr>
              <a:buSzPts val="1100"/>
              <a:buFont typeface="+mj-lt"/>
              <a:buAutoNum type="arabicPeriod" startAt="14"/>
            </a:pPr>
            <a:endParaRPr lang="tr-TR" sz="1200" b="1" dirty="0"/>
          </a:p>
          <a:p>
            <a:pPr marL="342900" indent="-342900" algn="just">
              <a:buClr>
                <a:schemeClr val="dk1"/>
              </a:buClr>
              <a:buSzPts val="1100"/>
              <a:buFont typeface="+mj-lt"/>
              <a:buAutoNum type="arabicPeriod" startAt="14"/>
            </a:pPr>
            <a:r>
              <a:rPr lang="tr-TR" sz="1200" b="1" dirty="0"/>
              <a:t>Python en hızlı büyüyen programlama dili olarak öne çıkmakta ve makine öğrenimi geliştiricilerinin %70'i projeleri için bu dili tercih etmektedir.</a:t>
            </a:r>
          </a:p>
        </p:txBody>
      </p:sp>
    </p:spTree>
    <p:extLst>
      <p:ext uri="{BB962C8B-B14F-4D97-AF65-F5344CB8AC3E}">
        <p14:creationId xmlns:p14="http://schemas.microsoft.com/office/powerpoint/2010/main" val="3023205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2" end="2"/>
                                            </p:txEl>
                                          </p:spTgt>
                                        </p:tgtEl>
                                        <p:attrNameLst>
                                          <p:attrName>style.visibility</p:attrName>
                                        </p:attrNameLst>
                                      </p:cBhvr>
                                      <p:to>
                                        <p:strVal val="visible"/>
                                      </p:to>
                                    </p:set>
                                    <p:animEffect transition="in" filter="fade">
                                      <p:cBhvr>
                                        <p:cTn id="14" dur="1000"/>
                                        <p:tgtEl>
                                          <p:spTgt spid="16">
                                            <p:txEl>
                                              <p:pRg st="2" end="2"/>
                                            </p:txEl>
                                          </p:spTgt>
                                        </p:tgtEl>
                                      </p:cBhvr>
                                    </p:animEffect>
                                    <p:anim calcmode="lin" valueType="num">
                                      <p:cBhvr>
                                        <p:cTn id="15"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
                                            <p:txEl>
                                              <p:pRg st="4" end="4"/>
                                            </p:txEl>
                                          </p:spTgt>
                                        </p:tgtEl>
                                        <p:attrNameLst>
                                          <p:attrName>style.visibility</p:attrName>
                                        </p:attrNameLst>
                                      </p:cBhvr>
                                      <p:to>
                                        <p:strVal val="visible"/>
                                      </p:to>
                                    </p:set>
                                    <p:animEffect transition="in" filter="fade">
                                      <p:cBhvr>
                                        <p:cTn id="21" dur="1000"/>
                                        <p:tgtEl>
                                          <p:spTgt spid="16">
                                            <p:txEl>
                                              <p:pRg st="4" end="4"/>
                                            </p:txEl>
                                          </p:spTgt>
                                        </p:tgtEl>
                                      </p:cBhvr>
                                    </p:animEffect>
                                    <p:anim calcmode="lin" valueType="num">
                                      <p:cBhvr>
                                        <p:cTn id="22"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xEl>
                                              <p:pRg st="6" end="6"/>
                                            </p:txEl>
                                          </p:spTgt>
                                        </p:tgtEl>
                                        <p:attrNameLst>
                                          <p:attrName>style.visibility</p:attrName>
                                        </p:attrNameLst>
                                      </p:cBhvr>
                                      <p:to>
                                        <p:strVal val="visible"/>
                                      </p:to>
                                    </p:set>
                                    <p:animEffect transition="in" filter="fade">
                                      <p:cBhvr>
                                        <p:cTn id="28" dur="1000"/>
                                        <p:tgtEl>
                                          <p:spTgt spid="16">
                                            <p:txEl>
                                              <p:pRg st="6" end="6"/>
                                            </p:txEl>
                                          </p:spTgt>
                                        </p:tgtEl>
                                      </p:cBhvr>
                                    </p:animEffect>
                                    <p:anim calcmode="lin" valueType="num">
                                      <p:cBhvr>
                                        <p:cTn id="29" dur="1000" fill="hold"/>
                                        <p:tgtEl>
                                          <p:spTgt spid="16">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6">
                                            <p:txEl>
                                              <p:pRg st="8" end="8"/>
                                            </p:txEl>
                                          </p:spTgt>
                                        </p:tgtEl>
                                        <p:attrNameLst>
                                          <p:attrName>style.visibility</p:attrName>
                                        </p:attrNameLst>
                                      </p:cBhvr>
                                      <p:to>
                                        <p:strVal val="visible"/>
                                      </p:to>
                                    </p:set>
                                    <p:animEffect transition="in" filter="fade">
                                      <p:cBhvr>
                                        <p:cTn id="35" dur="1000"/>
                                        <p:tgtEl>
                                          <p:spTgt spid="16">
                                            <p:txEl>
                                              <p:pRg st="8" end="8"/>
                                            </p:txEl>
                                          </p:spTgt>
                                        </p:tgtEl>
                                      </p:cBhvr>
                                    </p:animEffect>
                                    <p:anim calcmode="lin" valueType="num">
                                      <p:cBhvr>
                                        <p:cTn id="36" dur="1000" fill="hold"/>
                                        <p:tgtEl>
                                          <p:spTgt spid="16">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1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6">
                                            <p:txEl>
                                              <p:pRg st="10" end="10"/>
                                            </p:txEl>
                                          </p:spTgt>
                                        </p:tgtEl>
                                        <p:attrNameLst>
                                          <p:attrName>style.visibility</p:attrName>
                                        </p:attrNameLst>
                                      </p:cBhvr>
                                      <p:to>
                                        <p:strVal val="visible"/>
                                      </p:to>
                                    </p:set>
                                    <p:animEffect transition="in" filter="fade">
                                      <p:cBhvr>
                                        <p:cTn id="42" dur="1000"/>
                                        <p:tgtEl>
                                          <p:spTgt spid="16">
                                            <p:txEl>
                                              <p:pRg st="10" end="10"/>
                                            </p:txEl>
                                          </p:spTgt>
                                        </p:tgtEl>
                                      </p:cBhvr>
                                    </p:animEffect>
                                    <p:anim calcmode="lin" valueType="num">
                                      <p:cBhvr>
                                        <p:cTn id="43" dur="1000" fill="hold"/>
                                        <p:tgtEl>
                                          <p:spTgt spid="16">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16">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6">
                                            <p:txEl>
                                              <p:pRg st="12" end="12"/>
                                            </p:txEl>
                                          </p:spTgt>
                                        </p:tgtEl>
                                        <p:attrNameLst>
                                          <p:attrName>style.visibility</p:attrName>
                                        </p:attrNameLst>
                                      </p:cBhvr>
                                      <p:to>
                                        <p:strVal val="visible"/>
                                      </p:to>
                                    </p:set>
                                    <p:animEffect transition="in" filter="fade">
                                      <p:cBhvr>
                                        <p:cTn id="49" dur="1000"/>
                                        <p:tgtEl>
                                          <p:spTgt spid="16">
                                            <p:txEl>
                                              <p:pRg st="12" end="12"/>
                                            </p:txEl>
                                          </p:spTgt>
                                        </p:tgtEl>
                                      </p:cBhvr>
                                    </p:animEffect>
                                    <p:anim calcmode="lin" valueType="num">
                                      <p:cBhvr>
                                        <p:cTn id="50" dur="1000" fill="hold"/>
                                        <p:tgtEl>
                                          <p:spTgt spid="16">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16">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924" name="Metin kutusu 923">
            <a:extLst>
              <a:ext uri="{FF2B5EF4-FFF2-40B4-BE49-F238E27FC236}">
                <a16:creationId xmlns:a16="http://schemas.microsoft.com/office/drawing/2014/main" id="{28314ABD-92E0-EE6B-7914-E16A1D6A1F21}"/>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pic>
        <p:nvPicPr>
          <p:cNvPr id="5" name="Resim 4" descr="metin, ekran görüntüsü, sayı, numara, yazı tipi içeren bir resim&#10;&#10;Açıklama otomatik olarak oluşturuldu">
            <a:extLst>
              <a:ext uri="{FF2B5EF4-FFF2-40B4-BE49-F238E27FC236}">
                <a16:creationId xmlns:a16="http://schemas.microsoft.com/office/drawing/2014/main" id="{6B731E33-5915-F3A0-31E7-D8DC9EFA04BF}"/>
              </a:ext>
            </a:extLst>
          </p:cNvPr>
          <p:cNvPicPr>
            <a:picLocks noChangeAspect="1"/>
          </p:cNvPicPr>
          <p:nvPr/>
        </p:nvPicPr>
        <p:blipFill>
          <a:blip r:embed="rId3"/>
          <a:stretch>
            <a:fillRect/>
          </a:stretch>
        </p:blipFill>
        <p:spPr>
          <a:xfrm>
            <a:off x="1473200" y="439620"/>
            <a:ext cx="6197600" cy="4418943"/>
          </a:xfrm>
          <a:prstGeom prst="rect">
            <a:avLst/>
          </a:prstGeom>
        </p:spPr>
      </p:pic>
    </p:spTree>
    <p:extLst>
      <p:ext uri="{BB962C8B-B14F-4D97-AF65-F5344CB8AC3E}">
        <p14:creationId xmlns:p14="http://schemas.microsoft.com/office/powerpoint/2010/main" val="1050845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924" name="Metin kutusu 923">
            <a:extLst>
              <a:ext uri="{FF2B5EF4-FFF2-40B4-BE49-F238E27FC236}">
                <a16:creationId xmlns:a16="http://schemas.microsoft.com/office/drawing/2014/main" id="{28314ABD-92E0-EE6B-7914-E16A1D6A1F21}"/>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pic>
        <p:nvPicPr>
          <p:cNvPr id="3" name="Resim 2" descr="metin, ekran görüntüsü, yazı tipi, sayı, numara içeren bir resim&#10;&#10;Açıklama otomatik olarak oluşturuldu">
            <a:extLst>
              <a:ext uri="{FF2B5EF4-FFF2-40B4-BE49-F238E27FC236}">
                <a16:creationId xmlns:a16="http://schemas.microsoft.com/office/drawing/2014/main" id="{93056F6A-21F9-5BC0-5F7B-02EAE9BE458D}"/>
              </a:ext>
            </a:extLst>
          </p:cNvPr>
          <p:cNvPicPr>
            <a:picLocks noChangeAspect="1"/>
          </p:cNvPicPr>
          <p:nvPr/>
        </p:nvPicPr>
        <p:blipFill>
          <a:blip r:embed="rId3"/>
          <a:stretch>
            <a:fillRect/>
          </a:stretch>
        </p:blipFill>
        <p:spPr>
          <a:xfrm>
            <a:off x="1774440" y="433512"/>
            <a:ext cx="5594967" cy="4425051"/>
          </a:xfrm>
          <a:prstGeom prst="rect">
            <a:avLst/>
          </a:prstGeom>
        </p:spPr>
      </p:pic>
    </p:spTree>
    <p:extLst>
      <p:ext uri="{BB962C8B-B14F-4D97-AF65-F5344CB8AC3E}">
        <p14:creationId xmlns:p14="http://schemas.microsoft.com/office/powerpoint/2010/main" val="396034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924" name="Metin kutusu 923">
            <a:extLst>
              <a:ext uri="{FF2B5EF4-FFF2-40B4-BE49-F238E27FC236}">
                <a16:creationId xmlns:a16="http://schemas.microsoft.com/office/drawing/2014/main" id="{28314ABD-92E0-EE6B-7914-E16A1D6A1F21}"/>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
        <p:nvSpPr>
          <p:cNvPr id="16" name="Google Shape;857;p42">
            <a:extLst>
              <a:ext uri="{FF2B5EF4-FFF2-40B4-BE49-F238E27FC236}">
                <a16:creationId xmlns:a16="http://schemas.microsoft.com/office/drawing/2014/main" id="{913AA6FF-52E1-CD4F-EEEE-20B7CAFD7C02}"/>
              </a:ext>
            </a:extLst>
          </p:cNvPr>
          <p:cNvSpPr txBox="1">
            <a:spLocks noGrp="1"/>
          </p:cNvSpPr>
          <p:nvPr>
            <p:ph type="body" idx="1"/>
          </p:nvPr>
        </p:nvSpPr>
        <p:spPr>
          <a:xfrm>
            <a:off x="270954" y="630879"/>
            <a:ext cx="8560989" cy="3832264"/>
          </a:xfrm>
          <a:prstGeom prst="rect">
            <a:avLst/>
          </a:prstGeom>
        </p:spPr>
        <p:txBody>
          <a:bodyPr spcFirstLastPara="1" wrap="square" lIns="91425" tIns="91425" rIns="91425" bIns="91425" anchor="ctr" anchorCtr="0">
            <a:noAutofit/>
          </a:bodyPr>
          <a:lstStyle/>
          <a:p>
            <a:pPr marL="342900" indent="-342900" algn="just">
              <a:buClr>
                <a:schemeClr val="dk1"/>
              </a:buClr>
              <a:buSzPts val="1100"/>
              <a:buFont typeface="+mj-lt"/>
              <a:buAutoNum type="arabicPeriod" startAt="21"/>
            </a:pPr>
            <a:r>
              <a:rPr lang="tr-TR" sz="1200" b="1" dirty="0"/>
              <a:t>JavaScript, dünya çapında 22,5 milyon geliştirici ile 2024 yılında öğrenilecek en popüler programlama dilidir.</a:t>
            </a:r>
          </a:p>
          <a:p>
            <a:pPr marL="342900" indent="-342900" algn="just">
              <a:buClr>
                <a:schemeClr val="dk1"/>
              </a:buClr>
              <a:buSzPts val="1100"/>
              <a:buFont typeface="+mj-lt"/>
              <a:buAutoNum type="arabicPeriod" startAt="21"/>
            </a:pPr>
            <a:endParaRPr lang="tr-TR" sz="1200" b="1" dirty="0"/>
          </a:p>
          <a:p>
            <a:pPr marL="342900" indent="-342900" algn="just">
              <a:buClr>
                <a:schemeClr val="dk1"/>
              </a:buClr>
              <a:buSzPts val="1100"/>
              <a:buFont typeface="+mj-lt"/>
              <a:buAutoNum type="arabicPeriod" startAt="21"/>
            </a:pPr>
            <a:r>
              <a:rPr lang="tr-TR" sz="1200" dirty="0"/>
              <a:t>İkinci programlama dili 9 milyon aktif geliştirici ile Python'dur.</a:t>
            </a:r>
          </a:p>
          <a:p>
            <a:pPr marL="342900" indent="-342900" algn="just">
              <a:buClr>
                <a:schemeClr val="dk1"/>
              </a:buClr>
              <a:buSzPts val="1100"/>
              <a:buFont typeface="+mj-lt"/>
              <a:buAutoNum type="arabicPeriod" startAt="21"/>
            </a:pPr>
            <a:endParaRPr lang="tr-TR" sz="1200" b="1" dirty="0"/>
          </a:p>
          <a:p>
            <a:pPr marL="342900" indent="-342900" algn="just">
              <a:buClr>
                <a:schemeClr val="dk1"/>
              </a:buClr>
              <a:buSzPts val="1100"/>
              <a:buFont typeface="+mj-lt"/>
              <a:buAutoNum type="arabicPeriod" startAt="21"/>
            </a:pPr>
            <a:r>
              <a:rPr lang="tr-TR" sz="1200" b="1" dirty="0"/>
              <a:t>Java, 8,2 milyon geliştirici ile üçüncü sırada yer almaktadır.</a:t>
            </a:r>
          </a:p>
          <a:p>
            <a:pPr marL="342900" indent="-342900" algn="just">
              <a:buClr>
                <a:schemeClr val="dk1"/>
              </a:buClr>
              <a:buSzPts val="1100"/>
              <a:buFont typeface="+mj-lt"/>
              <a:buAutoNum type="arabicPeriod" startAt="21"/>
            </a:pPr>
            <a:endParaRPr lang="tr-TR" sz="1200" b="1" dirty="0"/>
          </a:p>
          <a:p>
            <a:pPr marL="342900" indent="-342900" algn="just">
              <a:buClr>
                <a:schemeClr val="dk1"/>
              </a:buClr>
              <a:buSzPts val="1100"/>
              <a:buFont typeface="+mj-lt"/>
              <a:buAutoNum type="arabicPeriod" startAt="21"/>
            </a:pPr>
            <a:r>
              <a:rPr lang="tr-TR" sz="1200" dirty="0"/>
              <a:t>AWS (%49) ve Microsoft Azure, geliştiricilerin %75'inin kullanımıyla 2024'te en popüler ve en çok kullanılan bulut platformu olarak öne çıkmaktadır.</a:t>
            </a:r>
          </a:p>
          <a:p>
            <a:pPr marL="342900" indent="-342900" algn="just">
              <a:buClr>
                <a:schemeClr val="dk1"/>
              </a:buClr>
              <a:buSzPts val="1100"/>
              <a:buFont typeface="+mj-lt"/>
              <a:buAutoNum type="arabicPeriod" startAt="21"/>
            </a:pPr>
            <a:endParaRPr lang="tr-TR" sz="1200" b="1" dirty="0"/>
          </a:p>
          <a:p>
            <a:pPr marL="342900" indent="-342900" algn="just">
              <a:buClr>
                <a:schemeClr val="dk1"/>
              </a:buClr>
              <a:buSzPts val="1100"/>
              <a:buFont typeface="+mj-lt"/>
              <a:buAutoNum type="arabicPeriod" startAt="21"/>
            </a:pPr>
            <a:r>
              <a:rPr lang="tr-TR" sz="1200" b="1" dirty="0"/>
              <a:t>Microsoft Azure %45 ile en çok kullanılan ikinci bulut platformudur.</a:t>
            </a:r>
          </a:p>
          <a:p>
            <a:pPr marL="342900" indent="-342900" algn="just">
              <a:buClr>
                <a:schemeClr val="dk1"/>
              </a:buClr>
              <a:buSzPts val="1100"/>
              <a:buFont typeface="+mj-lt"/>
              <a:buAutoNum type="arabicPeriod" startAt="21"/>
            </a:pPr>
            <a:endParaRPr lang="tr-TR" sz="1200" b="1" dirty="0"/>
          </a:p>
          <a:p>
            <a:pPr marL="342900" indent="-342900" algn="just">
              <a:buClr>
                <a:schemeClr val="dk1"/>
              </a:buClr>
              <a:buSzPts val="1100"/>
              <a:buFont typeface="+mj-lt"/>
              <a:buAutoNum type="arabicPeriod" startAt="21"/>
            </a:pPr>
            <a:r>
              <a:rPr lang="tr-TR" sz="1200" dirty="0"/>
              <a:t>Google Cloud %21 ile en çok kullanılan üçüncü bulut platformudur.</a:t>
            </a:r>
          </a:p>
          <a:p>
            <a:pPr marL="0" indent="0" algn="just">
              <a:buClr>
                <a:schemeClr val="dk1"/>
              </a:buClr>
              <a:buSzPts val="1100"/>
              <a:buNone/>
            </a:pPr>
            <a:endParaRPr lang="tr-TR" sz="1200" b="1" dirty="0"/>
          </a:p>
          <a:p>
            <a:pPr marL="342900" indent="-342900" algn="just">
              <a:buClr>
                <a:schemeClr val="dk1"/>
              </a:buClr>
              <a:buSzPts val="1100"/>
              <a:buFont typeface="+mj-lt"/>
              <a:buAutoNum type="arabicPeriod" startAt="27"/>
            </a:pPr>
            <a:r>
              <a:rPr lang="tr-TR" sz="1200" b="1" dirty="0"/>
              <a:t>Yazılım mühendislerinin özel şirketlerde çalışma olasılığı kamu sektörü şirketlerine göre %50 daha fazladır.</a:t>
            </a:r>
          </a:p>
          <a:p>
            <a:pPr marL="342900" indent="-342900" algn="just">
              <a:buClr>
                <a:schemeClr val="dk1"/>
              </a:buClr>
              <a:buSzPts val="1100"/>
              <a:buFont typeface="+mj-lt"/>
              <a:buAutoNum type="arabicPeriod" startAt="27"/>
            </a:pPr>
            <a:endParaRPr lang="tr-TR" sz="1200" b="1" dirty="0"/>
          </a:p>
          <a:p>
            <a:pPr marL="342900" indent="-342900" algn="just">
              <a:buClr>
                <a:schemeClr val="dk1"/>
              </a:buClr>
              <a:buSzPts val="1100"/>
              <a:buFont typeface="+mj-lt"/>
              <a:buAutoNum type="arabicPeriod" startAt="27"/>
            </a:pPr>
            <a:r>
              <a:rPr lang="tr-TR" sz="1200" dirty="0"/>
              <a:t>Kadın yazılım mühendislerinin oranı %22 iken, erkek yazılım mühendislerinin oranı %78'dir.</a:t>
            </a:r>
          </a:p>
        </p:txBody>
      </p:sp>
    </p:spTree>
    <p:extLst>
      <p:ext uri="{BB962C8B-B14F-4D97-AF65-F5344CB8AC3E}">
        <p14:creationId xmlns:p14="http://schemas.microsoft.com/office/powerpoint/2010/main" val="512734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2" end="2"/>
                                            </p:txEl>
                                          </p:spTgt>
                                        </p:tgtEl>
                                        <p:attrNameLst>
                                          <p:attrName>style.visibility</p:attrName>
                                        </p:attrNameLst>
                                      </p:cBhvr>
                                      <p:to>
                                        <p:strVal val="visible"/>
                                      </p:to>
                                    </p:set>
                                    <p:animEffect transition="in" filter="fade">
                                      <p:cBhvr>
                                        <p:cTn id="14" dur="1000"/>
                                        <p:tgtEl>
                                          <p:spTgt spid="16">
                                            <p:txEl>
                                              <p:pRg st="2" end="2"/>
                                            </p:txEl>
                                          </p:spTgt>
                                        </p:tgtEl>
                                      </p:cBhvr>
                                    </p:animEffect>
                                    <p:anim calcmode="lin" valueType="num">
                                      <p:cBhvr>
                                        <p:cTn id="15"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
                                            <p:txEl>
                                              <p:pRg st="4" end="4"/>
                                            </p:txEl>
                                          </p:spTgt>
                                        </p:tgtEl>
                                        <p:attrNameLst>
                                          <p:attrName>style.visibility</p:attrName>
                                        </p:attrNameLst>
                                      </p:cBhvr>
                                      <p:to>
                                        <p:strVal val="visible"/>
                                      </p:to>
                                    </p:set>
                                    <p:animEffect transition="in" filter="fade">
                                      <p:cBhvr>
                                        <p:cTn id="21" dur="1000"/>
                                        <p:tgtEl>
                                          <p:spTgt spid="16">
                                            <p:txEl>
                                              <p:pRg st="4" end="4"/>
                                            </p:txEl>
                                          </p:spTgt>
                                        </p:tgtEl>
                                      </p:cBhvr>
                                    </p:animEffect>
                                    <p:anim calcmode="lin" valueType="num">
                                      <p:cBhvr>
                                        <p:cTn id="22"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xEl>
                                              <p:pRg st="6" end="6"/>
                                            </p:txEl>
                                          </p:spTgt>
                                        </p:tgtEl>
                                        <p:attrNameLst>
                                          <p:attrName>style.visibility</p:attrName>
                                        </p:attrNameLst>
                                      </p:cBhvr>
                                      <p:to>
                                        <p:strVal val="visible"/>
                                      </p:to>
                                    </p:set>
                                    <p:animEffect transition="in" filter="fade">
                                      <p:cBhvr>
                                        <p:cTn id="28" dur="1000"/>
                                        <p:tgtEl>
                                          <p:spTgt spid="16">
                                            <p:txEl>
                                              <p:pRg st="6" end="6"/>
                                            </p:txEl>
                                          </p:spTgt>
                                        </p:tgtEl>
                                      </p:cBhvr>
                                    </p:animEffect>
                                    <p:anim calcmode="lin" valueType="num">
                                      <p:cBhvr>
                                        <p:cTn id="29" dur="1000" fill="hold"/>
                                        <p:tgtEl>
                                          <p:spTgt spid="16">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6">
                                            <p:txEl>
                                              <p:pRg st="8" end="8"/>
                                            </p:txEl>
                                          </p:spTgt>
                                        </p:tgtEl>
                                        <p:attrNameLst>
                                          <p:attrName>style.visibility</p:attrName>
                                        </p:attrNameLst>
                                      </p:cBhvr>
                                      <p:to>
                                        <p:strVal val="visible"/>
                                      </p:to>
                                    </p:set>
                                    <p:animEffect transition="in" filter="fade">
                                      <p:cBhvr>
                                        <p:cTn id="35" dur="1000"/>
                                        <p:tgtEl>
                                          <p:spTgt spid="16">
                                            <p:txEl>
                                              <p:pRg st="8" end="8"/>
                                            </p:txEl>
                                          </p:spTgt>
                                        </p:tgtEl>
                                      </p:cBhvr>
                                    </p:animEffect>
                                    <p:anim calcmode="lin" valueType="num">
                                      <p:cBhvr>
                                        <p:cTn id="36" dur="1000" fill="hold"/>
                                        <p:tgtEl>
                                          <p:spTgt spid="16">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1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6">
                                            <p:txEl>
                                              <p:pRg st="10" end="10"/>
                                            </p:txEl>
                                          </p:spTgt>
                                        </p:tgtEl>
                                        <p:attrNameLst>
                                          <p:attrName>style.visibility</p:attrName>
                                        </p:attrNameLst>
                                      </p:cBhvr>
                                      <p:to>
                                        <p:strVal val="visible"/>
                                      </p:to>
                                    </p:set>
                                    <p:animEffect transition="in" filter="fade">
                                      <p:cBhvr>
                                        <p:cTn id="42" dur="1000"/>
                                        <p:tgtEl>
                                          <p:spTgt spid="16">
                                            <p:txEl>
                                              <p:pRg st="10" end="10"/>
                                            </p:txEl>
                                          </p:spTgt>
                                        </p:tgtEl>
                                      </p:cBhvr>
                                    </p:animEffect>
                                    <p:anim calcmode="lin" valueType="num">
                                      <p:cBhvr>
                                        <p:cTn id="43" dur="1000" fill="hold"/>
                                        <p:tgtEl>
                                          <p:spTgt spid="16">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16">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6">
                                            <p:txEl>
                                              <p:pRg st="12" end="12"/>
                                            </p:txEl>
                                          </p:spTgt>
                                        </p:tgtEl>
                                        <p:attrNameLst>
                                          <p:attrName>style.visibility</p:attrName>
                                        </p:attrNameLst>
                                      </p:cBhvr>
                                      <p:to>
                                        <p:strVal val="visible"/>
                                      </p:to>
                                    </p:set>
                                    <p:animEffect transition="in" filter="fade">
                                      <p:cBhvr>
                                        <p:cTn id="49" dur="1000"/>
                                        <p:tgtEl>
                                          <p:spTgt spid="16">
                                            <p:txEl>
                                              <p:pRg st="12" end="12"/>
                                            </p:txEl>
                                          </p:spTgt>
                                        </p:tgtEl>
                                      </p:cBhvr>
                                    </p:animEffect>
                                    <p:anim calcmode="lin" valueType="num">
                                      <p:cBhvr>
                                        <p:cTn id="50" dur="1000" fill="hold"/>
                                        <p:tgtEl>
                                          <p:spTgt spid="16">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16">
                                            <p:txEl>
                                              <p:pRg st="12" end="12"/>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nodeType="clickEffect">
                                  <p:stCondLst>
                                    <p:cond delay="0"/>
                                  </p:stCondLst>
                                  <p:childTnLst>
                                    <p:set>
                                      <p:cBhvr>
                                        <p:cTn id="55" dur="1" fill="hold">
                                          <p:stCondLst>
                                            <p:cond delay="0"/>
                                          </p:stCondLst>
                                        </p:cTn>
                                        <p:tgtEl>
                                          <p:spTgt spid="16">
                                            <p:txEl>
                                              <p:pRg st="14" end="14"/>
                                            </p:txEl>
                                          </p:spTgt>
                                        </p:tgtEl>
                                        <p:attrNameLst>
                                          <p:attrName>style.visibility</p:attrName>
                                        </p:attrNameLst>
                                      </p:cBhvr>
                                      <p:to>
                                        <p:strVal val="visible"/>
                                      </p:to>
                                    </p:set>
                                    <p:animEffect transition="in" filter="fade">
                                      <p:cBhvr>
                                        <p:cTn id="56" dur="1000"/>
                                        <p:tgtEl>
                                          <p:spTgt spid="16">
                                            <p:txEl>
                                              <p:pRg st="14" end="14"/>
                                            </p:txEl>
                                          </p:spTgt>
                                        </p:tgtEl>
                                      </p:cBhvr>
                                    </p:animEffect>
                                    <p:anim calcmode="lin" valueType="num">
                                      <p:cBhvr>
                                        <p:cTn id="57" dur="1000" fill="hold"/>
                                        <p:tgtEl>
                                          <p:spTgt spid="16">
                                            <p:txEl>
                                              <p:pRg st="14" end="14"/>
                                            </p:txEl>
                                          </p:spTgt>
                                        </p:tgtEl>
                                        <p:attrNameLst>
                                          <p:attrName>ppt_x</p:attrName>
                                        </p:attrNameLst>
                                      </p:cBhvr>
                                      <p:tavLst>
                                        <p:tav tm="0">
                                          <p:val>
                                            <p:strVal val="#ppt_x"/>
                                          </p:val>
                                        </p:tav>
                                        <p:tav tm="100000">
                                          <p:val>
                                            <p:strVal val="#ppt_x"/>
                                          </p:val>
                                        </p:tav>
                                      </p:tavLst>
                                    </p:anim>
                                    <p:anim calcmode="lin" valueType="num">
                                      <p:cBhvr>
                                        <p:cTn id="58" dur="1000" fill="hold"/>
                                        <p:tgtEl>
                                          <p:spTgt spid="16">
                                            <p:txEl>
                                              <p:pRg st="14" end="1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924" name="Metin kutusu 923">
            <a:extLst>
              <a:ext uri="{FF2B5EF4-FFF2-40B4-BE49-F238E27FC236}">
                <a16:creationId xmlns:a16="http://schemas.microsoft.com/office/drawing/2014/main" id="{28314ABD-92E0-EE6B-7914-E16A1D6A1F21}"/>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
        <p:nvSpPr>
          <p:cNvPr id="16" name="Google Shape;857;p42">
            <a:extLst>
              <a:ext uri="{FF2B5EF4-FFF2-40B4-BE49-F238E27FC236}">
                <a16:creationId xmlns:a16="http://schemas.microsoft.com/office/drawing/2014/main" id="{913AA6FF-52E1-CD4F-EEEE-20B7CAFD7C02}"/>
              </a:ext>
            </a:extLst>
          </p:cNvPr>
          <p:cNvSpPr txBox="1">
            <a:spLocks noGrp="1"/>
          </p:cNvSpPr>
          <p:nvPr>
            <p:ph type="body" idx="1"/>
          </p:nvPr>
        </p:nvSpPr>
        <p:spPr>
          <a:xfrm>
            <a:off x="270954" y="630879"/>
            <a:ext cx="8560989" cy="3832264"/>
          </a:xfrm>
          <a:prstGeom prst="rect">
            <a:avLst/>
          </a:prstGeom>
        </p:spPr>
        <p:txBody>
          <a:bodyPr spcFirstLastPara="1" wrap="square" lIns="91425" tIns="91425" rIns="91425" bIns="91425" anchor="ctr" anchorCtr="0">
            <a:noAutofit/>
          </a:bodyPr>
          <a:lstStyle/>
          <a:p>
            <a:pPr marL="342900" indent="-342900" algn="just">
              <a:buClr>
                <a:schemeClr val="dk1"/>
              </a:buClr>
              <a:buSzPts val="1100"/>
              <a:buFont typeface="+mj-lt"/>
              <a:buAutoNum type="arabicPeriod" startAt="29"/>
            </a:pPr>
            <a:r>
              <a:rPr lang="tr-TR" sz="1200" b="1" dirty="0"/>
              <a:t>Uygulamaların %97 gibi ezici bir çoğunluğu açık kaynak kodu kullanmaktadır ve bu da yazılım geliştirme topluluğundaki yaygın benimsemeyi yansıtmaktadır.</a:t>
            </a:r>
          </a:p>
          <a:p>
            <a:pPr marL="342900" indent="-342900" algn="just">
              <a:buClr>
                <a:schemeClr val="dk1"/>
              </a:buClr>
              <a:buSzPts val="1100"/>
              <a:buFont typeface="+mj-lt"/>
              <a:buAutoNum type="arabicPeriod" startAt="29"/>
            </a:pPr>
            <a:endParaRPr lang="tr-TR" sz="1200" b="1" dirty="0"/>
          </a:p>
          <a:p>
            <a:pPr marL="342900" indent="-342900" algn="just">
              <a:buClr>
                <a:schemeClr val="dk1"/>
              </a:buClr>
              <a:buSzPts val="1100"/>
              <a:buFont typeface="+mj-lt"/>
              <a:buAutoNum type="arabicPeriod" startAt="29"/>
            </a:pPr>
            <a:r>
              <a:rPr lang="tr-TR" sz="1200" dirty="0"/>
              <a:t>Yazılım geliştirme için popüler bir internet barındırma hizmeti olan </a:t>
            </a:r>
            <a:r>
              <a:rPr lang="tr-TR" sz="1200" dirty="0" err="1"/>
              <a:t>GitHub</a:t>
            </a:r>
            <a:r>
              <a:rPr lang="tr-TR" sz="1200" dirty="0"/>
              <a:t>, 94 milyon geliştirici ve 85,7 milyondan fazla yeni depo ile övünmektedir.</a:t>
            </a:r>
          </a:p>
          <a:p>
            <a:pPr marL="342900" indent="-342900" algn="just">
              <a:buClr>
                <a:schemeClr val="dk1"/>
              </a:buClr>
              <a:buSzPts val="1100"/>
              <a:buFont typeface="+mj-lt"/>
              <a:buAutoNum type="arabicPeriod" startAt="29"/>
            </a:pPr>
            <a:endParaRPr lang="tr-TR" sz="1200" b="1" dirty="0"/>
          </a:p>
          <a:p>
            <a:pPr marL="342900" indent="-342900" algn="just">
              <a:buClr>
                <a:schemeClr val="dk1"/>
              </a:buClr>
              <a:buSzPts val="1100"/>
              <a:buFont typeface="+mj-lt"/>
              <a:buAutoNum type="arabicPeriod" startAt="29"/>
            </a:pPr>
            <a:r>
              <a:rPr lang="tr-TR" sz="1200" b="1" dirty="0"/>
              <a:t>Hindistan, Japonya ve Singapur Asya Pasifik'te; Nijerya, Gana ve Kenya Afrika'da; Arjantin, Bolivya ve Kolombiya Güney Amerika'da; İspanya, Portekiz ve Polonya ise Avrupa'da en hızlı büyüyen </a:t>
            </a:r>
            <a:r>
              <a:rPr lang="tr-TR" sz="1200" b="1" dirty="0" err="1"/>
              <a:t>GitHub</a:t>
            </a:r>
            <a:r>
              <a:rPr lang="tr-TR" sz="1200" b="1" dirty="0"/>
              <a:t> geliştirici topluluklarıdır. </a:t>
            </a:r>
            <a:r>
              <a:rPr lang="tr-TR" sz="1200" b="1" dirty="0" err="1"/>
              <a:t>State</a:t>
            </a:r>
            <a:r>
              <a:rPr lang="tr-TR" sz="1200" b="1" dirty="0"/>
              <a:t> of </a:t>
            </a:r>
            <a:r>
              <a:rPr lang="tr-TR" sz="1200" b="1" dirty="0" err="1"/>
              <a:t>Octoverse</a:t>
            </a:r>
            <a:r>
              <a:rPr lang="tr-TR" sz="1200" b="1" dirty="0"/>
              <a:t> raporu, Hindistan'ın 2027 yılına kadar </a:t>
            </a:r>
            <a:r>
              <a:rPr lang="tr-TR" sz="1200" b="1" dirty="0" err="1"/>
              <a:t>GitHub'daki</a:t>
            </a:r>
            <a:r>
              <a:rPr lang="tr-TR" sz="1200" b="1" dirty="0"/>
              <a:t> en büyük geliştirici topluluğu olarak ABD'yi geçeceğini öngörmektedir.</a:t>
            </a:r>
          </a:p>
          <a:p>
            <a:pPr marL="342900" indent="-342900" algn="just">
              <a:buClr>
                <a:schemeClr val="dk1"/>
              </a:buClr>
              <a:buSzPts val="1100"/>
              <a:buFont typeface="+mj-lt"/>
              <a:buAutoNum type="arabicPeriod" startAt="29"/>
            </a:pPr>
            <a:endParaRPr lang="tr-TR" sz="1200" b="1" dirty="0"/>
          </a:p>
          <a:p>
            <a:pPr marL="342900" indent="-342900" algn="just">
              <a:buClr>
                <a:schemeClr val="dk1"/>
              </a:buClr>
              <a:buSzPts val="1100"/>
              <a:buFont typeface="+mj-lt"/>
              <a:buAutoNum type="arabicPeriod" startAt="29"/>
            </a:pPr>
            <a:r>
              <a:rPr lang="tr-TR" sz="1200" dirty="0"/>
              <a:t>Yazılım geliştirme sektörü önemli bir yetenek açığıyla karşı karşıyadır. Küresel danışmanlık firması </a:t>
            </a:r>
            <a:r>
              <a:rPr lang="tr-TR" sz="1200" dirty="0" err="1"/>
              <a:t>Korn</a:t>
            </a:r>
            <a:r>
              <a:rPr lang="tr-TR" sz="1200" dirty="0"/>
              <a:t> </a:t>
            </a:r>
            <a:r>
              <a:rPr lang="tr-TR" sz="1200" dirty="0" err="1"/>
              <a:t>Ferry</a:t>
            </a:r>
            <a:r>
              <a:rPr lang="tr-TR" sz="1200" dirty="0"/>
              <a:t>, 2030 yılına kadar ABD'nin bu eksiklik nedeniyle yılda 162 milyar dolar gelir kaybedebileceğini ve bu rakamın küresel olarak 8,5 trilyon dolara yükseleceğini öngörmektedir.</a:t>
            </a:r>
          </a:p>
        </p:txBody>
      </p:sp>
    </p:spTree>
    <p:extLst>
      <p:ext uri="{BB962C8B-B14F-4D97-AF65-F5344CB8AC3E}">
        <p14:creationId xmlns:p14="http://schemas.microsoft.com/office/powerpoint/2010/main" val="3503520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2" end="2"/>
                                            </p:txEl>
                                          </p:spTgt>
                                        </p:tgtEl>
                                        <p:attrNameLst>
                                          <p:attrName>style.visibility</p:attrName>
                                        </p:attrNameLst>
                                      </p:cBhvr>
                                      <p:to>
                                        <p:strVal val="visible"/>
                                      </p:to>
                                    </p:set>
                                    <p:animEffect transition="in" filter="fade">
                                      <p:cBhvr>
                                        <p:cTn id="14" dur="1000"/>
                                        <p:tgtEl>
                                          <p:spTgt spid="16">
                                            <p:txEl>
                                              <p:pRg st="2" end="2"/>
                                            </p:txEl>
                                          </p:spTgt>
                                        </p:tgtEl>
                                      </p:cBhvr>
                                    </p:animEffect>
                                    <p:anim calcmode="lin" valueType="num">
                                      <p:cBhvr>
                                        <p:cTn id="15"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
                                            <p:txEl>
                                              <p:pRg st="4" end="4"/>
                                            </p:txEl>
                                          </p:spTgt>
                                        </p:tgtEl>
                                        <p:attrNameLst>
                                          <p:attrName>style.visibility</p:attrName>
                                        </p:attrNameLst>
                                      </p:cBhvr>
                                      <p:to>
                                        <p:strVal val="visible"/>
                                      </p:to>
                                    </p:set>
                                    <p:animEffect transition="in" filter="fade">
                                      <p:cBhvr>
                                        <p:cTn id="21" dur="1000"/>
                                        <p:tgtEl>
                                          <p:spTgt spid="16">
                                            <p:txEl>
                                              <p:pRg st="4" end="4"/>
                                            </p:txEl>
                                          </p:spTgt>
                                        </p:tgtEl>
                                      </p:cBhvr>
                                    </p:animEffect>
                                    <p:anim calcmode="lin" valueType="num">
                                      <p:cBhvr>
                                        <p:cTn id="22"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xEl>
                                              <p:pRg st="6" end="6"/>
                                            </p:txEl>
                                          </p:spTgt>
                                        </p:tgtEl>
                                        <p:attrNameLst>
                                          <p:attrName>style.visibility</p:attrName>
                                        </p:attrNameLst>
                                      </p:cBhvr>
                                      <p:to>
                                        <p:strVal val="visible"/>
                                      </p:to>
                                    </p:set>
                                    <p:animEffect transition="in" filter="fade">
                                      <p:cBhvr>
                                        <p:cTn id="28" dur="1000"/>
                                        <p:tgtEl>
                                          <p:spTgt spid="16">
                                            <p:txEl>
                                              <p:pRg st="6" end="6"/>
                                            </p:txEl>
                                          </p:spTgt>
                                        </p:tgtEl>
                                      </p:cBhvr>
                                    </p:animEffect>
                                    <p:anim calcmode="lin" valueType="num">
                                      <p:cBhvr>
                                        <p:cTn id="29" dur="1000" fill="hold"/>
                                        <p:tgtEl>
                                          <p:spTgt spid="16">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6">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924" name="Metin kutusu 923">
            <a:extLst>
              <a:ext uri="{FF2B5EF4-FFF2-40B4-BE49-F238E27FC236}">
                <a16:creationId xmlns:a16="http://schemas.microsoft.com/office/drawing/2014/main" id="{28314ABD-92E0-EE6B-7914-E16A1D6A1F21}"/>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
        <p:nvSpPr>
          <p:cNvPr id="16" name="Google Shape;857;p42">
            <a:extLst>
              <a:ext uri="{FF2B5EF4-FFF2-40B4-BE49-F238E27FC236}">
                <a16:creationId xmlns:a16="http://schemas.microsoft.com/office/drawing/2014/main" id="{913AA6FF-52E1-CD4F-EEEE-20B7CAFD7C02}"/>
              </a:ext>
            </a:extLst>
          </p:cNvPr>
          <p:cNvSpPr txBox="1">
            <a:spLocks noGrp="1"/>
          </p:cNvSpPr>
          <p:nvPr>
            <p:ph type="body" idx="1"/>
          </p:nvPr>
        </p:nvSpPr>
        <p:spPr>
          <a:xfrm>
            <a:off x="270954" y="630879"/>
            <a:ext cx="8560989" cy="3832264"/>
          </a:xfrm>
          <a:prstGeom prst="rect">
            <a:avLst/>
          </a:prstGeom>
        </p:spPr>
        <p:txBody>
          <a:bodyPr spcFirstLastPara="1" wrap="square" lIns="91425" tIns="91425" rIns="91425" bIns="91425" anchor="ctr" anchorCtr="0">
            <a:noAutofit/>
          </a:bodyPr>
          <a:lstStyle/>
          <a:p>
            <a:pPr marL="228600" indent="-228600" algn="just">
              <a:buClr>
                <a:schemeClr val="dk1"/>
              </a:buClr>
              <a:buSzPts val="1100"/>
              <a:buFont typeface="+mj-lt"/>
              <a:buAutoNum type="arabicPeriod"/>
            </a:pPr>
            <a:r>
              <a:rPr lang="tr-TR" sz="1200" b="1" dirty="0">
                <a:latin typeface="Fira Code" panose="020B0809050000020004" pitchFamily="49" charset="0"/>
                <a:ea typeface="Fira Code" panose="020B0809050000020004" pitchFamily="49" charset="0"/>
                <a:cs typeface="Fira Code" panose="020B0809050000020004" pitchFamily="49" charset="0"/>
              </a:rPr>
              <a:t>Zengin bir tarihe ve canlı bir kültüre sahip olan Türkiye de yazılım pazarının bir oyuncusudur.</a:t>
            </a:r>
          </a:p>
          <a:p>
            <a:pPr marL="228600" indent="-228600" algn="just">
              <a:buClr>
                <a:schemeClr val="dk1"/>
              </a:buClr>
              <a:buSzPts val="1100"/>
              <a:buFont typeface="+mj-lt"/>
              <a:buAutoNum type="arabicPeriod"/>
            </a:pPr>
            <a:endParaRPr lang="tr-TR" sz="1200" b="1" dirty="0">
              <a:latin typeface="Fira Code" panose="020B0809050000020004" pitchFamily="49" charset="0"/>
              <a:ea typeface="Fira Code" panose="020B0809050000020004" pitchFamily="49" charset="0"/>
              <a:cs typeface="Fira Code" panose="020B0809050000020004" pitchFamily="49" charset="0"/>
            </a:endParaRPr>
          </a:p>
          <a:p>
            <a:pPr marL="228600" indent="-228600" algn="just">
              <a:buClr>
                <a:schemeClr val="dk1"/>
              </a:buClr>
              <a:buSzPts val="1100"/>
              <a:buFont typeface="+mj-lt"/>
              <a:buAutoNum type="arabicPeriod"/>
            </a:pPr>
            <a:r>
              <a:rPr lang="tr-TR" sz="1200" dirty="0">
                <a:latin typeface="Fira Code" panose="020B0809050000020004" pitchFamily="49" charset="0"/>
                <a:ea typeface="Fira Code" panose="020B0809050000020004" pitchFamily="49" charset="0"/>
                <a:cs typeface="Fira Code" panose="020B0809050000020004" pitchFamily="49" charset="0"/>
              </a:rPr>
              <a:t>2024 yılında Türkiye'deki yazılım pazarı için öngörülen gelirin 655,50 milyon ABD doları olacağı tahmin edilmektedir ve bu da bu sektör için umut verici bir geleceğe işaret etmektedir.</a:t>
            </a:r>
          </a:p>
          <a:p>
            <a:pPr marL="228600" indent="-228600" algn="just">
              <a:buClr>
                <a:schemeClr val="dk1"/>
              </a:buClr>
              <a:buSzPts val="1100"/>
              <a:buFont typeface="+mj-lt"/>
              <a:buAutoNum type="arabicPeriod"/>
            </a:pPr>
            <a:endParaRPr lang="tr-TR" sz="1200" b="1" dirty="0">
              <a:latin typeface="Fira Code" panose="020B0809050000020004" pitchFamily="49" charset="0"/>
              <a:ea typeface="Fira Code" panose="020B0809050000020004" pitchFamily="49" charset="0"/>
              <a:cs typeface="Fira Code" panose="020B0809050000020004" pitchFamily="49" charset="0"/>
            </a:endParaRPr>
          </a:p>
          <a:p>
            <a:pPr marL="228600" indent="-228600" algn="just">
              <a:buClr>
                <a:schemeClr val="dk1"/>
              </a:buClr>
              <a:buSzPts val="1100"/>
              <a:buFont typeface="+mj-lt"/>
              <a:buAutoNum type="arabicPeriod"/>
            </a:pPr>
            <a:r>
              <a:rPr lang="tr-TR" sz="1200" b="1" dirty="0">
                <a:latin typeface="Fira Code" panose="020B0809050000020004" pitchFamily="49" charset="0"/>
                <a:ea typeface="Fira Code" panose="020B0809050000020004" pitchFamily="49" charset="0"/>
                <a:cs typeface="Fira Code" panose="020B0809050000020004" pitchFamily="49" charset="0"/>
              </a:rPr>
              <a:t>Yazılım pazarında baskın güç, 2024 yılında 273,10 milyon ABD$'</a:t>
            </a:r>
            <a:r>
              <a:rPr lang="tr-TR" sz="1200" b="1" dirty="0" err="1">
                <a:latin typeface="Fira Code" panose="020B0809050000020004" pitchFamily="49" charset="0"/>
                <a:ea typeface="Fira Code" panose="020B0809050000020004" pitchFamily="49" charset="0"/>
                <a:cs typeface="Fira Code" panose="020B0809050000020004" pitchFamily="49" charset="0"/>
              </a:rPr>
              <a:t>lık</a:t>
            </a:r>
            <a:r>
              <a:rPr lang="tr-TR" sz="1200" b="1" dirty="0">
                <a:latin typeface="Fira Code" panose="020B0809050000020004" pitchFamily="49" charset="0"/>
                <a:ea typeface="Fira Code" panose="020B0809050000020004" pitchFamily="49" charset="0"/>
                <a:cs typeface="Fira Code" panose="020B0809050000020004" pitchFamily="49" charset="0"/>
              </a:rPr>
              <a:t> bir pazar hacmine ulaşması beklenen Kurumsal Yazılımdır.</a:t>
            </a:r>
          </a:p>
          <a:p>
            <a:pPr marL="228600" indent="-228600" algn="just">
              <a:buClr>
                <a:schemeClr val="dk1"/>
              </a:buClr>
              <a:buSzPts val="1100"/>
              <a:buFont typeface="+mj-lt"/>
              <a:buAutoNum type="arabicPeriod"/>
            </a:pPr>
            <a:endParaRPr lang="tr-TR" sz="1200" b="1" dirty="0">
              <a:latin typeface="Fira Code" panose="020B0809050000020004" pitchFamily="49" charset="0"/>
              <a:ea typeface="Fira Code" panose="020B0809050000020004" pitchFamily="49" charset="0"/>
              <a:cs typeface="Fira Code" panose="020B0809050000020004" pitchFamily="49" charset="0"/>
            </a:endParaRPr>
          </a:p>
          <a:p>
            <a:pPr marL="228600" indent="-228600" algn="just">
              <a:buClr>
                <a:schemeClr val="dk1"/>
              </a:buClr>
              <a:buSzPts val="1100"/>
              <a:buFont typeface="+mj-lt"/>
              <a:buAutoNum type="arabicPeriod"/>
            </a:pPr>
            <a:r>
              <a:rPr lang="tr-TR" sz="1200" dirty="0">
                <a:latin typeface="Fira Code" panose="020B0809050000020004" pitchFamily="49" charset="0"/>
                <a:ea typeface="Fira Code" panose="020B0809050000020004" pitchFamily="49" charset="0"/>
                <a:cs typeface="Fira Code" panose="020B0809050000020004" pitchFamily="49" charset="0"/>
              </a:rPr>
              <a:t>CAGR (2024-2029) olarak bilinen yıllık büyüme oranının %6,94 olacağı öngörülmektedir.</a:t>
            </a:r>
          </a:p>
          <a:p>
            <a:pPr marL="228600" indent="-228600" algn="just">
              <a:buClr>
                <a:schemeClr val="dk1"/>
              </a:buClr>
              <a:buSzPts val="1100"/>
              <a:buFont typeface="+mj-lt"/>
              <a:buAutoNum type="arabicPeriod"/>
            </a:pPr>
            <a:endParaRPr lang="tr-TR" sz="1200" b="1" dirty="0">
              <a:latin typeface="Fira Code" panose="020B0809050000020004" pitchFamily="49" charset="0"/>
              <a:ea typeface="Fira Code" panose="020B0809050000020004" pitchFamily="49" charset="0"/>
              <a:cs typeface="Fira Code" panose="020B0809050000020004" pitchFamily="49" charset="0"/>
            </a:endParaRPr>
          </a:p>
          <a:p>
            <a:pPr marL="228600" indent="-228600" algn="just">
              <a:buClr>
                <a:schemeClr val="dk1"/>
              </a:buClr>
              <a:buSzPts val="1100"/>
              <a:buFont typeface="+mj-lt"/>
              <a:buAutoNum type="arabicPeriod"/>
            </a:pPr>
            <a:r>
              <a:rPr lang="tr-TR" sz="1200" b="1" i="0" dirty="0">
                <a:effectLst/>
                <a:latin typeface="Fira Code" panose="020B0809050000020004" pitchFamily="49" charset="0"/>
                <a:ea typeface="Fira Code" panose="020B0809050000020004" pitchFamily="49" charset="0"/>
                <a:cs typeface="Fira Code" panose="020B0809050000020004" pitchFamily="49" charset="0"/>
              </a:rPr>
              <a:t>2023-2028 yılları arasında Türkiye yazılım sektörü gelirlerinin %10,45 yıllık büyüme oranına sahip olacağı ön görülürken dünyada ise bu oran %5.42 olarak ön görülüyor.</a:t>
            </a:r>
          </a:p>
          <a:p>
            <a:pPr marL="228600" indent="-228600" algn="just">
              <a:buClr>
                <a:schemeClr val="dk1"/>
              </a:buClr>
              <a:buSzPts val="1100"/>
              <a:buFont typeface="+mj-lt"/>
              <a:buAutoNum type="arabicPeriod"/>
            </a:pPr>
            <a:endParaRPr lang="tr-TR" sz="1200" b="1" dirty="0">
              <a:latin typeface="Fira Code" panose="020B0809050000020004" pitchFamily="49" charset="0"/>
              <a:ea typeface="Fira Code" panose="020B0809050000020004" pitchFamily="49" charset="0"/>
              <a:cs typeface="Fira Code" panose="020B0809050000020004" pitchFamily="49" charset="0"/>
            </a:endParaRPr>
          </a:p>
          <a:p>
            <a:pPr marL="228600" indent="-228600" algn="just">
              <a:buClr>
                <a:schemeClr val="dk1"/>
              </a:buClr>
              <a:buSzPts val="1100"/>
              <a:buFont typeface="+mj-lt"/>
              <a:buAutoNum type="arabicPeriod"/>
            </a:pPr>
            <a:r>
              <a:rPr lang="tr-TR" sz="1200" b="0" i="0" dirty="0">
                <a:effectLst/>
                <a:latin typeface="Fira Code" panose="020B0809050000020004" pitchFamily="49" charset="0"/>
                <a:ea typeface="Fira Code" panose="020B0809050000020004" pitchFamily="49" charset="0"/>
                <a:cs typeface="Fira Code" panose="020B0809050000020004" pitchFamily="49" charset="0"/>
              </a:rPr>
              <a:t>Türkiye’de katma değerli üretim ekosisteminin önemli indikatörleri olan Ar-</a:t>
            </a:r>
            <a:r>
              <a:rPr lang="tr-TR" sz="1200" b="0" i="0" dirty="0" err="1">
                <a:effectLst/>
                <a:latin typeface="Fira Code" panose="020B0809050000020004" pitchFamily="49" charset="0"/>
                <a:ea typeface="Fira Code" panose="020B0809050000020004" pitchFamily="49" charset="0"/>
                <a:cs typeface="Fira Code" panose="020B0809050000020004" pitchFamily="49" charset="0"/>
              </a:rPr>
              <a:t>Ge</a:t>
            </a:r>
            <a:r>
              <a:rPr lang="tr-TR" sz="1200" b="0" i="0" dirty="0">
                <a:effectLst/>
                <a:latin typeface="Fira Code" panose="020B0809050000020004" pitchFamily="49" charset="0"/>
                <a:ea typeface="Fira Code" panose="020B0809050000020004" pitchFamily="49" charset="0"/>
                <a:cs typeface="Fira Code" panose="020B0809050000020004" pitchFamily="49" charset="0"/>
              </a:rPr>
              <a:t> Merkezi sayısı Haziran 2023 itibariyle 1.274; Tasarım Merkezi sayısı 326; Teknoparklardaki firma sayısı ise 9.371’e ulaşmıştır.</a:t>
            </a:r>
            <a:endParaRPr lang="tr-TR" sz="1200" b="1" i="0" dirty="0">
              <a:effectLst/>
              <a:latin typeface="Fira Code" panose="020B0809050000020004" pitchFamily="49" charset="0"/>
              <a:ea typeface="Fira Code" panose="020B0809050000020004" pitchFamily="49" charset="0"/>
              <a:cs typeface="Fira Code" panose="020B0809050000020004" pitchFamily="49" charset="0"/>
            </a:endParaRPr>
          </a:p>
          <a:p>
            <a:pPr marL="228600" indent="-228600" algn="just">
              <a:buClr>
                <a:schemeClr val="dk1"/>
              </a:buClr>
              <a:buSzPts val="1100"/>
              <a:buFont typeface="+mj-lt"/>
              <a:buAutoNum type="arabicPeriod"/>
            </a:pPr>
            <a:endParaRPr lang="tr-TR" sz="1200" b="1" dirty="0">
              <a:latin typeface="Fira Code" panose="020B0809050000020004" pitchFamily="49" charset="0"/>
              <a:ea typeface="Fira Code" panose="020B0809050000020004" pitchFamily="49" charset="0"/>
              <a:cs typeface="Fira Code" panose="020B0809050000020004" pitchFamily="49" charset="0"/>
            </a:endParaRPr>
          </a:p>
          <a:p>
            <a:pPr marL="228600" indent="-228600" algn="just">
              <a:buClr>
                <a:schemeClr val="dk1"/>
              </a:buClr>
              <a:buSzPts val="1100"/>
              <a:buFont typeface="+mj-lt"/>
              <a:buAutoNum type="arabicPeriod"/>
            </a:pPr>
            <a:r>
              <a:rPr lang="tr-TR" sz="1200" b="1" i="0" dirty="0">
                <a:effectLst/>
                <a:latin typeface="Fira Code" panose="020B0809050000020004" pitchFamily="49" charset="0"/>
                <a:ea typeface="Fira Code" panose="020B0809050000020004" pitchFamily="49" charset="0"/>
                <a:cs typeface="Fira Code" panose="020B0809050000020004" pitchFamily="49" charset="0"/>
              </a:rPr>
              <a:t>Türkiye’de bilgi ve iletişim teknolojileri alanında en yüksek yerli ürün ağırlığına sahip sektör %82 ile yazılım sektörüdür.</a:t>
            </a:r>
            <a:endParaRPr lang="tr-TR" sz="12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2006868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2" end="2"/>
                                            </p:txEl>
                                          </p:spTgt>
                                        </p:tgtEl>
                                        <p:attrNameLst>
                                          <p:attrName>style.visibility</p:attrName>
                                        </p:attrNameLst>
                                      </p:cBhvr>
                                      <p:to>
                                        <p:strVal val="visible"/>
                                      </p:to>
                                    </p:set>
                                    <p:animEffect transition="in" filter="fade">
                                      <p:cBhvr>
                                        <p:cTn id="14" dur="1000"/>
                                        <p:tgtEl>
                                          <p:spTgt spid="16">
                                            <p:txEl>
                                              <p:pRg st="2" end="2"/>
                                            </p:txEl>
                                          </p:spTgt>
                                        </p:tgtEl>
                                      </p:cBhvr>
                                    </p:animEffect>
                                    <p:anim calcmode="lin" valueType="num">
                                      <p:cBhvr>
                                        <p:cTn id="15"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
                                            <p:txEl>
                                              <p:pRg st="4" end="4"/>
                                            </p:txEl>
                                          </p:spTgt>
                                        </p:tgtEl>
                                        <p:attrNameLst>
                                          <p:attrName>style.visibility</p:attrName>
                                        </p:attrNameLst>
                                      </p:cBhvr>
                                      <p:to>
                                        <p:strVal val="visible"/>
                                      </p:to>
                                    </p:set>
                                    <p:animEffect transition="in" filter="fade">
                                      <p:cBhvr>
                                        <p:cTn id="21" dur="1000"/>
                                        <p:tgtEl>
                                          <p:spTgt spid="16">
                                            <p:txEl>
                                              <p:pRg st="4" end="4"/>
                                            </p:txEl>
                                          </p:spTgt>
                                        </p:tgtEl>
                                      </p:cBhvr>
                                    </p:animEffect>
                                    <p:anim calcmode="lin" valueType="num">
                                      <p:cBhvr>
                                        <p:cTn id="22"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xEl>
                                              <p:pRg st="6" end="6"/>
                                            </p:txEl>
                                          </p:spTgt>
                                        </p:tgtEl>
                                        <p:attrNameLst>
                                          <p:attrName>style.visibility</p:attrName>
                                        </p:attrNameLst>
                                      </p:cBhvr>
                                      <p:to>
                                        <p:strVal val="visible"/>
                                      </p:to>
                                    </p:set>
                                    <p:animEffect transition="in" filter="fade">
                                      <p:cBhvr>
                                        <p:cTn id="28" dur="1000"/>
                                        <p:tgtEl>
                                          <p:spTgt spid="16">
                                            <p:txEl>
                                              <p:pRg st="6" end="6"/>
                                            </p:txEl>
                                          </p:spTgt>
                                        </p:tgtEl>
                                      </p:cBhvr>
                                    </p:animEffect>
                                    <p:anim calcmode="lin" valueType="num">
                                      <p:cBhvr>
                                        <p:cTn id="29" dur="1000" fill="hold"/>
                                        <p:tgtEl>
                                          <p:spTgt spid="16">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6">
                                            <p:txEl>
                                              <p:pRg st="8" end="8"/>
                                            </p:txEl>
                                          </p:spTgt>
                                        </p:tgtEl>
                                        <p:attrNameLst>
                                          <p:attrName>style.visibility</p:attrName>
                                        </p:attrNameLst>
                                      </p:cBhvr>
                                      <p:to>
                                        <p:strVal val="visible"/>
                                      </p:to>
                                    </p:set>
                                    <p:animEffect transition="in" filter="fade">
                                      <p:cBhvr>
                                        <p:cTn id="35" dur="1000"/>
                                        <p:tgtEl>
                                          <p:spTgt spid="16">
                                            <p:txEl>
                                              <p:pRg st="8" end="8"/>
                                            </p:txEl>
                                          </p:spTgt>
                                        </p:tgtEl>
                                      </p:cBhvr>
                                    </p:animEffect>
                                    <p:anim calcmode="lin" valueType="num">
                                      <p:cBhvr>
                                        <p:cTn id="36" dur="1000" fill="hold"/>
                                        <p:tgtEl>
                                          <p:spTgt spid="16">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16">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6">
                                            <p:txEl>
                                              <p:pRg st="10" end="10"/>
                                            </p:txEl>
                                          </p:spTgt>
                                        </p:tgtEl>
                                        <p:attrNameLst>
                                          <p:attrName>style.visibility</p:attrName>
                                        </p:attrNameLst>
                                      </p:cBhvr>
                                      <p:to>
                                        <p:strVal val="visible"/>
                                      </p:to>
                                    </p:set>
                                    <p:animEffect transition="in" filter="fade">
                                      <p:cBhvr>
                                        <p:cTn id="42" dur="1000"/>
                                        <p:tgtEl>
                                          <p:spTgt spid="16">
                                            <p:txEl>
                                              <p:pRg st="10" end="10"/>
                                            </p:txEl>
                                          </p:spTgt>
                                        </p:tgtEl>
                                      </p:cBhvr>
                                    </p:animEffect>
                                    <p:anim calcmode="lin" valueType="num">
                                      <p:cBhvr>
                                        <p:cTn id="43" dur="1000" fill="hold"/>
                                        <p:tgtEl>
                                          <p:spTgt spid="16">
                                            <p:txEl>
                                              <p:pRg st="10" end="10"/>
                                            </p:txEl>
                                          </p:spTgt>
                                        </p:tgtEl>
                                        <p:attrNameLst>
                                          <p:attrName>ppt_x</p:attrName>
                                        </p:attrNameLst>
                                      </p:cBhvr>
                                      <p:tavLst>
                                        <p:tav tm="0">
                                          <p:val>
                                            <p:strVal val="#ppt_x"/>
                                          </p:val>
                                        </p:tav>
                                        <p:tav tm="100000">
                                          <p:val>
                                            <p:strVal val="#ppt_x"/>
                                          </p:val>
                                        </p:tav>
                                      </p:tavLst>
                                    </p:anim>
                                    <p:anim calcmode="lin" valueType="num">
                                      <p:cBhvr>
                                        <p:cTn id="44" dur="1000" fill="hold"/>
                                        <p:tgtEl>
                                          <p:spTgt spid="16">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6">
                                            <p:txEl>
                                              <p:pRg st="12" end="12"/>
                                            </p:txEl>
                                          </p:spTgt>
                                        </p:tgtEl>
                                        <p:attrNameLst>
                                          <p:attrName>style.visibility</p:attrName>
                                        </p:attrNameLst>
                                      </p:cBhvr>
                                      <p:to>
                                        <p:strVal val="visible"/>
                                      </p:to>
                                    </p:set>
                                    <p:animEffect transition="in" filter="fade">
                                      <p:cBhvr>
                                        <p:cTn id="49" dur="1000"/>
                                        <p:tgtEl>
                                          <p:spTgt spid="16">
                                            <p:txEl>
                                              <p:pRg st="12" end="12"/>
                                            </p:txEl>
                                          </p:spTgt>
                                        </p:tgtEl>
                                      </p:cBhvr>
                                    </p:animEffect>
                                    <p:anim calcmode="lin" valueType="num">
                                      <p:cBhvr>
                                        <p:cTn id="50" dur="1000" fill="hold"/>
                                        <p:tgtEl>
                                          <p:spTgt spid="16">
                                            <p:txEl>
                                              <p:pRg st="12" end="12"/>
                                            </p:txEl>
                                          </p:spTgt>
                                        </p:tgtEl>
                                        <p:attrNameLst>
                                          <p:attrName>ppt_x</p:attrName>
                                        </p:attrNameLst>
                                      </p:cBhvr>
                                      <p:tavLst>
                                        <p:tav tm="0">
                                          <p:val>
                                            <p:strVal val="#ppt_x"/>
                                          </p:val>
                                        </p:tav>
                                        <p:tav tm="100000">
                                          <p:val>
                                            <p:strVal val="#ppt_x"/>
                                          </p:val>
                                        </p:tav>
                                      </p:tavLst>
                                    </p:anim>
                                    <p:anim calcmode="lin" valueType="num">
                                      <p:cBhvr>
                                        <p:cTn id="51" dur="1000" fill="hold"/>
                                        <p:tgtEl>
                                          <p:spTgt spid="16">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924" name="Metin kutusu 923">
            <a:extLst>
              <a:ext uri="{FF2B5EF4-FFF2-40B4-BE49-F238E27FC236}">
                <a16:creationId xmlns:a16="http://schemas.microsoft.com/office/drawing/2014/main" id="{28314ABD-92E0-EE6B-7914-E16A1D6A1F21}"/>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
        <p:nvSpPr>
          <p:cNvPr id="16" name="Google Shape;857;p42">
            <a:extLst>
              <a:ext uri="{FF2B5EF4-FFF2-40B4-BE49-F238E27FC236}">
                <a16:creationId xmlns:a16="http://schemas.microsoft.com/office/drawing/2014/main" id="{913AA6FF-52E1-CD4F-EEEE-20B7CAFD7C02}"/>
              </a:ext>
            </a:extLst>
          </p:cNvPr>
          <p:cNvSpPr txBox="1">
            <a:spLocks noGrp="1"/>
          </p:cNvSpPr>
          <p:nvPr>
            <p:ph type="body" idx="1"/>
          </p:nvPr>
        </p:nvSpPr>
        <p:spPr>
          <a:xfrm>
            <a:off x="270954" y="630879"/>
            <a:ext cx="8560989" cy="3832264"/>
          </a:xfrm>
          <a:prstGeom prst="rect">
            <a:avLst/>
          </a:prstGeom>
        </p:spPr>
        <p:txBody>
          <a:bodyPr spcFirstLastPara="1" wrap="square" lIns="91425" tIns="91425" rIns="91425" bIns="91425" anchor="ctr" anchorCtr="0">
            <a:noAutofit/>
          </a:bodyPr>
          <a:lstStyle/>
          <a:p>
            <a:pPr marL="469900" indent="-342900" algn="l" fontAlgn="auto">
              <a:buClr>
                <a:schemeClr val="tx1"/>
              </a:buClr>
              <a:buSzPct val="100000"/>
              <a:buFont typeface="+mj-lt"/>
              <a:buAutoNum type="arabicPeriod" startAt="8"/>
            </a:pPr>
            <a:r>
              <a:rPr lang="tr-TR" sz="1200" b="1" i="0" dirty="0">
                <a:effectLst/>
                <a:latin typeface="Fira Code" panose="020B0809050000020004" pitchFamily="49" charset="0"/>
                <a:ea typeface="Fira Code" panose="020B0809050000020004" pitchFamily="49" charset="0"/>
                <a:cs typeface="Fira Code" panose="020B0809050000020004" pitchFamily="49" charset="0"/>
              </a:rPr>
              <a:t>Türkiye’de yatırımcılar tarafından son yıllarda en çok tercih edilen dikeyler yazılım tabanlı olmaya devam ediyor: Oyun, Yapay Zeka ve Makine Öğrenimi, Veri ve Analitik, </a:t>
            </a:r>
            <a:r>
              <a:rPr lang="tr-TR" sz="1200" b="1" i="0" dirty="0" err="1">
                <a:effectLst/>
                <a:latin typeface="Fira Code" panose="020B0809050000020004" pitchFamily="49" charset="0"/>
                <a:ea typeface="Fira Code" panose="020B0809050000020004" pitchFamily="49" charset="0"/>
                <a:cs typeface="Fira Code" panose="020B0809050000020004" pitchFamily="49" charset="0"/>
              </a:rPr>
              <a:t>Fintek</a:t>
            </a:r>
            <a:r>
              <a:rPr lang="tr-TR" sz="1200" b="1" i="0" dirty="0">
                <a:effectLst/>
                <a:latin typeface="Fira Code" panose="020B0809050000020004" pitchFamily="49" charset="0"/>
                <a:ea typeface="Fira Code" panose="020B0809050000020004" pitchFamily="49" charset="0"/>
                <a:cs typeface="Fira Code" panose="020B0809050000020004" pitchFamily="49" charset="0"/>
              </a:rPr>
              <a:t>.</a:t>
            </a:r>
          </a:p>
          <a:p>
            <a:pPr marL="469900" indent="-342900" algn="l" fontAlgn="auto">
              <a:buClr>
                <a:schemeClr val="tx1"/>
              </a:buClr>
              <a:buSzPct val="100000"/>
              <a:buFont typeface="+mj-lt"/>
              <a:buAutoNum type="arabicPeriod" startAt="8"/>
            </a:pPr>
            <a:endParaRPr lang="tr-TR" sz="1200" b="1" i="0" dirty="0">
              <a:effectLst/>
              <a:latin typeface="Fira Code" panose="020B0809050000020004" pitchFamily="49" charset="0"/>
              <a:ea typeface="Fira Code" panose="020B0809050000020004" pitchFamily="49" charset="0"/>
              <a:cs typeface="Fira Code" panose="020B0809050000020004" pitchFamily="49" charset="0"/>
            </a:endParaRPr>
          </a:p>
          <a:p>
            <a:pPr marL="469900" indent="-342900" algn="l" fontAlgn="auto">
              <a:buClr>
                <a:schemeClr val="tx1"/>
              </a:buClr>
              <a:buSzPct val="100000"/>
              <a:buFont typeface="+mj-lt"/>
              <a:buAutoNum type="arabicPeriod" startAt="8"/>
            </a:pPr>
            <a:r>
              <a:rPr lang="tr-TR" sz="1200" b="0" i="0" dirty="0">
                <a:effectLst/>
                <a:latin typeface="Fira Code" panose="020B0809050000020004" pitchFamily="49" charset="0"/>
                <a:ea typeface="Fira Code" panose="020B0809050000020004" pitchFamily="49" charset="0"/>
                <a:cs typeface="Fira Code" panose="020B0809050000020004" pitchFamily="49" charset="0"/>
              </a:rPr>
              <a:t>2020 yılında Türkiye girişim ekosisteminde 178 milyon dolar yatırım yapılmıştı. 2021 yılında ise 1,6 milyar dolarlık yatırıma ulaşılmıştı. 2022 yılında ise </a:t>
            </a:r>
            <a:r>
              <a:rPr lang="tr-TR" sz="1200" b="1" i="0" dirty="0">
                <a:effectLst/>
                <a:latin typeface="Fira Code" panose="020B0809050000020004" pitchFamily="49" charset="0"/>
                <a:ea typeface="Fira Code" panose="020B0809050000020004" pitchFamily="49" charset="0"/>
                <a:cs typeface="Fira Code" panose="020B0809050000020004" pitchFamily="49" charset="0"/>
              </a:rPr>
              <a:t>341 yatırım turunda 1,74 milyar dolar yatırım</a:t>
            </a:r>
            <a:r>
              <a:rPr lang="tr-TR" sz="1200" b="0" i="0" dirty="0">
                <a:effectLst/>
                <a:latin typeface="Fira Code" panose="020B0809050000020004" pitchFamily="49" charset="0"/>
                <a:ea typeface="Fira Code" panose="020B0809050000020004" pitchFamily="49" charset="0"/>
                <a:cs typeface="Fira Code" panose="020B0809050000020004" pitchFamily="49" charset="0"/>
              </a:rPr>
              <a:t> yapıldı.</a:t>
            </a:r>
          </a:p>
          <a:p>
            <a:pPr marL="469900" indent="-342900" algn="l" fontAlgn="auto">
              <a:buClr>
                <a:schemeClr val="tx1"/>
              </a:buClr>
              <a:buSzPct val="100000"/>
              <a:buFont typeface="+mj-lt"/>
              <a:buAutoNum type="arabicPeriod" startAt="8"/>
            </a:pPr>
            <a:endParaRPr lang="tr-TR" sz="1200" b="1" dirty="0">
              <a:latin typeface="Fira Code" panose="020B0809050000020004" pitchFamily="49" charset="0"/>
              <a:ea typeface="Fira Code" panose="020B0809050000020004" pitchFamily="49" charset="0"/>
              <a:cs typeface="Fira Code" panose="020B0809050000020004" pitchFamily="49" charset="0"/>
            </a:endParaRPr>
          </a:p>
          <a:p>
            <a:pPr marL="469900" indent="-342900" algn="l" fontAlgn="auto">
              <a:buClr>
                <a:schemeClr val="tx1"/>
              </a:buClr>
              <a:buSzPct val="100000"/>
              <a:buFont typeface="+mj-lt"/>
              <a:buAutoNum type="arabicPeriod" startAt="8"/>
            </a:pPr>
            <a:r>
              <a:rPr lang="tr-TR" sz="1200" b="1" i="0" dirty="0">
                <a:effectLst/>
                <a:latin typeface="Fira Code" panose="020B0809050000020004" pitchFamily="49" charset="0"/>
                <a:ea typeface="Fira Code" panose="020B0809050000020004" pitchFamily="49" charset="0"/>
                <a:cs typeface="Fira Code" panose="020B0809050000020004" pitchFamily="49" charset="0"/>
              </a:rPr>
              <a:t>Dünya genelinde 2022 yılında start-</a:t>
            </a:r>
            <a:r>
              <a:rPr lang="tr-TR" sz="1200" b="1" i="0" dirty="0" err="1">
                <a:effectLst/>
                <a:latin typeface="Fira Code" panose="020B0809050000020004" pitchFamily="49" charset="0"/>
                <a:ea typeface="Fira Code" panose="020B0809050000020004" pitchFamily="49" charset="0"/>
                <a:cs typeface="Fira Code" panose="020B0809050000020004" pitchFamily="49" charset="0"/>
              </a:rPr>
              <a:t>up</a:t>
            </a:r>
            <a:r>
              <a:rPr lang="tr-TR" sz="1200" b="1" i="0" dirty="0">
                <a:effectLst/>
                <a:latin typeface="Fira Code" panose="020B0809050000020004" pitchFamily="49" charset="0"/>
                <a:ea typeface="Fira Code" panose="020B0809050000020004" pitchFamily="49" charset="0"/>
                <a:cs typeface="Fira Code" panose="020B0809050000020004" pitchFamily="49" charset="0"/>
              </a:rPr>
              <a:t> yatırımları %35 azalsa da Türkiye’de önceki yıla göre yatırımlarda %10 artış görülüyor.</a:t>
            </a:r>
          </a:p>
          <a:p>
            <a:pPr marL="469900" indent="-342900" algn="l" fontAlgn="auto">
              <a:buClr>
                <a:schemeClr val="tx1"/>
              </a:buClr>
              <a:buSzPct val="100000"/>
              <a:buFont typeface="+mj-lt"/>
              <a:buAutoNum type="arabicPeriod" startAt="8"/>
            </a:pPr>
            <a:endParaRPr lang="tr-TR" sz="1200" b="1" dirty="0">
              <a:latin typeface="Fira Code" panose="020B0809050000020004" pitchFamily="49" charset="0"/>
              <a:ea typeface="Fira Code" panose="020B0809050000020004" pitchFamily="49" charset="0"/>
              <a:cs typeface="Fira Code" panose="020B0809050000020004" pitchFamily="49" charset="0"/>
            </a:endParaRPr>
          </a:p>
          <a:p>
            <a:pPr marL="469900" indent="-342900" algn="l" fontAlgn="auto">
              <a:buClr>
                <a:schemeClr val="tx1"/>
              </a:buClr>
              <a:buSzPct val="100000"/>
              <a:buFont typeface="+mj-lt"/>
              <a:buAutoNum type="arabicPeriod" startAt="8"/>
            </a:pPr>
            <a:r>
              <a:rPr lang="tr-TR" sz="1200" b="0" i="0" dirty="0">
                <a:effectLst/>
                <a:latin typeface="Fira Code" panose="020B0809050000020004" pitchFamily="49" charset="0"/>
                <a:ea typeface="Fira Code" panose="020B0809050000020004" pitchFamily="49" charset="0"/>
                <a:cs typeface="Fira Code" panose="020B0809050000020004" pitchFamily="49" charset="0"/>
              </a:rPr>
              <a:t>“Küresel Yükselen Ekosistemler” arasında 16. Sırada yer alan İstanbul; çok yönlü uluslararası gelişmiş ağları, global pazarlara yakınlığı, dinamik ve genç nüfusu ile teknoloji odaklı ve yenilikçi girişimciler için birçok imkanı bünyesinde barındıran bölgesel ve küresel çapta bir çekim merkezi olma potansiyeline sahip</a:t>
            </a:r>
            <a:r>
              <a:rPr lang="tr-TR" sz="1200" b="1" i="0" dirty="0">
                <a:effectLst/>
                <a:latin typeface="Fira Code" panose="020B0809050000020004" pitchFamily="49" charset="0"/>
                <a:ea typeface="Fira Code" panose="020B0809050000020004" pitchFamily="49" charset="0"/>
                <a:cs typeface="Fira Code" panose="020B0809050000020004" pitchFamily="49" charset="0"/>
              </a:rPr>
              <a:t>.</a:t>
            </a:r>
          </a:p>
          <a:p>
            <a:pPr marL="469900" indent="-342900" algn="l" fontAlgn="auto">
              <a:buClr>
                <a:schemeClr val="tx1"/>
              </a:buClr>
              <a:buSzPct val="100000"/>
              <a:buFont typeface="+mj-lt"/>
              <a:buAutoNum type="arabicPeriod" startAt="8"/>
            </a:pPr>
            <a:endParaRPr lang="tr-TR" sz="1200" b="1" i="0" dirty="0">
              <a:effectLst/>
              <a:latin typeface="Fira Code" panose="020B0809050000020004" pitchFamily="49" charset="0"/>
              <a:ea typeface="Fira Code" panose="020B0809050000020004" pitchFamily="49" charset="0"/>
              <a:cs typeface="Fira Code" panose="020B0809050000020004" pitchFamily="49" charset="0"/>
            </a:endParaRPr>
          </a:p>
          <a:p>
            <a:pPr marL="469900" indent="-342900" algn="l" fontAlgn="auto">
              <a:buClr>
                <a:schemeClr val="tx1"/>
              </a:buClr>
              <a:buSzPct val="100000"/>
              <a:buFont typeface="+mj-lt"/>
              <a:buAutoNum type="arabicPeriod" startAt="8"/>
            </a:pPr>
            <a:r>
              <a:rPr lang="tr-TR" sz="1200" b="0" i="0" dirty="0">
                <a:effectLst/>
                <a:latin typeface="Fira Code" panose="020B0809050000020004" pitchFamily="49" charset="0"/>
                <a:ea typeface="Fira Code" panose="020B0809050000020004" pitchFamily="49" charset="0"/>
                <a:cs typeface="Fira Code" panose="020B0809050000020004" pitchFamily="49" charset="0"/>
              </a:rPr>
              <a:t>Bilişim-Yazılım alanında global ihracat pastasından alınan pay %0,3’tür</a:t>
            </a:r>
          </a:p>
        </p:txBody>
      </p:sp>
    </p:spTree>
    <p:extLst>
      <p:ext uri="{BB962C8B-B14F-4D97-AF65-F5344CB8AC3E}">
        <p14:creationId xmlns:p14="http://schemas.microsoft.com/office/powerpoint/2010/main" val="25209581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2" end="2"/>
                                            </p:txEl>
                                          </p:spTgt>
                                        </p:tgtEl>
                                        <p:attrNameLst>
                                          <p:attrName>style.visibility</p:attrName>
                                        </p:attrNameLst>
                                      </p:cBhvr>
                                      <p:to>
                                        <p:strVal val="visible"/>
                                      </p:to>
                                    </p:set>
                                    <p:animEffect transition="in" filter="fade">
                                      <p:cBhvr>
                                        <p:cTn id="14" dur="1000"/>
                                        <p:tgtEl>
                                          <p:spTgt spid="16">
                                            <p:txEl>
                                              <p:pRg st="2" end="2"/>
                                            </p:txEl>
                                          </p:spTgt>
                                        </p:tgtEl>
                                      </p:cBhvr>
                                    </p:animEffect>
                                    <p:anim calcmode="lin" valueType="num">
                                      <p:cBhvr>
                                        <p:cTn id="15"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
                                            <p:txEl>
                                              <p:pRg st="4" end="4"/>
                                            </p:txEl>
                                          </p:spTgt>
                                        </p:tgtEl>
                                        <p:attrNameLst>
                                          <p:attrName>style.visibility</p:attrName>
                                        </p:attrNameLst>
                                      </p:cBhvr>
                                      <p:to>
                                        <p:strVal val="visible"/>
                                      </p:to>
                                    </p:set>
                                    <p:animEffect transition="in" filter="fade">
                                      <p:cBhvr>
                                        <p:cTn id="21" dur="1000"/>
                                        <p:tgtEl>
                                          <p:spTgt spid="16">
                                            <p:txEl>
                                              <p:pRg st="4" end="4"/>
                                            </p:txEl>
                                          </p:spTgt>
                                        </p:tgtEl>
                                      </p:cBhvr>
                                    </p:animEffect>
                                    <p:anim calcmode="lin" valueType="num">
                                      <p:cBhvr>
                                        <p:cTn id="22"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6">
                                            <p:txEl>
                                              <p:pRg st="6" end="6"/>
                                            </p:txEl>
                                          </p:spTgt>
                                        </p:tgtEl>
                                        <p:attrNameLst>
                                          <p:attrName>style.visibility</p:attrName>
                                        </p:attrNameLst>
                                      </p:cBhvr>
                                      <p:to>
                                        <p:strVal val="visible"/>
                                      </p:to>
                                    </p:set>
                                    <p:animEffect transition="in" filter="fade">
                                      <p:cBhvr>
                                        <p:cTn id="28" dur="1000"/>
                                        <p:tgtEl>
                                          <p:spTgt spid="16">
                                            <p:txEl>
                                              <p:pRg st="6" end="6"/>
                                            </p:txEl>
                                          </p:spTgt>
                                        </p:tgtEl>
                                      </p:cBhvr>
                                    </p:animEffect>
                                    <p:anim calcmode="lin" valueType="num">
                                      <p:cBhvr>
                                        <p:cTn id="29" dur="1000" fill="hold"/>
                                        <p:tgtEl>
                                          <p:spTgt spid="16">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16">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6">
                                            <p:txEl>
                                              <p:pRg st="8" end="8"/>
                                            </p:txEl>
                                          </p:spTgt>
                                        </p:tgtEl>
                                        <p:attrNameLst>
                                          <p:attrName>style.visibility</p:attrName>
                                        </p:attrNameLst>
                                      </p:cBhvr>
                                      <p:to>
                                        <p:strVal val="visible"/>
                                      </p:to>
                                    </p:set>
                                    <p:animEffect transition="in" filter="fade">
                                      <p:cBhvr>
                                        <p:cTn id="35" dur="1000"/>
                                        <p:tgtEl>
                                          <p:spTgt spid="16">
                                            <p:txEl>
                                              <p:pRg st="8" end="8"/>
                                            </p:txEl>
                                          </p:spTgt>
                                        </p:tgtEl>
                                      </p:cBhvr>
                                    </p:animEffect>
                                    <p:anim calcmode="lin" valueType="num">
                                      <p:cBhvr>
                                        <p:cTn id="36" dur="1000" fill="hold"/>
                                        <p:tgtEl>
                                          <p:spTgt spid="16">
                                            <p:txEl>
                                              <p:pRg st="8" end="8"/>
                                            </p:txEl>
                                          </p:spTgt>
                                        </p:tgtEl>
                                        <p:attrNameLst>
                                          <p:attrName>ppt_x</p:attrName>
                                        </p:attrNameLst>
                                      </p:cBhvr>
                                      <p:tavLst>
                                        <p:tav tm="0">
                                          <p:val>
                                            <p:strVal val="#ppt_x"/>
                                          </p:val>
                                        </p:tav>
                                        <p:tav tm="100000">
                                          <p:val>
                                            <p:strVal val="#ppt_x"/>
                                          </p:val>
                                        </p:tav>
                                      </p:tavLst>
                                    </p:anim>
                                    <p:anim calcmode="lin" valueType="num">
                                      <p:cBhvr>
                                        <p:cTn id="37" dur="1000" fill="hold"/>
                                        <p:tgtEl>
                                          <p:spTgt spid="16">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924" name="Metin kutusu 923">
            <a:extLst>
              <a:ext uri="{FF2B5EF4-FFF2-40B4-BE49-F238E27FC236}">
                <a16:creationId xmlns:a16="http://schemas.microsoft.com/office/drawing/2014/main" id="{28314ABD-92E0-EE6B-7914-E16A1D6A1F21}"/>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
        <p:nvSpPr>
          <p:cNvPr id="16" name="Google Shape;857;p42">
            <a:extLst>
              <a:ext uri="{FF2B5EF4-FFF2-40B4-BE49-F238E27FC236}">
                <a16:creationId xmlns:a16="http://schemas.microsoft.com/office/drawing/2014/main" id="{913AA6FF-52E1-CD4F-EEEE-20B7CAFD7C02}"/>
              </a:ext>
            </a:extLst>
          </p:cNvPr>
          <p:cNvSpPr txBox="1">
            <a:spLocks noGrp="1"/>
          </p:cNvSpPr>
          <p:nvPr>
            <p:ph type="body" idx="1"/>
          </p:nvPr>
        </p:nvSpPr>
        <p:spPr>
          <a:xfrm>
            <a:off x="270954" y="630879"/>
            <a:ext cx="8560989" cy="3832264"/>
          </a:xfrm>
          <a:prstGeom prst="rect">
            <a:avLst/>
          </a:prstGeom>
        </p:spPr>
        <p:txBody>
          <a:bodyPr spcFirstLastPara="1" wrap="square" lIns="91425" tIns="91425" rIns="91425" bIns="91425" anchor="ctr" anchorCtr="0">
            <a:noAutofit/>
          </a:bodyPr>
          <a:lstStyle/>
          <a:p>
            <a:pPr marL="469900" indent="-342900" algn="l" fontAlgn="auto">
              <a:buClr>
                <a:schemeClr val="tx1"/>
              </a:buClr>
              <a:buSzPct val="100000"/>
              <a:buFont typeface="+mj-lt"/>
              <a:buAutoNum type="arabicPeriod" startAt="13"/>
            </a:pPr>
            <a:r>
              <a:rPr lang="tr-TR" sz="1200" b="1" i="0" dirty="0">
                <a:solidFill>
                  <a:schemeClr val="tx1"/>
                </a:solidFill>
                <a:effectLst/>
                <a:latin typeface="Fira Code" panose="020B0809050000020004" pitchFamily="49" charset="0"/>
                <a:ea typeface="Fira Code" panose="020B0809050000020004" pitchFamily="49" charset="0"/>
                <a:cs typeface="Fira Code" panose="020B0809050000020004" pitchFamily="49" charset="0"/>
              </a:rPr>
              <a:t>SQL, Java ve C# öne çıkmaktadır. SQL, veri tabanı yönetimi için geniş bir kullanım alanı bulurken, Java ve C# ise büyük ölçekli kurumsal uygulamalar için tercih edilmektedir. Önümüzdeki dönemde ise </a:t>
            </a:r>
            <a:r>
              <a:rPr lang="tr-TR" sz="1200" b="1" i="0" dirty="0" err="1">
                <a:solidFill>
                  <a:schemeClr val="tx1"/>
                </a:solidFill>
                <a:effectLst/>
                <a:latin typeface="Fira Code" panose="020B0809050000020004" pitchFamily="49" charset="0"/>
                <a:ea typeface="Fira Code" panose="020B0809050000020004" pitchFamily="49" charset="0"/>
                <a:cs typeface="Fira Code" panose="020B0809050000020004" pitchFamily="49" charset="0"/>
              </a:rPr>
              <a:t>React.js’in</a:t>
            </a:r>
            <a:r>
              <a:rPr lang="tr-TR" sz="1200" b="1" i="0" dirty="0">
                <a:solidFill>
                  <a:schemeClr val="tx1"/>
                </a:solidFill>
                <a:effectLst/>
                <a:latin typeface="Fira Code" panose="020B0809050000020004" pitchFamily="49" charset="0"/>
                <a:ea typeface="Fira Code" panose="020B0809050000020004" pitchFamily="49" charset="0"/>
                <a:cs typeface="Fira Code" panose="020B0809050000020004" pitchFamily="49" charset="0"/>
              </a:rPr>
              <a:t> önyüz geliştirmede daha fazla kullanılması beklenirken, Node.js ve Spring gibi arka uç çerçeveleri de yoğun ilgi görmektedir.</a:t>
            </a:r>
          </a:p>
          <a:p>
            <a:pPr marL="469900" indent="-342900" algn="l" fontAlgn="auto">
              <a:buClr>
                <a:schemeClr val="tx1"/>
              </a:buClr>
              <a:buSzPct val="100000"/>
              <a:buFont typeface="+mj-lt"/>
              <a:buAutoNum type="arabicPeriod" startAt="13"/>
            </a:pPr>
            <a:endParaRPr lang="tr-TR" sz="1200" b="0" i="0" dirty="0">
              <a:solidFill>
                <a:schemeClr val="tx1"/>
              </a:solidFill>
              <a:effectLst/>
              <a:latin typeface="Fira Code" panose="020B0809050000020004" pitchFamily="49" charset="0"/>
              <a:ea typeface="Fira Code" panose="020B0809050000020004" pitchFamily="49" charset="0"/>
              <a:cs typeface="Fira Code" panose="020B0809050000020004" pitchFamily="49" charset="0"/>
            </a:endParaRPr>
          </a:p>
          <a:p>
            <a:pPr marL="469900" indent="-342900" algn="l" fontAlgn="auto">
              <a:buClr>
                <a:schemeClr val="tx1"/>
              </a:buClr>
              <a:buSzPct val="100000"/>
              <a:buFont typeface="+mj-lt"/>
              <a:buAutoNum type="arabicPeriod" startAt="13"/>
            </a:pPr>
            <a:r>
              <a:rPr lang="tr-TR" sz="1200" b="0" i="0" dirty="0">
                <a:solidFill>
                  <a:schemeClr val="tx1"/>
                </a:solidFill>
                <a:effectLst/>
                <a:latin typeface="Fira Code" panose="020B0809050000020004" pitchFamily="49" charset="0"/>
                <a:ea typeface="Fira Code" panose="020B0809050000020004" pitchFamily="49" charset="0"/>
                <a:cs typeface="Fira Code" panose="020B0809050000020004" pitchFamily="49" charset="0"/>
              </a:rPr>
              <a:t>Uluslararası kullanım oranlarına kıyasla </a:t>
            </a:r>
            <a:r>
              <a:rPr lang="tr-TR" sz="1200" b="0" i="0" dirty="0" err="1">
                <a:solidFill>
                  <a:schemeClr val="tx1"/>
                </a:solidFill>
                <a:effectLst/>
                <a:latin typeface="Fira Code" panose="020B0809050000020004" pitchFamily="49" charset="0"/>
                <a:ea typeface="Fira Code" panose="020B0809050000020004" pitchFamily="49" charset="0"/>
                <a:cs typeface="Fira Code" panose="020B0809050000020004" pitchFamily="49" charset="0"/>
              </a:rPr>
              <a:t>Python’ın</a:t>
            </a:r>
            <a:r>
              <a:rPr lang="tr-TR" sz="1200" b="0" i="0" dirty="0">
                <a:solidFill>
                  <a:schemeClr val="tx1"/>
                </a:solidFill>
                <a:effectLst/>
                <a:latin typeface="Fira Code" panose="020B0809050000020004" pitchFamily="49" charset="0"/>
                <a:ea typeface="Fira Code" panose="020B0809050000020004" pitchFamily="49" charset="0"/>
                <a:cs typeface="Fira Code" panose="020B0809050000020004" pitchFamily="49" charset="0"/>
              </a:rPr>
              <a:t> daha az tercih edildiğini açık bir farkla görebiliriz. </a:t>
            </a:r>
            <a:r>
              <a:rPr lang="tr-TR" sz="1200" b="0" i="0" dirty="0" err="1">
                <a:solidFill>
                  <a:schemeClr val="tx1"/>
                </a:solidFill>
                <a:effectLst/>
                <a:latin typeface="Fira Code" panose="020B0809050000020004" pitchFamily="49" charset="0"/>
                <a:ea typeface="Fira Code" panose="020B0809050000020004" pitchFamily="49" charset="0"/>
                <a:cs typeface="Fira Code" panose="020B0809050000020004" pitchFamily="49" charset="0"/>
              </a:rPr>
              <a:t>Kotlin</a:t>
            </a:r>
            <a:r>
              <a:rPr lang="tr-TR" sz="1200" b="0" i="0" dirty="0">
                <a:solidFill>
                  <a:schemeClr val="tx1"/>
                </a:solidFill>
                <a:effectLst/>
                <a:latin typeface="Fira Code" panose="020B0809050000020004" pitchFamily="49" charset="0"/>
                <a:ea typeface="Fira Code" panose="020B0809050000020004" pitchFamily="49" charset="0"/>
                <a:cs typeface="Fira Code" panose="020B0809050000020004" pitchFamily="49" charset="0"/>
              </a:rPr>
              <a:t>, </a:t>
            </a:r>
            <a:r>
              <a:rPr lang="tr-TR" sz="1200" b="0" i="0" dirty="0" err="1">
                <a:solidFill>
                  <a:schemeClr val="tx1"/>
                </a:solidFill>
                <a:effectLst/>
                <a:latin typeface="Fira Code" panose="020B0809050000020004" pitchFamily="49" charset="0"/>
                <a:ea typeface="Fira Code" panose="020B0809050000020004" pitchFamily="49" charset="0"/>
                <a:cs typeface="Fira Code" panose="020B0809050000020004" pitchFamily="49" charset="0"/>
              </a:rPr>
              <a:t>Go</a:t>
            </a:r>
            <a:r>
              <a:rPr lang="tr-TR" sz="1200" b="0" i="0" dirty="0">
                <a:solidFill>
                  <a:schemeClr val="tx1"/>
                </a:solidFill>
                <a:effectLst/>
                <a:latin typeface="Fira Code" panose="020B0809050000020004" pitchFamily="49" charset="0"/>
                <a:ea typeface="Fira Code" panose="020B0809050000020004" pitchFamily="49" charset="0"/>
                <a:cs typeface="Fira Code" panose="020B0809050000020004" pitchFamily="49" charset="0"/>
              </a:rPr>
              <a:t>, Dart, </a:t>
            </a:r>
            <a:r>
              <a:rPr lang="tr-TR" sz="1200" b="0" i="0" dirty="0" err="1">
                <a:solidFill>
                  <a:schemeClr val="tx1"/>
                </a:solidFill>
                <a:effectLst/>
                <a:latin typeface="Fira Code" panose="020B0809050000020004" pitchFamily="49" charset="0"/>
                <a:ea typeface="Fira Code" panose="020B0809050000020004" pitchFamily="49" charset="0"/>
                <a:cs typeface="Fira Code" panose="020B0809050000020004" pitchFamily="49" charset="0"/>
              </a:rPr>
              <a:t>Rust</a:t>
            </a:r>
            <a:r>
              <a:rPr lang="tr-TR" sz="1200" b="0" i="0" dirty="0">
                <a:solidFill>
                  <a:schemeClr val="tx1"/>
                </a:solidFill>
                <a:effectLst/>
                <a:latin typeface="Fira Code" panose="020B0809050000020004" pitchFamily="49" charset="0"/>
                <a:ea typeface="Fira Code" panose="020B0809050000020004" pitchFamily="49" charset="0"/>
                <a:cs typeface="Fira Code" panose="020B0809050000020004" pitchFamily="49" charset="0"/>
              </a:rPr>
              <a:t> gibi yeni diller için Python ile benzer şekilde ülkemizde yaygınlaşması için süreye ihtiyaç olduğu görülüyor.</a:t>
            </a:r>
          </a:p>
          <a:p>
            <a:pPr marL="469900" indent="-342900" algn="l" fontAlgn="auto">
              <a:buClr>
                <a:schemeClr val="tx1"/>
              </a:buClr>
              <a:buSzPct val="100000"/>
              <a:buFont typeface="+mj-lt"/>
              <a:buAutoNum type="arabicPeriod" startAt="13"/>
            </a:pPr>
            <a:endParaRPr lang="tr-TR" sz="1200" dirty="0">
              <a:solidFill>
                <a:schemeClr val="tx1"/>
              </a:solidFill>
              <a:latin typeface="Fira Code" panose="020B0809050000020004" pitchFamily="49" charset="0"/>
              <a:ea typeface="Fira Code" panose="020B0809050000020004" pitchFamily="49" charset="0"/>
              <a:cs typeface="Fira Code" panose="020B0809050000020004" pitchFamily="49" charset="0"/>
            </a:endParaRPr>
          </a:p>
          <a:p>
            <a:pPr marL="469900" indent="-342900" algn="l" fontAlgn="auto">
              <a:buClr>
                <a:schemeClr val="tx1"/>
              </a:buClr>
              <a:buSzPct val="100000"/>
              <a:buFont typeface="+mj-lt"/>
              <a:buAutoNum type="arabicPeriod" startAt="13"/>
            </a:pPr>
            <a:r>
              <a:rPr lang="tr-TR" sz="1200" b="1" i="0" dirty="0">
                <a:solidFill>
                  <a:schemeClr val="tx1"/>
                </a:solidFill>
                <a:effectLst/>
                <a:latin typeface="Fira Code" panose="020B0809050000020004" pitchFamily="49" charset="0"/>
                <a:ea typeface="Fira Code" panose="020B0809050000020004" pitchFamily="49" charset="0"/>
                <a:cs typeface="Fira Code" panose="020B0809050000020004" pitchFamily="49" charset="0"/>
              </a:rPr>
              <a:t>Türkiye’de proje yönetimi metodolojileri, geleneksel </a:t>
            </a:r>
            <a:r>
              <a:rPr lang="tr-TR" sz="1200" b="1" i="1" dirty="0" err="1">
                <a:solidFill>
                  <a:schemeClr val="tx1"/>
                </a:solidFill>
                <a:effectLst/>
                <a:latin typeface="Fira Code" panose="020B0809050000020004" pitchFamily="49" charset="0"/>
                <a:ea typeface="Fira Code" panose="020B0809050000020004" pitchFamily="49" charset="0"/>
                <a:cs typeface="Fira Code" panose="020B0809050000020004" pitchFamily="49" charset="0"/>
              </a:rPr>
              <a:t>Waterfall</a:t>
            </a:r>
            <a:r>
              <a:rPr lang="tr-TR" sz="1200" b="1" i="1" dirty="0">
                <a:solidFill>
                  <a:schemeClr val="tx1"/>
                </a:solidFill>
                <a:effectLst/>
                <a:latin typeface="Fira Code" panose="020B0809050000020004" pitchFamily="49" charset="0"/>
                <a:ea typeface="Fira Code" panose="020B0809050000020004" pitchFamily="49" charset="0"/>
                <a:cs typeface="Fira Code" panose="020B0809050000020004" pitchFamily="49" charset="0"/>
              </a:rPr>
              <a:t> (Şelale)</a:t>
            </a:r>
            <a:r>
              <a:rPr lang="tr-TR" sz="1200" b="1" i="0" dirty="0">
                <a:solidFill>
                  <a:schemeClr val="tx1"/>
                </a:solidFill>
                <a:effectLst/>
                <a:latin typeface="Fira Code" panose="020B0809050000020004" pitchFamily="49" charset="0"/>
                <a:ea typeface="Fira Code" panose="020B0809050000020004" pitchFamily="49" charset="0"/>
                <a:cs typeface="Fira Code" panose="020B0809050000020004" pitchFamily="49" charset="0"/>
              </a:rPr>
              <a:t> yönteminden çevik yaklaşımlara doğru önemli bir evrim geçirmektedir</a:t>
            </a:r>
          </a:p>
        </p:txBody>
      </p:sp>
    </p:spTree>
    <p:extLst>
      <p:ext uri="{BB962C8B-B14F-4D97-AF65-F5344CB8AC3E}">
        <p14:creationId xmlns:p14="http://schemas.microsoft.com/office/powerpoint/2010/main" val="1534424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Effect transition="in" filter="fade">
                                      <p:cBhvr>
                                        <p:cTn id="7" dur="1000"/>
                                        <p:tgtEl>
                                          <p:spTgt spid="16">
                                            <p:txEl>
                                              <p:pRg st="0" end="0"/>
                                            </p:txEl>
                                          </p:spTgt>
                                        </p:tgtEl>
                                      </p:cBhvr>
                                    </p:animEffect>
                                    <p:anim calcmode="lin" valueType="num">
                                      <p:cBhvr>
                                        <p:cTn id="8" dur="1000" fill="hold"/>
                                        <p:tgtEl>
                                          <p:spTgt spid="16">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xEl>
                                              <p:pRg st="2" end="2"/>
                                            </p:txEl>
                                          </p:spTgt>
                                        </p:tgtEl>
                                        <p:attrNameLst>
                                          <p:attrName>style.visibility</p:attrName>
                                        </p:attrNameLst>
                                      </p:cBhvr>
                                      <p:to>
                                        <p:strVal val="visible"/>
                                      </p:to>
                                    </p:set>
                                    <p:animEffect transition="in" filter="fade">
                                      <p:cBhvr>
                                        <p:cTn id="14" dur="1000"/>
                                        <p:tgtEl>
                                          <p:spTgt spid="16">
                                            <p:txEl>
                                              <p:pRg st="2" end="2"/>
                                            </p:txEl>
                                          </p:spTgt>
                                        </p:tgtEl>
                                      </p:cBhvr>
                                    </p:animEffect>
                                    <p:anim calcmode="lin" valueType="num">
                                      <p:cBhvr>
                                        <p:cTn id="15" dur="1000" fill="hold"/>
                                        <p:tgtEl>
                                          <p:spTgt spid="16">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
                                            <p:txEl>
                                              <p:pRg st="4" end="4"/>
                                            </p:txEl>
                                          </p:spTgt>
                                        </p:tgtEl>
                                        <p:attrNameLst>
                                          <p:attrName>style.visibility</p:attrName>
                                        </p:attrNameLst>
                                      </p:cBhvr>
                                      <p:to>
                                        <p:strVal val="visible"/>
                                      </p:to>
                                    </p:set>
                                    <p:animEffect transition="in" filter="fade">
                                      <p:cBhvr>
                                        <p:cTn id="21" dur="1000"/>
                                        <p:tgtEl>
                                          <p:spTgt spid="16">
                                            <p:txEl>
                                              <p:pRg st="4" end="4"/>
                                            </p:txEl>
                                          </p:spTgt>
                                        </p:tgtEl>
                                      </p:cBhvr>
                                    </p:animEffect>
                                    <p:anim calcmode="lin" valueType="num">
                                      <p:cBhvr>
                                        <p:cTn id="22" dur="1000" fill="hold"/>
                                        <p:tgtEl>
                                          <p:spTgt spid="16">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16">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0"/>
          <p:cNvSpPr txBox="1">
            <a:spLocks noGrp="1"/>
          </p:cNvSpPr>
          <p:nvPr>
            <p:ph type="title"/>
          </p:nvPr>
        </p:nvSpPr>
        <p:spPr>
          <a:xfrm>
            <a:off x="1908675" y="2364788"/>
            <a:ext cx="53265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Yazılım Nedir?</a:t>
            </a:r>
            <a:endParaRPr dirty="0"/>
          </a:p>
        </p:txBody>
      </p:sp>
      <p:sp>
        <p:nvSpPr>
          <p:cNvPr id="796" name="Google Shape;796;p40"/>
          <p:cNvSpPr txBox="1">
            <a:spLocks noGrp="1"/>
          </p:cNvSpPr>
          <p:nvPr>
            <p:ph type="title" idx="2"/>
          </p:nvPr>
        </p:nvSpPr>
        <p:spPr>
          <a:xfrm>
            <a:off x="2996625" y="1522988"/>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2" name="Metin kutusu 1">
            <a:extLst>
              <a:ext uri="{FF2B5EF4-FFF2-40B4-BE49-F238E27FC236}">
                <a16:creationId xmlns:a16="http://schemas.microsoft.com/office/drawing/2014/main" id="{361EBB18-3507-7D82-859A-B8432252CF7D}"/>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grpSp>
        <p:nvGrpSpPr>
          <p:cNvPr id="3" name="Google Shape;10681;p86">
            <a:extLst>
              <a:ext uri="{FF2B5EF4-FFF2-40B4-BE49-F238E27FC236}">
                <a16:creationId xmlns:a16="http://schemas.microsoft.com/office/drawing/2014/main" id="{92FBB719-9A6C-5720-0C24-06C352064066}"/>
              </a:ext>
            </a:extLst>
          </p:cNvPr>
          <p:cNvGrpSpPr/>
          <p:nvPr/>
        </p:nvGrpSpPr>
        <p:grpSpPr>
          <a:xfrm>
            <a:off x="6309098" y="790542"/>
            <a:ext cx="1158502" cy="951171"/>
            <a:chOff x="-61354875" y="2322300"/>
            <a:chExt cx="316650" cy="290650"/>
          </a:xfrm>
          <a:solidFill>
            <a:schemeClr val="tx1"/>
          </a:solidFill>
        </p:grpSpPr>
        <p:sp>
          <p:nvSpPr>
            <p:cNvPr id="4" name="Google Shape;10682;p86">
              <a:extLst>
                <a:ext uri="{FF2B5EF4-FFF2-40B4-BE49-F238E27FC236}">
                  <a16:creationId xmlns:a16="http://schemas.microsoft.com/office/drawing/2014/main" id="{610E2568-F837-9552-D8A2-B1C483FFDD39}"/>
                </a:ext>
              </a:extLst>
            </p:cNvPr>
            <p:cNvSpPr/>
            <p:nvPr/>
          </p:nvSpPr>
          <p:spPr>
            <a:xfrm>
              <a:off x="-61354875" y="2322300"/>
              <a:ext cx="316650" cy="290650"/>
            </a:xfrm>
            <a:custGeom>
              <a:avLst/>
              <a:gdLst/>
              <a:ahLst/>
              <a:cxnLst/>
              <a:rect l="l" t="t" r="r" b="b"/>
              <a:pathLst>
                <a:path w="12666" h="11626" extrusionOk="0">
                  <a:moveTo>
                    <a:pt x="11405" y="788"/>
                  </a:moveTo>
                  <a:cubicBezTo>
                    <a:pt x="11657" y="788"/>
                    <a:pt x="11847" y="1009"/>
                    <a:pt x="11847" y="1229"/>
                  </a:cubicBezTo>
                  <a:lnTo>
                    <a:pt x="11847" y="10334"/>
                  </a:lnTo>
                  <a:cubicBezTo>
                    <a:pt x="11847" y="10555"/>
                    <a:pt x="11657" y="10775"/>
                    <a:pt x="11405" y="10775"/>
                  </a:cubicBezTo>
                  <a:lnTo>
                    <a:pt x="1198" y="10775"/>
                  </a:lnTo>
                  <a:cubicBezTo>
                    <a:pt x="977" y="10775"/>
                    <a:pt x="820" y="10555"/>
                    <a:pt x="820" y="10334"/>
                  </a:cubicBezTo>
                  <a:lnTo>
                    <a:pt x="820" y="1229"/>
                  </a:lnTo>
                  <a:cubicBezTo>
                    <a:pt x="820" y="1009"/>
                    <a:pt x="1009" y="788"/>
                    <a:pt x="1198" y="788"/>
                  </a:cubicBezTo>
                  <a:close/>
                  <a:moveTo>
                    <a:pt x="1198" y="0"/>
                  </a:moveTo>
                  <a:cubicBezTo>
                    <a:pt x="536" y="0"/>
                    <a:pt x="1" y="568"/>
                    <a:pt x="1" y="1261"/>
                  </a:cubicBezTo>
                  <a:lnTo>
                    <a:pt x="1" y="10366"/>
                  </a:lnTo>
                  <a:cubicBezTo>
                    <a:pt x="1" y="11027"/>
                    <a:pt x="536" y="11626"/>
                    <a:pt x="1198" y="11626"/>
                  </a:cubicBezTo>
                  <a:lnTo>
                    <a:pt x="11405" y="11626"/>
                  </a:lnTo>
                  <a:cubicBezTo>
                    <a:pt x="12067" y="11626"/>
                    <a:pt x="12666" y="11059"/>
                    <a:pt x="12666" y="10366"/>
                  </a:cubicBezTo>
                  <a:lnTo>
                    <a:pt x="12666" y="1261"/>
                  </a:lnTo>
                  <a:cubicBezTo>
                    <a:pt x="12666" y="568"/>
                    <a:pt x="12130" y="0"/>
                    <a:pt x="114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683;p86">
              <a:extLst>
                <a:ext uri="{FF2B5EF4-FFF2-40B4-BE49-F238E27FC236}">
                  <a16:creationId xmlns:a16="http://schemas.microsoft.com/office/drawing/2014/main" id="{66A9DA5D-69E9-20D5-9564-E586982F565E}"/>
                </a:ext>
              </a:extLst>
            </p:cNvPr>
            <p:cNvSpPr/>
            <p:nvPr/>
          </p:nvSpPr>
          <p:spPr>
            <a:xfrm>
              <a:off x="-61313925" y="2364050"/>
              <a:ext cx="234750" cy="206375"/>
            </a:xfrm>
            <a:custGeom>
              <a:avLst/>
              <a:gdLst/>
              <a:ahLst/>
              <a:cxnLst/>
              <a:rect l="l" t="t" r="r" b="b"/>
              <a:pathLst>
                <a:path w="9390" h="8255" extrusionOk="0">
                  <a:moveTo>
                    <a:pt x="8539" y="819"/>
                  </a:moveTo>
                  <a:lnTo>
                    <a:pt x="8539" y="7435"/>
                  </a:lnTo>
                  <a:lnTo>
                    <a:pt x="820" y="7435"/>
                  </a:lnTo>
                  <a:lnTo>
                    <a:pt x="820" y="6207"/>
                  </a:lnTo>
                  <a:lnTo>
                    <a:pt x="1671" y="6207"/>
                  </a:lnTo>
                  <a:cubicBezTo>
                    <a:pt x="1891" y="6207"/>
                    <a:pt x="2080" y="6018"/>
                    <a:pt x="2080" y="5797"/>
                  </a:cubicBezTo>
                  <a:cubicBezTo>
                    <a:pt x="2080" y="5545"/>
                    <a:pt x="1891" y="5356"/>
                    <a:pt x="1671" y="5356"/>
                  </a:cubicBezTo>
                  <a:lnTo>
                    <a:pt x="820" y="5356"/>
                  </a:lnTo>
                  <a:lnTo>
                    <a:pt x="820" y="2867"/>
                  </a:lnTo>
                  <a:lnTo>
                    <a:pt x="1671" y="2867"/>
                  </a:lnTo>
                  <a:cubicBezTo>
                    <a:pt x="1891" y="2867"/>
                    <a:pt x="2080" y="2678"/>
                    <a:pt x="2080" y="2426"/>
                  </a:cubicBezTo>
                  <a:cubicBezTo>
                    <a:pt x="2080" y="2206"/>
                    <a:pt x="1891" y="2048"/>
                    <a:pt x="1671" y="2048"/>
                  </a:cubicBezTo>
                  <a:lnTo>
                    <a:pt x="820" y="2048"/>
                  </a:lnTo>
                  <a:lnTo>
                    <a:pt x="820" y="819"/>
                  </a:lnTo>
                  <a:close/>
                  <a:moveTo>
                    <a:pt x="410" y="0"/>
                  </a:moveTo>
                  <a:cubicBezTo>
                    <a:pt x="158" y="0"/>
                    <a:pt x="1" y="189"/>
                    <a:pt x="1" y="378"/>
                  </a:cubicBezTo>
                  <a:lnTo>
                    <a:pt x="1" y="7845"/>
                  </a:lnTo>
                  <a:cubicBezTo>
                    <a:pt x="1" y="8065"/>
                    <a:pt x="190" y="8255"/>
                    <a:pt x="410" y="8255"/>
                  </a:cubicBezTo>
                  <a:lnTo>
                    <a:pt x="8948" y="8255"/>
                  </a:lnTo>
                  <a:cubicBezTo>
                    <a:pt x="9169" y="8255"/>
                    <a:pt x="9326" y="8065"/>
                    <a:pt x="9326" y="7845"/>
                  </a:cubicBezTo>
                  <a:lnTo>
                    <a:pt x="9326" y="378"/>
                  </a:lnTo>
                  <a:cubicBezTo>
                    <a:pt x="9389" y="158"/>
                    <a:pt x="9169" y="0"/>
                    <a:pt x="89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684;p86">
              <a:extLst>
                <a:ext uri="{FF2B5EF4-FFF2-40B4-BE49-F238E27FC236}">
                  <a16:creationId xmlns:a16="http://schemas.microsoft.com/office/drawing/2014/main" id="{6C8985AE-C000-418A-CB60-1F807FCF40A7}"/>
                </a:ext>
              </a:extLst>
            </p:cNvPr>
            <p:cNvSpPr/>
            <p:nvPr/>
          </p:nvSpPr>
          <p:spPr>
            <a:xfrm>
              <a:off x="-61234375" y="2416225"/>
              <a:ext cx="104775" cy="102225"/>
            </a:xfrm>
            <a:custGeom>
              <a:avLst/>
              <a:gdLst/>
              <a:ahLst/>
              <a:cxnLst/>
              <a:rect l="l" t="t" r="r" b="b"/>
              <a:pathLst>
                <a:path w="4191" h="4089" extrusionOk="0">
                  <a:moveTo>
                    <a:pt x="2175" y="1221"/>
                  </a:moveTo>
                  <a:cubicBezTo>
                    <a:pt x="2647" y="1221"/>
                    <a:pt x="2994" y="1568"/>
                    <a:pt x="2994" y="2040"/>
                  </a:cubicBezTo>
                  <a:cubicBezTo>
                    <a:pt x="2994" y="2513"/>
                    <a:pt x="2647" y="2859"/>
                    <a:pt x="2175" y="2859"/>
                  </a:cubicBezTo>
                  <a:cubicBezTo>
                    <a:pt x="1702" y="2859"/>
                    <a:pt x="1356" y="2513"/>
                    <a:pt x="1356" y="2040"/>
                  </a:cubicBezTo>
                  <a:cubicBezTo>
                    <a:pt x="1356" y="1568"/>
                    <a:pt x="1702" y="1221"/>
                    <a:pt x="2175" y="1221"/>
                  </a:cubicBezTo>
                  <a:close/>
                  <a:moveTo>
                    <a:pt x="458" y="0"/>
                  </a:moveTo>
                  <a:cubicBezTo>
                    <a:pt x="347" y="0"/>
                    <a:pt x="237" y="40"/>
                    <a:pt x="158" y="119"/>
                  </a:cubicBezTo>
                  <a:cubicBezTo>
                    <a:pt x="1" y="276"/>
                    <a:pt x="1" y="560"/>
                    <a:pt x="158" y="717"/>
                  </a:cubicBezTo>
                  <a:lnTo>
                    <a:pt x="694" y="1221"/>
                  </a:lnTo>
                  <a:cubicBezTo>
                    <a:pt x="536" y="1442"/>
                    <a:pt x="442" y="1757"/>
                    <a:pt x="442" y="2040"/>
                  </a:cubicBezTo>
                  <a:cubicBezTo>
                    <a:pt x="442" y="2324"/>
                    <a:pt x="536" y="2639"/>
                    <a:pt x="694" y="2859"/>
                  </a:cubicBezTo>
                  <a:lnTo>
                    <a:pt x="158" y="3395"/>
                  </a:lnTo>
                  <a:cubicBezTo>
                    <a:pt x="95" y="3553"/>
                    <a:pt x="95" y="3805"/>
                    <a:pt x="253" y="3962"/>
                  </a:cubicBezTo>
                  <a:cubicBezTo>
                    <a:pt x="316" y="4057"/>
                    <a:pt x="442" y="4088"/>
                    <a:pt x="536" y="4088"/>
                  </a:cubicBezTo>
                  <a:cubicBezTo>
                    <a:pt x="631" y="4088"/>
                    <a:pt x="726" y="4057"/>
                    <a:pt x="789" y="3962"/>
                  </a:cubicBezTo>
                  <a:lnTo>
                    <a:pt x="1324" y="3458"/>
                  </a:lnTo>
                  <a:cubicBezTo>
                    <a:pt x="1545" y="3616"/>
                    <a:pt x="1860" y="3710"/>
                    <a:pt x="2143" y="3710"/>
                  </a:cubicBezTo>
                  <a:cubicBezTo>
                    <a:pt x="2427" y="3710"/>
                    <a:pt x="2742" y="3616"/>
                    <a:pt x="2962" y="3458"/>
                  </a:cubicBezTo>
                  <a:lnTo>
                    <a:pt x="3498" y="3962"/>
                  </a:lnTo>
                  <a:cubicBezTo>
                    <a:pt x="3561" y="4057"/>
                    <a:pt x="3687" y="4088"/>
                    <a:pt x="3750" y="4088"/>
                  </a:cubicBezTo>
                  <a:cubicBezTo>
                    <a:pt x="3876" y="4088"/>
                    <a:pt x="3971" y="4057"/>
                    <a:pt x="4034" y="3962"/>
                  </a:cubicBezTo>
                  <a:cubicBezTo>
                    <a:pt x="4191" y="3805"/>
                    <a:pt x="4191" y="3553"/>
                    <a:pt x="4034" y="3395"/>
                  </a:cubicBezTo>
                  <a:lnTo>
                    <a:pt x="3529" y="2859"/>
                  </a:lnTo>
                  <a:cubicBezTo>
                    <a:pt x="3687" y="2639"/>
                    <a:pt x="3750" y="2324"/>
                    <a:pt x="3750" y="2040"/>
                  </a:cubicBezTo>
                  <a:cubicBezTo>
                    <a:pt x="3750" y="1757"/>
                    <a:pt x="3687" y="1442"/>
                    <a:pt x="3529" y="1221"/>
                  </a:cubicBezTo>
                  <a:lnTo>
                    <a:pt x="4034" y="717"/>
                  </a:lnTo>
                  <a:cubicBezTo>
                    <a:pt x="4191" y="560"/>
                    <a:pt x="4191" y="276"/>
                    <a:pt x="4034" y="119"/>
                  </a:cubicBezTo>
                  <a:cubicBezTo>
                    <a:pt x="3955" y="40"/>
                    <a:pt x="3845" y="0"/>
                    <a:pt x="3734" y="0"/>
                  </a:cubicBezTo>
                  <a:cubicBezTo>
                    <a:pt x="3624" y="0"/>
                    <a:pt x="3514" y="40"/>
                    <a:pt x="3435" y="119"/>
                  </a:cubicBezTo>
                  <a:lnTo>
                    <a:pt x="2931" y="623"/>
                  </a:lnTo>
                  <a:cubicBezTo>
                    <a:pt x="2679" y="465"/>
                    <a:pt x="2395" y="402"/>
                    <a:pt x="2112" y="402"/>
                  </a:cubicBezTo>
                  <a:cubicBezTo>
                    <a:pt x="1828" y="402"/>
                    <a:pt x="1513" y="465"/>
                    <a:pt x="1261" y="623"/>
                  </a:cubicBezTo>
                  <a:lnTo>
                    <a:pt x="757" y="119"/>
                  </a:lnTo>
                  <a:cubicBezTo>
                    <a:pt x="678" y="40"/>
                    <a:pt x="568" y="0"/>
                    <a:pt x="4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45"/>
          <p:cNvSpPr txBox="1">
            <a:spLocks noGrp="1"/>
          </p:cNvSpPr>
          <p:nvPr>
            <p:ph type="title"/>
          </p:nvPr>
        </p:nvSpPr>
        <p:spPr>
          <a:xfrm>
            <a:off x="1844324" y="1336814"/>
            <a:ext cx="5455200" cy="1029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sz="5000" dirty="0"/>
              <a:t>Ders Sonu</a:t>
            </a:r>
            <a:endParaRPr sz="5000" dirty="0"/>
          </a:p>
        </p:txBody>
      </p:sp>
      <p:sp>
        <p:nvSpPr>
          <p:cNvPr id="976" name="Google Shape;976;p45"/>
          <p:cNvSpPr/>
          <p:nvPr/>
        </p:nvSpPr>
        <p:spPr>
          <a:xfrm>
            <a:off x="747719" y="714014"/>
            <a:ext cx="625118" cy="562622"/>
          </a:xfrm>
          <a:custGeom>
            <a:avLst/>
            <a:gdLst/>
            <a:ahLst/>
            <a:cxnLst/>
            <a:rect l="l" t="t" r="r" b="b"/>
            <a:pathLst>
              <a:path w="20015" h="18014" extrusionOk="0">
                <a:moveTo>
                  <a:pt x="13009" y="1969"/>
                </a:moveTo>
                <a:lnTo>
                  <a:pt x="13009" y="2969"/>
                </a:lnTo>
                <a:lnTo>
                  <a:pt x="15011" y="2969"/>
                </a:lnTo>
                <a:lnTo>
                  <a:pt x="15011" y="3970"/>
                </a:lnTo>
                <a:lnTo>
                  <a:pt x="16012" y="3970"/>
                </a:lnTo>
                <a:lnTo>
                  <a:pt x="16012" y="4971"/>
                </a:lnTo>
                <a:lnTo>
                  <a:pt x="17012" y="4971"/>
                </a:lnTo>
                <a:lnTo>
                  <a:pt x="17012" y="5972"/>
                </a:lnTo>
                <a:lnTo>
                  <a:pt x="17012" y="6972"/>
                </a:lnTo>
                <a:lnTo>
                  <a:pt x="18013" y="6972"/>
                </a:lnTo>
                <a:lnTo>
                  <a:pt x="18013" y="7973"/>
                </a:lnTo>
                <a:lnTo>
                  <a:pt x="18013" y="8974"/>
                </a:lnTo>
                <a:lnTo>
                  <a:pt x="18013" y="9974"/>
                </a:lnTo>
                <a:lnTo>
                  <a:pt x="18013" y="10975"/>
                </a:lnTo>
                <a:lnTo>
                  <a:pt x="17012" y="10975"/>
                </a:lnTo>
                <a:lnTo>
                  <a:pt x="17012" y="11976"/>
                </a:lnTo>
                <a:lnTo>
                  <a:pt x="17012" y="12977"/>
                </a:lnTo>
                <a:lnTo>
                  <a:pt x="15011" y="12977"/>
                </a:lnTo>
                <a:lnTo>
                  <a:pt x="15011" y="11976"/>
                </a:lnTo>
                <a:lnTo>
                  <a:pt x="14010" y="11976"/>
                </a:lnTo>
                <a:lnTo>
                  <a:pt x="14010" y="10975"/>
                </a:lnTo>
                <a:lnTo>
                  <a:pt x="13009" y="10975"/>
                </a:lnTo>
                <a:lnTo>
                  <a:pt x="13009" y="9974"/>
                </a:lnTo>
                <a:lnTo>
                  <a:pt x="12009" y="9974"/>
                </a:lnTo>
                <a:lnTo>
                  <a:pt x="12009" y="8974"/>
                </a:lnTo>
                <a:lnTo>
                  <a:pt x="11008" y="8974"/>
                </a:lnTo>
                <a:lnTo>
                  <a:pt x="11008" y="7973"/>
                </a:lnTo>
                <a:lnTo>
                  <a:pt x="10007" y="7973"/>
                </a:lnTo>
                <a:lnTo>
                  <a:pt x="10007" y="7006"/>
                </a:lnTo>
                <a:lnTo>
                  <a:pt x="9007" y="7006"/>
                </a:lnTo>
                <a:lnTo>
                  <a:pt x="9007" y="6005"/>
                </a:lnTo>
                <a:lnTo>
                  <a:pt x="8006" y="6005"/>
                </a:lnTo>
                <a:lnTo>
                  <a:pt x="8006" y="5004"/>
                </a:lnTo>
                <a:lnTo>
                  <a:pt x="7005" y="5004"/>
                </a:lnTo>
                <a:lnTo>
                  <a:pt x="7005" y="4004"/>
                </a:lnTo>
                <a:lnTo>
                  <a:pt x="6004" y="4004"/>
                </a:lnTo>
                <a:lnTo>
                  <a:pt x="6004" y="3003"/>
                </a:lnTo>
                <a:lnTo>
                  <a:pt x="7005" y="3003"/>
                </a:lnTo>
                <a:lnTo>
                  <a:pt x="7005" y="2002"/>
                </a:lnTo>
                <a:lnTo>
                  <a:pt x="8006" y="2002"/>
                </a:lnTo>
                <a:lnTo>
                  <a:pt x="8006" y="1969"/>
                </a:lnTo>
                <a:close/>
                <a:moveTo>
                  <a:pt x="5004" y="5004"/>
                </a:moveTo>
                <a:lnTo>
                  <a:pt x="5004" y="6005"/>
                </a:lnTo>
                <a:lnTo>
                  <a:pt x="6004" y="6005"/>
                </a:lnTo>
                <a:lnTo>
                  <a:pt x="6004" y="7006"/>
                </a:lnTo>
                <a:lnTo>
                  <a:pt x="7005" y="7006"/>
                </a:lnTo>
                <a:lnTo>
                  <a:pt x="7005" y="8006"/>
                </a:lnTo>
                <a:lnTo>
                  <a:pt x="8006" y="8006"/>
                </a:lnTo>
                <a:lnTo>
                  <a:pt x="8006" y="9007"/>
                </a:lnTo>
                <a:lnTo>
                  <a:pt x="9007" y="9007"/>
                </a:lnTo>
                <a:lnTo>
                  <a:pt x="9007" y="10008"/>
                </a:lnTo>
                <a:lnTo>
                  <a:pt x="10007" y="10008"/>
                </a:lnTo>
                <a:lnTo>
                  <a:pt x="10007" y="11009"/>
                </a:lnTo>
                <a:lnTo>
                  <a:pt x="11008" y="11009"/>
                </a:lnTo>
                <a:lnTo>
                  <a:pt x="11008" y="12009"/>
                </a:lnTo>
                <a:lnTo>
                  <a:pt x="12009" y="12009"/>
                </a:lnTo>
                <a:lnTo>
                  <a:pt x="12009" y="13010"/>
                </a:lnTo>
                <a:lnTo>
                  <a:pt x="13009" y="13010"/>
                </a:lnTo>
                <a:lnTo>
                  <a:pt x="13009" y="14011"/>
                </a:lnTo>
                <a:lnTo>
                  <a:pt x="14010" y="14011"/>
                </a:lnTo>
                <a:lnTo>
                  <a:pt x="14010" y="15011"/>
                </a:lnTo>
                <a:lnTo>
                  <a:pt x="13009" y="15011"/>
                </a:lnTo>
                <a:lnTo>
                  <a:pt x="13009" y="16012"/>
                </a:lnTo>
                <a:lnTo>
                  <a:pt x="12042" y="16012"/>
                </a:lnTo>
                <a:lnTo>
                  <a:pt x="12042" y="16045"/>
                </a:lnTo>
                <a:lnTo>
                  <a:pt x="7005" y="16045"/>
                </a:lnTo>
                <a:lnTo>
                  <a:pt x="7005" y="15045"/>
                </a:lnTo>
                <a:lnTo>
                  <a:pt x="5004" y="15045"/>
                </a:lnTo>
                <a:lnTo>
                  <a:pt x="5004" y="14044"/>
                </a:lnTo>
                <a:lnTo>
                  <a:pt x="4003" y="14044"/>
                </a:lnTo>
                <a:lnTo>
                  <a:pt x="4003" y="13043"/>
                </a:lnTo>
                <a:lnTo>
                  <a:pt x="2969" y="13043"/>
                </a:lnTo>
                <a:lnTo>
                  <a:pt x="2969" y="12043"/>
                </a:lnTo>
                <a:lnTo>
                  <a:pt x="2969" y="11042"/>
                </a:lnTo>
                <a:lnTo>
                  <a:pt x="2002" y="11042"/>
                </a:lnTo>
                <a:lnTo>
                  <a:pt x="2002" y="10041"/>
                </a:lnTo>
                <a:lnTo>
                  <a:pt x="2002" y="9040"/>
                </a:lnTo>
                <a:lnTo>
                  <a:pt x="2002" y="8040"/>
                </a:lnTo>
                <a:lnTo>
                  <a:pt x="2002" y="7006"/>
                </a:lnTo>
                <a:lnTo>
                  <a:pt x="3002" y="7006"/>
                </a:lnTo>
                <a:lnTo>
                  <a:pt x="3002" y="6005"/>
                </a:lnTo>
                <a:lnTo>
                  <a:pt x="3002" y="5004"/>
                </a:lnTo>
                <a:close/>
                <a:moveTo>
                  <a:pt x="7005" y="1"/>
                </a:moveTo>
                <a:lnTo>
                  <a:pt x="7005" y="1001"/>
                </a:lnTo>
                <a:lnTo>
                  <a:pt x="4003" y="1001"/>
                </a:lnTo>
                <a:lnTo>
                  <a:pt x="4003" y="2002"/>
                </a:lnTo>
                <a:lnTo>
                  <a:pt x="2969" y="2002"/>
                </a:lnTo>
                <a:lnTo>
                  <a:pt x="2969" y="3003"/>
                </a:lnTo>
                <a:lnTo>
                  <a:pt x="2002" y="3003"/>
                </a:lnTo>
                <a:lnTo>
                  <a:pt x="2002" y="4004"/>
                </a:lnTo>
                <a:lnTo>
                  <a:pt x="1001" y="4004"/>
                </a:lnTo>
                <a:lnTo>
                  <a:pt x="1001" y="5004"/>
                </a:lnTo>
                <a:lnTo>
                  <a:pt x="1001" y="6005"/>
                </a:lnTo>
                <a:lnTo>
                  <a:pt x="0" y="6005"/>
                </a:lnTo>
                <a:lnTo>
                  <a:pt x="0" y="7006"/>
                </a:lnTo>
                <a:lnTo>
                  <a:pt x="0" y="8006"/>
                </a:lnTo>
                <a:lnTo>
                  <a:pt x="0" y="9007"/>
                </a:lnTo>
                <a:lnTo>
                  <a:pt x="0" y="10008"/>
                </a:lnTo>
                <a:lnTo>
                  <a:pt x="0" y="11009"/>
                </a:lnTo>
                <a:lnTo>
                  <a:pt x="0" y="12009"/>
                </a:lnTo>
                <a:lnTo>
                  <a:pt x="1001" y="12009"/>
                </a:lnTo>
                <a:lnTo>
                  <a:pt x="1001" y="13010"/>
                </a:lnTo>
                <a:lnTo>
                  <a:pt x="1001" y="14011"/>
                </a:lnTo>
                <a:lnTo>
                  <a:pt x="2002" y="14011"/>
                </a:lnTo>
                <a:lnTo>
                  <a:pt x="2002" y="15011"/>
                </a:lnTo>
                <a:lnTo>
                  <a:pt x="3002" y="15011"/>
                </a:lnTo>
                <a:lnTo>
                  <a:pt x="3002" y="16012"/>
                </a:lnTo>
                <a:lnTo>
                  <a:pt x="4003" y="16012"/>
                </a:lnTo>
                <a:lnTo>
                  <a:pt x="4003" y="17013"/>
                </a:lnTo>
                <a:lnTo>
                  <a:pt x="7005" y="17013"/>
                </a:lnTo>
                <a:lnTo>
                  <a:pt x="7005" y="18014"/>
                </a:lnTo>
                <a:lnTo>
                  <a:pt x="13009" y="18014"/>
                </a:lnTo>
                <a:lnTo>
                  <a:pt x="13009" y="17013"/>
                </a:lnTo>
                <a:lnTo>
                  <a:pt x="16012" y="17013"/>
                </a:lnTo>
                <a:lnTo>
                  <a:pt x="16012" y="16012"/>
                </a:lnTo>
                <a:lnTo>
                  <a:pt x="17012" y="16012"/>
                </a:lnTo>
                <a:lnTo>
                  <a:pt x="17012" y="15011"/>
                </a:lnTo>
                <a:lnTo>
                  <a:pt x="18013" y="15011"/>
                </a:lnTo>
                <a:lnTo>
                  <a:pt x="18013" y="14011"/>
                </a:lnTo>
                <a:lnTo>
                  <a:pt x="19014" y="14011"/>
                </a:lnTo>
                <a:lnTo>
                  <a:pt x="19014" y="13010"/>
                </a:lnTo>
                <a:lnTo>
                  <a:pt x="19014" y="12009"/>
                </a:lnTo>
                <a:lnTo>
                  <a:pt x="20014" y="12009"/>
                </a:lnTo>
                <a:lnTo>
                  <a:pt x="20014" y="11009"/>
                </a:lnTo>
                <a:lnTo>
                  <a:pt x="20014" y="10008"/>
                </a:lnTo>
                <a:lnTo>
                  <a:pt x="20014" y="9007"/>
                </a:lnTo>
                <a:lnTo>
                  <a:pt x="20014" y="8006"/>
                </a:lnTo>
                <a:lnTo>
                  <a:pt x="20014" y="7006"/>
                </a:lnTo>
                <a:lnTo>
                  <a:pt x="20014" y="6005"/>
                </a:lnTo>
                <a:lnTo>
                  <a:pt x="19080" y="6005"/>
                </a:lnTo>
                <a:lnTo>
                  <a:pt x="19080" y="5004"/>
                </a:lnTo>
                <a:lnTo>
                  <a:pt x="19080" y="4004"/>
                </a:lnTo>
                <a:lnTo>
                  <a:pt x="18080" y="4004"/>
                </a:lnTo>
                <a:lnTo>
                  <a:pt x="18080" y="3003"/>
                </a:lnTo>
                <a:lnTo>
                  <a:pt x="17079" y="3003"/>
                </a:lnTo>
                <a:lnTo>
                  <a:pt x="17079" y="2002"/>
                </a:lnTo>
                <a:lnTo>
                  <a:pt x="16078" y="2002"/>
                </a:lnTo>
                <a:lnTo>
                  <a:pt x="16078" y="1001"/>
                </a:lnTo>
                <a:lnTo>
                  <a:pt x="13076" y="1001"/>
                </a:lnTo>
                <a:lnTo>
                  <a:pt x="1307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Metin kutusu 3">
            <a:extLst>
              <a:ext uri="{FF2B5EF4-FFF2-40B4-BE49-F238E27FC236}">
                <a16:creationId xmlns:a16="http://schemas.microsoft.com/office/drawing/2014/main" id="{E6A32A9F-DD0F-A16D-588C-E769F25D7BDF}"/>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
        <p:nvSpPr>
          <p:cNvPr id="2" name="Metin kutusu 1">
            <a:extLst>
              <a:ext uri="{FF2B5EF4-FFF2-40B4-BE49-F238E27FC236}">
                <a16:creationId xmlns:a16="http://schemas.microsoft.com/office/drawing/2014/main" id="{0E8666D4-1111-D0A7-C0B8-4742CC9546A2}"/>
              </a:ext>
            </a:extLst>
          </p:cNvPr>
          <p:cNvSpPr txBox="1"/>
          <p:nvPr/>
        </p:nvSpPr>
        <p:spPr>
          <a:xfrm>
            <a:off x="1247937" y="2377577"/>
            <a:ext cx="6647974" cy="400110"/>
          </a:xfrm>
          <a:prstGeom prst="rect">
            <a:avLst/>
          </a:prstGeom>
          <a:noFill/>
        </p:spPr>
        <p:txBody>
          <a:bodyPr wrap="none" rtlCol="0">
            <a:spAutoFit/>
          </a:bodyPr>
          <a:lstStyle/>
          <a:p>
            <a:r>
              <a:rPr lang="tr-TR" sz="1000" b="1" dirty="0">
                <a:latin typeface="Fira Code" panose="020B0809050000020004" pitchFamily="49" charset="0"/>
                <a:ea typeface="Fira Code" panose="020B0809050000020004" pitchFamily="49" charset="0"/>
                <a:cs typeface="Fira Code" panose="020B0809050000020004" pitchFamily="49" charset="0"/>
                <a:hlinkClick r:id="rId3"/>
              </a:rPr>
              <a:t>https://github.com/balfatih/YAZ16303_Software_Design_Architecture_2025_Fall_Semester</a:t>
            </a:r>
            <a:endParaRPr lang="tr-TR" sz="1000" b="1" dirty="0">
              <a:latin typeface="Fira Code" panose="020B0809050000020004" pitchFamily="49" charset="0"/>
              <a:ea typeface="Fira Code" panose="020B0809050000020004" pitchFamily="49" charset="0"/>
              <a:cs typeface="Fira Code" panose="020B0809050000020004" pitchFamily="49" charset="0"/>
            </a:endParaRPr>
          </a:p>
          <a:p>
            <a:endParaRPr lang="tr-TR" sz="1000" b="1" dirty="0">
              <a:latin typeface="Fira Code" panose="020B0809050000020004" pitchFamily="49" charset="0"/>
              <a:ea typeface="Fira Code" panose="020B0809050000020004" pitchFamily="49" charset="0"/>
              <a:cs typeface="Fira Code" panose="020B08090500000200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5"/>
        <p:cNvGrpSpPr/>
        <p:nvPr/>
      </p:nvGrpSpPr>
      <p:grpSpPr>
        <a:xfrm>
          <a:off x="0" y="0"/>
          <a:ext cx="0" cy="0"/>
          <a:chOff x="0" y="0"/>
          <a:chExt cx="0" cy="0"/>
        </a:xfrm>
      </p:grpSpPr>
      <p:sp>
        <p:nvSpPr>
          <p:cNvPr id="827" name="Google Shape;827;p41"/>
          <p:cNvSpPr txBox="1">
            <a:spLocks noGrp="1"/>
          </p:cNvSpPr>
          <p:nvPr>
            <p:ph type="subTitle" idx="1"/>
          </p:nvPr>
        </p:nvSpPr>
        <p:spPr>
          <a:xfrm>
            <a:off x="715050" y="982422"/>
            <a:ext cx="7713900" cy="337448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tr-TR" sz="1600" dirty="0">
                <a:solidFill>
                  <a:schemeClr val="lt1"/>
                </a:solidFill>
                <a:highlight>
                  <a:schemeClr val="dk1"/>
                </a:highlight>
              </a:rPr>
              <a:t>Bill Gates</a:t>
            </a:r>
            <a:endParaRPr lang="tr-TR" sz="1600" dirty="0"/>
          </a:p>
          <a:p>
            <a:pPr marL="0" lvl="0" indent="0" algn="ctr" rtl="0">
              <a:spcBef>
                <a:spcPts val="0"/>
              </a:spcBef>
              <a:spcAft>
                <a:spcPts val="0"/>
              </a:spcAft>
              <a:buClr>
                <a:schemeClr val="dk1"/>
              </a:buClr>
              <a:buSzPts val="1100"/>
              <a:buFont typeface="Arial"/>
              <a:buNone/>
            </a:pPr>
            <a:r>
              <a:rPr lang="en" sz="1600" dirty="0"/>
              <a:t>“</a:t>
            </a:r>
            <a:r>
              <a:rPr lang="tr-TR" sz="1600" dirty="0"/>
              <a:t>Yazılım, bir bilgisayarın ya da cihazın işlevselliğini sağlayan araçtır.</a:t>
            </a:r>
            <a:r>
              <a:rPr lang="en-US" sz="1600" dirty="0"/>
              <a:t>”</a:t>
            </a:r>
            <a:endParaRPr lang="tr-TR" sz="1600" dirty="0"/>
          </a:p>
          <a:p>
            <a:pPr marL="0" lvl="0" indent="0" algn="ctr" rtl="0">
              <a:spcBef>
                <a:spcPts val="0"/>
              </a:spcBef>
              <a:spcAft>
                <a:spcPts val="0"/>
              </a:spcAft>
              <a:buClr>
                <a:schemeClr val="dk1"/>
              </a:buClr>
              <a:buSzPts val="1100"/>
              <a:buFont typeface="Arial"/>
              <a:buNone/>
            </a:pPr>
            <a:endParaRPr lang="tr-TR" sz="1600" dirty="0"/>
          </a:p>
          <a:p>
            <a:pPr marL="0" lvl="0" indent="0" algn="ctr" rtl="0">
              <a:spcBef>
                <a:spcPts val="0"/>
              </a:spcBef>
              <a:spcAft>
                <a:spcPts val="0"/>
              </a:spcAft>
              <a:buClr>
                <a:schemeClr val="dk1"/>
              </a:buClr>
              <a:buSzPts val="1100"/>
              <a:buFont typeface="Arial"/>
              <a:buNone/>
            </a:pPr>
            <a:r>
              <a:rPr lang="tr-TR" sz="1600" dirty="0" err="1">
                <a:solidFill>
                  <a:schemeClr val="lt1"/>
                </a:solidFill>
                <a:highlight>
                  <a:schemeClr val="dk1"/>
                </a:highlight>
              </a:rPr>
              <a:t>Linus</a:t>
            </a:r>
            <a:r>
              <a:rPr lang="tr-TR" sz="1600" dirty="0">
                <a:solidFill>
                  <a:schemeClr val="lt1"/>
                </a:solidFill>
                <a:highlight>
                  <a:schemeClr val="dk1"/>
                </a:highlight>
              </a:rPr>
              <a:t> </a:t>
            </a:r>
            <a:r>
              <a:rPr lang="tr-TR" sz="1600" dirty="0" err="1">
                <a:solidFill>
                  <a:schemeClr val="lt1"/>
                </a:solidFill>
                <a:highlight>
                  <a:schemeClr val="dk1"/>
                </a:highlight>
              </a:rPr>
              <a:t>Torvalds</a:t>
            </a:r>
            <a:endParaRPr lang="tr-TR" sz="1600" dirty="0"/>
          </a:p>
          <a:p>
            <a:pPr marL="0" lvl="0" indent="0" algn="ctr" rtl="0">
              <a:spcBef>
                <a:spcPts val="0"/>
              </a:spcBef>
              <a:spcAft>
                <a:spcPts val="0"/>
              </a:spcAft>
              <a:buClr>
                <a:schemeClr val="dk1"/>
              </a:buClr>
              <a:buSzPts val="1100"/>
              <a:buFont typeface="Arial"/>
              <a:buNone/>
            </a:pPr>
            <a:r>
              <a:rPr lang="en" sz="1600" dirty="0"/>
              <a:t>“</a:t>
            </a:r>
            <a:r>
              <a:rPr lang="tr-TR" sz="1600" dirty="0"/>
              <a:t>Yazılım, bir problemi çözmek için mantık ve </a:t>
            </a:r>
            <a:r>
              <a:rPr lang="tr-TR" sz="1600" dirty="0" err="1"/>
              <a:t>yatacılığın</a:t>
            </a:r>
            <a:r>
              <a:rPr lang="tr-TR" sz="1600" dirty="0"/>
              <a:t> birleştiği bir eserdir.</a:t>
            </a:r>
            <a:r>
              <a:rPr lang="en-US" sz="1600" dirty="0"/>
              <a:t>”</a:t>
            </a:r>
            <a:endParaRPr lang="tr-TR" sz="1600" dirty="0"/>
          </a:p>
          <a:p>
            <a:pPr marL="0" lvl="0" indent="0" algn="ctr" rtl="0">
              <a:spcBef>
                <a:spcPts val="0"/>
              </a:spcBef>
              <a:spcAft>
                <a:spcPts val="0"/>
              </a:spcAft>
              <a:buClr>
                <a:schemeClr val="dk1"/>
              </a:buClr>
              <a:buSzPts val="1100"/>
              <a:buFont typeface="Arial"/>
              <a:buNone/>
            </a:pPr>
            <a:endParaRPr lang="tr-TR" sz="1600" dirty="0"/>
          </a:p>
          <a:p>
            <a:pPr marL="0" lvl="0" indent="0" algn="ctr" rtl="0">
              <a:spcBef>
                <a:spcPts val="0"/>
              </a:spcBef>
              <a:spcAft>
                <a:spcPts val="0"/>
              </a:spcAft>
              <a:buClr>
                <a:schemeClr val="dk1"/>
              </a:buClr>
              <a:buSzPts val="1100"/>
              <a:buFont typeface="Arial"/>
              <a:buNone/>
            </a:pPr>
            <a:r>
              <a:rPr lang="tr-TR" sz="1600" dirty="0">
                <a:solidFill>
                  <a:schemeClr val="lt1"/>
                </a:solidFill>
                <a:highlight>
                  <a:schemeClr val="dk1"/>
                </a:highlight>
              </a:rPr>
              <a:t>Alan Turing</a:t>
            </a:r>
            <a:endParaRPr lang="tr-TR" sz="1600" dirty="0"/>
          </a:p>
          <a:p>
            <a:pPr marL="0" lvl="0" indent="0" algn="ctr" rtl="0">
              <a:spcBef>
                <a:spcPts val="0"/>
              </a:spcBef>
              <a:spcAft>
                <a:spcPts val="0"/>
              </a:spcAft>
              <a:buClr>
                <a:schemeClr val="dk1"/>
              </a:buClr>
              <a:buSzPts val="1100"/>
              <a:buFont typeface="Arial"/>
              <a:buNone/>
            </a:pPr>
            <a:r>
              <a:rPr lang="en" sz="1600" dirty="0"/>
              <a:t>“</a:t>
            </a:r>
            <a:r>
              <a:rPr lang="tr-TR" sz="1600" dirty="0"/>
              <a:t>Yazılım, bir makinenin belirli bir sorunu çözmek için takip ettiği talimatlar dizidir.</a:t>
            </a:r>
            <a:r>
              <a:rPr lang="en-US" sz="1600" dirty="0"/>
              <a:t>”</a:t>
            </a:r>
            <a:endParaRPr lang="tr-TR" sz="1600" dirty="0"/>
          </a:p>
        </p:txBody>
      </p:sp>
      <p:grpSp>
        <p:nvGrpSpPr>
          <p:cNvPr id="828" name="Google Shape;828;p41"/>
          <p:cNvGrpSpPr/>
          <p:nvPr/>
        </p:nvGrpSpPr>
        <p:grpSpPr>
          <a:xfrm>
            <a:off x="370191" y="4045761"/>
            <a:ext cx="344859" cy="565728"/>
            <a:chOff x="4113132" y="2072643"/>
            <a:chExt cx="406290" cy="666503"/>
          </a:xfrm>
        </p:grpSpPr>
        <p:sp>
          <p:nvSpPr>
            <p:cNvPr id="829" name="Google Shape;829;p41"/>
            <p:cNvSpPr/>
            <p:nvPr/>
          </p:nvSpPr>
          <p:spPr>
            <a:xfrm>
              <a:off x="4113132" y="2072643"/>
              <a:ext cx="406290" cy="662825"/>
            </a:xfrm>
            <a:custGeom>
              <a:avLst/>
              <a:gdLst/>
              <a:ahLst/>
              <a:cxnLst/>
              <a:rect l="l" t="t" r="r" b="b"/>
              <a:pathLst>
                <a:path w="11042" h="18014" extrusionOk="0">
                  <a:moveTo>
                    <a:pt x="0" y="0"/>
                  </a:moveTo>
                  <a:lnTo>
                    <a:pt x="0" y="1001"/>
                  </a:lnTo>
                  <a:lnTo>
                    <a:pt x="0" y="2002"/>
                  </a:lnTo>
                  <a:lnTo>
                    <a:pt x="1001" y="2002"/>
                  </a:lnTo>
                  <a:lnTo>
                    <a:pt x="1001" y="6005"/>
                  </a:lnTo>
                  <a:lnTo>
                    <a:pt x="2002" y="6005"/>
                  </a:lnTo>
                  <a:lnTo>
                    <a:pt x="2002" y="7005"/>
                  </a:lnTo>
                  <a:lnTo>
                    <a:pt x="3002" y="7005"/>
                  </a:lnTo>
                  <a:lnTo>
                    <a:pt x="3002" y="8006"/>
                  </a:lnTo>
                  <a:lnTo>
                    <a:pt x="4003" y="8006"/>
                  </a:lnTo>
                  <a:lnTo>
                    <a:pt x="4003" y="9007"/>
                  </a:lnTo>
                  <a:lnTo>
                    <a:pt x="4003" y="10008"/>
                  </a:lnTo>
                  <a:lnTo>
                    <a:pt x="3002" y="10008"/>
                  </a:lnTo>
                  <a:lnTo>
                    <a:pt x="3002" y="11008"/>
                  </a:lnTo>
                  <a:lnTo>
                    <a:pt x="2002" y="11008"/>
                  </a:lnTo>
                  <a:lnTo>
                    <a:pt x="2002" y="12009"/>
                  </a:lnTo>
                  <a:lnTo>
                    <a:pt x="1001" y="12009"/>
                  </a:lnTo>
                  <a:lnTo>
                    <a:pt x="1001" y="16012"/>
                  </a:lnTo>
                  <a:lnTo>
                    <a:pt x="0" y="16012"/>
                  </a:lnTo>
                  <a:lnTo>
                    <a:pt x="0" y="17013"/>
                  </a:lnTo>
                  <a:lnTo>
                    <a:pt x="0" y="18013"/>
                  </a:lnTo>
                  <a:lnTo>
                    <a:pt x="11042" y="18013"/>
                  </a:lnTo>
                  <a:lnTo>
                    <a:pt x="11042" y="17013"/>
                  </a:lnTo>
                  <a:lnTo>
                    <a:pt x="11042" y="16012"/>
                  </a:lnTo>
                  <a:lnTo>
                    <a:pt x="10041" y="16012"/>
                  </a:lnTo>
                  <a:lnTo>
                    <a:pt x="10041" y="12009"/>
                  </a:lnTo>
                  <a:lnTo>
                    <a:pt x="9040" y="12009"/>
                  </a:lnTo>
                  <a:lnTo>
                    <a:pt x="9040" y="11008"/>
                  </a:lnTo>
                  <a:lnTo>
                    <a:pt x="8039" y="11008"/>
                  </a:lnTo>
                  <a:lnTo>
                    <a:pt x="8039" y="10008"/>
                  </a:lnTo>
                  <a:lnTo>
                    <a:pt x="7039" y="10008"/>
                  </a:lnTo>
                  <a:lnTo>
                    <a:pt x="7039" y="9007"/>
                  </a:lnTo>
                  <a:lnTo>
                    <a:pt x="7039" y="8006"/>
                  </a:lnTo>
                  <a:lnTo>
                    <a:pt x="8039" y="8006"/>
                  </a:lnTo>
                  <a:lnTo>
                    <a:pt x="8039" y="7005"/>
                  </a:lnTo>
                  <a:lnTo>
                    <a:pt x="9040" y="7005"/>
                  </a:lnTo>
                  <a:lnTo>
                    <a:pt x="9040" y="6005"/>
                  </a:lnTo>
                  <a:lnTo>
                    <a:pt x="10041" y="6005"/>
                  </a:lnTo>
                  <a:lnTo>
                    <a:pt x="10041" y="2002"/>
                  </a:lnTo>
                  <a:lnTo>
                    <a:pt x="11042" y="2002"/>
                  </a:lnTo>
                  <a:lnTo>
                    <a:pt x="11042" y="1001"/>
                  </a:lnTo>
                  <a:lnTo>
                    <a:pt x="110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1"/>
            <p:cNvSpPr/>
            <p:nvPr/>
          </p:nvSpPr>
          <p:spPr>
            <a:xfrm>
              <a:off x="4260422" y="2367223"/>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1"/>
            <p:cNvSpPr/>
            <p:nvPr/>
          </p:nvSpPr>
          <p:spPr>
            <a:xfrm>
              <a:off x="4260422" y="2405269"/>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1"/>
            <p:cNvSpPr/>
            <p:nvPr/>
          </p:nvSpPr>
          <p:spPr>
            <a:xfrm>
              <a:off x="4223590"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1"/>
            <p:cNvSpPr/>
            <p:nvPr/>
          </p:nvSpPr>
          <p:spPr>
            <a:xfrm>
              <a:off x="4186758"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1"/>
            <p:cNvSpPr/>
            <p:nvPr/>
          </p:nvSpPr>
          <p:spPr>
            <a:xfrm>
              <a:off x="4223590"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1"/>
            <p:cNvSpPr/>
            <p:nvPr/>
          </p:nvSpPr>
          <p:spPr>
            <a:xfrm>
              <a:off x="4186758" y="2293559"/>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1"/>
            <p:cNvSpPr/>
            <p:nvPr/>
          </p:nvSpPr>
          <p:spPr>
            <a:xfrm>
              <a:off x="4149964"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1"/>
            <p:cNvSpPr/>
            <p:nvPr/>
          </p:nvSpPr>
          <p:spPr>
            <a:xfrm>
              <a:off x="4113132" y="2072643"/>
              <a:ext cx="406290" cy="73664"/>
            </a:xfrm>
            <a:custGeom>
              <a:avLst/>
              <a:gdLst/>
              <a:ahLst/>
              <a:cxnLst/>
              <a:rect l="l" t="t" r="r" b="b"/>
              <a:pathLst>
                <a:path w="11042" h="2002" extrusionOk="0">
                  <a:moveTo>
                    <a:pt x="0" y="0"/>
                  </a:moveTo>
                  <a:lnTo>
                    <a:pt x="0" y="1001"/>
                  </a:lnTo>
                  <a:lnTo>
                    <a:pt x="0" y="2002"/>
                  </a:lnTo>
                  <a:lnTo>
                    <a:pt x="11042" y="2002"/>
                  </a:lnTo>
                  <a:lnTo>
                    <a:pt x="11042" y="1001"/>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1"/>
            <p:cNvSpPr/>
            <p:nvPr/>
          </p:nvSpPr>
          <p:spPr>
            <a:xfrm>
              <a:off x="4334049" y="2367223"/>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1"/>
            <p:cNvSpPr/>
            <p:nvPr/>
          </p:nvSpPr>
          <p:spPr>
            <a:xfrm>
              <a:off x="433404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1"/>
            <p:cNvSpPr/>
            <p:nvPr/>
          </p:nvSpPr>
          <p:spPr>
            <a:xfrm>
              <a:off x="4370881"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1"/>
            <p:cNvSpPr/>
            <p:nvPr/>
          </p:nvSpPr>
          <p:spPr>
            <a:xfrm>
              <a:off x="4408927" y="2478895"/>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1"/>
            <p:cNvSpPr/>
            <p:nvPr/>
          </p:nvSpPr>
          <p:spPr>
            <a:xfrm>
              <a:off x="4370881"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1"/>
            <p:cNvSpPr/>
            <p:nvPr/>
          </p:nvSpPr>
          <p:spPr>
            <a:xfrm>
              <a:off x="4297217" y="2293559"/>
              <a:ext cx="36869" cy="36869"/>
            </a:xfrm>
            <a:custGeom>
              <a:avLst/>
              <a:gdLst/>
              <a:ahLst/>
              <a:cxnLst/>
              <a:rect l="l" t="t" r="r" b="b"/>
              <a:pathLst>
                <a:path w="1002" h="1002" extrusionOk="0">
                  <a:moveTo>
                    <a:pt x="1" y="1"/>
                  </a:moveTo>
                  <a:lnTo>
                    <a:pt x="1" y="1001"/>
                  </a:lnTo>
                  <a:lnTo>
                    <a:pt x="1002" y="1001"/>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1"/>
            <p:cNvSpPr/>
            <p:nvPr/>
          </p:nvSpPr>
          <p:spPr>
            <a:xfrm>
              <a:off x="4260422" y="2256728"/>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1"/>
            <p:cNvSpPr/>
            <p:nvPr/>
          </p:nvSpPr>
          <p:spPr>
            <a:xfrm>
              <a:off x="433404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1"/>
            <p:cNvSpPr/>
            <p:nvPr/>
          </p:nvSpPr>
          <p:spPr>
            <a:xfrm>
              <a:off x="4408927"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1"/>
            <p:cNvSpPr/>
            <p:nvPr/>
          </p:nvSpPr>
          <p:spPr>
            <a:xfrm>
              <a:off x="4445758"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1"/>
            <p:cNvSpPr/>
            <p:nvPr/>
          </p:nvSpPr>
          <p:spPr>
            <a:xfrm>
              <a:off x="4149964"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1"/>
            <p:cNvSpPr/>
            <p:nvPr/>
          </p:nvSpPr>
          <p:spPr>
            <a:xfrm>
              <a:off x="4113132" y="2663017"/>
              <a:ext cx="406290" cy="76129"/>
            </a:xfrm>
            <a:custGeom>
              <a:avLst/>
              <a:gdLst/>
              <a:ahLst/>
              <a:cxnLst/>
              <a:rect l="l" t="t" r="r" b="b"/>
              <a:pathLst>
                <a:path w="11042" h="2069" extrusionOk="0">
                  <a:moveTo>
                    <a:pt x="0" y="0"/>
                  </a:moveTo>
                  <a:lnTo>
                    <a:pt x="0" y="1068"/>
                  </a:lnTo>
                  <a:lnTo>
                    <a:pt x="0" y="2068"/>
                  </a:lnTo>
                  <a:lnTo>
                    <a:pt x="11042" y="2068"/>
                  </a:lnTo>
                  <a:lnTo>
                    <a:pt x="11042" y="1068"/>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1"/>
            <p:cNvSpPr/>
            <p:nvPr/>
          </p:nvSpPr>
          <p:spPr>
            <a:xfrm>
              <a:off x="4223590" y="2515727"/>
              <a:ext cx="185373" cy="110495"/>
            </a:xfrm>
            <a:custGeom>
              <a:avLst/>
              <a:gdLst/>
              <a:ahLst/>
              <a:cxnLst/>
              <a:rect l="l" t="t" r="r" b="b"/>
              <a:pathLst>
                <a:path w="5038" h="3003" extrusionOk="0">
                  <a:moveTo>
                    <a:pt x="2002" y="0"/>
                  </a:moveTo>
                  <a:lnTo>
                    <a:pt x="2002" y="1001"/>
                  </a:lnTo>
                  <a:lnTo>
                    <a:pt x="1001" y="1001"/>
                  </a:lnTo>
                  <a:lnTo>
                    <a:pt x="1001" y="2002"/>
                  </a:lnTo>
                  <a:lnTo>
                    <a:pt x="0" y="2002"/>
                  </a:lnTo>
                  <a:lnTo>
                    <a:pt x="0" y="3002"/>
                  </a:lnTo>
                  <a:lnTo>
                    <a:pt x="5037" y="3002"/>
                  </a:lnTo>
                  <a:lnTo>
                    <a:pt x="5037" y="2002"/>
                  </a:lnTo>
                  <a:lnTo>
                    <a:pt x="4003" y="2002"/>
                  </a:lnTo>
                  <a:lnTo>
                    <a:pt x="4003" y="1001"/>
                  </a:lnTo>
                  <a:lnTo>
                    <a:pt x="3003" y="1001"/>
                  </a:lnTo>
                  <a:lnTo>
                    <a:pt x="3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1"/>
            <p:cNvSpPr/>
            <p:nvPr/>
          </p:nvSpPr>
          <p:spPr>
            <a:xfrm>
              <a:off x="4445758"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Metin kutusu 1">
            <a:extLst>
              <a:ext uri="{FF2B5EF4-FFF2-40B4-BE49-F238E27FC236}">
                <a16:creationId xmlns:a16="http://schemas.microsoft.com/office/drawing/2014/main" id="{A6489A94-58A1-9913-8A7F-9E964076D2BF}"/>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27">
                                            <p:txEl>
                                              <p:pRg st="0" end="0"/>
                                            </p:txEl>
                                          </p:spTgt>
                                        </p:tgtEl>
                                        <p:attrNameLst>
                                          <p:attrName>style.visibility</p:attrName>
                                        </p:attrNameLst>
                                      </p:cBhvr>
                                      <p:to>
                                        <p:strVal val="visible"/>
                                      </p:to>
                                    </p:set>
                                    <p:animEffect transition="in" filter="randombar(horizontal)">
                                      <p:cBhvr>
                                        <p:cTn id="7" dur="500"/>
                                        <p:tgtEl>
                                          <p:spTgt spid="827">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827">
                                            <p:txEl>
                                              <p:pRg st="1" end="1"/>
                                            </p:txEl>
                                          </p:spTgt>
                                        </p:tgtEl>
                                        <p:attrNameLst>
                                          <p:attrName>style.visibility</p:attrName>
                                        </p:attrNameLst>
                                      </p:cBhvr>
                                      <p:to>
                                        <p:strVal val="visible"/>
                                      </p:to>
                                    </p:set>
                                    <p:animEffect transition="in" filter="randombar(horizontal)">
                                      <p:cBhvr>
                                        <p:cTn id="10" dur="500"/>
                                        <p:tgtEl>
                                          <p:spTgt spid="82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827">
                                            <p:txEl>
                                              <p:pRg st="3" end="3"/>
                                            </p:txEl>
                                          </p:spTgt>
                                        </p:tgtEl>
                                        <p:attrNameLst>
                                          <p:attrName>style.visibility</p:attrName>
                                        </p:attrNameLst>
                                      </p:cBhvr>
                                      <p:to>
                                        <p:strVal val="visible"/>
                                      </p:to>
                                    </p:set>
                                    <p:animEffect transition="in" filter="randombar(horizontal)">
                                      <p:cBhvr>
                                        <p:cTn id="15" dur="500"/>
                                        <p:tgtEl>
                                          <p:spTgt spid="827">
                                            <p:txEl>
                                              <p:pRg st="3" end="3"/>
                                            </p:txEl>
                                          </p:spTgt>
                                        </p:tgtEl>
                                      </p:cBhvr>
                                    </p:animEffect>
                                  </p:childTnLst>
                                </p:cTn>
                              </p:par>
                              <p:par>
                                <p:cTn id="16" presetID="14" presetClass="entr" presetSubtype="10" fill="hold" nodeType="withEffect">
                                  <p:stCondLst>
                                    <p:cond delay="0"/>
                                  </p:stCondLst>
                                  <p:childTnLst>
                                    <p:set>
                                      <p:cBhvr>
                                        <p:cTn id="17" dur="1" fill="hold">
                                          <p:stCondLst>
                                            <p:cond delay="0"/>
                                          </p:stCondLst>
                                        </p:cTn>
                                        <p:tgtEl>
                                          <p:spTgt spid="827">
                                            <p:txEl>
                                              <p:pRg st="4" end="4"/>
                                            </p:txEl>
                                          </p:spTgt>
                                        </p:tgtEl>
                                        <p:attrNameLst>
                                          <p:attrName>style.visibility</p:attrName>
                                        </p:attrNameLst>
                                      </p:cBhvr>
                                      <p:to>
                                        <p:strVal val="visible"/>
                                      </p:to>
                                    </p:set>
                                    <p:animEffect transition="in" filter="randombar(horizontal)">
                                      <p:cBhvr>
                                        <p:cTn id="18" dur="500"/>
                                        <p:tgtEl>
                                          <p:spTgt spid="827">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827">
                                            <p:txEl>
                                              <p:pRg st="6" end="6"/>
                                            </p:txEl>
                                          </p:spTgt>
                                        </p:tgtEl>
                                        <p:attrNameLst>
                                          <p:attrName>style.visibility</p:attrName>
                                        </p:attrNameLst>
                                      </p:cBhvr>
                                      <p:to>
                                        <p:strVal val="visible"/>
                                      </p:to>
                                    </p:set>
                                    <p:animEffect transition="in" filter="randombar(horizontal)">
                                      <p:cBhvr>
                                        <p:cTn id="23" dur="500"/>
                                        <p:tgtEl>
                                          <p:spTgt spid="827">
                                            <p:txEl>
                                              <p:pRg st="6" end="6"/>
                                            </p:txEl>
                                          </p:spTgt>
                                        </p:tgtEl>
                                      </p:cBhvr>
                                    </p:animEffect>
                                  </p:childTnLst>
                                </p:cTn>
                              </p:par>
                              <p:par>
                                <p:cTn id="24" presetID="14" presetClass="entr" presetSubtype="10" fill="hold" nodeType="withEffect">
                                  <p:stCondLst>
                                    <p:cond delay="0"/>
                                  </p:stCondLst>
                                  <p:childTnLst>
                                    <p:set>
                                      <p:cBhvr>
                                        <p:cTn id="25" dur="1" fill="hold">
                                          <p:stCondLst>
                                            <p:cond delay="0"/>
                                          </p:stCondLst>
                                        </p:cTn>
                                        <p:tgtEl>
                                          <p:spTgt spid="827">
                                            <p:txEl>
                                              <p:pRg st="7" end="7"/>
                                            </p:txEl>
                                          </p:spTgt>
                                        </p:tgtEl>
                                        <p:attrNameLst>
                                          <p:attrName>style.visibility</p:attrName>
                                        </p:attrNameLst>
                                      </p:cBhvr>
                                      <p:to>
                                        <p:strVal val="visible"/>
                                      </p:to>
                                    </p:set>
                                    <p:animEffect transition="in" filter="randombar(horizontal)">
                                      <p:cBhvr>
                                        <p:cTn id="26" dur="500"/>
                                        <p:tgtEl>
                                          <p:spTgt spid="8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7" name="Google Shape;857;p42"/>
          <p:cNvSpPr txBox="1">
            <a:spLocks noGrp="1"/>
          </p:cNvSpPr>
          <p:nvPr>
            <p:ph type="body" idx="1"/>
          </p:nvPr>
        </p:nvSpPr>
        <p:spPr>
          <a:xfrm>
            <a:off x="407943" y="701038"/>
            <a:ext cx="6253290" cy="3416400"/>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rgbClr val="2C0604"/>
              </a:buClr>
              <a:buSzPts val="1100"/>
              <a:buFont typeface="Arial"/>
              <a:buNone/>
            </a:pPr>
            <a:r>
              <a:rPr lang="tr-TR" b="1" dirty="0">
                <a:solidFill>
                  <a:schemeClr val="dk1"/>
                </a:solidFill>
              </a:rPr>
              <a:t>Yazılım</a:t>
            </a:r>
            <a:r>
              <a:rPr lang="tr-TR" dirty="0">
                <a:solidFill>
                  <a:schemeClr val="dk1"/>
                </a:solidFill>
              </a:rPr>
              <a:t>, bilgisayarlar ve dijital cihazlar üzerinde çalışan, belirli görevleri yerine getirmek için komutlar ve talimatlardan oluşan programlar ve veri dizileridir.</a:t>
            </a:r>
          </a:p>
          <a:p>
            <a:pPr marL="0" lvl="0" indent="0" algn="just" rtl="0">
              <a:spcBef>
                <a:spcPts val="0"/>
              </a:spcBef>
              <a:spcAft>
                <a:spcPts val="0"/>
              </a:spcAft>
              <a:buClr>
                <a:srgbClr val="2C0604"/>
              </a:buClr>
              <a:buSzPts val="1100"/>
              <a:buFont typeface="Arial"/>
              <a:buNone/>
            </a:pPr>
            <a:endParaRPr lang="tr-TR" dirty="0">
              <a:solidFill>
                <a:schemeClr val="dk1"/>
              </a:solidFill>
            </a:endParaRPr>
          </a:p>
          <a:p>
            <a:pPr marL="0" lvl="0" indent="0" algn="just" rtl="0">
              <a:spcBef>
                <a:spcPts val="0"/>
              </a:spcBef>
              <a:spcAft>
                <a:spcPts val="0"/>
              </a:spcAft>
              <a:buClr>
                <a:srgbClr val="2C0604"/>
              </a:buClr>
              <a:buSzPts val="1100"/>
              <a:buFont typeface="Arial"/>
              <a:buNone/>
            </a:pPr>
            <a:r>
              <a:rPr lang="tr-TR" dirty="0">
                <a:solidFill>
                  <a:schemeClr val="dk1"/>
                </a:solidFill>
              </a:rPr>
              <a:t>Bir</a:t>
            </a:r>
            <a:r>
              <a:rPr lang="tr-TR" b="1" dirty="0">
                <a:solidFill>
                  <a:schemeClr val="dk1"/>
                </a:solidFill>
              </a:rPr>
              <a:t> </a:t>
            </a:r>
            <a:r>
              <a:rPr lang="tr-TR" dirty="0">
                <a:solidFill>
                  <a:schemeClr val="dk1"/>
                </a:solidFill>
              </a:rPr>
              <a:t>bilgisayar sisteminin donanım kaynaklarını yönetmekten, kullanıcıların belirli görevleri yerine getirmesine ve çeşitli ihtiyaçlara ve işlevlere göre geliştirilen </a:t>
            </a:r>
            <a:r>
              <a:rPr lang="tr-TR" b="1" dirty="0">
                <a:solidFill>
                  <a:schemeClr val="dk1"/>
                </a:solidFill>
              </a:rPr>
              <a:t>yazılım</a:t>
            </a:r>
            <a:r>
              <a:rPr lang="tr-TR" dirty="0">
                <a:solidFill>
                  <a:schemeClr val="dk1"/>
                </a:solidFill>
              </a:rPr>
              <a:t>, algoritmaların bir bilgisayara yada başka dijital sistemlere nasıl işleneceğini tarif etmektedir. </a:t>
            </a:r>
            <a:endParaRPr dirty="0">
              <a:solidFill>
                <a:schemeClr val="dk1"/>
              </a:solidFill>
            </a:endParaRPr>
          </a:p>
        </p:txBody>
      </p:sp>
      <p:grpSp>
        <p:nvGrpSpPr>
          <p:cNvPr id="2" name="Google Shape;11979;p90">
            <a:extLst>
              <a:ext uri="{FF2B5EF4-FFF2-40B4-BE49-F238E27FC236}">
                <a16:creationId xmlns:a16="http://schemas.microsoft.com/office/drawing/2014/main" id="{BDDA7A30-2D7D-9E8F-1741-D62CCED949CF}"/>
              </a:ext>
            </a:extLst>
          </p:cNvPr>
          <p:cNvGrpSpPr/>
          <p:nvPr/>
        </p:nvGrpSpPr>
        <p:grpSpPr>
          <a:xfrm>
            <a:off x="7490612" y="2005867"/>
            <a:ext cx="869306" cy="805368"/>
            <a:chOff x="-3137650" y="2787000"/>
            <a:chExt cx="291450" cy="257575"/>
          </a:xfrm>
          <a:solidFill>
            <a:schemeClr val="tx1">
              <a:lumMod val="95000"/>
              <a:lumOff val="5000"/>
            </a:schemeClr>
          </a:solidFill>
        </p:grpSpPr>
        <p:sp>
          <p:nvSpPr>
            <p:cNvPr id="3" name="Google Shape;11980;p90">
              <a:extLst>
                <a:ext uri="{FF2B5EF4-FFF2-40B4-BE49-F238E27FC236}">
                  <a16:creationId xmlns:a16="http://schemas.microsoft.com/office/drawing/2014/main" id="{CF2394CA-171E-F927-4F1D-7F159B4F9647}"/>
                </a:ext>
              </a:extLst>
            </p:cNvPr>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981;p90">
              <a:extLst>
                <a:ext uri="{FF2B5EF4-FFF2-40B4-BE49-F238E27FC236}">
                  <a16:creationId xmlns:a16="http://schemas.microsoft.com/office/drawing/2014/main" id="{B5AC7667-F62D-042E-668D-230087FAE83E}"/>
                </a:ext>
              </a:extLst>
            </p:cNvPr>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982;p90">
              <a:extLst>
                <a:ext uri="{FF2B5EF4-FFF2-40B4-BE49-F238E27FC236}">
                  <a16:creationId xmlns:a16="http://schemas.microsoft.com/office/drawing/2014/main" id="{56A301C0-7ACB-9480-CA1B-A17C0BA33521}"/>
                </a:ext>
              </a:extLst>
            </p:cNvPr>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983;p90">
              <a:extLst>
                <a:ext uri="{FF2B5EF4-FFF2-40B4-BE49-F238E27FC236}">
                  <a16:creationId xmlns:a16="http://schemas.microsoft.com/office/drawing/2014/main" id="{DC8CA349-479A-41E3-E925-74B144D5F1C2}"/>
                </a:ext>
              </a:extLst>
            </p:cNvPr>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984;p90">
              <a:extLst>
                <a:ext uri="{FF2B5EF4-FFF2-40B4-BE49-F238E27FC236}">
                  <a16:creationId xmlns:a16="http://schemas.microsoft.com/office/drawing/2014/main" id="{5E2D5F5B-A614-BB33-ACB0-8E11BB549CAD}"/>
                </a:ext>
              </a:extLst>
            </p:cNvPr>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985;p90">
              <a:extLst>
                <a:ext uri="{FF2B5EF4-FFF2-40B4-BE49-F238E27FC236}">
                  <a16:creationId xmlns:a16="http://schemas.microsoft.com/office/drawing/2014/main" id="{174DB3E0-3B3E-C864-F8BD-5B6F01F165B7}"/>
                </a:ext>
              </a:extLst>
            </p:cNvPr>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986;p90">
              <a:extLst>
                <a:ext uri="{FF2B5EF4-FFF2-40B4-BE49-F238E27FC236}">
                  <a16:creationId xmlns:a16="http://schemas.microsoft.com/office/drawing/2014/main" id="{1C3BBA26-7906-95EA-8072-73E5FC272F83}"/>
                </a:ext>
              </a:extLst>
            </p:cNvPr>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987;p90">
              <a:extLst>
                <a:ext uri="{FF2B5EF4-FFF2-40B4-BE49-F238E27FC236}">
                  <a16:creationId xmlns:a16="http://schemas.microsoft.com/office/drawing/2014/main" id="{5C5E510F-BBF1-BA4B-89B7-8A17685C0A8E}"/>
                </a:ext>
              </a:extLst>
            </p:cNvPr>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Metin kutusu 10">
            <a:extLst>
              <a:ext uri="{FF2B5EF4-FFF2-40B4-BE49-F238E27FC236}">
                <a16:creationId xmlns:a16="http://schemas.microsoft.com/office/drawing/2014/main" id="{B31A221B-9D8A-0866-FA7B-EC808B2577C2}"/>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barn(inVertical)">
                                      <p:cBhvr>
                                        <p:cTn id="7" dur="500"/>
                                        <p:tgtEl>
                                          <p:spTgt spid="8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57">
                                            <p:txEl>
                                              <p:pRg st="2" end="2"/>
                                            </p:txEl>
                                          </p:spTgt>
                                        </p:tgtEl>
                                        <p:attrNameLst>
                                          <p:attrName>style.visibility</p:attrName>
                                        </p:attrNameLst>
                                      </p:cBhvr>
                                      <p:to>
                                        <p:strVal val="visible"/>
                                      </p:to>
                                    </p:set>
                                    <p:animEffect transition="in" filter="randombar(horizontal)">
                                      <p:cBhvr>
                                        <p:cTn id="12" dur="500"/>
                                        <p:tgtEl>
                                          <p:spTgt spid="85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7" name="Google Shape;857;p42"/>
          <p:cNvSpPr txBox="1">
            <a:spLocks noGrp="1"/>
          </p:cNvSpPr>
          <p:nvPr>
            <p:ph type="body" idx="1"/>
          </p:nvPr>
        </p:nvSpPr>
        <p:spPr>
          <a:xfrm>
            <a:off x="477216" y="1881590"/>
            <a:ext cx="6253290" cy="1534265"/>
          </a:xfrm>
          <a:prstGeom prst="rect">
            <a:avLst/>
          </a:prstGeom>
        </p:spPr>
        <p:txBody>
          <a:bodyPr spcFirstLastPara="1" wrap="square" lIns="91425" tIns="91425" rIns="91425" bIns="91425" anchor="ctr" anchorCtr="0">
            <a:noAutofit/>
          </a:bodyPr>
          <a:lstStyle/>
          <a:p>
            <a:pPr marL="0" lvl="0" indent="0" algn="just" rtl="0">
              <a:spcBef>
                <a:spcPts val="0"/>
              </a:spcBef>
              <a:spcAft>
                <a:spcPts val="0"/>
              </a:spcAft>
              <a:buClr>
                <a:srgbClr val="2C0604"/>
              </a:buClr>
              <a:buSzPts val="1100"/>
              <a:buFont typeface="Arial"/>
              <a:buNone/>
            </a:pPr>
            <a:r>
              <a:rPr lang="tr-TR" b="1" dirty="0">
                <a:solidFill>
                  <a:schemeClr val="dk1"/>
                </a:solidFill>
              </a:rPr>
              <a:t>Program, </a:t>
            </a:r>
            <a:r>
              <a:rPr lang="tr-TR" dirty="0">
                <a:solidFill>
                  <a:schemeClr val="dk1"/>
                </a:solidFill>
              </a:rPr>
              <a:t>belirli bir problemi çözmek veya belirli bir işlemi gerçekleştirmek için yazılan ve bilgisayarın çalıştırabileceği bir dizi komut veya talimatlar bütünüdür. Genellikle belirli bir amacı gerçekleştiren küçük yazılım parçaları olarak kabul edilebilir.</a:t>
            </a:r>
            <a:endParaRPr dirty="0">
              <a:solidFill>
                <a:schemeClr val="dk1"/>
              </a:solidFill>
            </a:endParaRPr>
          </a:p>
        </p:txBody>
      </p:sp>
      <p:grpSp>
        <p:nvGrpSpPr>
          <p:cNvPr id="2" name="Google Shape;11979;p90">
            <a:extLst>
              <a:ext uri="{FF2B5EF4-FFF2-40B4-BE49-F238E27FC236}">
                <a16:creationId xmlns:a16="http://schemas.microsoft.com/office/drawing/2014/main" id="{BDDA7A30-2D7D-9E8F-1741-D62CCED949CF}"/>
              </a:ext>
            </a:extLst>
          </p:cNvPr>
          <p:cNvGrpSpPr/>
          <p:nvPr/>
        </p:nvGrpSpPr>
        <p:grpSpPr>
          <a:xfrm>
            <a:off x="7490612" y="2005867"/>
            <a:ext cx="869306" cy="805368"/>
            <a:chOff x="-3137650" y="2787000"/>
            <a:chExt cx="291450" cy="257575"/>
          </a:xfrm>
          <a:solidFill>
            <a:schemeClr val="tx1">
              <a:lumMod val="95000"/>
              <a:lumOff val="5000"/>
            </a:schemeClr>
          </a:solidFill>
        </p:grpSpPr>
        <p:sp>
          <p:nvSpPr>
            <p:cNvPr id="3" name="Google Shape;11980;p90">
              <a:extLst>
                <a:ext uri="{FF2B5EF4-FFF2-40B4-BE49-F238E27FC236}">
                  <a16:creationId xmlns:a16="http://schemas.microsoft.com/office/drawing/2014/main" id="{CF2394CA-171E-F927-4F1D-7F159B4F9647}"/>
                </a:ext>
              </a:extLst>
            </p:cNvPr>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981;p90">
              <a:extLst>
                <a:ext uri="{FF2B5EF4-FFF2-40B4-BE49-F238E27FC236}">
                  <a16:creationId xmlns:a16="http://schemas.microsoft.com/office/drawing/2014/main" id="{B5AC7667-F62D-042E-668D-230087FAE83E}"/>
                </a:ext>
              </a:extLst>
            </p:cNvPr>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982;p90">
              <a:extLst>
                <a:ext uri="{FF2B5EF4-FFF2-40B4-BE49-F238E27FC236}">
                  <a16:creationId xmlns:a16="http://schemas.microsoft.com/office/drawing/2014/main" id="{56A301C0-7ACB-9480-CA1B-A17C0BA33521}"/>
                </a:ext>
              </a:extLst>
            </p:cNvPr>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983;p90">
              <a:extLst>
                <a:ext uri="{FF2B5EF4-FFF2-40B4-BE49-F238E27FC236}">
                  <a16:creationId xmlns:a16="http://schemas.microsoft.com/office/drawing/2014/main" id="{DC8CA349-479A-41E3-E925-74B144D5F1C2}"/>
                </a:ext>
              </a:extLst>
            </p:cNvPr>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984;p90">
              <a:extLst>
                <a:ext uri="{FF2B5EF4-FFF2-40B4-BE49-F238E27FC236}">
                  <a16:creationId xmlns:a16="http://schemas.microsoft.com/office/drawing/2014/main" id="{5E2D5F5B-A614-BB33-ACB0-8E11BB549CAD}"/>
                </a:ext>
              </a:extLst>
            </p:cNvPr>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985;p90">
              <a:extLst>
                <a:ext uri="{FF2B5EF4-FFF2-40B4-BE49-F238E27FC236}">
                  <a16:creationId xmlns:a16="http://schemas.microsoft.com/office/drawing/2014/main" id="{174DB3E0-3B3E-C864-F8BD-5B6F01F165B7}"/>
                </a:ext>
              </a:extLst>
            </p:cNvPr>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986;p90">
              <a:extLst>
                <a:ext uri="{FF2B5EF4-FFF2-40B4-BE49-F238E27FC236}">
                  <a16:creationId xmlns:a16="http://schemas.microsoft.com/office/drawing/2014/main" id="{1C3BBA26-7906-95EA-8072-73E5FC272F83}"/>
                </a:ext>
              </a:extLst>
            </p:cNvPr>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987;p90">
              <a:extLst>
                <a:ext uri="{FF2B5EF4-FFF2-40B4-BE49-F238E27FC236}">
                  <a16:creationId xmlns:a16="http://schemas.microsoft.com/office/drawing/2014/main" id="{5C5E510F-BBF1-BA4B-89B7-8A17685C0A8E}"/>
                </a:ext>
              </a:extLst>
            </p:cNvPr>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038;p48">
            <a:extLst>
              <a:ext uri="{FF2B5EF4-FFF2-40B4-BE49-F238E27FC236}">
                <a16:creationId xmlns:a16="http://schemas.microsoft.com/office/drawing/2014/main" id="{B63AD343-9CC5-2FF3-3FB8-2814EF49DB2D}"/>
              </a:ext>
            </a:extLst>
          </p:cNvPr>
          <p:cNvSpPr txBox="1">
            <a:spLocks/>
          </p:cNvSpPr>
          <p:nvPr/>
        </p:nvSpPr>
        <p:spPr>
          <a:xfrm>
            <a:off x="720000" y="798339"/>
            <a:ext cx="7704000" cy="438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tr-TR" sz="2000" b="1" dirty="0">
                <a:latin typeface="Chakra Petch Medium" panose="020B0604020202020204" charset="-34"/>
                <a:cs typeface="Chakra Petch Medium" panose="020B0604020202020204" charset="-34"/>
              </a:rPr>
              <a:t>PROGRAM NEDİR?</a:t>
            </a:r>
          </a:p>
        </p:txBody>
      </p:sp>
      <p:sp>
        <p:nvSpPr>
          <p:cNvPr id="14" name="Metin kutusu 13">
            <a:extLst>
              <a:ext uri="{FF2B5EF4-FFF2-40B4-BE49-F238E27FC236}">
                <a16:creationId xmlns:a16="http://schemas.microsoft.com/office/drawing/2014/main" id="{471D2FF2-664D-B920-0C0E-F2FAB62503A5}"/>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69645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randombar(horizontal)">
                                      <p:cBhvr>
                                        <p:cTn id="7" dur="500"/>
                                        <p:tgtEl>
                                          <p:spTgt spid="85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55"/>
        <p:cNvGrpSpPr/>
        <p:nvPr/>
      </p:nvGrpSpPr>
      <p:grpSpPr>
        <a:xfrm>
          <a:off x="0" y="0"/>
          <a:ext cx="0" cy="0"/>
          <a:chOff x="0" y="0"/>
          <a:chExt cx="0" cy="0"/>
        </a:xfrm>
      </p:grpSpPr>
      <p:sp>
        <p:nvSpPr>
          <p:cNvPr id="857" name="Google Shape;857;p42"/>
          <p:cNvSpPr txBox="1">
            <a:spLocks noGrp="1"/>
          </p:cNvSpPr>
          <p:nvPr>
            <p:ph type="body" idx="1"/>
          </p:nvPr>
        </p:nvSpPr>
        <p:spPr>
          <a:xfrm>
            <a:off x="449507" y="1277956"/>
            <a:ext cx="6253290" cy="1707699"/>
          </a:xfrm>
          <a:prstGeom prst="rect">
            <a:avLst/>
          </a:prstGeom>
        </p:spPr>
        <p:txBody>
          <a:bodyPr spcFirstLastPara="1" wrap="square" lIns="91425" tIns="91425" rIns="91425" bIns="91425" anchor="ctr" anchorCtr="0">
            <a:noAutofit/>
          </a:bodyPr>
          <a:lstStyle/>
          <a:p>
            <a:pPr marL="285750" indent="-285750" algn="just">
              <a:buClr>
                <a:srgbClr val="2C0604"/>
              </a:buClr>
              <a:buSzPts val="1100"/>
            </a:pPr>
            <a:r>
              <a:rPr lang="tr-TR" sz="1200" b="1" dirty="0">
                <a:solidFill>
                  <a:schemeClr val="dk1"/>
                </a:solidFill>
              </a:rPr>
              <a:t>Kapsam: </a:t>
            </a:r>
            <a:r>
              <a:rPr lang="tr-TR" sz="1200" dirty="0">
                <a:solidFill>
                  <a:schemeClr val="dk1"/>
                </a:solidFill>
              </a:rPr>
              <a:t>Yazılım, birden fazla programı, kütüphaneleri ve ilgili veri dosyalarını içerebilir. Program ise, yazılımın bir bileşeni olarak tek başına çalışan bir komut setidir.</a:t>
            </a:r>
          </a:p>
          <a:p>
            <a:pPr marL="285750" indent="-285750" algn="just">
              <a:buClr>
                <a:srgbClr val="2C0604"/>
              </a:buClr>
              <a:buSzPts val="1100"/>
            </a:pPr>
            <a:r>
              <a:rPr lang="tr-TR" sz="1200" b="1" dirty="0">
                <a:solidFill>
                  <a:schemeClr val="dk1"/>
                </a:solidFill>
              </a:rPr>
              <a:t>Boyut ve Karmaşıklık: </a:t>
            </a:r>
            <a:r>
              <a:rPr lang="tr-TR" sz="1200" dirty="0">
                <a:solidFill>
                  <a:schemeClr val="dk1"/>
                </a:solidFill>
              </a:rPr>
              <a:t>Yazılımlar genellikle daha geniş ve karmaşıktır; birçok programı bir arada çalıştırabilir. Programlar ise tek bir göreve odaklanmış olabilir.</a:t>
            </a:r>
          </a:p>
          <a:p>
            <a:pPr marL="285750" indent="-285750" algn="just">
              <a:buClr>
                <a:srgbClr val="2C0604"/>
              </a:buClr>
              <a:buSzPts val="1100"/>
            </a:pPr>
            <a:r>
              <a:rPr lang="tr-TR" sz="1200" b="1" dirty="0">
                <a:solidFill>
                  <a:schemeClr val="dk1"/>
                </a:solidFill>
              </a:rPr>
              <a:t>Fonksiyon: </a:t>
            </a:r>
            <a:r>
              <a:rPr lang="tr-TR" sz="1200" dirty="0">
                <a:solidFill>
                  <a:schemeClr val="dk1"/>
                </a:solidFill>
              </a:rPr>
              <a:t>Her program, yazılımın bir parçası olabilir; yazılım ise daha geniş bir işlevsellik sağlar ve birden fazla programın bir arada çalışmasını organize edebilir.</a:t>
            </a:r>
            <a:endParaRPr sz="1200" dirty="0">
              <a:solidFill>
                <a:schemeClr val="dk1"/>
              </a:solidFill>
            </a:endParaRPr>
          </a:p>
        </p:txBody>
      </p:sp>
      <p:grpSp>
        <p:nvGrpSpPr>
          <p:cNvPr id="2" name="Google Shape;11979;p90">
            <a:extLst>
              <a:ext uri="{FF2B5EF4-FFF2-40B4-BE49-F238E27FC236}">
                <a16:creationId xmlns:a16="http://schemas.microsoft.com/office/drawing/2014/main" id="{BDDA7A30-2D7D-9E8F-1741-D62CCED949CF}"/>
              </a:ext>
            </a:extLst>
          </p:cNvPr>
          <p:cNvGrpSpPr/>
          <p:nvPr/>
        </p:nvGrpSpPr>
        <p:grpSpPr>
          <a:xfrm>
            <a:off x="7490612" y="2005867"/>
            <a:ext cx="869306" cy="805368"/>
            <a:chOff x="-3137650" y="2787000"/>
            <a:chExt cx="291450" cy="257575"/>
          </a:xfrm>
          <a:solidFill>
            <a:schemeClr val="tx1">
              <a:lumMod val="95000"/>
              <a:lumOff val="5000"/>
            </a:schemeClr>
          </a:solidFill>
        </p:grpSpPr>
        <p:sp>
          <p:nvSpPr>
            <p:cNvPr id="3" name="Google Shape;11980;p90">
              <a:extLst>
                <a:ext uri="{FF2B5EF4-FFF2-40B4-BE49-F238E27FC236}">
                  <a16:creationId xmlns:a16="http://schemas.microsoft.com/office/drawing/2014/main" id="{CF2394CA-171E-F927-4F1D-7F159B4F9647}"/>
                </a:ext>
              </a:extLst>
            </p:cNvPr>
            <p:cNvSpPr/>
            <p:nvPr/>
          </p:nvSpPr>
          <p:spPr>
            <a:xfrm>
              <a:off x="-3137650" y="2787000"/>
              <a:ext cx="291450" cy="257575"/>
            </a:xfrm>
            <a:custGeom>
              <a:avLst/>
              <a:gdLst/>
              <a:ahLst/>
              <a:cxnLst/>
              <a:rect l="l" t="t" r="r" b="b"/>
              <a:pathLst>
                <a:path w="11658" h="10303" extrusionOk="0">
                  <a:moveTo>
                    <a:pt x="10618" y="693"/>
                  </a:moveTo>
                  <a:cubicBezTo>
                    <a:pt x="10807" y="693"/>
                    <a:pt x="10964" y="851"/>
                    <a:pt x="10964" y="1040"/>
                  </a:cubicBezTo>
                  <a:lnTo>
                    <a:pt x="10964" y="2741"/>
                  </a:lnTo>
                  <a:lnTo>
                    <a:pt x="662" y="2741"/>
                  </a:lnTo>
                  <a:lnTo>
                    <a:pt x="662" y="1040"/>
                  </a:lnTo>
                  <a:cubicBezTo>
                    <a:pt x="662" y="851"/>
                    <a:pt x="820" y="693"/>
                    <a:pt x="1009" y="693"/>
                  </a:cubicBezTo>
                  <a:close/>
                  <a:moveTo>
                    <a:pt x="10996" y="3403"/>
                  </a:moveTo>
                  <a:lnTo>
                    <a:pt x="10996" y="9231"/>
                  </a:lnTo>
                  <a:cubicBezTo>
                    <a:pt x="10964" y="9420"/>
                    <a:pt x="10838" y="9578"/>
                    <a:pt x="10618" y="9578"/>
                  </a:cubicBezTo>
                  <a:lnTo>
                    <a:pt x="1009" y="9578"/>
                  </a:lnTo>
                  <a:cubicBezTo>
                    <a:pt x="820" y="9578"/>
                    <a:pt x="662" y="9420"/>
                    <a:pt x="662" y="9231"/>
                  </a:cubicBezTo>
                  <a:lnTo>
                    <a:pt x="662" y="3403"/>
                  </a:lnTo>
                  <a:close/>
                  <a:moveTo>
                    <a:pt x="1009" y="0"/>
                  </a:moveTo>
                  <a:cubicBezTo>
                    <a:pt x="473" y="0"/>
                    <a:pt x="1" y="473"/>
                    <a:pt x="1" y="1040"/>
                  </a:cubicBezTo>
                  <a:lnTo>
                    <a:pt x="1" y="9263"/>
                  </a:lnTo>
                  <a:cubicBezTo>
                    <a:pt x="1" y="9830"/>
                    <a:pt x="473" y="10302"/>
                    <a:pt x="1009" y="10302"/>
                  </a:cubicBezTo>
                  <a:lnTo>
                    <a:pt x="10618" y="10302"/>
                  </a:lnTo>
                  <a:cubicBezTo>
                    <a:pt x="11185" y="10302"/>
                    <a:pt x="11658" y="9830"/>
                    <a:pt x="11658" y="9263"/>
                  </a:cubicBezTo>
                  <a:lnTo>
                    <a:pt x="11658" y="1040"/>
                  </a:lnTo>
                  <a:cubicBezTo>
                    <a:pt x="11658" y="441"/>
                    <a:pt x="11217" y="0"/>
                    <a:pt x="1061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1981;p90">
              <a:extLst>
                <a:ext uri="{FF2B5EF4-FFF2-40B4-BE49-F238E27FC236}">
                  <a16:creationId xmlns:a16="http://schemas.microsoft.com/office/drawing/2014/main" id="{B5AC7667-F62D-042E-668D-230087FAE83E}"/>
                </a:ext>
              </a:extLst>
            </p:cNvPr>
            <p:cNvSpPr/>
            <p:nvPr/>
          </p:nvSpPr>
          <p:spPr>
            <a:xfrm>
              <a:off x="-3104575" y="2820875"/>
              <a:ext cx="18150" cy="17350"/>
            </a:xfrm>
            <a:custGeom>
              <a:avLst/>
              <a:gdLst/>
              <a:ahLst/>
              <a:cxnLst/>
              <a:rect l="l" t="t" r="r" b="b"/>
              <a:pathLst>
                <a:path w="726" h="694" extrusionOk="0">
                  <a:moveTo>
                    <a:pt x="348" y="0"/>
                  </a:moveTo>
                  <a:cubicBezTo>
                    <a:pt x="158" y="0"/>
                    <a:pt x="1" y="158"/>
                    <a:pt x="1" y="347"/>
                  </a:cubicBezTo>
                  <a:cubicBezTo>
                    <a:pt x="1" y="536"/>
                    <a:pt x="158" y="693"/>
                    <a:pt x="348" y="693"/>
                  </a:cubicBezTo>
                  <a:cubicBezTo>
                    <a:pt x="568" y="693"/>
                    <a:pt x="726" y="536"/>
                    <a:pt x="726" y="347"/>
                  </a:cubicBezTo>
                  <a:cubicBezTo>
                    <a:pt x="726" y="158"/>
                    <a:pt x="568" y="0"/>
                    <a:pt x="3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1982;p90">
              <a:extLst>
                <a:ext uri="{FF2B5EF4-FFF2-40B4-BE49-F238E27FC236}">
                  <a16:creationId xmlns:a16="http://schemas.microsoft.com/office/drawing/2014/main" id="{56A301C0-7ACB-9480-CA1B-A17C0BA33521}"/>
                </a:ext>
              </a:extLst>
            </p:cNvPr>
            <p:cNvSpPr/>
            <p:nvPr/>
          </p:nvSpPr>
          <p:spPr>
            <a:xfrm>
              <a:off x="-306990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1983;p90">
              <a:extLst>
                <a:ext uri="{FF2B5EF4-FFF2-40B4-BE49-F238E27FC236}">
                  <a16:creationId xmlns:a16="http://schemas.microsoft.com/office/drawing/2014/main" id="{DC8CA349-479A-41E3-E925-74B144D5F1C2}"/>
                </a:ext>
              </a:extLst>
            </p:cNvPr>
            <p:cNvSpPr/>
            <p:nvPr/>
          </p:nvSpPr>
          <p:spPr>
            <a:xfrm>
              <a:off x="-3035250" y="2820875"/>
              <a:ext cx="17350" cy="17350"/>
            </a:xfrm>
            <a:custGeom>
              <a:avLst/>
              <a:gdLst/>
              <a:ahLst/>
              <a:cxnLst/>
              <a:rect l="l" t="t" r="r" b="b"/>
              <a:pathLst>
                <a:path w="694" h="694" extrusionOk="0">
                  <a:moveTo>
                    <a:pt x="347" y="0"/>
                  </a:moveTo>
                  <a:cubicBezTo>
                    <a:pt x="158" y="0"/>
                    <a:pt x="0" y="158"/>
                    <a:pt x="0" y="347"/>
                  </a:cubicBezTo>
                  <a:cubicBezTo>
                    <a:pt x="0" y="536"/>
                    <a:pt x="158" y="693"/>
                    <a:pt x="347" y="693"/>
                  </a:cubicBezTo>
                  <a:cubicBezTo>
                    <a:pt x="536" y="693"/>
                    <a:pt x="693" y="536"/>
                    <a:pt x="693" y="347"/>
                  </a:cubicBezTo>
                  <a:cubicBezTo>
                    <a:pt x="693" y="158"/>
                    <a:pt x="536" y="0"/>
                    <a:pt x="34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1984;p90">
              <a:extLst>
                <a:ext uri="{FF2B5EF4-FFF2-40B4-BE49-F238E27FC236}">
                  <a16:creationId xmlns:a16="http://schemas.microsoft.com/office/drawing/2014/main" id="{5E2D5F5B-A614-BB33-ACB0-8E11BB549CAD}"/>
                </a:ext>
              </a:extLst>
            </p:cNvPr>
            <p:cNvSpPr/>
            <p:nvPr/>
          </p:nvSpPr>
          <p:spPr>
            <a:xfrm>
              <a:off x="-3002175" y="2820875"/>
              <a:ext cx="121325" cy="17350"/>
            </a:xfrm>
            <a:custGeom>
              <a:avLst/>
              <a:gdLst/>
              <a:ahLst/>
              <a:cxnLst/>
              <a:rect l="l" t="t" r="r" b="b"/>
              <a:pathLst>
                <a:path w="4853" h="694" extrusionOk="0">
                  <a:moveTo>
                    <a:pt x="347" y="0"/>
                  </a:moveTo>
                  <a:cubicBezTo>
                    <a:pt x="158" y="0"/>
                    <a:pt x="1" y="158"/>
                    <a:pt x="1" y="347"/>
                  </a:cubicBezTo>
                  <a:cubicBezTo>
                    <a:pt x="32" y="536"/>
                    <a:pt x="190" y="693"/>
                    <a:pt x="347" y="693"/>
                  </a:cubicBezTo>
                  <a:lnTo>
                    <a:pt x="4506" y="693"/>
                  </a:lnTo>
                  <a:cubicBezTo>
                    <a:pt x="4695" y="693"/>
                    <a:pt x="4852" y="536"/>
                    <a:pt x="4852" y="347"/>
                  </a:cubicBezTo>
                  <a:cubicBezTo>
                    <a:pt x="4852" y="158"/>
                    <a:pt x="4695" y="0"/>
                    <a:pt x="4506"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1985;p90">
              <a:extLst>
                <a:ext uri="{FF2B5EF4-FFF2-40B4-BE49-F238E27FC236}">
                  <a16:creationId xmlns:a16="http://schemas.microsoft.com/office/drawing/2014/main" id="{174DB3E0-3B3E-C864-F8BD-5B6F01F165B7}"/>
                </a:ext>
              </a:extLst>
            </p:cNvPr>
            <p:cNvSpPr/>
            <p:nvPr/>
          </p:nvSpPr>
          <p:spPr>
            <a:xfrm>
              <a:off x="-2948625" y="2907300"/>
              <a:ext cx="52025" cy="85300"/>
            </a:xfrm>
            <a:custGeom>
              <a:avLst/>
              <a:gdLst/>
              <a:ahLst/>
              <a:cxnLst/>
              <a:rect l="l" t="t" r="r" b="b"/>
              <a:pathLst>
                <a:path w="2081" h="3412" extrusionOk="0">
                  <a:moveTo>
                    <a:pt x="347" y="1"/>
                  </a:moveTo>
                  <a:cubicBezTo>
                    <a:pt x="261" y="1"/>
                    <a:pt x="174" y="24"/>
                    <a:pt x="127" y="72"/>
                  </a:cubicBezTo>
                  <a:cubicBezTo>
                    <a:pt x="1" y="198"/>
                    <a:pt x="1" y="450"/>
                    <a:pt x="127" y="544"/>
                  </a:cubicBezTo>
                  <a:lnTo>
                    <a:pt x="1261" y="1710"/>
                  </a:lnTo>
                  <a:lnTo>
                    <a:pt x="127" y="2844"/>
                  </a:lnTo>
                  <a:cubicBezTo>
                    <a:pt x="1" y="2970"/>
                    <a:pt x="1" y="3191"/>
                    <a:pt x="127" y="3317"/>
                  </a:cubicBezTo>
                  <a:cubicBezTo>
                    <a:pt x="174" y="3380"/>
                    <a:pt x="261" y="3411"/>
                    <a:pt x="347" y="3411"/>
                  </a:cubicBezTo>
                  <a:cubicBezTo>
                    <a:pt x="434" y="3411"/>
                    <a:pt x="521" y="3380"/>
                    <a:pt x="568" y="3317"/>
                  </a:cubicBezTo>
                  <a:lnTo>
                    <a:pt x="1954" y="1930"/>
                  </a:lnTo>
                  <a:cubicBezTo>
                    <a:pt x="2080" y="1804"/>
                    <a:pt x="2080" y="1584"/>
                    <a:pt x="1954" y="1458"/>
                  </a:cubicBezTo>
                  <a:lnTo>
                    <a:pt x="568" y="72"/>
                  </a:lnTo>
                  <a:cubicBezTo>
                    <a:pt x="521" y="24"/>
                    <a:pt x="434" y="1"/>
                    <a:pt x="347"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1986;p90">
              <a:extLst>
                <a:ext uri="{FF2B5EF4-FFF2-40B4-BE49-F238E27FC236}">
                  <a16:creationId xmlns:a16="http://schemas.microsoft.com/office/drawing/2014/main" id="{1C3BBA26-7906-95EA-8072-73E5FC272F83}"/>
                </a:ext>
              </a:extLst>
            </p:cNvPr>
            <p:cNvSpPr/>
            <p:nvPr/>
          </p:nvSpPr>
          <p:spPr>
            <a:xfrm>
              <a:off x="-3088025" y="2907300"/>
              <a:ext cx="53575" cy="85300"/>
            </a:xfrm>
            <a:custGeom>
              <a:avLst/>
              <a:gdLst/>
              <a:ahLst/>
              <a:cxnLst/>
              <a:rect l="l" t="t" r="r" b="b"/>
              <a:pathLst>
                <a:path w="2143" h="3412" extrusionOk="0">
                  <a:moveTo>
                    <a:pt x="1749" y="1"/>
                  </a:moveTo>
                  <a:cubicBezTo>
                    <a:pt x="1662" y="1"/>
                    <a:pt x="1576" y="24"/>
                    <a:pt x="1513" y="72"/>
                  </a:cubicBezTo>
                  <a:lnTo>
                    <a:pt x="127" y="1458"/>
                  </a:lnTo>
                  <a:cubicBezTo>
                    <a:pt x="1" y="1584"/>
                    <a:pt x="1" y="1804"/>
                    <a:pt x="127" y="1930"/>
                  </a:cubicBezTo>
                  <a:lnTo>
                    <a:pt x="1513" y="3317"/>
                  </a:lnTo>
                  <a:cubicBezTo>
                    <a:pt x="1576" y="3380"/>
                    <a:pt x="1662" y="3411"/>
                    <a:pt x="1749" y="3411"/>
                  </a:cubicBezTo>
                  <a:cubicBezTo>
                    <a:pt x="1836" y="3411"/>
                    <a:pt x="1922" y="3380"/>
                    <a:pt x="1985" y="3317"/>
                  </a:cubicBezTo>
                  <a:cubicBezTo>
                    <a:pt x="2111" y="3191"/>
                    <a:pt x="2111" y="2970"/>
                    <a:pt x="1985" y="2844"/>
                  </a:cubicBezTo>
                  <a:lnTo>
                    <a:pt x="851" y="1710"/>
                  </a:lnTo>
                  <a:lnTo>
                    <a:pt x="1985" y="544"/>
                  </a:lnTo>
                  <a:cubicBezTo>
                    <a:pt x="2143" y="450"/>
                    <a:pt x="2143" y="198"/>
                    <a:pt x="1985" y="72"/>
                  </a:cubicBezTo>
                  <a:cubicBezTo>
                    <a:pt x="1922" y="24"/>
                    <a:pt x="1836" y="1"/>
                    <a:pt x="1749"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1987;p90">
              <a:extLst>
                <a:ext uri="{FF2B5EF4-FFF2-40B4-BE49-F238E27FC236}">
                  <a16:creationId xmlns:a16="http://schemas.microsoft.com/office/drawing/2014/main" id="{5C5E510F-BBF1-BA4B-89B7-8A17685C0A8E}"/>
                </a:ext>
              </a:extLst>
            </p:cNvPr>
            <p:cNvSpPr/>
            <p:nvPr/>
          </p:nvSpPr>
          <p:spPr>
            <a:xfrm>
              <a:off x="-3019500" y="2888975"/>
              <a:ext cx="54375" cy="119400"/>
            </a:xfrm>
            <a:custGeom>
              <a:avLst/>
              <a:gdLst/>
              <a:ahLst/>
              <a:cxnLst/>
              <a:rect l="l" t="t" r="r" b="b"/>
              <a:pathLst>
                <a:path w="2175" h="4776" extrusionOk="0">
                  <a:moveTo>
                    <a:pt x="1778" y="0"/>
                  </a:moveTo>
                  <a:cubicBezTo>
                    <a:pt x="1617" y="0"/>
                    <a:pt x="1501" y="108"/>
                    <a:pt x="1450" y="237"/>
                  </a:cubicBezTo>
                  <a:lnTo>
                    <a:pt x="63" y="4333"/>
                  </a:lnTo>
                  <a:cubicBezTo>
                    <a:pt x="0" y="4522"/>
                    <a:pt x="95" y="4680"/>
                    <a:pt x="253" y="4743"/>
                  </a:cubicBezTo>
                  <a:cubicBezTo>
                    <a:pt x="305" y="4765"/>
                    <a:pt x="354" y="4775"/>
                    <a:pt x="399" y="4775"/>
                  </a:cubicBezTo>
                  <a:cubicBezTo>
                    <a:pt x="543" y="4775"/>
                    <a:pt x="646" y="4674"/>
                    <a:pt x="694" y="4554"/>
                  </a:cubicBezTo>
                  <a:lnTo>
                    <a:pt x="2080" y="458"/>
                  </a:lnTo>
                  <a:cubicBezTo>
                    <a:pt x="2174" y="300"/>
                    <a:pt x="2048" y="111"/>
                    <a:pt x="1891" y="17"/>
                  </a:cubicBezTo>
                  <a:cubicBezTo>
                    <a:pt x="1851" y="6"/>
                    <a:pt x="1813" y="0"/>
                    <a:pt x="177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038;p48">
            <a:extLst>
              <a:ext uri="{FF2B5EF4-FFF2-40B4-BE49-F238E27FC236}">
                <a16:creationId xmlns:a16="http://schemas.microsoft.com/office/drawing/2014/main" id="{B63AD343-9CC5-2FF3-3FB8-2814EF49DB2D}"/>
              </a:ext>
            </a:extLst>
          </p:cNvPr>
          <p:cNvSpPr txBox="1">
            <a:spLocks/>
          </p:cNvSpPr>
          <p:nvPr/>
        </p:nvSpPr>
        <p:spPr>
          <a:xfrm>
            <a:off x="720000" y="798339"/>
            <a:ext cx="7704000" cy="43805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tr-TR" sz="2000" b="1" dirty="0">
                <a:latin typeface="Chakra Petch Medium" panose="020B0604020202020204" charset="-34"/>
                <a:cs typeface="Chakra Petch Medium" panose="020B0604020202020204" charset="-34"/>
              </a:rPr>
              <a:t>YAZILIM VE PROGRAM ARASINDAKİ FARKLAR NEDİR?</a:t>
            </a:r>
          </a:p>
        </p:txBody>
      </p:sp>
      <p:sp>
        <p:nvSpPr>
          <p:cNvPr id="12" name="Metin kutusu 11">
            <a:extLst>
              <a:ext uri="{FF2B5EF4-FFF2-40B4-BE49-F238E27FC236}">
                <a16:creationId xmlns:a16="http://schemas.microsoft.com/office/drawing/2014/main" id="{165D890E-C834-6B90-0E09-277997439321}"/>
              </a:ext>
            </a:extLst>
          </p:cNvPr>
          <p:cNvSpPr txBox="1"/>
          <p:nvPr/>
        </p:nvSpPr>
        <p:spPr>
          <a:xfrm>
            <a:off x="720000" y="3490861"/>
            <a:ext cx="7639918" cy="646331"/>
          </a:xfrm>
          <a:prstGeom prst="rect">
            <a:avLst/>
          </a:prstGeom>
          <a:noFill/>
        </p:spPr>
        <p:txBody>
          <a:bodyPr wrap="square" rtlCol="0">
            <a:spAutoFit/>
          </a:bodyPr>
          <a:lstStyle/>
          <a:p>
            <a:pPr algn="just"/>
            <a:r>
              <a:rPr lang="tr-TR" sz="1100" dirty="0">
                <a:solidFill>
                  <a:srgbClr val="FF0000"/>
                </a:solidFill>
                <a:latin typeface="Fira Code" panose="020B0809050000020004" pitchFamily="49" charset="0"/>
                <a:ea typeface="Fira Code" panose="020B0809050000020004" pitchFamily="49" charset="0"/>
                <a:cs typeface="Fira Code" panose="020B0809050000020004" pitchFamily="49" charset="0"/>
              </a:rPr>
              <a:t>Kısaca, programlar yazılımın bir parçasıdır, ancak yazılım kavramı programlardan daha geniştir ve farklı bileşenlerin bir araya gelmesiyle oluşur.</a:t>
            </a:r>
          </a:p>
          <a:p>
            <a:endParaRPr lang="tr-TR" dirty="0"/>
          </a:p>
        </p:txBody>
      </p:sp>
      <p:sp>
        <p:nvSpPr>
          <p:cNvPr id="13" name="Metin kutusu 12">
            <a:extLst>
              <a:ext uri="{FF2B5EF4-FFF2-40B4-BE49-F238E27FC236}">
                <a16:creationId xmlns:a16="http://schemas.microsoft.com/office/drawing/2014/main" id="{ACC87FA3-67D5-4C61-2E01-CEFFA6404D18}"/>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spTree>
    <p:extLst>
      <p:ext uri="{BB962C8B-B14F-4D97-AF65-F5344CB8AC3E}">
        <p14:creationId xmlns:p14="http://schemas.microsoft.com/office/powerpoint/2010/main" val="413675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857">
                                            <p:txEl>
                                              <p:pRg st="0" end="0"/>
                                            </p:txEl>
                                          </p:spTgt>
                                        </p:tgtEl>
                                        <p:attrNameLst>
                                          <p:attrName>style.visibility</p:attrName>
                                        </p:attrNameLst>
                                      </p:cBhvr>
                                      <p:to>
                                        <p:strVal val="visible"/>
                                      </p:to>
                                    </p:set>
                                    <p:animEffect transition="in" filter="randombar(horizontal)">
                                      <p:cBhvr>
                                        <p:cTn id="7" dur="500"/>
                                        <p:tgtEl>
                                          <p:spTgt spid="85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57">
                                            <p:txEl>
                                              <p:pRg st="1" end="1"/>
                                            </p:txEl>
                                          </p:spTgt>
                                        </p:tgtEl>
                                        <p:attrNameLst>
                                          <p:attrName>style.visibility</p:attrName>
                                        </p:attrNameLst>
                                      </p:cBhvr>
                                      <p:to>
                                        <p:strVal val="visible"/>
                                      </p:to>
                                    </p:set>
                                    <p:animEffect transition="in" filter="randombar(horizontal)">
                                      <p:cBhvr>
                                        <p:cTn id="12" dur="500"/>
                                        <p:tgtEl>
                                          <p:spTgt spid="85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57">
                                            <p:txEl>
                                              <p:pRg st="2" end="2"/>
                                            </p:txEl>
                                          </p:spTgt>
                                        </p:tgtEl>
                                        <p:attrNameLst>
                                          <p:attrName>style.visibility</p:attrName>
                                        </p:attrNameLst>
                                      </p:cBhvr>
                                      <p:to>
                                        <p:strVal val="visible"/>
                                      </p:to>
                                    </p:set>
                                    <p:animEffect transition="in" filter="randombar(horizontal)">
                                      <p:cBhvr>
                                        <p:cTn id="17" dur="500"/>
                                        <p:tgtEl>
                                          <p:spTgt spid="85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fade">
                                      <p:cBhvr>
                                        <p:cTn id="22" dur="1000"/>
                                        <p:tgtEl>
                                          <p:spTgt spid="12">
                                            <p:txEl>
                                              <p:pRg st="0" end="0"/>
                                            </p:txEl>
                                          </p:spTgt>
                                        </p:tgtEl>
                                      </p:cBhvr>
                                    </p:animEffect>
                                    <p:anim calcmode="lin" valueType="num">
                                      <p:cBhvr>
                                        <p:cTn id="23" dur="1000" fill="hold"/>
                                        <p:tgtEl>
                                          <p:spTgt spid="12">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1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93"/>
        <p:cNvGrpSpPr/>
        <p:nvPr/>
      </p:nvGrpSpPr>
      <p:grpSpPr>
        <a:xfrm>
          <a:off x="0" y="0"/>
          <a:ext cx="0" cy="0"/>
          <a:chOff x="0" y="0"/>
          <a:chExt cx="0" cy="0"/>
        </a:xfrm>
      </p:grpSpPr>
      <p:sp>
        <p:nvSpPr>
          <p:cNvPr id="794" name="Google Shape;794;p40"/>
          <p:cNvSpPr txBox="1">
            <a:spLocks noGrp="1"/>
          </p:cNvSpPr>
          <p:nvPr>
            <p:ph type="title"/>
          </p:nvPr>
        </p:nvSpPr>
        <p:spPr>
          <a:xfrm>
            <a:off x="1516667" y="2364788"/>
            <a:ext cx="6110514"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Yazılım Mühendisliği Nedir?</a:t>
            </a:r>
            <a:endParaRPr dirty="0"/>
          </a:p>
        </p:txBody>
      </p:sp>
      <p:sp>
        <p:nvSpPr>
          <p:cNvPr id="796" name="Google Shape;796;p40"/>
          <p:cNvSpPr txBox="1">
            <a:spLocks noGrp="1"/>
          </p:cNvSpPr>
          <p:nvPr>
            <p:ph type="title" idx="2"/>
          </p:nvPr>
        </p:nvSpPr>
        <p:spPr>
          <a:xfrm>
            <a:off x="2996625" y="1522988"/>
            <a:ext cx="3150900" cy="841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tr-TR" dirty="0"/>
              <a:t>2</a:t>
            </a:r>
            <a:endParaRPr dirty="0"/>
          </a:p>
        </p:txBody>
      </p:sp>
      <p:sp>
        <p:nvSpPr>
          <p:cNvPr id="2" name="Metin kutusu 1">
            <a:extLst>
              <a:ext uri="{FF2B5EF4-FFF2-40B4-BE49-F238E27FC236}">
                <a16:creationId xmlns:a16="http://schemas.microsoft.com/office/drawing/2014/main" id="{361EBB18-3507-7D82-859A-B8432252CF7D}"/>
              </a:ext>
            </a:extLst>
          </p:cNvPr>
          <p:cNvSpPr txBox="1"/>
          <p:nvPr/>
        </p:nvSpPr>
        <p:spPr>
          <a:xfrm>
            <a:off x="1899558" y="4858563"/>
            <a:ext cx="5344733" cy="184666"/>
          </a:xfrm>
          <a:prstGeom prst="rect">
            <a:avLst/>
          </a:prstGeom>
          <a:noFill/>
        </p:spPr>
        <p:txBody>
          <a:bodyPr wrap="none" rtlCol="0">
            <a:spAutoFit/>
          </a:bodyPr>
          <a:lstStyle/>
          <a:p>
            <a:r>
              <a:rPr lang="tr-TR" sz="600" b="1" dirty="0">
                <a:solidFill>
                  <a:schemeClr val="dk1"/>
                </a:solidFill>
                <a:latin typeface="Fira Code" panose="020B0809050000020004" pitchFamily="49" charset="0"/>
                <a:ea typeface="Fira Code" panose="020B0809050000020004" pitchFamily="49" charset="0"/>
                <a:cs typeface="Fira Code" panose="020B0809050000020004" pitchFamily="49" charset="0"/>
              </a:rPr>
              <a:t>Dr. Öğr. Üyesi Fatih BAL | Kırklareli Üniversitesi | Yazılım Mühendisliği | Yazılım Mimarisi ve Tasarımı | 2025</a:t>
            </a:r>
            <a:endParaRPr lang="en-US" sz="600" b="1" dirty="0">
              <a:latin typeface="Fira Code" panose="020B0809050000020004" pitchFamily="49" charset="0"/>
              <a:ea typeface="Fira Code" panose="020B0809050000020004" pitchFamily="49" charset="0"/>
              <a:cs typeface="Fira Code" panose="020B0809050000020004" pitchFamily="49" charset="0"/>
            </a:endParaRPr>
          </a:p>
        </p:txBody>
      </p:sp>
      <p:grpSp>
        <p:nvGrpSpPr>
          <p:cNvPr id="3" name="Google Shape;10681;p86">
            <a:extLst>
              <a:ext uri="{FF2B5EF4-FFF2-40B4-BE49-F238E27FC236}">
                <a16:creationId xmlns:a16="http://schemas.microsoft.com/office/drawing/2014/main" id="{33D23280-1601-8A56-F9BF-B567CCEDDDC0}"/>
              </a:ext>
            </a:extLst>
          </p:cNvPr>
          <p:cNvGrpSpPr/>
          <p:nvPr/>
        </p:nvGrpSpPr>
        <p:grpSpPr>
          <a:xfrm>
            <a:off x="6309098" y="790542"/>
            <a:ext cx="1158502" cy="951171"/>
            <a:chOff x="-61354875" y="2322300"/>
            <a:chExt cx="316650" cy="290650"/>
          </a:xfrm>
          <a:solidFill>
            <a:schemeClr val="tx1"/>
          </a:solidFill>
        </p:grpSpPr>
        <p:sp>
          <p:nvSpPr>
            <p:cNvPr id="4" name="Google Shape;10682;p86">
              <a:extLst>
                <a:ext uri="{FF2B5EF4-FFF2-40B4-BE49-F238E27FC236}">
                  <a16:creationId xmlns:a16="http://schemas.microsoft.com/office/drawing/2014/main" id="{E86B7007-7E0E-F5C1-9D9A-ED83076D40AD}"/>
                </a:ext>
              </a:extLst>
            </p:cNvPr>
            <p:cNvSpPr/>
            <p:nvPr/>
          </p:nvSpPr>
          <p:spPr>
            <a:xfrm>
              <a:off x="-61354875" y="2322300"/>
              <a:ext cx="316650" cy="290650"/>
            </a:xfrm>
            <a:custGeom>
              <a:avLst/>
              <a:gdLst/>
              <a:ahLst/>
              <a:cxnLst/>
              <a:rect l="l" t="t" r="r" b="b"/>
              <a:pathLst>
                <a:path w="12666" h="11626" extrusionOk="0">
                  <a:moveTo>
                    <a:pt x="11405" y="788"/>
                  </a:moveTo>
                  <a:cubicBezTo>
                    <a:pt x="11657" y="788"/>
                    <a:pt x="11847" y="1009"/>
                    <a:pt x="11847" y="1229"/>
                  </a:cubicBezTo>
                  <a:lnTo>
                    <a:pt x="11847" y="10334"/>
                  </a:lnTo>
                  <a:cubicBezTo>
                    <a:pt x="11847" y="10555"/>
                    <a:pt x="11657" y="10775"/>
                    <a:pt x="11405" y="10775"/>
                  </a:cubicBezTo>
                  <a:lnTo>
                    <a:pt x="1198" y="10775"/>
                  </a:lnTo>
                  <a:cubicBezTo>
                    <a:pt x="977" y="10775"/>
                    <a:pt x="820" y="10555"/>
                    <a:pt x="820" y="10334"/>
                  </a:cubicBezTo>
                  <a:lnTo>
                    <a:pt x="820" y="1229"/>
                  </a:lnTo>
                  <a:cubicBezTo>
                    <a:pt x="820" y="1009"/>
                    <a:pt x="1009" y="788"/>
                    <a:pt x="1198" y="788"/>
                  </a:cubicBezTo>
                  <a:close/>
                  <a:moveTo>
                    <a:pt x="1198" y="0"/>
                  </a:moveTo>
                  <a:cubicBezTo>
                    <a:pt x="536" y="0"/>
                    <a:pt x="1" y="568"/>
                    <a:pt x="1" y="1261"/>
                  </a:cubicBezTo>
                  <a:lnTo>
                    <a:pt x="1" y="10366"/>
                  </a:lnTo>
                  <a:cubicBezTo>
                    <a:pt x="1" y="11027"/>
                    <a:pt x="536" y="11626"/>
                    <a:pt x="1198" y="11626"/>
                  </a:cubicBezTo>
                  <a:lnTo>
                    <a:pt x="11405" y="11626"/>
                  </a:lnTo>
                  <a:cubicBezTo>
                    <a:pt x="12067" y="11626"/>
                    <a:pt x="12666" y="11059"/>
                    <a:pt x="12666" y="10366"/>
                  </a:cubicBezTo>
                  <a:lnTo>
                    <a:pt x="12666" y="1261"/>
                  </a:lnTo>
                  <a:cubicBezTo>
                    <a:pt x="12666" y="568"/>
                    <a:pt x="12130" y="0"/>
                    <a:pt x="1140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0683;p86">
              <a:extLst>
                <a:ext uri="{FF2B5EF4-FFF2-40B4-BE49-F238E27FC236}">
                  <a16:creationId xmlns:a16="http://schemas.microsoft.com/office/drawing/2014/main" id="{5358317F-9307-E6A8-7C64-366AAD72FEF3}"/>
                </a:ext>
              </a:extLst>
            </p:cNvPr>
            <p:cNvSpPr/>
            <p:nvPr/>
          </p:nvSpPr>
          <p:spPr>
            <a:xfrm>
              <a:off x="-61313925" y="2364050"/>
              <a:ext cx="234750" cy="206375"/>
            </a:xfrm>
            <a:custGeom>
              <a:avLst/>
              <a:gdLst/>
              <a:ahLst/>
              <a:cxnLst/>
              <a:rect l="l" t="t" r="r" b="b"/>
              <a:pathLst>
                <a:path w="9390" h="8255" extrusionOk="0">
                  <a:moveTo>
                    <a:pt x="8539" y="819"/>
                  </a:moveTo>
                  <a:lnTo>
                    <a:pt x="8539" y="7435"/>
                  </a:lnTo>
                  <a:lnTo>
                    <a:pt x="820" y="7435"/>
                  </a:lnTo>
                  <a:lnTo>
                    <a:pt x="820" y="6207"/>
                  </a:lnTo>
                  <a:lnTo>
                    <a:pt x="1671" y="6207"/>
                  </a:lnTo>
                  <a:cubicBezTo>
                    <a:pt x="1891" y="6207"/>
                    <a:pt x="2080" y="6018"/>
                    <a:pt x="2080" y="5797"/>
                  </a:cubicBezTo>
                  <a:cubicBezTo>
                    <a:pt x="2080" y="5545"/>
                    <a:pt x="1891" y="5356"/>
                    <a:pt x="1671" y="5356"/>
                  </a:cubicBezTo>
                  <a:lnTo>
                    <a:pt x="820" y="5356"/>
                  </a:lnTo>
                  <a:lnTo>
                    <a:pt x="820" y="2867"/>
                  </a:lnTo>
                  <a:lnTo>
                    <a:pt x="1671" y="2867"/>
                  </a:lnTo>
                  <a:cubicBezTo>
                    <a:pt x="1891" y="2867"/>
                    <a:pt x="2080" y="2678"/>
                    <a:pt x="2080" y="2426"/>
                  </a:cubicBezTo>
                  <a:cubicBezTo>
                    <a:pt x="2080" y="2206"/>
                    <a:pt x="1891" y="2048"/>
                    <a:pt x="1671" y="2048"/>
                  </a:cubicBezTo>
                  <a:lnTo>
                    <a:pt x="820" y="2048"/>
                  </a:lnTo>
                  <a:lnTo>
                    <a:pt x="820" y="819"/>
                  </a:lnTo>
                  <a:close/>
                  <a:moveTo>
                    <a:pt x="410" y="0"/>
                  </a:moveTo>
                  <a:cubicBezTo>
                    <a:pt x="158" y="0"/>
                    <a:pt x="1" y="189"/>
                    <a:pt x="1" y="378"/>
                  </a:cubicBezTo>
                  <a:lnTo>
                    <a:pt x="1" y="7845"/>
                  </a:lnTo>
                  <a:cubicBezTo>
                    <a:pt x="1" y="8065"/>
                    <a:pt x="190" y="8255"/>
                    <a:pt x="410" y="8255"/>
                  </a:cubicBezTo>
                  <a:lnTo>
                    <a:pt x="8948" y="8255"/>
                  </a:lnTo>
                  <a:cubicBezTo>
                    <a:pt x="9169" y="8255"/>
                    <a:pt x="9326" y="8065"/>
                    <a:pt x="9326" y="7845"/>
                  </a:cubicBezTo>
                  <a:lnTo>
                    <a:pt x="9326" y="378"/>
                  </a:lnTo>
                  <a:cubicBezTo>
                    <a:pt x="9389" y="158"/>
                    <a:pt x="9169" y="0"/>
                    <a:pt x="894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684;p86">
              <a:extLst>
                <a:ext uri="{FF2B5EF4-FFF2-40B4-BE49-F238E27FC236}">
                  <a16:creationId xmlns:a16="http://schemas.microsoft.com/office/drawing/2014/main" id="{48B9E962-2266-04F1-3460-42B10903502F}"/>
                </a:ext>
              </a:extLst>
            </p:cNvPr>
            <p:cNvSpPr/>
            <p:nvPr/>
          </p:nvSpPr>
          <p:spPr>
            <a:xfrm>
              <a:off x="-61234375" y="2416225"/>
              <a:ext cx="104775" cy="102225"/>
            </a:xfrm>
            <a:custGeom>
              <a:avLst/>
              <a:gdLst/>
              <a:ahLst/>
              <a:cxnLst/>
              <a:rect l="l" t="t" r="r" b="b"/>
              <a:pathLst>
                <a:path w="4191" h="4089" extrusionOk="0">
                  <a:moveTo>
                    <a:pt x="2175" y="1221"/>
                  </a:moveTo>
                  <a:cubicBezTo>
                    <a:pt x="2647" y="1221"/>
                    <a:pt x="2994" y="1568"/>
                    <a:pt x="2994" y="2040"/>
                  </a:cubicBezTo>
                  <a:cubicBezTo>
                    <a:pt x="2994" y="2513"/>
                    <a:pt x="2647" y="2859"/>
                    <a:pt x="2175" y="2859"/>
                  </a:cubicBezTo>
                  <a:cubicBezTo>
                    <a:pt x="1702" y="2859"/>
                    <a:pt x="1356" y="2513"/>
                    <a:pt x="1356" y="2040"/>
                  </a:cubicBezTo>
                  <a:cubicBezTo>
                    <a:pt x="1356" y="1568"/>
                    <a:pt x="1702" y="1221"/>
                    <a:pt x="2175" y="1221"/>
                  </a:cubicBezTo>
                  <a:close/>
                  <a:moveTo>
                    <a:pt x="458" y="0"/>
                  </a:moveTo>
                  <a:cubicBezTo>
                    <a:pt x="347" y="0"/>
                    <a:pt x="237" y="40"/>
                    <a:pt x="158" y="119"/>
                  </a:cubicBezTo>
                  <a:cubicBezTo>
                    <a:pt x="1" y="276"/>
                    <a:pt x="1" y="560"/>
                    <a:pt x="158" y="717"/>
                  </a:cubicBezTo>
                  <a:lnTo>
                    <a:pt x="694" y="1221"/>
                  </a:lnTo>
                  <a:cubicBezTo>
                    <a:pt x="536" y="1442"/>
                    <a:pt x="442" y="1757"/>
                    <a:pt x="442" y="2040"/>
                  </a:cubicBezTo>
                  <a:cubicBezTo>
                    <a:pt x="442" y="2324"/>
                    <a:pt x="536" y="2639"/>
                    <a:pt x="694" y="2859"/>
                  </a:cubicBezTo>
                  <a:lnTo>
                    <a:pt x="158" y="3395"/>
                  </a:lnTo>
                  <a:cubicBezTo>
                    <a:pt x="95" y="3553"/>
                    <a:pt x="95" y="3805"/>
                    <a:pt x="253" y="3962"/>
                  </a:cubicBezTo>
                  <a:cubicBezTo>
                    <a:pt x="316" y="4057"/>
                    <a:pt x="442" y="4088"/>
                    <a:pt x="536" y="4088"/>
                  </a:cubicBezTo>
                  <a:cubicBezTo>
                    <a:pt x="631" y="4088"/>
                    <a:pt x="726" y="4057"/>
                    <a:pt x="789" y="3962"/>
                  </a:cubicBezTo>
                  <a:lnTo>
                    <a:pt x="1324" y="3458"/>
                  </a:lnTo>
                  <a:cubicBezTo>
                    <a:pt x="1545" y="3616"/>
                    <a:pt x="1860" y="3710"/>
                    <a:pt x="2143" y="3710"/>
                  </a:cubicBezTo>
                  <a:cubicBezTo>
                    <a:pt x="2427" y="3710"/>
                    <a:pt x="2742" y="3616"/>
                    <a:pt x="2962" y="3458"/>
                  </a:cubicBezTo>
                  <a:lnTo>
                    <a:pt x="3498" y="3962"/>
                  </a:lnTo>
                  <a:cubicBezTo>
                    <a:pt x="3561" y="4057"/>
                    <a:pt x="3687" y="4088"/>
                    <a:pt x="3750" y="4088"/>
                  </a:cubicBezTo>
                  <a:cubicBezTo>
                    <a:pt x="3876" y="4088"/>
                    <a:pt x="3971" y="4057"/>
                    <a:pt x="4034" y="3962"/>
                  </a:cubicBezTo>
                  <a:cubicBezTo>
                    <a:pt x="4191" y="3805"/>
                    <a:pt x="4191" y="3553"/>
                    <a:pt x="4034" y="3395"/>
                  </a:cubicBezTo>
                  <a:lnTo>
                    <a:pt x="3529" y="2859"/>
                  </a:lnTo>
                  <a:cubicBezTo>
                    <a:pt x="3687" y="2639"/>
                    <a:pt x="3750" y="2324"/>
                    <a:pt x="3750" y="2040"/>
                  </a:cubicBezTo>
                  <a:cubicBezTo>
                    <a:pt x="3750" y="1757"/>
                    <a:pt x="3687" y="1442"/>
                    <a:pt x="3529" y="1221"/>
                  </a:cubicBezTo>
                  <a:lnTo>
                    <a:pt x="4034" y="717"/>
                  </a:lnTo>
                  <a:cubicBezTo>
                    <a:pt x="4191" y="560"/>
                    <a:pt x="4191" y="276"/>
                    <a:pt x="4034" y="119"/>
                  </a:cubicBezTo>
                  <a:cubicBezTo>
                    <a:pt x="3955" y="40"/>
                    <a:pt x="3845" y="0"/>
                    <a:pt x="3734" y="0"/>
                  </a:cubicBezTo>
                  <a:cubicBezTo>
                    <a:pt x="3624" y="0"/>
                    <a:pt x="3514" y="40"/>
                    <a:pt x="3435" y="119"/>
                  </a:cubicBezTo>
                  <a:lnTo>
                    <a:pt x="2931" y="623"/>
                  </a:lnTo>
                  <a:cubicBezTo>
                    <a:pt x="2679" y="465"/>
                    <a:pt x="2395" y="402"/>
                    <a:pt x="2112" y="402"/>
                  </a:cubicBezTo>
                  <a:cubicBezTo>
                    <a:pt x="1828" y="402"/>
                    <a:pt x="1513" y="465"/>
                    <a:pt x="1261" y="623"/>
                  </a:cubicBezTo>
                  <a:lnTo>
                    <a:pt x="757" y="119"/>
                  </a:lnTo>
                  <a:cubicBezTo>
                    <a:pt x="678" y="40"/>
                    <a:pt x="568" y="0"/>
                    <a:pt x="458"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263024756"/>
      </p:ext>
    </p:extLst>
  </p:cSld>
  <p:clrMapOvr>
    <a:masterClrMapping/>
  </p:clrMapOvr>
</p:sld>
</file>

<file path=ppt/theme/theme1.xml><?xml version="1.0" encoding="utf-8"?>
<a:theme xmlns:a="http://schemas.openxmlformats.org/drawingml/2006/main" name="Computer Science &amp; Mathematics Major for College: Software &amp; Media Applications by Slidesgo">
  <a:themeElements>
    <a:clrScheme name="Simple Light">
      <a:dk1>
        <a:srgbClr val="000000"/>
      </a:dk1>
      <a:lt1>
        <a:srgbClr val="FFFFFF"/>
      </a:lt1>
      <a:dk2>
        <a:srgbClr val="666666"/>
      </a:dk2>
      <a:lt2>
        <a:srgbClr val="FFFFFF"/>
      </a:lt2>
      <a:accent1>
        <a:srgbClr val="B7B7B7"/>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419</TotalTime>
  <Words>2893</Words>
  <Application>Microsoft Office PowerPoint</Application>
  <PresentationFormat>Ekran Gösterisi (16:9)</PresentationFormat>
  <Paragraphs>357</Paragraphs>
  <Slides>40</Slides>
  <Notes>40</Notes>
  <HiddenSlides>0</HiddenSlides>
  <MMClips>0</MMClips>
  <ScaleCrop>false</ScaleCrop>
  <HeadingPairs>
    <vt:vector size="6" baseType="variant">
      <vt:variant>
        <vt:lpstr>Kullanılan Yazı Tipleri</vt:lpstr>
      </vt:variant>
      <vt:variant>
        <vt:i4>4</vt:i4>
      </vt:variant>
      <vt:variant>
        <vt:lpstr>Tema</vt:lpstr>
      </vt:variant>
      <vt:variant>
        <vt:i4>1</vt:i4>
      </vt:variant>
      <vt:variant>
        <vt:lpstr>Slayt Başlıkları</vt:lpstr>
      </vt:variant>
      <vt:variant>
        <vt:i4>40</vt:i4>
      </vt:variant>
    </vt:vector>
  </HeadingPairs>
  <TitlesOfParts>
    <vt:vector size="45" baseType="lpstr">
      <vt:lpstr>Poppins</vt:lpstr>
      <vt:lpstr>Chakra Petch Medium</vt:lpstr>
      <vt:lpstr>Arial</vt:lpstr>
      <vt:lpstr>Fira Code</vt:lpstr>
      <vt:lpstr>Computer Science &amp; Mathematics Major for College: Software &amp; Media Applications by Slidesgo</vt:lpstr>
      <vt:lpstr>YAZILIM MİMARİSİ VE  TASARIMI Dr. Öğr. Üyesi Fatih BAL</vt:lpstr>
      <vt:lpstr>Giriş</vt:lpstr>
      <vt:lpstr>Yazılım Nedir?</vt:lpstr>
      <vt:lpstr>Yazılım Nedir?</vt:lpstr>
      <vt:lpstr>PowerPoint Sunusu</vt:lpstr>
      <vt:lpstr>PowerPoint Sunusu</vt:lpstr>
      <vt:lpstr>PowerPoint Sunusu</vt:lpstr>
      <vt:lpstr>PowerPoint Sunusu</vt:lpstr>
      <vt:lpstr>Yazılım Mühendisliği Nedir?</vt:lpstr>
      <vt:lpstr>PowerPoint Sunusu</vt:lpstr>
      <vt:lpstr>PowerPoint Sunusu</vt:lpstr>
      <vt:lpstr>PowerPoint Sunusu</vt:lpstr>
      <vt:lpstr>PowerPoint Sunusu</vt:lpstr>
      <vt:lpstr>PowerPoint Sunusu</vt:lpstr>
      <vt:lpstr>Yazılım Sistemlerinin Sınıflandırılması</vt:lpstr>
      <vt:lpstr>PowerPoint Sunusu</vt:lpstr>
      <vt:lpstr>PowerPoint Sunusu</vt:lpstr>
      <vt:lpstr>PowerPoint Sunusu</vt:lpstr>
      <vt:lpstr>PowerPoint Sunusu</vt:lpstr>
      <vt:lpstr>Yazılım Kalitesi Nasıl Olmalıdır?</vt:lpstr>
      <vt:lpstr>PowerPoint Sunusu</vt:lpstr>
      <vt:lpstr>PowerPoint Sunusu</vt:lpstr>
      <vt:lpstr>Yazılım Kalite Standartları Nelerdir?</vt:lpstr>
      <vt:lpstr>PowerPoint Sunusu</vt:lpstr>
      <vt:lpstr>PowerPoint Sunusu</vt:lpstr>
      <vt:lpstr>PowerPoint Sunusu</vt:lpstr>
      <vt:lpstr>Dünya ve Türkiye’de Yazılım İstatistikleri</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Ders Sonu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FATİH BAL</cp:lastModifiedBy>
  <cp:revision>64</cp:revision>
  <dcterms:modified xsi:type="dcterms:W3CDTF">2025-09-24T09:32:11Z</dcterms:modified>
</cp:coreProperties>
</file>