
<file path=[Content_Types].xml><?xml version="1.0" encoding="utf-8"?>
<Types xmlns="http://schemas.openxmlformats.org/package/2006/content-types">
  <Default Extension="bin" ContentType="image/unknown"/>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1"/>
  </p:notesMasterIdLst>
  <p:sldIdLst>
    <p:sldId id="256" r:id="rId2"/>
    <p:sldId id="258" r:id="rId3"/>
    <p:sldId id="260" r:id="rId4"/>
    <p:sldId id="262" r:id="rId5"/>
    <p:sldId id="314" r:id="rId6"/>
    <p:sldId id="316" r:id="rId7"/>
    <p:sldId id="267" r:id="rId8"/>
    <p:sldId id="261" r:id="rId9"/>
    <p:sldId id="318" r:id="rId10"/>
    <p:sldId id="319" r:id="rId11"/>
    <p:sldId id="320" r:id="rId12"/>
    <p:sldId id="348" r:id="rId13"/>
    <p:sldId id="349" r:id="rId14"/>
    <p:sldId id="321" r:id="rId15"/>
    <p:sldId id="350" r:id="rId16"/>
    <p:sldId id="322" r:id="rId17"/>
    <p:sldId id="323" r:id="rId18"/>
    <p:sldId id="351" r:id="rId19"/>
    <p:sldId id="324" r:id="rId20"/>
    <p:sldId id="352" r:id="rId21"/>
    <p:sldId id="326" r:id="rId22"/>
    <p:sldId id="353" r:id="rId23"/>
    <p:sldId id="327" r:id="rId24"/>
    <p:sldId id="354" r:id="rId25"/>
    <p:sldId id="328" r:id="rId26"/>
    <p:sldId id="355" r:id="rId27"/>
    <p:sldId id="329" r:id="rId28"/>
    <p:sldId id="356" r:id="rId29"/>
    <p:sldId id="330" r:id="rId30"/>
    <p:sldId id="357" r:id="rId31"/>
    <p:sldId id="331" r:id="rId32"/>
    <p:sldId id="358" r:id="rId33"/>
    <p:sldId id="279" r:id="rId34"/>
    <p:sldId id="333" r:id="rId35"/>
    <p:sldId id="334" r:id="rId36"/>
    <p:sldId id="336" r:id="rId37"/>
    <p:sldId id="337" r:id="rId38"/>
    <p:sldId id="338" r:id="rId39"/>
    <p:sldId id="339" r:id="rId40"/>
    <p:sldId id="340" r:id="rId41"/>
    <p:sldId id="341" r:id="rId42"/>
    <p:sldId id="342" r:id="rId43"/>
    <p:sldId id="343" r:id="rId44"/>
    <p:sldId id="344" r:id="rId45"/>
    <p:sldId id="345" r:id="rId46"/>
    <p:sldId id="335" r:id="rId47"/>
    <p:sldId id="346" r:id="rId48"/>
    <p:sldId id="347" r:id="rId49"/>
    <p:sldId id="265" r:id="rId50"/>
  </p:sldIdLst>
  <p:sldSz cx="9144000" cy="5143500" type="screen16x9"/>
  <p:notesSz cx="6858000" cy="9144000"/>
  <p:embeddedFontLst>
    <p:embeddedFont>
      <p:font typeface="Chakra Petch Medium" panose="020B0604020202020204" charset="-34"/>
      <p:regular r:id="rId52"/>
      <p:bold r:id="rId53"/>
      <p:italic r:id="rId54"/>
      <p:boldItalic r:id="rId55"/>
    </p:embeddedFont>
    <p:embeddedFont>
      <p:font typeface="Fira Code" panose="020B0809050000020004" pitchFamily="49" charset="0"/>
      <p:regular r:id="rId56"/>
      <p:bold r:id="rId57"/>
    </p:embeddedFont>
    <p:embeddedFont>
      <p:font typeface="Poppins" panose="00000500000000000000" pitchFamily="2" charset="-94"/>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A2D7C4-92F9-4D82-A34E-3DCEECCD286D}">
  <a:tblStyle styleId="{3BA2D7C4-92F9-4D82-A34E-3DCEECCD28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73B556C2-EFA3-351C-3A97-6F36439B30FE}"/>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0F7575D9-127D-7ABE-D354-7EC14FD2E5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7F1A92EB-8E1C-A9BE-8825-1C047A4B49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034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82466ECD-3166-052F-BA8F-FD27F06F9ADB}"/>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4FF0F205-9174-69A4-15A1-97BE716E77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5B61C358-000D-A4E1-1525-258D0BD26E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609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F2F6D98C-A513-6ACE-AB0B-029B5BF9436E}"/>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EAAADE0B-305A-1AD9-B2C6-38E3F9AC89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0C2B5D7A-A81E-D774-BE43-37086BCFC9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78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04F037C4-4355-269B-62C9-0FD6FE2EFD18}"/>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FC767936-1167-E067-7A4D-C8F00D9333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7CE601F7-5938-FC92-F735-46A9DA4BE5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00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5778BE17-279A-24A6-2646-2CF2FBC8F587}"/>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B75F4D45-7A87-E312-7339-EEE4F8D059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D1348AFE-ACEE-5BDF-C1A4-79763E6157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797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20FE10BB-CAC4-EBC9-0873-9C4E0175DB3C}"/>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0AB6DCF9-F755-3C17-D745-B82218F736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50D309B6-7A90-D6A7-2385-69533F5E8F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479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B96EC817-C9BA-0AE6-40FA-BDB7DC82074D}"/>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2EDD01CB-A7A3-95FA-4F32-C69FF86D9B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38D57121-B90B-41DC-5CAC-E67448C125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539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D1C742C6-1DF2-899D-CD28-CD7320590046}"/>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9593CA34-8C81-6CFB-3021-98ED383F79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C0397D0B-AF6B-0650-26A6-7DCF425F40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050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5A8B99BA-FAC6-788F-952D-DD7F8AC57C3C}"/>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EBDDEFDF-B445-DEDE-F395-8A021258ED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53124192-CDC4-9615-7556-6F6873207F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8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B3C8C562-A84A-99E7-C158-7DAD539D5B22}"/>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BB176DA2-E70D-5873-E9F7-BAB68BEDEA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F9A45351-6D9E-B40A-D42A-DE4D0DA066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143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61526d799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161526d799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D97285B6-4DD8-FC81-B358-E300BE032BE2}"/>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88491985-4F8A-7F56-FFBB-C2D73A8246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92E4E5E6-8B1D-113B-36C6-763FD7DEB4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901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AFE77729-F447-1974-684F-AE093F50E133}"/>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88848294-7513-3972-4556-966A49384D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26C8BF1A-F76F-4BB1-4F34-303A826224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45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59D1EE08-40D9-CC30-FFD3-38BE053E54DF}"/>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7DFC6A07-0560-C896-F09B-D9E0C87BCF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4F881951-CBD6-4EBE-F967-17789F6F4C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505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BDF8F6C9-E238-6D5C-B148-E246BBA1E67B}"/>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599A9A73-F101-CE3F-2967-C778F12ADA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55606113-4EC3-8A8F-2E7D-423CEC034D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84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C6DC4C06-4BAB-3164-F899-8043FCAABC67}"/>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EE6C0C80-9DA6-20C9-222E-3B4C331F02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73447BE8-CCD9-619C-A7AD-A7A9355D2D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13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3EE5232E-D8B4-FF05-4B68-2609CFE8F25D}"/>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40375E26-5695-AB2A-E893-133E19ECF5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4B141BEA-27E2-0530-A13A-83120C7D4A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558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39429035-FF51-A202-A6DD-DDD540A8F520}"/>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7DF9D12B-C2A0-8F54-420B-A4DA48D71C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C0C8E0D8-426D-E261-A18C-20C8F70713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209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58B2CA95-B8B0-7294-5D00-D59A8C7947B4}"/>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39E26083-406D-AC47-A102-48C80442FF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F9194602-E6C5-54BB-808B-5254A74418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919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5C75D24E-2900-E6CB-6C9B-BA961AFEB1A2}"/>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30D2196C-3030-D9D6-5CF4-1ACE5B3272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20044854-D411-967F-F0CC-FA0B51AF8C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514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18501A63-82F1-2495-153E-A6AF12F7C46F}"/>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6423632D-0085-26BC-1737-4297A71B48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A52F78FD-93E2-1B9D-3E72-47D5E8A7FF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53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61526d799_0_1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61526d799_0_1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24D1A148-6F5A-70BE-F960-9DCE6BA4ECAF}"/>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9E1E4CC4-99EA-4DA2-560C-63E3BA6144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EFE27044-3EA3-A0C7-DFBB-92727C3BD3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137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5675F987-C76E-6F77-4333-27B81EA13A7A}"/>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6D67DFD0-175B-F8C1-3D80-D26D803B70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A2DA631B-3631-AE40-6969-442B4AEC7D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87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1391BC2C-B35E-621D-867A-C94C90B02012}"/>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D38690B2-E0E7-0B91-BE43-8ECC750850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D2AC9E5D-001B-4FB5-BF3F-707EE91630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831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117030f7ab2_0_22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117030f7ab2_0_22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8D937CF3-3290-232B-8D0C-FC297BFB76D9}"/>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7D9D22C1-C643-2560-217E-3EAF0F902F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4DBCAC38-46A4-9763-7EB1-56BE18E8B5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458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6FC18496-3488-D2D4-9068-5F7056B56E1D}"/>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CCA7F0F9-2F50-1AB2-AF1E-DBB232C82F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F3CD0C93-80CC-2E3C-4D2C-4F28E8BAB1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180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B6D40663-B61B-3AE6-893D-C761A41CDD14}"/>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8E5FB4C6-1817-B889-52E4-060B5AF0FE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A5E6E3CA-9CC2-0011-A56F-EB759E507A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519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4E4304E0-9B9D-F050-5BC7-19D5ACBF539A}"/>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69EB3314-B8B2-1E04-137D-51DF3A90AB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3A48D168-4895-B833-F50D-B709D12DEF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2642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48100369-0E07-CC39-947E-4171DC618C3C}"/>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F7098399-EECC-EE6A-F8B9-00E04D4089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E86B20BF-BF30-40F9-0E7D-298574251A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2096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6B738FE2-C942-FA63-3991-6E02E6B86C67}"/>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07825772-F270-25D0-6125-F92B34CAEA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E7C8510E-C840-9437-1B1C-3669E57D33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448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9F410162-4D75-4E53-912E-A813EAF4FE35}"/>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84A5901B-9D45-3292-137B-563C2E4B45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1C7FFD13-77C5-7827-8223-D43D4B621E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5420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1FBE4C70-F934-2514-D078-403AC6692BE3}"/>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4A24D8EB-F52D-0C3B-C5FC-1AB2D9A07C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2C55C7A5-1959-E07A-CD9C-31CBDCACC0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9263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95516E58-DB3E-85BA-3734-021BB6E504B7}"/>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85192715-10CE-8573-D36B-97A54DC7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CD9D321A-0DEC-9039-DC3A-D75388973E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632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41D92350-C26E-4F3E-CB89-A3D53D9F13AB}"/>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02D6C756-67E6-4177-7FAF-5CA5BD09D3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E4C493E0-5709-882F-4B1C-0A2E3367BF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8732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EBC75AE0-35FF-FA26-001D-F091E2219781}"/>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E8517626-4FAC-58D8-4968-E415F50883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316EE33F-530E-B006-99D1-CDA7107F05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7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a:extLst>
            <a:ext uri="{FF2B5EF4-FFF2-40B4-BE49-F238E27FC236}">
              <a16:creationId xmlns:a16="http://schemas.microsoft.com/office/drawing/2014/main" id="{B800FA3C-FB9D-06F3-E4CA-86D319A21584}"/>
            </a:ext>
          </a:extLst>
        </p:cNvPr>
        <p:cNvGrpSpPr/>
        <p:nvPr/>
      </p:nvGrpSpPr>
      <p:grpSpPr>
        <a:xfrm>
          <a:off x="0" y="0"/>
          <a:ext cx="0" cy="0"/>
          <a:chOff x="0" y="0"/>
          <a:chExt cx="0" cy="0"/>
        </a:xfrm>
      </p:grpSpPr>
      <p:sp>
        <p:nvSpPr>
          <p:cNvPr id="993" name="Google Shape;993;g117030f7ab2_0_45:notes">
            <a:extLst>
              <a:ext uri="{FF2B5EF4-FFF2-40B4-BE49-F238E27FC236}">
                <a16:creationId xmlns:a16="http://schemas.microsoft.com/office/drawing/2014/main" id="{0E3CE9B1-0EA1-E69E-221C-FA177D197F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a:extLst>
              <a:ext uri="{FF2B5EF4-FFF2-40B4-BE49-F238E27FC236}">
                <a16:creationId xmlns:a16="http://schemas.microsoft.com/office/drawing/2014/main" id="{D19021C5-66EF-0B3F-E887-5A535AB14D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94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4BFB27C7-4244-C154-A60A-3197D01BF820}"/>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8F3284BE-85E2-5346-FFBC-DCBCF2768D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9EF7300E-3FCA-E765-1952-A9870B9819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2946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2EB3EF92-2B40-1006-7268-7F2E2DBB4588}"/>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E7CE9627-4F82-6389-076A-124C722293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8CD42739-E8DD-0A9A-2DC8-37BD8A595C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2012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57095F37-DCC5-3E54-DE5B-1776EFB30EBA}"/>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8D1FB984-7269-48F2-1D01-2281DE49B7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C6E79EB3-F60E-4E05-92A4-7C6FC688E7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629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117030f7ab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117030f7ab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6196CB44-0878-EB88-C8A7-7BF31D3C4787}"/>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97DDBF56-F136-AC81-45A6-5758699CC2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548D89FD-5D88-1EDA-E779-30E6D35DB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602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2F45DB8C-A19D-4E91-21F6-F9FCD89277ED}"/>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4C3377B3-13BA-52F3-949B-99337B22C0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8B1F26CC-0B16-8CDE-C5E7-5ECCDBDD41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75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17030f7a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17030f7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a:extLst>
            <a:ext uri="{FF2B5EF4-FFF2-40B4-BE49-F238E27FC236}">
              <a16:creationId xmlns:a16="http://schemas.microsoft.com/office/drawing/2014/main" id="{26171253-3021-ACE9-479B-4FF9FC683681}"/>
            </a:ext>
          </a:extLst>
        </p:cNvPr>
        <p:cNvGrpSpPr/>
        <p:nvPr/>
      </p:nvGrpSpPr>
      <p:grpSpPr>
        <a:xfrm>
          <a:off x="0" y="0"/>
          <a:ext cx="0" cy="0"/>
          <a:chOff x="0" y="0"/>
          <a:chExt cx="0" cy="0"/>
        </a:xfrm>
      </p:grpSpPr>
      <p:sp>
        <p:nvSpPr>
          <p:cNvPr id="853" name="Google Shape;853;g117030f7ab2_0_8:notes">
            <a:extLst>
              <a:ext uri="{FF2B5EF4-FFF2-40B4-BE49-F238E27FC236}">
                <a16:creationId xmlns:a16="http://schemas.microsoft.com/office/drawing/2014/main" id="{BDA5FBB5-9622-2092-20BC-5DBE5DCF18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a:extLst>
              <a:ext uri="{FF2B5EF4-FFF2-40B4-BE49-F238E27FC236}">
                <a16:creationId xmlns:a16="http://schemas.microsoft.com/office/drawing/2014/main" id="{83499F0B-3C31-394E-D825-2776495DD3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80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 name="Google Shape;15;p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19;p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7" name="Google Shape;27;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3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5" name="Google Shape;645;p3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6" name="Google Shape;646;p3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3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48" name="Google Shape;648;p3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253750" y="130008"/>
              <a:ext cx="218100" cy="218100"/>
            </a:xfrm>
            <a:prstGeom prst="leftRightArrowCallout">
              <a:avLst>
                <a:gd name="adj1" fmla="val 34916"/>
                <a:gd name="adj2" fmla="val 25000"/>
                <a:gd name="adj3" fmla="val 35030"/>
                <a:gd name="adj4" fmla="val 4812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2" name="Google Shape;652;p3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53" name="Google Shape;653;p32"/>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690995" y="137150"/>
            <a:ext cx="152400" cy="218100"/>
          </a:xfrm>
          <a:prstGeom prst="curvedLeftArrow">
            <a:avLst>
              <a:gd name="adj1" fmla="val 25000"/>
              <a:gd name="adj2" fmla="val 50000"/>
              <a:gd name="adj3" fmla="val 25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52"/>
        <p:cNvGrpSpPr/>
        <p:nvPr/>
      </p:nvGrpSpPr>
      <p:grpSpPr>
        <a:xfrm>
          <a:off x="0" y="0"/>
          <a:ext cx="0" cy="0"/>
          <a:chOff x="0" y="0"/>
          <a:chExt cx="0" cy="0"/>
        </a:xfrm>
      </p:grpSpPr>
      <p:grpSp>
        <p:nvGrpSpPr>
          <p:cNvPr id="253" name="Google Shape;253;p15"/>
          <p:cNvGrpSpPr/>
          <p:nvPr/>
        </p:nvGrpSpPr>
        <p:grpSpPr>
          <a:xfrm>
            <a:off x="69150" y="137187"/>
            <a:ext cx="9031450" cy="282372"/>
            <a:chOff x="69150" y="137187"/>
            <a:chExt cx="9031450" cy="282372"/>
          </a:xfrm>
        </p:grpSpPr>
        <p:cxnSp>
          <p:nvCxnSpPr>
            <p:cNvPr id="254" name="Google Shape;254;p1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1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6" name="Google Shape;256;p1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1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1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59" name="Google Shape;259;p1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5"/>
          <p:cNvGrpSpPr/>
          <p:nvPr/>
        </p:nvGrpSpPr>
        <p:grpSpPr>
          <a:xfrm>
            <a:off x="234375" y="117804"/>
            <a:ext cx="256800" cy="256800"/>
            <a:chOff x="234375" y="110636"/>
            <a:chExt cx="256800" cy="256800"/>
          </a:xfrm>
        </p:grpSpPr>
        <p:sp>
          <p:nvSpPr>
            <p:cNvPr id="261" name="Google Shape;261;p1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1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15"/>
          <p:cNvGrpSpPr/>
          <p:nvPr/>
        </p:nvGrpSpPr>
        <p:grpSpPr>
          <a:xfrm>
            <a:off x="6760300" y="117804"/>
            <a:ext cx="2161200" cy="256800"/>
            <a:chOff x="6760300" y="96350"/>
            <a:chExt cx="2161200" cy="256800"/>
          </a:xfrm>
        </p:grpSpPr>
        <p:sp>
          <p:nvSpPr>
            <p:cNvPr id="265" name="Google Shape;265;p1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5"/>
            <p:cNvGrpSpPr/>
            <p:nvPr/>
          </p:nvGrpSpPr>
          <p:grpSpPr>
            <a:xfrm>
              <a:off x="8683881" y="115948"/>
              <a:ext cx="159362" cy="217605"/>
              <a:chOff x="2025348" y="3145361"/>
              <a:chExt cx="406327" cy="554831"/>
            </a:xfrm>
          </p:grpSpPr>
          <p:sp>
            <p:nvSpPr>
              <p:cNvPr id="267" name="Google Shape;267;p1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5"/>
          <p:cNvSpPr txBox="1">
            <a:spLocks noGrp="1"/>
          </p:cNvSpPr>
          <p:nvPr>
            <p:ph type="subTitle" idx="1"/>
          </p:nvPr>
        </p:nvSpPr>
        <p:spPr>
          <a:xfrm>
            <a:off x="1844400" y="2739675"/>
            <a:ext cx="5455200" cy="6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15"/>
          <p:cNvSpPr txBox="1">
            <a:spLocks noGrp="1"/>
          </p:cNvSpPr>
          <p:nvPr>
            <p:ph type="title"/>
          </p:nvPr>
        </p:nvSpPr>
        <p:spPr>
          <a:xfrm>
            <a:off x="1844413" y="1467150"/>
            <a:ext cx="5455200" cy="1029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11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16914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grpSp>
        <p:nvGrpSpPr>
          <p:cNvPr id="29" name="Google Shape;29;p3"/>
          <p:cNvGrpSpPr/>
          <p:nvPr/>
        </p:nvGrpSpPr>
        <p:grpSpPr>
          <a:xfrm>
            <a:off x="69150" y="137187"/>
            <a:ext cx="9031450" cy="282372"/>
            <a:chOff x="69150" y="137187"/>
            <a:chExt cx="9031450" cy="282372"/>
          </a:xfrm>
        </p:grpSpPr>
        <p:cxnSp>
          <p:nvCxnSpPr>
            <p:cNvPr id="30" name="Google Shape;30;p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32;p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5" name="Google Shape;35;p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234375" y="117804"/>
            <a:ext cx="256800" cy="256800"/>
            <a:chOff x="234375" y="110636"/>
            <a:chExt cx="256800" cy="256800"/>
          </a:xfrm>
        </p:grpSpPr>
        <p:sp>
          <p:nvSpPr>
            <p:cNvPr id="37" name="Google Shape;37;p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 name="Google Shape;39;p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0" name="Google Shape;40;p3"/>
          <p:cNvGrpSpPr/>
          <p:nvPr/>
        </p:nvGrpSpPr>
        <p:grpSpPr>
          <a:xfrm>
            <a:off x="6760300" y="117804"/>
            <a:ext cx="2161200" cy="256800"/>
            <a:chOff x="6760300" y="96350"/>
            <a:chExt cx="2161200" cy="256800"/>
          </a:xfrm>
        </p:grpSpPr>
        <p:sp>
          <p:nvSpPr>
            <p:cNvPr id="41" name="Google Shape;41;p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8683881" y="115948"/>
              <a:ext cx="159362" cy="217605"/>
              <a:chOff x="2025348" y="3145361"/>
              <a:chExt cx="406327" cy="554831"/>
            </a:xfrm>
          </p:grpSpPr>
          <p:sp>
            <p:nvSpPr>
              <p:cNvPr id="43" name="Google Shape;43;p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 name="Google Shape;45;p3"/>
          <p:cNvSpPr txBox="1">
            <a:spLocks noGrp="1"/>
          </p:cNvSpPr>
          <p:nvPr>
            <p:ph type="title"/>
          </p:nvPr>
        </p:nvSpPr>
        <p:spPr>
          <a:xfrm>
            <a:off x="1908675" y="2364788"/>
            <a:ext cx="5326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title" idx="2" hasCustomPrompt="1"/>
          </p:nvPr>
        </p:nvSpPr>
        <p:spPr>
          <a:xfrm>
            <a:off x="2996625" y="1522988"/>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1908825" y="3310913"/>
            <a:ext cx="5326500" cy="3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grpSp>
        <p:nvGrpSpPr>
          <p:cNvPr id="108" name="Google Shape;108;p7"/>
          <p:cNvGrpSpPr/>
          <p:nvPr/>
        </p:nvGrpSpPr>
        <p:grpSpPr>
          <a:xfrm>
            <a:off x="69150" y="137187"/>
            <a:ext cx="9031450" cy="282372"/>
            <a:chOff x="69150" y="137187"/>
            <a:chExt cx="9031450" cy="282372"/>
          </a:xfrm>
        </p:grpSpPr>
        <p:cxnSp>
          <p:nvCxnSpPr>
            <p:cNvPr id="109" name="Google Shape;109;p7"/>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0" name="Google Shape;110;p7"/>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111;p7"/>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2" name="Google Shape;112;p7"/>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7"/>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14" name="Google Shape;114;p7"/>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234375" y="117804"/>
            <a:ext cx="256800" cy="256800"/>
            <a:chOff x="234375" y="110636"/>
            <a:chExt cx="256800" cy="256800"/>
          </a:xfrm>
        </p:grpSpPr>
        <p:sp>
          <p:nvSpPr>
            <p:cNvPr id="116" name="Google Shape;116;p7"/>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118;p7"/>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19" name="Google Shape;119;p7"/>
          <p:cNvGrpSpPr/>
          <p:nvPr/>
        </p:nvGrpSpPr>
        <p:grpSpPr>
          <a:xfrm>
            <a:off x="6760300" y="117804"/>
            <a:ext cx="2161200" cy="256800"/>
            <a:chOff x="6760300" y="96350"/>
            <a:chExt cx="2161200" cy="256800"/>
          </a:xfrm>
        </p:grpSpPr>
        <p:sp>
          <p:nvSpPr>
            <p:cNvPr id="120" name="Google Shape;120;p7"/>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a:off x="8683881" y="115948"/>
              <a:ext cx="159362" cy="217605"/>
              <a:chOff x="2025348" y="3145361"/>
              <a:chExt cx="406327" cy="554831"/>
            </a:xfrm>
          </p:grpSpPr>
          <p:sp>
            <p:nvSpPr>
              <p:cNvPr id="122" name="Google Shape;122;p7"/>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 name="Google Shape;124;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7"/>
          <p:cNvSpPr txBox="1">
            <a:spLocks noGrp="1"/>
          </p:cNvSpPr>
          <p:nvPr>
            <p:ph type="body" idx="1"/>
          </p:nvPr>
        </p:nvSpPr>
        <p:spPr>
          <a:xfrm>
            <a:off x="720000" y="1152475"/>
            <a:ext cx="5199300" cy="3416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rgbClr val="BA4C96"/>
              </a:buClr>
              <a:buSzPts val="1600"/>
              <a:buFont typeface="Poppins"/>
              <a:buChar char="●"/>
              <a:defRPr sz="1500">
                <a:solidFill>
                  <a:srgbClr val="434343"/>
                </a:solidFill>
              </a:defRPr>
            </a:lvl1pPr>
            <a:lvl2pPr marL="914400" lvl="1" indent="-330200" rtl="0">
              <a:lnSpc>
                <a:spcPct val="115000"/>
              </a:lnSpc>
              <a:spcBef>
                <a:spcPts val="0"/>
              </a:spcBef>
              <a:spcAft>
                <a:spcPts val="0"/>
              </a:spcAft>
              <a:buClr>
                <a:schemeClr val="lt1"/>
              </a:buClr>
              <a:buSzPts val="1600"/>
              <a:buFont typeface="Poppins"/>
              <a:buChar char="○"/>
              <a:defRPr>
                <a:solidFill>
                  <a:srgbClr val="434343"/>
                </a:solidFill>
              </a:defRPr>
            </a:lvl2pPr>
            <a:lvl3pPr marL="1371600" lvl="2" indent="-330200" rtl="0">
              <a:lnSpc>
                <a:spcPct val="115000"/>
              </a:lnSpc>
              <a:spcBef>
                <a:spcPts val="0"/>
              </a:spcBef>
              <a:spcAft>
                <a:spcPts val="0"/>
              </a:spcAft>
              <a:buClr>
                <a:schemeClr val="lt1"/>
              </a:buClr>
              <a:buSzPts val="1600"/>
              <a:buFont typeface="Poppins"/>
              <a:buChar char="■"/>
              <a:defRPr>
                <a:solidFill>
                  <a:srgbClr val="434343"/>
                </a:solidFill>
              </a:defRPr>
            </a:lvl3pPr>
            <a:lvl4pPr marL="1828800" lvl="3" indent="-330200" rtl="0">
              <a:lnSpc>
                <a:spcPct val="115000"/>
              </a:lnSpc>
              <a:spcBef>
                <a:spcPts val="0"/>
              </a:spcBef>
              <a:spcAft>
                <a:spcPts val="0"/>
              </a:spcAft>
              <a:buClr>
                <a:schemeClr val="lt1"/>
              </a:buClr>
              <a:buSzPts val="1600"/>
              <a:buFont typeface="Poppins"/>
              <a:buChar char="●"/>
              <a:defRPr>
                <a:solidFill>
                  <a:srgbClr val="434343"/>
                </a:solidFill>
              </a:defRPr>
            </a:lvl4pPr>
            <a:lvl5pPr marL="2286000" lvl="4" indent="-330200" rtl="0">
              <a:lnSpc>
                <a:spcPct val="115000"/>
              </a:lnSpc>
              <a:spcBef>
                <a:spcPts val="0"/>
              </a:spcBef>
              <a:spcAft>
                <a:spcPts val="0"/>
              </a:spcAft>
              <a:buClr>
                <a:schemeClr val="lt1"/>
              </a:buClr>
              <a:buSzPts val="1600"/>
              <a:buFont typeface="Poppins"/>
              <a:buChar char="○"/>
              <a:defRPr>
                <a:solidFill>
                  <a:srgbClr val="434343"/>
                </a:solidFill>
              </a:defRPr>
            </a:lvl5pPr>
            <a:lvl6pPr marL="2743200" lvl="5" indent="-330200" rtl="0">
              <a:lnSpc>
                <a:spcPct val="115000"/>
              </a:lnSpc>
              <a:spcBef>
                <a:spcPts val="0"/>
              </a:spcBef>
              <a:spcAft>
                <a:spcPts val="0"/>
              </a:spcAft>
              <a:buClr>
                <a:schemeClr val="lt1"/>
              </a:buClr>
              <a:buSzPts val="1600"/>
              <a:buFont typeface="Poppins"/>
              <a:buChar char="■"/>
              <a:defRPr>
                <a:solidFill>
                  <a:srgbClr val="434343"/>
                </a:solidFill>
              </a:defRPr>
            </a:lvl6pPr>
            <a:lvl7pPr marL="3200400" lvl="6" indent="-330200" rtl="0">
              <a:lnSpc>
                <a:spcPct val="115000"/>
              </a:lnSpc>
              <a:spcBef>
                <a:spcPts val="0"/>
              </a:spcBef>
              <a:spcAft>
                <a:spcPts val="0"/>
              </a:spcAft>
              <a:buClr>
                <a:schemeClr val="lt1"/>
              </a:buClr>
              <a:buSzPts val="1600"/>
              <a:buFont typeface="Poppins"/>
              <a:buChar char="●"/>
              <a:defRPr>
                <a:solidFill>
                  <a:srgbClr val="434343"/>
                </a:solidFill>
              </a:defRPr>
            </a:lvl7pPr>
            <a:lvl8pPr marL="3657600" lvl="7" indent="-330200" rtl="0">
              <a:lnSpc>
                <a:spcPct val="115000"/>
              </a:lnSpc>
              <a:spcBef>
                <a:spcPts val="0"/>
              </a:spcBef>
              <a:spcAft>
                <a:spcPts val="0"/>
              </a:spcAft>
              <a:buClr>
                <a:schemeClr val="lt1"/>
              </a:buClr>
              <a:buSzPts val="1600"/>
              <a:buFont typeface="Poppins"/>
              <a:buChar char="○"/>
              <a:defRPr>
                <a:solidFill>
                  <a:srgbClr val="434343"/>
                </a:solidFill>
              </a:defRPr>
            </a:lvl8pPr>
            <a:lvl9pPr marL="4114800" lvl="8" indent="-330200" rtl="0">
              <a:lnSpc>
                <a:spcPct val="115000"/>
              </a:lnSpc>
              <a:spcBef>
                <a:spcPts val="0"/>
              </a:spcBef>
              <a:spcAft>
                <a:spcPts val="0"/>
              </a:spcAft>
              <a:buClr>
                <a:schemeClr val="lt1"/>
              </a:buClr>
              <a:buSzPts val="1600"/>
              <a:buFont typeface="Poppins"/>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1"/>
        <p:cNvGrpSpPr/>
        <p:nvPr/>
      </p:nvGrpSpPr>
      <p:grpSpPr>
        <a:xfrm>
          <a:off x="0" y="0"/>
          <a:ext cx="0" cy="0"/>
          <a:chOff x="0" y="0"/>
          <a:chExt cx="0" cy="0"/>
        </a:xfrm>
      </p:grpSpPr>
      <p:grpSp>
        <p:nvGrpSpPr>
          <p:cNvPr id="202" name="Google Shape;202;p13"/>
          <p:cNvGrpSpPr/>
          <p:nvPr/>
        </p:nvGrpSpPr>
        <p:grpSpPr>
          <a:xfrm>
            <a:off x="69150" y="137187"/>
            <a:ext cx="9031450" cy="282372"/>
            <a:chOff x="69150" y="137187"/>
            <a:chExt cx="9031450" cy="282372"/>
          </a:xfrm>
        </p:grpSpPr>
        <p:cxnSp>
          <p:nvCxnSpPr>
            <p:cNvPr id="203" name="Google Shape;203;p1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1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5" name="Google Shape;205;p1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1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08" name="Google Shape;208;p1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3"/>
          <p:cNvGrpSpPr/>
          <p:nvPr/>
        </p:nvGrpSpPr>
        <p:grpSpPr>
          <a:xfrm>
            <a:off x="234375" y="117804"/>
            <a:ext cx="256800" cy="256800"/>
            <a:chOff x="234375" y="110636"/>
            <a:chExt cx="256800" cy="256800"/>
          </a:xfrm>
        </p:grpSpPr>
        <p:sp>
          <p:nvSpPr>
            <p:cNvPr id="210" name="Google Shape;210;p1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 name="Google Shape;212;p1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13" name="Google Shape;213;p13"/>
          <p:cNvGrpSpPr/>
          <p:nvPr/>
        </p:nvGrpSpPr>
        <p:grpSpPr>
          <a:xfrm>
            <a:off x="6760300" y="117804"/>
            <a:ext cx="2161200" cy="256800"/>
            <a:chOff x="6760300" y="96350"/>
            <a:chExt cx="2161200" cy="256800"/>
          </a:xfrm>
        </p:grpSpPr>
        <p:sp>
          <p:nvSpPr>
            <p:cNvPr id="214" name="Google Shape;214;p1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3"/>
            <p:cNvGrpSpPr/>
            <p:nvPr/>
          </p:nvGrpSpPr>
          <p:grpSpPr>
            <a:xfrm>
              <a:off x="8683881" y="115948"/>
              <a:ext cx="159362" cy="217605"/>
              <a:chOff x="2025348" y="3145361"/>
              <a:chExt cx="406327" cy="554831"/>
            </a:xfrm>
          </p:grpSpPr>
          <p:sp>
            <p:nvSpPr>
              <p:cNvPr id="216" name="Google Shape;216;p1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218;p13"/>
          <p:cNvSpPr txBox="1">
            <a:spLocks noGrp="1"/>
          </p:cNvSpPr>
          <p:nvPr>
            <p:ph type="title"/>
          </p:nvPr>
        </p:nvSpPr>
        <p:spPr>
          <a:xfrm>
            <a:off x="1407500" y="6371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19" name="Google Shape;219;p13"/>
          <p:cNvSpPr txBox="1">
            <a:spLocks noGrp="1"/>
          </p:cNvSpPr>
          <p:nvPr>
            <p:ph type="title" idx="2" hasCustomPrompt="1"/>
          </p:nvPr>
        </p:nvSpPr>
        <p:spPr>
          <a:xfrm>
            <a:off x="715100" y="6371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subTitle" idx="1"/>
          </p:nvPr>
        </p:nvSpPr>
        <p:spPr>
          <a:xfrm>
            <a:off x="722600" y="10194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 name="Google Shape;221;p13"/>
          <p:cNvSpPr txBox="1">
            <a:spLocks noGrp="1"/>
          </p:cNvSpPr>
          <p:nvPr>
            <p:ph type="title" idx="3"/>
          </p:nvPr>
        </p:nvSpPr>
        <p:spPr>
          <a:xfrm>
            <a:off x="1407500" y="14593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2" name="Google Shape;222;p13"/>
          <p:cNvSpPr txBox="1">
            <a:spLocks noGrp="1"/>
          </p:cNvSpPr>
          <p:nvPr>
            <p:ph type="title" idx="4" hasCustomPrompt="1"/>
          </p:nvPr>
        </p:nvSpPr>
        <p:spPr>
          <a:xfrm>
            <a:off x="718850" y="14593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a:spLocks noGrp="1"/>
          </p:cNvSpPr>
          <p:nvPr>
            <p:ph type="subTitle" idx="5"/>
          </p:nvPr>
        </p:nvSpPr>
        <p:spPr>
          <a:xfrm>
            <a:off x="725560" y="18416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4" name="Google Shape;224;p13"/>
          <p:cNvSpPr txBox="1">
            <a:spLocks noGrp="1"/>
          </p:cNvSpPr>
          <p:nvPr>
            <p:ph type="title" idx="6"/>
          </p:nvPr>
        </p:nvSpPr>
        <p:spPr>
          <a:xfrm>
            <a:off x="1407500" y="22814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5" name="Google Shape;225;p13"/>
          <p:cNvSpPr txBox="1">
            <a:spLocks noGrp="1"/>
          </p:cNvSpPr>
          <p:nvPr>
            <p:ph type="title" idx="7" hasCustomPrompt="1"/>
          </p:nvPr>
        </p:nvSpPr>
        <p:spPr>
          <a:xfrm>
            <a:off x="718850" y="22814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subTitle" idx="8"/>
          </p:nvPr>
        </p:nvSpPr>
        <p:spPr>
          <a:xfrm>
            <a:off x="725560" y="26637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7" name="Google Shape;227;p13"/>
          <p:cNvSpPr txBox="1">
            <a:spLocks noGrp="1"/>
          </p:cNvSpPr>
          <p:nvPr>
            <p:ph type="title" idx="9"/>
          </p:nvPr>
        </p:nvSpPr>
        <p:spPr>
          <a:xfrm>
            <a:off x="1407500" y="31798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8" name="Google Shape;228;p13"/>
          <p:cNvSpPr txBox="1">
            <a:spLocks noGrp="1"/>
          </p:cNvSpPr>
          <p:nvPr>
            <p:ph type="title" idx="13" hasCustomPrompt="1"/>
          </p:nvPr>
        </p:nvSpPr>
        <p:spPr>
          <a:xfrm>
            <a:off x="718850" y="31798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subTitle" idx="14"/>
          </p:nvPr>
        </p:nvSpPr>
        <p:spPr>
          <a:xfrm>
            <a:off x="725560" y="35621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0" name="Google Shape;230;p13"/>
          <p:cNvSpPr txBox="1">
            <a:spLocks noGrp="1"/>
          </p:cNvSpPr>
          <p:nvPr>
            <p:ph type="title" idx="15"/>
          </p:nvPr>
        </p:nvSpPr>
        <p:spPr>
          <a:xfrm>
            <a:off x="1407500" y="40019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31" name="Google Shape;231;p13"/>
          <p:cNvSpPr txBox="1">
            <a:spLocks noGrp="1"/>
          </p:cNvSpPr>
          <p:nvPr>
            <p:ph type="title" idx="16" hasCustomPrompt="1"/>
          </p:nvPr>
        </p:nvSpPr>
        <p:spPr>
          <a:xfrm>
            <a:off x="718850" y="40019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subTitle" idx="17"/>
          </p:nvPr>
        </p:nvSpPr>
        <p:spPr>
          <a:xfrm>
            <a:off x="725560" y="43842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33"/>
        <p:cNvGrpSpPr/>
        <p:nvPr/>
      </p:nvGrpSpPr>
      <p:grpSpPr>
        <a:xfrm>
          <a:off x="0" y="0"/>
          <a:ext cx="0" cy="0"/>
          <a:chOff x="0" y="0"/>
          <a:chExt cx="0" cy="0"/>
        </a:xfrm>
      </p:grpSpPr>
      <p:grpSp>
        <p:nvGrpSpPr>
          <p:cNvPr id="234" name="Google Shape;234;p14"/>
          <p:cNvGrpSpPr/>
          <p:nvPr/>
        </p:nvGrpSpPr>
        <p:grpSpPr>
          <a:xfrm>
            <a:off x="69150" y="137187"/>
            <a:ext cx="9031450" cy="282372"/>
            <a:chOff x="69150" y="137187"/>
            <a:chExt cx="9031450" cy="282372"/>
          </a:xfrm>
        </p:grpSpPr>
        <p:cxnSp>
          <p:nvCxnSpPr>
            <p:cNvPr id="235" name="Google Shape;235;p14"/>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14"/>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4"/>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14"/>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14"/>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14"/>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4"/>
          <p:cNvGrpSpPr/>
          <p:nvPr/>
        </p:nvGrpSpPr>
        <p:grpSpPr>
          <a:xfrm>
            <a:off x="234375" y="117804"/>
            <a:ext cx="256800" cy="256800"/>
            <a:chOff x="234375" y="110636"/>
            <a:chExt cx="256800" cy="256800"/>
          </a:xfrm>
        </p:grpSpPr>
        <p:sp>
          <p:nvSpPr>
            <p:cNvPr id="242" name="Google Shape;242;p14"/>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4" name="Google Shape;244;p14"/>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45" name="Google Shape;245;p14"/>
          <p:cNvGrpSpPr/>
          <p:nvPr/>
        </p:nvGrpSpPr>
        <p:grpSpPr>
          <a:xfrm>
            <a:off x="6760300" y="117804"/>
            <a:ext cx="2161200" cy="256800"/>
            <a:chOff x="6760300" y="96350"/>
            <a:chExt cx="2161200" cy="256800"/>
          </a:xfrm>
        </p:grpSpPr>
        <p:sp>
          <p:nvSpPr>
            <p:cNvPr id="246" name="Google Shape;246;p14"/>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14"/>
            <p:cNvGrpSpPr/>
            <p:nvPr/>
          </p:nvGrpSpPr>
          <p:grpSpPr>
            <a:xfrm>
              <a:off x="8683881" y="115948"/>
              <a:ext cx="159362" cy="217605"/>
              <a:chOff x="2025348" y="3145361"/>
              <a:chExt cx="406327" cy="554831"/>
            </a:xfrm>
          </p:grpSpPr>
          <p:sp>
            <p:nvSpPr>
              <p:cNvPr id="248" name="Google Shape;248;p14"/>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0" name="Google Shape;250;p14"/>
          <p:cNvSpPr txBox="1">
            <a:spLocks noGrp="1"/>
          </p:cNvSpPr>
          <p:nvPr>
            <p:ph type="title"/>
          </p:nvPr>
        </p:nvSpPr>
        <p:spPr>
          <a:xfrm>
            <a:off x="2290050" y="32775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51" name="Google Shape;251;p14"/>
          <p:cNvSpPr txBox="1">
            <a:spLocks noGrp="1"/>
          </p:cNvSpPr>
          <p:nvPr>
            <p:ph type="subTitle" idx="1"/>
          </p:nvPr>
        </p:nvSpPr>
        <p:spPr>
          <a:xfrm>
            <a:off x="715050" y="1334025"/>
            <a:ext cx="77139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425"/>
        <p:cNvGrpSpPr/>
        <p:nvPr/>
      </p:nvGrpSpPr>
      <p:grpSpPr>
        <a:xfrm>
          <a:off x="0" y="0"/>
          <a:ext cx="0" cy="0"/>
          <a:chOff x="0" y="0"/>
          <a:chExt cx="0" cy="0"/>
        </a:xfrm>
      </p:grpSpPr>
      <p:grpSp>
        <p:nvGrpSpPr>
          <p:cNvPr id="426" name="Google Shape;426;p22"/>
          <p:cNvGrpSpPr/>
          <p:nvPr/>
        </p:nvGrpSpPr>
        <p:grpSpPr>
          <a:xfrm>
            <a:off x="69150" y="137187"/>
            <a:ext cx="9031450" cy="282372"/>
            <a:chOff x="69150" y="137187"/>
            <a:chExt cx="9031450" cy="282372"/>
          </a:xfrm>
        </p:grpSpPr>
        <p:cxnSp>
          <p:nvCxnSpPr>
            <p:cNvPr id="427" name="Google Shape;427;p2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2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9" name="Google Shape;429;p2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0" name="Google Shape;430;p2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1" name="Google Shape;431;p2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32" name="Google Shape;432;p2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2"/>
          <p:cNvGrpSpPr/>
          <p:nvPr/>
        </p:nvGrpSpPr>
        <p:grpSpPr>
          <a:xfrm>
            <a:off x="234375" y="117804"/>
            <a:ext cx="256800" cy="256800"/>
            <a:chOff x="234375" y="110636"/>
            <a:chExt cx="256800" cy="256800"/>
          </a:xfrm>
        </p:grpSpPr>
        <p:sp>
          <p:nvSpPr>
            <p:cNvPr id="434" name="Google Shape;434;p2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6" name="Google Shape;436;p2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37" name="Google Shape;437;p22"/>
          <p:cNvGrpSpPr/>
          <p:nvPr/>
        </p:nvGrpSpPr>
        <p:grpSpPr>
          <a:xfrm>
            <a:off x="6760300" y="117804"/>
            <a:ext cx="2161200" cy="256800"/>
            <a:chOff x="6760300" y="96350"/>
            <a:chExt cx="2161200" cy="256800"/>
          </a:xfrm>
        </p:grpSpPr>
        <p:sp>
          <p:nvSpPr>
            <p:cNvPr id="438" name="Google Shape;438;p2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2"/>
            <p:cNvGrpSpPr/>
            <p:nvPr/>
          </p:nvGrpSpPr>
          <p:grpSpPr>
            <a:xfrm>
              <a:off x="8683881" y="115948"/>
              <a:ext cx="159362" cy="217605"/>
              <a:chOff x="2025348" y="3145361"/>
              <a:chExt cx="406327" cy="554831"/>
            </a:xfrm>
          </p:grpSpPr>
          <p:sp>
            <p:nvSpPr>
              <p:cNvPr id="440" name="Google Shape;440;p2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2" name="Google Shape;442;p22"/>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43" name="Google Shape;443;p22"/>
          <p:cNvSpPr txBox="1">
            <a:spLocks noGrp="1"/>
          </p:cNvSpPr>
          <p:nvPr>
            <p:ph type="title" idx="2" hasCustomPrompt="1"/>
          </p:nvPr>
        </p:nvSpPr>
        <p:spPr>
          <a:xfrm>
            <a:off x="715100" y="1300850"/>
            <a:ext cx="3150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444" name="Google Shape;444;p22"/>
          <p:cNvSpPr txBox="1">
            <a:spLocks noGrp="1"/>
          </p:cNvSpPr>
          <p:nvPr>
            <p:ph type="subTitle" idx="1"/>
          </p:nvPr>
        </p:nvSpPr>
        <p:spPr>
          <a:xfrm>
            <a:off x="715100" y="3545975"/>
            <a:ext cx="5326500" cy="3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CUSTOM_6">
    <p:spTree>
      <p:nvGrpSpPr>
        <p:cNvPr id="1" name="Shape 487"/>
        <p:cNvGrpSpPr/>
        <p:nvPr/>
      </p:nvGrpSpPr>
      <p:grpSpPr>
        <a:xfrm>
          <a:off x="0" y="0"/>
          <a:ext cx="0" cy="0"/>
          <a:chOff x="0" y="0"/>
          <a:chExt cx="0" cy="0"/>
        </a:xfrm>
      </p:grpSpPr>
      <p:grpSp>
        <p:nvGrpSpPr>
          <p:cNvPr id="488" name="Google Shape;488;p25"/>
          <p:cNvGrpSpPr/>
          <p:nvPr/>
        </p:nvGrpSpPr>
        <p:grpSpPr>
          <a:xfrm>
            <a:off x="69150" y="137187"/>
            <a:ext cx="9031450" cy="282372"/>
            <a:chOff x="69150" y="137187"/>
            <a:chExt cx="9031450" cy="282372"/>
          </a:xfrm>
        </p:grpSpPr>
        <p:cxnSp>
          <p:nvCxnSpPr>
            <p:cNvPr id="489" name="Google Shape;489;p2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0" name="Google Shape;490;p2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1" name="Google Shape;491;p2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2" name="Google Shape;492;p2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3" name="Google Shape;493;p2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94" name="Google Shape;494;p2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25"/>
          <p:cNvGrpSpPr/>
          <p:nvPr/>
        </p:nvGrpSpPr>
        <p:grpSpPr>
          <a:xfrm>
            <a:off x="234375" y="117804"/>
            <a:ext cx="256800" cy="256800"/>
            <a:chOff x="234375" y="110636"/>
            <a:chExt cx="256800" cy="256800"/>
          </a:xfrm>
        </p:grpSpPr>
        <p:sp>
          <p:nvSpPr>
            <p:cNvPr id="496" name="Google Shape;496;p2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8" name="Google Shape;498;p2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99" name="Google Shape;499;p25"/>
          <p:cNvGrpSpPr/>
          <p:nvPr/>
        </p:nvGrpSpPr>
        <p:grpSpPr>
          <a:xfrm>
            <a:off x="6760300" y="117804"/>
            <a:ext cx="2161200" cy="256800"/>
            <a:chOff x="6760300" y="96350"/>
            <a:chExt cx="2161200" cy="256800"/>
          </a:xfrm>
        </p:grpSpPr>
        <p:sp>
          <p:nvSpPr>
            <p:cNvPr id="500" name="Google Shape;500;p2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25"/>
            <p:cNvGrpSpPr/>
            <p:nvPr/>
          </p:nvGrpSpPr>
          <p:grpSpPr>
            <a:xfrm>
              <a:off x="8683881" y="115948"/>
              <a:ext cx="159362" cy="217605"/>
              <a:chOff x="2025348" y="3145361"/>
              <a:chExt cx="406327" cy="554831"/>
            </a:xfrm>
          </p:grpSpPr>
          <p:sp>
            <p:nvSpPr>
              <p:cNvPr id="502" name="Google Shape;502;p2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4" name="Google Shape;504;p25"/>
          <p:cNvSpPr txBox="1">
            <a:spLocks noGrp="1"/>
          </p:cNvSpPr>
          <p:nvPr>
            <p:ph type="title"/>
          </p:nvPr>
        </p:nvSpPr>
        <p:spPr>
          <a:xfrm>
            <a:off x="1311963" y="2361963"/>
            <a:ext cx="6519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5" name="Google Shape;505;p25"/>
          <p:cNvSpPr txBox="1">
            <a:spLocks noGrp="1"/>
          </p:cNvSpPr>
          <p:nvPr>
            <p:ph type="title" idx="2" hasCustomPrompt="1"/>
          </p:nvPr>
        </p:nvSpPr>
        <p:spPr>
          <a:xfrm>
            <a:off x="2996625" y="1243600"/>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6" name="Google Shape;506;p25"/>
          <p:cNvSpPr txBox="1">
            <a:spLocks noGrp="1"/>
          </p:cNvSpPr>
          <p:nvPr>
            <p:ph type="subTitle" idx="1"/>
          </p:nvPr>
        </p:nvSpPr>
        <p:spPr>
          <a:xfrm>
            <a:off x="1312121" y="3590288"/>
            <a:ext cx="6519900" cy="3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7" name="Google Shape;607;p3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3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3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11" name="Google Shape;611;p3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53750" y="130008"/>
              <a:ext cx="218100" cy="218100"/>
            </a:xfrm>
            <a:prstGeom prst="smileyFace">
              <a:avLst>
                <a:gd name="adj" fmla="val 465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5" name="Google Shape;615;p3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16" name="Google Shape;616;p31"/>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marL="914400" lvl="1"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marL="1371600" lvl="2"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marL="1828800" lvl="3"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marL="2286000" lvl="4"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marL="2743200" lvl="5"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marL="3200400" lvl="6"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marL="3657600" lvl="7"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marL="4114800" lvl="8" indent="-3175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8" r:id="rId7"/>
    <p:sldLayoutId id="2147483671" r:id="rId8"/>
    <p:sldLayoutId id="2147483677" r:id="rId9"/>
    <p:sldLayoutId id="2147483678" r:id="rId10"/>
    <p:sldLayoutId id="214748368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bin"/><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4500" dirty="0"/>
              <a:t>YAZILIM MİMARİSİ VE </a:t>
            </a:r>
            <a:br>
              <a:rPr lang="tr-TR" sz="4500" dirty="0"/>
            </a:br>
            <a:r>
              <a:rPr lang="tr-TR" sz="4500" dirty="0"/>
              <a:t>TASARIMI</a:t>
            </a:r>
            <a:endParaRPr sz="3100" dirty="0"/>
          </a:p>
          <a:p>
            <a:pPr marL="0" lvl="0" indent="0" algn="l" rtl="0">
              <a:spcBef>
                <a:spcPts val="1500"/>
              </a:spcBef>
              <a:spcAft>
                <a:spcPts val="0"/>
              </a:spcAft>
              <a:buNone/>
            </a:pPr>
            <a:r>
              <a:rPr lang="tr-TR" sz="3100" dirty="0">
                <a:solidFill>
                  <a:schemeClr val="accent1"/>
                </a:solidFill>
              </a:rPr>
              <a:t>Dr. Öğr. Üyesi Fatih BAL</a:t>
            </a:r>
            <a:endParaRPr sz="3100" dirty="0">
              <a:solidFill>
                <a:schemeClr val="accent1"/>
              </a:solidFill>
            </a:endParaRPr>
          </a:p>
        </p:txBody>
      </p:sp>
      <p:grpSp>
        <p:nvGrpSpPr>
          <p:cNvPr id="667" name="Google Shape;667;p36"/>
          <p:cNvGrpSpPr/>
          <p:nvPr/>
        </p:nvGrpSpPr>
        <p:grpSpPr>
          <a:xfrm>
            <a:off x="7587247" y="2888719"/>
            <a:ext cx="378215" cy="598023"/>
            <a:chOff x="1654675" y="1997765"/>
            <a:chExt cx="445587" cy="704551"/>
          </a:xfrm>
        </p:grpSpPr>
        <p:sp>
          <p:nvSpPr>
            <p:cNvPr id="668" name="Google Shape;668;p36"/>
            <p:cNvSpPr/>
            <p:nvPr/>
          </p:nvSpPr>
          <p:spPr>
            <a:xfrm>
              <a:off x="1655926" y="1998979"/>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A261EF86-9FE6-10FA-0A04-17EFEA117595}"/>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B84B68E0-8DEE-0199-A921-71D54C9B4C6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Yapısal Diyagramlar </a:t>
            </a:r>
            <a:r>
              <a:rPr lang="tr-TR" b="1" dirty="0">
                <a:solidFill>
                  <a:srgbClr val="0070C0"/>
                </a:solidFill>
              </a:rPr>
              <a:t>(Object)</a:t>
            </a:r>
            <a:endParaRPr b="1" dirty="0">
              <a:solidFill>
                <a:srgbClr val="0070C0"/>
              </a:solidFill>
            </a:endParaRPr>
          </a:p>
        </p:txBody>
      </p:sp>
      <p:sp>
        <p:nvSpPr>
          <p:cNvPr id="7" name="Metin kutusu 6">
            <a:extLst>
              <a:ext uri="{FF2B5EF4-FFF2-40B4-BE49-F238E27FC236}">
                <a16:creationId xmlns:a16="http://schemas.microsoft.com/office/drawing/2014/main" id="{DEE758EA-6E2A-E23C-099F-FC39D43FE6C4}"/>
              </a:ext>
            </a:extLst>
          </p:cNvPr>
          <p:cNvSpPr txBox="1"/>
          <p:nvPr/>
        </p:nvSpPr>
        <p:spPr>
          <a:xfrm>
            <a:off x="359809" y="1119619"/>
            <a:ext cx="8276191" cy="830997"/>
          </a:xfrm>
          <a:prstGeom prst="rect">
            <a:avLst/>
          </a:prstGeom>
          <a:noFill/>
        </p:spPr>
        <p:txBody>
          <a:bodyPr wrap="square" rtlCol="0">
            <a:spAutoFit/>
          </a:bodyPr>
          <a:lstStyle/>
          <a:p>
            <a:pPr algn="just"/>
            <a:r>
              <a:rPr lang="tr-TR" sz="1200" b="1" i="0" dirty="0">
                <a:solidFill>
                  <a:srgbClr val="222222"/>
                </a:solidFill>
                <a:effectLst/>
                <a:latin typeface="Fira Code" panose="020B0809050000020004" pitchFamily="49" charset="0"/>
                <a:ea typeface="Fira Code" panose="020B0809050000020004" pitchFamily="49" charset="0"/>
                <a:cs typeface="Fira Code" panose="020B0809050000020004" pitchFamily="49" charset="0"/>
              </a:rPr>
              <a:t>Nesne Diyagramı</a:t>
            </a:r>
            <a:r>
              <a:rPr lang="tr-TR" sz="1200" b="0" i="0" dirty="0">
                <a:solidFill>
                  <a:srgbClr val="222222"/>
                </a:solidFill>
                <a:effectLst/>
                <a:latin typeface="Fira Code" panose="020B0809050000020004" pitchFamily="49" charset="0"/>
                <a:ea typeface="Fira Code" panose="020B0809050000020004" pitchFamily="49" charset="0"/>
                <a:cs typeface="Fira Code" panose="020B0809050000020004" pitchFamily="49" charset="0"/>
              </a:rPr>
              <a:t> bir sınıfın örneğini açıklar. Bir sistemin belirli işlevselliğini görselleştirir. Sınıf ve nesne diyagramı arasındaki fark, sınıf diyagramının esas olarak soyut görünüm olarak da adlandırılan bir sistemin kuşbakışı görünümünü temsil etmesidir.</a:t>
            </a:r>
            <a:endParaRPr lang="tr-TR" sz="900" dirty="0">
              <a:latin typeface="Fira Code" panose="020B0809050000020004" pitchFamily="49" charset="0"/>
              <a:ea typeface="Fira Code" panose="020B0809050000020004" pitchFamily="49" charset="0"/>
              <a:cs typeface="Fira Code" panose="020B0809050000020004" pitchFamily="49" charset="0"/>
            </a:endParaRPr>
          </a:p>
        </p:txBody>
      </p:sp>
      <p:pic>
        <p:nvPicPr>
          <p:cNvPr id="5" name="Resim 4" descr="metin, yazı tipi, ekran görüntüsü, beyaz içeren bir resim&#10;&#10;Açıklama otomatik olarak oluşturuldu">
            <a:extLst>
              <a:ext uri="{FF2B5EF4-FFF2-40B4-BE49-F238E27FC236}">
                <a16:creationId xmlns:a16="http://schemas.microsoft.com/office/drawing/2014/main" id="{2A8A6FAD-46B1-6744-2E32-27BC62E48947}"/>
              </a:ext>
            </a:extLst>
          </p:cNvPr>
          <p:cNvPicPr>
            <a:picLocks noChangeAspect="1"/>
          </p:cNvPicPr>
          <p:nvPr/>
        </p:nvPicPr>
        <p:blipFill>
          <a:blip r:embed="rId3"/>
          <a:stretch>
            <a:fillRect/>
          </a:stretch>
        </p:blipFill>
        <p:spPr>
          <a:xfrm>
            <a:off x="3405476" y="2571750"/>
            <a:ext cx="1906752" cy="1230599"/>
          </a:xfrm>
          <a:prstGeom prst="rect">
            <a:avLst/>
          </a:prstGeom>
        </p:spPr>
      </p:pic>
    </p:spTree>
    <p:extLst>
      <p:ext uri="{BB962C8B-B14F-4D97-AF65-F5344CB8AC3E}">
        <p14:creationId xmlns:p14="http://schemas.microsoft.com/office/powerpoint/2010/main" val="29866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6D4D0794-12B2-B8B2-822A-47F39EFECD1B}"/>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5476426D-A552-83AF-D00F-F627421E909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Yapısal Diyagramlar </a:t>
            </a:r>
            <a:r>
              <a:rPr lang="tr-TR" b="1" dirty="0">
                <a:solidFill>
                  <a:srgbClr val="0070C0"/>
                </a:solidFill>
              </a:rPr>
              <a:t>(</a:t>
            </a:r>
            <a:r>
              <a:rPr lang="tr-TR" b="1" dirty="0" err="1">
                <a:solidFill>
                  <a:srgbClr val="0070C0"/>
                </a:solidFill>
              </a:rPr>
              <a:t>Composite</a:t>
            </a:r>
            <a:r>
              <a:rPr lang="tr-TR" b="1" dirty="0">
                <a:solidFill>
                  <a:srgbClr val="0070C0"/>
                </a:solidFill>
              </a:rPr>
              <a:t>)</a:t>
            </a:r>
            <a:endParaRPr b="1" dirty="0">
              <a:solidFill>
                <a:srgbClr val="0070C0"/>
              </a:solidFill>
            </a:endParaRPr>
          </a:p>
        </p:txBody>
      </p:sp>
      <p:sp>
        <p:nvSpPr>
          <p:cNvPr id="7" name="Metin kutusu 6">
            <a:extLst>
              <a:ext uri="{FF2B5EF4-FFF2-40B4-BE49-F238E27FC236}">
                <a16:creationId xmlns:a16="http://schemas.microsoft.com/office/drawing/2014/main" id="{A6CDF983-51FC-56FD-1185-72FED4AB1B30}"/>
              </a:ext>
            </a:extLst>
          </p:cNvPr>
          <p:cNvSpPr txBox="1"/>
          <p:nvPr/>
        </p:nvSpPr>
        <p:spPr>
          <a:xfrm>
            <a:off x="359809" y="1119619"/>
            <a:ext cx="8276191" cy="830997"/>
          </a:xfrm>
          <a:prstGeom prst="rect">
            <a:avLst/>
          </a:prstGeom>
          <a:noFill/>
        </p:spPr>
        <p:txBody>
          <a:bodyPr wrap="square" rtlCol="0">
            <a:spAutoFit/>
          </a:bodyPr>
          <a:lstStyle/>
          <a:p>
            <a:pPr algn="just"/>
            <a:r>
              <a:rPr lang="tr-TR" sz="1200" dirty="0" err="1">
                <a:latin typeface="Fira Code" panose="020B0809050000020004" pitchFamily="49" charset="0"/>
                <a:ea typeface="Fira Code" panose="020B0809050000020004" pitchFamily="49" charset="0"/>
                <a:cs typeface="Fira Code" panose="020B0809050000020004" pitchFamily="49" charset="0"/>
              </a:rPr>
              <a:t>Composite</a:t>
            </a:r>
            <a:r>
              <a:rPr lang="tr-TR" sz="1200" dirty="0">
                <a:latin typeface="Fira Code" panose="020B0809050000020004" pitchFamily="49" charset="0"/>
                <a:ea typeface="Fira Code" panose="020B0809050000020004" pitchFamily="49" charset="0"/>
                <a:cs typeface="Fira Code" panose="020B0809050000020004" pitchFamily="49" charset="0"/>
              </a:rPr>
              <a:t> nesne yönelimli yazılım sistemlerinde bir bileşenin (</a:t>
            </a:r>
            <a:r>
              <a:rPr lang="tr-TR" sz="1200" dirty="0" err="1">
                <a:latin typeface="Fira Code" panose="020B0809050000020004" pitchFamily="49" charset="0"/>
                <a:ea typeface="Fira Code" panose="020B0809050000020004" pitchFamily="49" charset="0"/>
                <a:cs typeface="Fira Code" panose="020B0809050000020004" pitchFamily="49" charset="0"/>
              </a:rPr>
              <a:t>component</a:t>
            </a:r>
            <a:r>
              <a:rPr lang="tr-TR" sz="1200" dirty="0">
                <a:latin typeface="Fira Code" panose="020B0809050000020004" pitchFamily="49" charset="0"/>
                <a:ea typeface="Fira Code" panose="020B0809050000020004" pitchFamily="49" charset="0"/>
                <a:cs typeface="Fira Code" panose="020B0809050000020004" pitchFamily="49" charset="0"/>
              </a:rPr>
              <a:t>) ya da sınıfın iç yapısını ve davranışını detaylı bir şekilde gösterir. Diğer UML diyagramlarına göre daha kapsamlı bir yapıya sahiptir ve hem sınıflar arasındaki ilişkiyi hem de bu sınıfların iç detaylarını gösterir.</a:t>
            </a:r>
            <a:endParaRPr lang="tr-TR" sz="700" dirty="0">
              <a:latin typeface="Fira Code" panose="020B0809050000020004" pitchFamily="49" charset="0"/>
              <a:ea typeface="Fira Code" panose="020B0809050000020004" pitchFamily="49" charset="0"/>
              <a:cs typeface="Fira Code" panose="020B0809050000020004" pitchFamily="49" charset="0"/>
            </a:endParaRPr>
          </a:p>
        </p:txBody>
      </p:sp>
      <p:sp>
        <p:nvSpPr>
          <p:cNvPr id="2" name="Metin kutusu 1">
            <a:extLst>
              <a:ext uri="{FF2B5EF4-FFF2-40B4-BE49-F238E27FC236}">
                <a16:creationId xmlns:a16="http://schemas.microsoft.com/office/drawing/2014/main" id="{FB8575A3-4606-7320-CC23-EFB24ACC3D8D}"/>
              </a:ext>
            </a:extLst>
          </p:cNvPr>
          <p:cNvSpPr txBox="1"/>
          <p:nvPr/>
        </p:nvSpPr>
        <p:spPr>
          <a:xfrm>
            <a:off x="420915" y="2161073"/>
            <a:ext cx="8106228" cy="1785104"/>
          </a:xfrm>
          <a:prstGeom prst="rect">
            <a:avLst/>
          </a:prstGeom>
          <a:noFill/>
        </p:spPr>
        <p:txBody>
          <a:bodyPr wrap="square" rtlCol="0">
            <a:spAutoFit/>
          </a:bodyPr>
          <a:lstStyle/>
          <a:p>
            <a:pPr algn="just"/>
            <a:r>
              <a:rPr lang="tr-TR" sz="1100" b="1" u="sng" dirty="0">
                <a:latin typeface="Fira Code" panose="020B0809050000020004" pitchFamily="49" charset="0"/>
                <a:ea typeface="Fira Code" panose="020B0809050000020004" pitchFamily="49" charset="0"/>
                <a:cs typeface="Fira Code" panose="020B0809050000020004" pitchFamily="49" charset="0"/>
              </a:rPr>
              <a:t>Öne çıkan özellikleri</a:t>
            </a:r>
          </a:p>
          <a:p>
            <a:pPr algn="just"/>
            <a:endParaRPr lang="tr-TR" sz="1100" dirty="0">
              <a:latin typeface="Fira Code" panose="020B0809050000020004" pitchFamily="49" charset="0"/>
              <a:ea typeface="Fira Code" panose="020B0809050000020004" pitchFamily="49" charset="0"/>
              <a:cs typeface="Fira Code" panose="020B0809050000020004" pitchFamily="49" charset="0"/>
            </a:endParaRP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Parça-bütün ilişkisini</a:t>
            </a:r>
            <a:r>
              <a:rPr lang="tr-TR" sz="1100" dirty="0">
                <a:latin typeface="Fira Code" panose="020B0809050000020004" pitchFamily="49" charset="0"/>
                <a:ea typeface="Fira Code" panose="020B0809050000020004" pitchFamily="49" charset="0"/>
                <a:cs typeface="Fira Code" panose="020B0809050000020004" pitchFamily="49" charset="0"/>
              </a:rPr>
              <a:t> temsil eder. Yani bir bileşenin veya sınıfın daha küçük parçalar ya da alt nesneler ile nasıl bir araya geldiğini gösterir.</a:t>
            </a:r>
          </a:p>
          <a:p>
            <a:pPr marL="171450" indent="-171450" algn="just">
              <a:buFont typeface="Arial" panose="020B0604020202020204" pitchFamily="34" charset="0"/>
              <a:buChar char="•"/>
            </a:pPr>
            <a:endParaRPr lang="tr-TR" sz="1100" dirty="0">
              <a:latin typeface="Fira Code" panose="020B0809050000020004" pitchFamily="49" charset="0"/>
              <a:ea typeface="Fira Code" panose="020B0809050000020004" pitchFamily="49" charset="0"/>
              <a:cs typeface="Fira Code" panose="020B0809050000020004" pitchFamily="49" charset="0"/>
            </a:endParaRP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Bağımsız bileşenlerin</a:t>
            </a:r>
            <a:r>
              <a:rPr lang="tr-TR" sz="1100" dirty="0">
                <a:latin typeface="Fira Code" panose="020B0809050000020004" pitchFamily="49" charset="0"/>
                <a:ea typeface="Fira Code" panose="020B0809050000020004" pitchFamily="49" charset="0"/>
                <a:cs typeface="Fira Code" panose="020B0809050000020004" pitchFamily="49" charset="0"/>
              </a:rPr>
              <a:t> ve bu bileşenlerin kendi aralarındaki etkileşimlerin bir yapısal ya da davranışsal modelini sunar.</a:t>
            </a:r>
          </a:p>
          <a:p>
            <a:pPr marL="171450" indent="-171450" algn="just">
              <a:buFont typeface="Arial" panose="020B0604020202020204" pitchFamily="34" charset="0"/>
              <a:buChar char="•"/>
            </a:pPr>
            <a:endParaRPr lang="tr-TR" sz="1100" dirty="0">
              <a:latin typeface="Fira Code" panose="020B0809050000020004" pitchFamily="49" charset="0"/>
              <a:ea typeface="Fira Code" panose="020B0809050000020004" pitchFamily="49" charset="0"/>
              <a:cs typeface="Fira Code" panose="020B0809050000020004" pitchFamily="49" charset="0"/>
            </a:endParaRP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Nesneler</a:t>
            </a:r>
            <a:r>
              <a:rPr lang="tr-TR" sz="1100" dirty="0">
                <a:latin typeface="Fira Code" panose="020B0809050000020004" pitchFamily="49" charset="0"/>
                <a:ea typeface="Fira Code" panose="020B0809050000020004" pitchFamily="49" charset="0"/>
                <a:cs typeface="Fira Code" panose="020B0809050000020004" pitchFamily="49" charset="0"/>
              </a:rPr>
              <a:t>, </a:t>
            </a:r>
            <a:r>
              <a:rPr lang="tr-TR" sz="1100" b="1" dirty="0">
                <a:latin typeface="Fira Code" panose="020B0809050000020004" pitchFamily="49" charset="0"/>
                <a:ea typeface="Fira Code" panose="020B0809050000020004" pitchFamily="49" charset="0"/>
                <a:cs typeface="Fira Code" panose="020B0809050000020004" pitchFamily="49" charset="0"/>
              </a:rPr>
              <a:t>arayüzler</a:t>
            </a:r>
            <a:r>
              <a:rPr lang="tr-TR" sz="1100" dirty="0">
                <a:latin typeface="Fira Code" panose="020B0809050000020004" pitchFamily="49" charset="0"/>
                <a:ea typeface="Fira Code" panose="020B0809050000020004" pitchFamily="49" charset="0"/>
                <a:cs typeface="Fira Code" panose="020B0809050000020004" pitchFamily="49" charset="0"/>
              </a:rPr>
              <a:t> ve </a:t>
            </a:r>
            <a:r>
              <a:rPr lang="tr-TR" sz="1100" b="1" dirty="0">
                <a:latin typeface="Fira Code" panose="020B0809050000020004" pitchFamily="49" charset="0"/>
                <a:ea typeface="Fira Code" panose="020B0809050000020004" pitchFamily="49" charset="0"/>
                <a:cs typeface="Fira Code" panose="020B0809050000020004" pitchFamily="49" charset="0"/>
              </a:rPr>
              <a:t>bileşenlerin</a:t>
            </a:r>
            <a:r>
              <a:rPr lang="tr-TR" sz="1100" dirty="0">
                <a:latin typeface="Fira Code" panose="020B0809050000020004" pitchFamily="49" charset="0"/>
                <a:ea typeface="Fira Code" panose="020B0809050000020004" pitchFamily="49" charset="0"/>
                <a:cs typeface="Fira Code" panose="020B0809050000020004" pitchFamily="49" charset="0"/>
              </a:rPr>
              <a:t> ilişkisini, nesnelerin birbirleriyle nasıl etkileşime geçtiğini betimlemek için kullanılır.</a:t>
            </a:r>
          </a:p>
        </p:txBody>
      </p:sp>
    </p:spTree>
    <p:extLst>
      <p:ext uri="{BB962C8B-B14F-4D97-AF65-F5344CB8AC3E}">
        <p14:creationId xmlns:p14="http://schemas.microsoft.com/office/powerpoint/2010/main" val="178636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527F2D37-8109-ED9C-61C7-513EF694ADAC}"/>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88FDDC0C-E89B-1230-C414-6E956AEA6D9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Yapısal Diyagramlar </a:t>
            </a:r>
            <a:r>
              <a:rPr lang="tr-TR" b="1" dirty="0">
                <a:solidFill>
                  <a:srgbClr val="0070C0"/>
                </a:solidFill>
              </a:rPr>
              <a:t>(</a:t>
            </a:r>
            <a:r>
              <a:rPr lang="tr-TR" b="1" dirty="0" err="1">
                <a:solidFill>
                  <a:srgbClr val="0070C0"/>
                </a:solidFill>
              </a:rPr>
              <a:t>Composite</a:t>
            </a:r>
            <a:r>
              <a:rPr lang="tr-TR" b="1" dirty="0">
                <a:solidFill>
                  <a:srgbClr val="0070C0"/>
                </a:solidFill>
              </a:rPr>
              <a:t>)</a:t>
            </a:r>
            <a:endParaRPr b="1" dirty="0">
              <a:solidFill>
                <a:srgbClr val="0070C0"/>
              </a:solidFill>
            </a:endParaRPr>
          </a:p>
        </p:txBody>
      </p:sp>
      <p:pic>
        <p:nvPicPr>
          <p:cNvPr id="4" name="Resim 3" descr="metin, diyagram, çizgi, ekran görüntüsü içeren bir resim&#10;&#10;Açıklama otomatik olarak oluşturuldu">
            <a:extLst>
              <a:ext uri="{FF2B5EF4-FFF2-40B4-BE49-F238E27FC236}">
                <a16:creationId xmlns:a16="http://schemas.microsoft.com/office/drawing/2014/main" id="{4EB56204-37DA-9A76-118C-CD9554F65D0D}"/>
              </a:ext>
            </a:extLst>
          </p:cNvPr>
          <p:cNvPicPr>
            <a:picLocks noChangeAspect="1"/>
          </p:cNvPicPr>
          <p:nvPr/>
        </p:nvPicPr>
        <p:blipFill>
          <a:blip r:embed="rId3"/>
          <a:stretch>
            <a:fillRect/>
          </a:stretch>
        </p:blipFill>
        <p:spPr>
          <a:xfrm>
            <a:off x="247763" y="1230720"/>
            <a:ext cx="6268130" cy="2478860"/>
          </a:xfrm>
          <a:prstGeom prst="rect">
            <a:avLst/>
          </a:prstGeom>
        </p:spPr>
      </p:pic>
      <p:sp>
        <p:nvSpPr>
          <p:cNvPr id="5" name="Metin kutusu 4">
            <a:extLst>
              <a:ext uri="{FF2B5EF4-FFF2-40B4-BE49-F238E27FC236}">
                <a16:creationId xmlns:a16="http://schemas.microsoft.com/office/drawing/2014/main" id="{4F7C37BE-DB80-5BA2-D1D6-BECCB65D171C}"/>
              </a:ext>
            </a:extLst>
          </p:cNvPr>
          <p:cNvSpPr txBox="1"/>
          <p:nvPr/>
        </p:nvSpPr>
        <p:spPr>
          <a:xfrm>
            <a:off x="5871028" y="1146629"/>
            <a:ext cx="3158237" cy="769441"/>
          </a:xfrm>
          <a:prstGeom prst="rect">
            <a:avLst/>
          </a:prstGeom>
          <a:noFill/>
        </p:spPr>
        <p:txBody>
          <a:bodyPr wrap="none" rtlCol="0">
            <a:spAutoFit/>
          </a:bodyPr>
          <a:lstStyle/>
          <a:p>
            <a:r>
              <a:rPr lang="tr-TR" sz="1100" b="1" dirty="0" err="1">
                <a:latin typeface="Fira Code" panose="020B0809050000020004" pitchFamily="49" charset="0"/>
                <a:ea typeface="Fira Code" panose="020B0809050000020004" pitchFamily="49" charset="0"/>
                <a:cs typeface="Fira Code" panose="020B0809050000020004" pitchFamily="49" charset="0"/>
              </a:rPr>
              <a:t>Transmission</a:t>
            </a:r>
            <a:r>
              <a:rPr lang="tr-TR" sz="1100" dirty="0">
                <a:latin typeface="Fira Code" panose="020B0809050000020004" pitchFamily="49" charset="0"/>
                <a:ea typeface="Fira Code" panose="020B0809050000020004" pitchFamily="49" charset="0"/>
                <a:cs typeface="Fira Code" panose="020B0809050000020004" pitchFamily="49" charset="0"/>
              </a:rPr>
              <a:t>: Şanzıman</a:t>
            </a:r>
          </a:p>
          <a:p>
            <a:r>
              <a:rPr lang="tr-TR" sz="1100" b="1" dirty="0">
                <a:latin typeface="Fira Code" panose="020B0809050000020004" pitchFamily="49" charset="0"/>
                <a:ea typeface="Fira Code" panose="020B0809050000020004" pitchFamily="49" charset="0"/>
                <a:cs typeface="Fira Code" panose="020B0809050000020004" pitchFamily="49" charset="0"/>
              </a:rPr>
              <a:t>Engine</a:t>
            </a:r>
            <a:r>
              <a:rPr lang="tr-TR" sz="1100" dirty="0">
                <a:latin typeface="Fira Code" panose="020B0809050000020004" pitchFamily="49" charset="0"/>
                <a:ea typeface="Fira Code" panose="020B0809050000020004" pitchFamily="49" charset="0"/>
                <a:cs typeface="Fira Code" panose="020B0809050000020004" pitchFamily="49" charset="0"/>
              </a:rPr>
              <a:t>: Motor</a:t>
            </a:r>
          </a:p>
          <a:p>
            <a:r>
              <a:rPr lang="tr-TR" sz="1100" b="1" dirty="0" err="1">
                <a:latin typeface="Fira Code" panose="020B0809050000020004" pitchFamily="49" charset="0"/>
                <a:ea typeface="Fira Code" panose="020B0809050000020004" pitchFamily="49" charset="0"/>
                <a:cs typeface="Fira Code" panose="020B0809050000020004" pitchFamily="49" charset="0"/>
              </a:rPr>
              <a:t>Steering</a:t>
            </a:r>
            <a:r>
              <a:rPr lang="tr-TR" sz="1100" b="1" dirty="0">
                <a:latin typeface="Fira Code" panose="020B0809050000020004" pitchFamily="49" charset="0"/>
                <a:ea typeface="Fira Code" panose="020B0809050000020004" pitchFamily="49" charset="0"/>
                <a:cs typeface="Fira Code" panose="020B0809050000020004" pitchFamily="49" charset="0"/>
              </a:rPr>
              <a:t> </a:t>
            </a:r>
            <a:r>
              <a:rPr lang="tr-TR" sz="1100" b="1" dirty="0" err="1">
                <a:latin typeface="Fira Code" panose="020B0809050000020004" pitchFamily="49" charset="0"/>
                <a:ea typeface="Fira Code" panose="020B0809050000020004" pitchFamily="49" charset="0"/>
                <a:cs typeface="Fira Code" panose="020B0809050000020004" pitchFamily="49" charset="0"/>
              </a:rPr>
              <a:t>System</a:t>
            </a:r>
            <a:r>
              <a:rPr lang="tr-TR" sz="1100" b="1" dirty="0">
                <a:latin typeface="Fira Code" panose="020B0809050000020004" pitchFamily="49" charset="0"/>
                <a:ea typeface="Fira Code" panose="020B0809050000020004" pitchFamily="49" charset="0"/>
                <a:cs typeface="Fira Code" panose="020B0809050000020004" pitchFamily="49" charset="0"/>
              </a:rPr>
              <a:t>: </a:t>
            </a:r>
            <a:r>
              <a:rPr lang="tr-TR" sz="1100" dirty="0">
                <a:latin typeface="Fira Code" panose="020B0809050000020004" pitchFamily="49" charset="0"/>
                <a:ea typeface="Fira Code" panose="020B0809050000020004" pitchFamily="49" charset="0"/>
                <a:cs typeface="Fira Code" panose="020B0809050000020004" pitchFamily="49" charset="0"/>
              </a:rPr>
              <a:t>Direksiyon Sistemi</a:t>
            </a:r>
          </a:p>
          <a:p>
            <a:r>
              <a:rPr lang="tr-TR" sz="1100" b="1" dirty="0" err="1">
                <a:latin typeface="Fira Code" panose="020B0809050000020004" pitchFamily="49" charset="0"/>
                <a:ea typeface="Fira Code" panose="020B0809050000020004" pitchFamily="49" charset="0"/>
                <a:cs typeface="Fira Code" panose="020B0809050000020004" pitchFamily="49" charset="0"/>
              </a:rPr>
              <a:t>Steering</a:t>
            </a:r>
            <a:r>
              <a:rPr lang="tr-TR" sz="1100" b="1" dirty="0">
                <a:latin typeface="Fira Code" panose="020B0809050000020004" pitchFamily="49" charset="0"/>
                <a:ea typeface="Fira Code" panose="020B0809050000020004" pitchFamily="49" charset="0"/>
                <a:cs typeface="Fira Code" panose="020B0809050000020004" pitchFamily="49" charset="0"/>
              </a:rPr>
              <a:t> Wheel: </a:t>
            </a:r>
            <a:r>
              <a:rPr lang="tr-TR" sz="1100" dirty="0">
                <a:latin typeface="Fira Code" panose="020B0809050000020004" pitchFamily="49" charset="0"/>
                <a:ea typeface="Fira Code" panose="020B0809050000020004" pitchFamily="49" charset="0"/>
                <a:cs typeface="Fira Code" panose="020B0809050000020004" pitchFamily="49" charset="0"/>
              </a:rPr>
              <a:t>Direksiyon Simidi</a:t>
            </a:r>
          </a:p>
        </p:txBody>
      </p:sp>
    </p:spTree>
    <p:extLst>
      <p:ext uri="{BB962C8B-B14F-4D97-AF65-F5344CB8AC3E}">
        <p14:creationId xmlns:p14="http://schemas.microsoft.com/office/powerpoint/2010/main" val="13402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8DF063EF-E097-0E4F-1EE9-7874F2E0AB3E}"/>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E559112F-A3DC-90D3-A6AB-42863065FE2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Yapısal Diyagramlar </a:t>
            </a:r>
            <a:r>
              <a:rPr lang="tr-TR" b="1" dirty="0">
                <a:solidFill>
                  <a:srgbClr val="0070C0"/>
                </a:solidFill>
              </a:rPr>
              <a:t>(</a:t>
            </a:r>
            <a:r>
              <a:rPr lang="tr-TR" b="1" dirty="0" err="1">
                <a:solidFill>
                  <a:srgbClr val="0070C0"/>
                </a:solidFill>
              </a:rPr>
              <a:t>Composite</a:t>
            </a:r>
            <a:r>
              <a:rPr lang="tr-TR" b="1" dirty="0">
                <a:solidFill>
                  <a:srgbClr val="0070C0"/>
                </a:solidFill>
              </a:rPr>
              <a:t>)</a:t>
            </a:r>
            <a:endParaRPr b="1" dirty="0">
              <a:solidFill>
                <a:srgbClr val="0070C0"/>
              </a:solidFill>
            </a:endParaRPr>
          </a:p>
        </p:txBody>
      </p:sp>
      <p:pic>
        <p:nvPicPr>
          <p:cNvPr id="3" name="Resim 2" descr="metin, ekran görüntüsü, diyagram, ekran, görüntüleme içeren bir resim&#10;&#10;Açıklama otomatik olarak oluşturuldu">
            <a:extLst>
              <a:ext uri="{FF2B5EF4-FFF2-40B4-BE49-F238E27FC236}">
                <a16:creationId xmlns:a16="http://schemas.microsoft.com/office/drawing/2014/main" id="{8BE235F9-53DD-FAB1-4E22-9D91549D9090}"/>
              </a:ext>
            </a:extLst>
          </p:cNvPr>
          <p:cNvPicPr>
            <a:picLocks noChangeAspect="1"/>
          </p:cNvPicPr>
          <p:nvPr/>
        </p:nvPicPr>
        <p:blipFill>
          <a:blip r:embed="rId3"/>
          <a:stretch>
            <a:fillRect/>
          </a:stretch>
        </p:blipFill>
        <p:spPr>
          <a:xfrm>
            <a:off x="307943" y="1278983"/>
            <a:ext cx="6666171" cy="2951932"/>
          </a:xfrm>
          <a:prstGeom prst="rect">
            <a:avLst/>
          </a:prstGeom>
        </p:spPr>
      </p:pic>
      <p:sp>
        <p:nvSpPr>
          <p:cNvPr id="5" name="Metin kutusu 4">
            <a:extLst>
              <a:ext uri="{FF2B5EF4-FFF2-40B4-BE49-F238E27FC236}">
                <a16:creationId xmlns:a16="http://schemas.microsoft.com/office/drawing/2014/main" id="{A4B31C8D-1FB4-4363-C74E-6D08BFB73FEC}"/>
              </a:ext>
            </a:extLst>
          </p:cNvPr>
          <p:cNvSpPr txBox="1"/>
          <p:nvPr/>
        </p:nvSpPr>
        <p:spPr>
          <a:xfrm>
            <a:off x="720000" y="4298365"/>
            <a:ext cx="2339102" cy="400110"/>
          </a:xfrm>
          <a:prstGeom prst="rect">
            <a:avLst/>
          </a:prstGeom>
          <a:noFill/>
        </p:spPr>
        <p:txBody>
          <a:bodyPr wrap="none" rtlCol="0">
            <a:spAutoFit/>
          </a:bodyPr>
          <a:lstStyle/>
          <a:p>
            <a:r>
              <a:rPr lang="tr-TR" sz="1000" dirty="0">
                <a:latin typeface="Fira Code" panose="020B0809050000020004" pitchFamily="49" charset="0"/>
                <a:ea typeface="Fira Code" panose="020B0809050000020004" pitchFamily="49" charset="0"/>
                <a:cs typeface="Fira Code" panose="020B0809050000020004" pitchFamily="49" charset="0"/>
              </a:rPr>
              <a:t>PSU: </a:t>
            </a:r>
            <a:r>
              <a:rPr lang="tr-TR" sz="1000" dirty="0" err="1">
                <a:latin typeface="Fira Code" panose="020B0809050000020004" pitchFamily="49" charset="0"/>
                <a:ea typeface="Fira Code" panose="020B0809050000020004" pitchFamily="49" charset="0"/>
                <a:cs typeface="Fira Code" panose="020B0809050000020004" pitchFamily="49" charset="0"/>
              </a:rPr>
              <a:t>Power</a:t>
            </a:r>
            <a:r>
              <a:rPr lang="tr-TR" sz="1000" dirty="0">
                <a:latin typeface="Fira Code" panose="020B0809050000020004" pitchFamily="49" charset="0"/>
                <a:ea typeface="Fira Code" panose="020B0809050000020004" pitchFamily="49" charset="0"/>
                <a:cs typeface="Fira Code" panose="020B0809050000020004" pitchFamily="49" charset="0"/>
              </a:rPr>
              <a:t> </a:t>
            </a:r>
            <a:r>
              <a:rPr lang="tr-TR" sz="1000" dirty="0" err="1">
                <a:latin typeface="Fira Code" panose="020B0809050000020004" pitchFamily="49" charset="0"/>
                <a:ea typeface="Fira Code" panose="020B0809050000020004" pitchFamily="49" charset="0"/>
                <a:cs typeface="Fira Code" panose="020B0809050000020004" pitchFamily="49" charset="0"/>
              </a:rPr>
              <a:t>Suppy</a:t>
            </a:r>
            <a:r>
              <a:rPr lang="tr-TR" sz="1000" dirty="0">
                <a:latin typeface="Fira Code" panose="020B0809050000020004" pitchFamily="49" charset="0"/>
                <a:ea typeface="Fira Code" panose="020B0809050000020004" pitchFamily="49" charset="0"/>
                <a:cs typeface="Fira Code" panose="020B0809050000020004" pitchFamily="49" charset="0"/>
              </a:rPr>
              <a:t> </a:t>
            </a:r>
            <a:r>
              <a:rPr lang="tr-TR" sz="1000" dirty="0" err="1">
                <a:latin typeface="Fira Code" panose="020B0809050000020004" pitchFamily="49" charset="0"/>
                <a:ea typeface="Fira Code" panose="020B0809050000020004" pitchFamily="49" charset="0"/>
                <a:cs typeface="Fira Code" panose="020B0809050000020004" pitchFamily="49" charset="0"/>
              </a:rPr>
              <a:t>Unit</a:t>
            </a:r>
            <a:endParaRPr lang="tr-TR" sz="1000" dirty="0">
              <a:latin typeface="Fira Code" panose="020B0809050000020004" pitchFamily="49" charset="0"/>
              <a:ea typeface="Fira Code" panose="020B0809050000020004" pitchFamily="49" charset="0"/>
              <a:cs typeface="Fira Code" panose="020B0809050000020004" pitchFamily="49" charset="0"/>
            </a:endParaRPr>
          </a:p>
          <a:p>
            <a:r>
              <a:rPr lang="tr-TR" sz="1000" dirty="0">
                <a:latin typeface="Fira Code" panose="020B0809050000020004" pitchFamily="49" charset="0"/>
                <a:ea typeface="Fira Code" panose="020B0809050000020004" pitchFamily="49" charset="0"/>
                <a:cs typeface="Fira Code" panose="020B0809050000020004" pitchFamily="49" charset="0"/>
              </a:rPr>
              <a:t>CPU: Central </a:t>
            </a:r>
            <a:r>
              <a:rPr lang="tr-TR" sz="1000" dirty="0" err="1">
                <a:latin typeface="Fira Code" panose="020B0809050000020004" pitchFamily="49" charset="0"/>
                <a:ea typeface="Fira Code" panose="020B0809050000020004" pitchFamily="49" charset="0"/>
                <a:cs typeface="Fira Code" panose="020B0809050000020004" pitchFamily="49" charset="0"/>
              </a:rPr>
              <a:t>Processing</a:t>
            </a:r>
            <a:r>
              <a:rPr lang="tr-TR" sz="1000" dirty="0">
                <a:latin typeface="Fira Code" panose="020B0809050000020004" pitchFamily="49" charset="0"/>
                <a:ea typeface="Fira Code" panose="020B0809050000020004" pitchFamily="49" charset="0"/>
                <a:cs typeface="Fira Code" panose="020B0809050000020004" pitchFamily="49" charset="0"/>
              </a:rPr>
              <a:t> </a:t>
            </a:r>
            <a:r>
              <a:rPr lang="tr-TR" sz="1000" dirty="0" err="1">
                <a:latin typeface="Fira Code" panose="020B0809050000020004" pitchFamily="49" charset="0"/>
                <a:ea typeface="Fira Code" panose="020B0809050000020004" pitchFamily="49" charset="0"/>
                <a:cs typeface="Fira Code" panose="020B0809050000020004" pitchFamily="49" charset="0"/>
              </a:rPr>
              <a:t>Unit</a:t>
            </a:r>
            <a:endParaRPr lang="tr-TR" sz="10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Metin kutusu 5">
            <a:extLst>
              <a:ext uri="{FF2B5EF4-FFF2-40B4-BE49-F238E27FC236}">
                <a16:creationId xmlns:a16="http://schemas.microsoft.com/office/drawing/2014/main" id="{E0D3214F-BA1A-7F7C-57A3-BBBC35C2B43A}"/>
              </a:ext>
            </a:extLst>
          </p:cNvPr>
          <p:cNvSpPr txBox="1"/>
          <p:nvPr/>
        </p:nvSpPr>
        <p:spPr>
          <a:xfrm>
            <a:off x="3641028" y="4292118"/>
            <a:ext cx="1723549" cy="400110"/>
          </a:xfrm>
          <a:prstGeom prst="rect">
            <a:avLst/>
          </a:prstGeom>
          <a:noFill/>
        </p:spPr>
        <p:txBody>
          <a:bodyPr wrap="none" rtlCol="0">
            <a:spAutoFit/>
          </a:bodyPr>
          <a:lstStyle/>
          <a:p>
            <a:r>
              <a:rPr lang="tr-TR" sz="1000" dirty="0">
                <a:latin typeface="Fira Code" panose="020B0809050000020004" pitchFamily="49" charset="0"/>
                <a:ea typeface="Fira Code" panose="020B0809050000020004" pitchFamily="49" charset="0"/>
                <a:cs typeface="Fira Code" panose="020B0809050000020004" pitchFamily="49" charset="0"/>
              </a:rPr>
              <a:t>MB: </a:t>
            </a:r>
            <a:r>
              <a:rPr lang="tr-TR" sz="1000" dirty="0" err="1">
                <a:latin typeface="Fira Code" panose="020B0809050000020004" pitchFamily="49" charset="0"/>
                <a:ea typeface="Fira Code" panose="020B0809050000020004" pitchFamily="49" charset="0"/>
                <a:cs typeface="Fira Code" panose="020B0809050000020004" pitchFamily="49" charset="0"/>
              </a:rPr>
              <a:t>Maian</a:t>
            </a:r>
            <a:r>
              <a:rPr lang="tr-TR" sz="1000" dirty="0">
                <a:latin typeface="Fira Code" panose="020B0809050000020004" pitchFamily="49" charset="0"/>
                <a:ea typeface="Fira Code" panose="020B0809050000020004" pitchFamily="49" charset="0"/>
                <a:cs typeface="Fira Code" panose="020B0809050000020004" pitchFamily="49" charset="0"/>
              </a:rPr>
              <a:t> Board</a:t>
            </a:r>
          </a:p>
          <a:p>
            <a:r>
              <a:rPr lang="tr-TR" sz="1000" dirty="0">
                <a:latin typeface="Fira Code" panose="020B0809050000020004" pitchFamily="49" charset="0"/>
                <a:ea typeface="Fira Code" panose="020B0809050000020004" pitchFamily="49" charset="0"/>
                <a:cs typeface="Fira Code" panose="020B0809050000020004" pitchFamily="49" charset="0"/>
              </a:rPr>
              <a:t>HDD: Hard-Disk Drive</a:t>
            </a:r>
          </a:p>
        </p:txBody>
      </p:sp>
      <p:sp>
        <p:nvSpPr>
          <p:cNvPr id="7" name="Metin kutusu 6">
            <a:extLst>
              <a:ext uri="{FF2B5EF4-FFF2-40B4-BE49-F238E27FC236}">
                <a16:creationId xmlns:a16="http://schemas.microsoft.com/office/drawing/2014/main" id="{7C5A4A02-DEBE-447C-D23E-B276CDA6A433}"/>
              </a:ext>
            </a:extLst>
          </p:cNvPr>
          <p:cNvSpPr txBox="1"/>
          <p:nvPr/>
        </p:nvSpPr>
        <p:spPr>
          <a:xfrm>
            <a:off x="5622228" y="4369062"/>
            <a:ext cx="1492716" cy="246221"/>
          </a:xfrm>
          <a:prstGeom prst="rect">
            <a:avLst/>
          </a:prstGeom>
          <a:noFill/>
        </p:spPr>
        <p:txBody>
          <a:bodyPr wrap="none" rtlCol="0">
            <a:spAutoFit/>
          </a:bodyPr>
          <a:lstStyle/>
          <a:p>
            <a:r>
              <a:rPr lang="tr-TR" sz="1000" dirty="0">
                <a:latin typeface="Fira Code" panose="020B0809050000020004" pitchFamily="49" charset="0"/>
                <a:ea typeface="Fira Code" panose="020B0809050000020004" pitchFamily="49" charset="0"/>
                <a:cs typeface="Fira Code" panose="020B0809050000020004" pitchFamily="49" charset="0"/>
              </a:rPr>
              <a:t>MM: Memory </a:t>
            </a:r>
            <a:r>
              <a:rPr lang="tr-TR" sz="1000" dirty="0" err="1">
                <a:latin typeface="Fira Code" panose="020B0809050000020004" pitchFamily="49" charset="0"/>
                <a:ea typeface="Fira Code" panose="020B0809050000020004" pitchFamily="49" charset="0"/>
                <a:cs typeface="Fira Code" panose="020B0809050000020004" pitchFamily="49" charset="0"/>
              </a:rPr>
              <a:t>Module</a:t>
            </a:r>
            <a:endParaRPr lang="tr-TR" sz="1000"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7694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CB7D70D9-2402-69C1-89F5-2064BF4B5ADA}"/>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8497F799-6F65-C1E3-56B8-E7911450D22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Yapısal Diyagramlar </a:t>
            </a:r>
            <a:r>
              <a:rPr lang="tr-TR" b="1" dirty="0">
                <a:solidFill>
                  <a:srgbClr val="0070C0"/>
                </a:solidFill>
              </a:rPr>
              <a:t>(Component)</a:t>
            </a:r>
            <a:endParaRPr b="1" dirty="0">
              <a:solidFill>
                <a:srgbClr val="0070C0"/>
              </a:solidFill>
            </a:endParaRPr>
          </a:p>
        </p:txBody>
      </p:sp>
      <p:sp>
        <p:nvSpPr>
          <p:cNvPr id="7" name="Metin kutusu 6">
            <a:extLst>
              <a:ext uri="{FF2B5EF4-FFF2-40B4-BE49-F238E27FC236}">
                <a16:creationId xmlns:a16="http://schemas.microsoft.com/office/drawing/2014/main" id="{6D0E09FA-F180-B9D7-3DDC-EC245FC5E287}"/>
              </a:ext>
            </a:extLst>
          </p:cNvPr>
          <p:cNvSpPr txBox="1"/>
          <p:nvPr/>
        </p:nvSpPr>
        <p:spPr>
          <a:xfrm>
            <a:off x="359809" y="1119619"/>
            <a:ext cx="8276191" cy="769441"/>
          </a:xfrm>
          <a:prstGeom prst="rect">
            <a:avLst/>
          </a:prstGeom>
          <a:noFill/>
        </p:spPr>
        <p:txBody>
          <a:bodyPr wrap="square" rtlCol="0">
            <a:spAutoFit/>
          </a:bodyPr>
          <a:lstStyle/>
          <a:p>
            <a:pPr algn="just"/>
            <a:r>
              <a:rPr lang="tr-TR" sz="1100" b="1" dirty="0">
                <a:latin typeface="Fira Code" panose="020B0809050000020004" pitchFamily="49" charset="0"/>
                <a:ea typeface="Fira Code" panose="020B0809050000020004" pitchFamily="49" charset="0"/>
                <a:cs typeface="Fira Code" panose="020B0809050000020004" pitchFamily="49" charset="0"/>
              </a:rPr>
              <a:t>Component diyagramı</a:t>
            </a:r>
            <a:r>
              <a:rPr lang="tr-TR" sz="1100" dirty="0">
                <a:latin typeface="Fira Code" panose="020B0809050000020004" pitchFamily="49" charset="0"/>
                <a:ea typeface="Fira Code" panose="020B0809050000020004" pitchFamily="49" charset="0"/>
                <a:cs typeface="Fira Code" panose="020B0809050000020004" pitchFamily="49" charset="0"/>
              </a:rPr>
              <a:t>, bir yazılım sisteminin fiziksel bileşenlerinin yapısını modellemek için kullanılan diyagram türüdür. Yazılım bileşenlerini, bu bileşenlerin birbirleriyle olan ilişkilerini ve etkileşimlerini gösterir. Genellikle büyük yazılım sistemlerinin mimarisini anlamak ve modellemek için kullanılır.</a:t>
            </a:r>
            <a:endParaRPr lang="tr-TR" sz="400" dirty="0">
              <a:latin typeface="Fira Code" panose="020B0809050000020004" pitchFamily="49" charset="0"/>
              <a:ea typeface="Fira Code" panose="020B0809050000020004" pitchFamily="49" charset="0"/>
              <a:cs typeface="Fira Code" panose="020B0809050000020004" pitchFamily="49" charset="0"/>
            </a:endParaRPr>
          </a:p>
        </p:txBody>
      </p:sp>
      <p:sp>
        <p:nvSpPr>
          <p:cNvPr id="4" name="Metin kutusu 3">
            <a:extLst>
              <a:ext uri="{FF2B5EF4-FFF2-40B4-BE49-F238E27FC236}">
                <a16:creationId xmlns:a16="http://schemas.microsoft.com/office/drawing/2014/main" id="{4C43BA73-6EAA-D6C5-7492-742C42F5AE1A}"/>
              </a:ext>
            </a:extLst>
          </p:cNvPr>
          <p:cNvSpPr txBox="1"/>
          <p:nvPr/>
        </p:nvSpPr>
        <p:spPr>
          <a:xfrm>
            <a:off x="359809" y="1950616"/>
            <a:ext cx="8164285" cy="2800767"/>
          </a:xfrm>
          <a:prstGeom prst="rect">
            <a:avLst/>
          </a:prstGeom>
          <a:noFill/>
        </p:spPr>
        <p:txBody>
          <a:bodyPr wrap="square" rtlCol="0">
            <a:spAutoFit/>
          </a:bodyPr>
          <a:lstStyle/>
          <a:p>
            <a:pPr algn="just"/>
            <a:r>
              <a:rPr lang="tr-TR" sz="1100" b="1" u="sng" dirty="0">
                <a:latin typeface="Fira Code" panose="020B0809050000020004" pitchFamily="49" charset="0"/>
                <a:ea typeface="Fira Code" panose="020B0809050000020004" pitchFamily="49" charset="0"/>
                <a:cs typeface="Fira Code" panose="020B0809050000020004" pitchFamily="49" charset="0"/>
              </a:rPr>
              <a:t>Component diyagramının öne çıkan özellikleri:</a:t>
            </a:r>
          </a:p>
          <a:p>
            <a:pPr algn="just"/>
            <a:endParaRPr lang="tr-TR" sz="1100" dirty="0">
              <a:latin typeface="Fira Code" panose="020B0809050000020004" pitchFamily="49" charset="0"/>
              <a:ea typeface="Fira Code" panose="020B0809050000020004" pitchFamily="49" charset="0"/>
              <a:cs typeface="Fira Code" panose="020B0809050000020004" pitchFamily="49" charset="0"/>
            </a:endParaRP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Bileşenlerin Gösterimi</a:t>
            </a:r>
            <a:r>
              <a:rPr lang="tr-TR" sz="1100" dirty="0">
                <a:latin typeface="Fira Code" panose="020B0809050000020004" pitchFamily="49" charset="0"/>
                <a:ea typeface="Fira Code" panose="020B0809050000020004" pitchFamily="49" charset="0"/>
                <a:cs typeface="Fira Code" panose="020B0809050000020004" pitchFamily="49" charset="0"/>
              </a:rPr>
              <a:t>: Yazılımın bağımsız çalışabilen, yeniden kullanılabilir bileşenleri (modüller, kütüphaneler, paketler, web servisleri vb.) gösterilir.</a:t>
            </a:r>
          </a:p>
          <a:p>
            <a:pPr marL="171450" indent="-171450" algn="just">
              <a:buFont typeface="Arial" panose="020B0604020202020204" pitchFamily="34" charset="0"/>
              <a:buChar char="•"/>
            </a:pPr>
            <a:endParaRPr lang="tr-TR" sz="1100" dirty="0">
              <a:latin typeface="Fira Code" panose="020B0809050000020004" pitchFamily="49" charset="0"/>
              <a:ea typeface="Fira Code" panose="020B0809050000020004" pitchFamily="49" charset="0"/>
              <a:cs typeface="Fira Code" panose="020B0809050000020004" pitchFamily="49" charset="0"/>
            </a:endParaRP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Arayüzler (</a:t>
            </a:r>
            <a:r>
              <a:rPr lang="tr-TR" sz="1100" b="1" dirty="0" err="1">
                <a:latin typeface="Fira Code" panose="020B0809050000020004" pitchFamily="49" charset="0"/>
                <a:ea typeface="Fira Code" panose="020B0809050000020004" pitchFamily="49" charset="0"/>
                <a:cs typeface="Fira Code" panose="020B0809050000020004" pitchFamily="49" charset="0"/>
              </a:rPr>
              <a:t>Interfaces</a:t>
            </a:r>
            <a:r>
              <a:rPr lang="tr-TR" sz="1100" b="1" dirty="0">
                <a:latin typeface="Fira Code" panose="020B0809050000020004" pitchFamily="49" charset="0"/>
                <a:ea typeface="Fira Code" panose="020B0809050000020004" pitchFamily="49" charset="0"/>
                <a:cs typeface="Fira Code" panose="020B0809050000020004" pitchFamily="49" charset="0"/>
              </a:rPr>
              <a:t>)</a:t>
            </a:r>
            <a:r>
              <a:rPr lang="tr-TR" sz="1100" dirty="0">
                <a:latin typeface="Fira Code" panose="020B0809050000020004" pitchFamily="49" charset="0"/>
                <a:ea typeface="Fira Code" panose="020B0809050000020004" pitchFamily="49" charset="0"/>
                <a:cs typeface="Fira Code" panose="020B0809050000020004" pitchFamily="49" charset="0"/>
              </a:rPr>
              <a:t>: Bileşenlerin dış dünyaya hangi arayüzlerle (giriş ve çıkış noktaları) bağlandığı gösterilir. Bu, bir bileşenin diğer bileşenlerle nasıl iletişim kurduğunu veya onlardan nasıl hizmet aldığını gösterir.</a:t>
            </a:r>
          </a:p>
          <a:p>
            <a:pPr marL="171450" indent="-171450" algn="just">
              <a:buFont typeface="Arial" panose="020B0604020202020204" pitchFamily="34" charset="0"/>
              <a:buChar char="•"/>
            </a:pPr>
            <a:endParaRPr lang="tr-TR" sz="1100" dirty="0">
              <a:latin typeface="Fira Code" panose="020B0809050000020004" pitchFamily="49" charset="0"/>
              <a:ea typeface="Fira Code" panose="020B0809050000020004" pitchFamily="49" charset="0"/>
              <a:cs typeface="Fira Code" panose="020B0809050000020004" pitchFamily="49" charset="0"/>
            </a:endParaRP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Bağlantılar (</a:t>
            </a:r>
            <a:r>
              <a:rPr lang="tr-TR" sz="1100" b="1" dirty="0" err="1">
                <a:latin typeface="Fira Code" panose="020B0809050000020004" pitchFamily="49" charset="0"/>
                <a:ea typeface="Fira Code" panose="020B0809050000020004" pitchFamily="49" charset="0"/>
                <a:cs typeface="Fira Code" panose="020B0809050000020004" pitchFamily="49" charset="0"/>
              </a:rPr>
              <a:t>Dependencies</a:t>
            </a:r>
            <a:r>
              <a:rPr lang="tr-TR" sz="1100" b="1" dirty="0">
                <a:latin typeface="Fira Code" panose="020B0809050000020004" pitchFamily="49" charset="0"/>
                <a:ea typeface="Fira Code" panose="020B0809050000020004" pitchFamily="49" charset="0"/>
                <a:cs typeface="Fira Code" panose="020B0809050000020004" pitchFamily="49" charset="0"/>
              </a:rPr>
              <a:t>)</a:t>
            </a:r>
            <a:r>
              <a:rPr lang="tr-TR" sz="1100" dirty="0">
                <a:latin typeface="Fira Code" panose="020B0809050000020004" pitchFamily="49" charset="0"/>
                <a:ea typeface="Fira Code" panose="020B0809050000020004" pitchFamily="49" charset="0"/>
                <a:cs typeface="Fira Code" panose="020B0809050000020004" pitchFamily="49" charset="0"/>
              </a:rPr>
              <a:t>: Bileşenler arasındaki bağımlılıklar ve etkileşimler ifade edilir. Bir bileşenin başka bir bileşeni kullanabilmesi için ona bağımlı olması gerektiği bu diyagramda belirtilir.</a:t>
            </a:r>
          </a:p>
          <a:p>
            <a:pPr marL="171450" indent="-171450" algn="just">
              <a:buFont typeface="Arial" panose="020B0604020202020204" pitchFamily="34" charset="0"/>
              <a:buChar char="•"/>
            </a:pPr>
            <a:endParaRPr lang="tr-TR" sz="1100" dirty="0">
              <a:latin typeface="Fira Code" panose="020B0809050000020004" pitchFamily="49" charset="0"/>
              <a:ea typeface="Fira Code" panose="020B0809050000020004" pitchFamily="49" charset="0"/>
              <a:cs typeface="Fira Code" panose="020B0809050000020004" pitchFamily="49" charset="0"/>
            </a:endParaRP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Bileşenlerin Organizasyonu</a:t>
            </a:r>
            <a:r>
              <a:rPr lang="tr-TR" sz="1100" dirty="0">
                <a:latin typeface="Fira Code" panose="020B0809050000020004" pitchFamily="49" charset="0"/>
                <a:ea typeface="Fira Code" panose="020B0809050000020004" pitchFamily="49" charset="0"/>
                <a:cs typeface="Fira Code" panose="020B0809050000020004" pitchFamily="49" charset="0"/>
              </a:rPr>
              <a:t>: Yazılımın fiziksel parçalarının (kod modülleri, yürütülebilir dosyalar, </a:t>
            </a:r>
            <a:r>
              <a:rPr lang="tr-TR" sz="1100" dirty="0" err="1">
                <a:latin typeface="Fira Code" panose="020B0809050000020004" pitchFamily="49" charset="0"/>
                <a:ea typeface="Fira Code" panose="020B0809050000020004" pitchFamily="49" charset="0"/>
                <a:cs typeface="Fira Code" panose="020B0809050000020004" pitchFamily="49" charset="0"/>
              </a:rPr>
              <a:t>veritabanı</a:t>
            </a:r>
            <a:r>
              <a:rPr lang="tr-TR" sz="1100" dirty="0">
                <a:latin typeface="Fira Code" panose="020B0809050000020004" pitchFamily="49" charset="0"/>
                <a:ea typeface="Fira Code" panose="020B0809050000020004" pitchFamily="49" charset="0"/>
                <a:cs typeface="Fira Code" panose="020B0809050000020004" pitchFamily="49" charset="0"/>
              </a:rPr>
              <a:t> sunucuları vb.) nasıl organize edildiğini gösterir. Ayrıca, bu bileşenlerin hangi platform veya ortamda çalıştığı bilgisi de sunulabilir.</a:t>
            </a:r>
          </a:p>
        </p:txBody>
      </p:sp>
    </p:spTree>
    <p:extLst>
      <p:ext uri="{BB962C8B-B14F-4D97-AF65-F5344CB8AC3E}">
        <p14:creationId xmlns:p14="http://schemas.microsoft.com/office/powerpoint/2010/main" val="317796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FFA05B78-0779-C805-B326-667D6A97300F}"/>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5A67BEA2-3966-2F6F-B9F7-86574A0E1BA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Yapısal Diyagramlar </a:t>
            </a:r>
            <a:r>
              <a:rPr lang="tr-TR" b="1" dirty="0">
                <a:solidFill>
                  <a:srgbClr val="0070C0"/>
                </a:solidFill>
              </a:rPr>
              <a:t>(Component)</a:t>
            </a:r>
            <a:endParaRPr b="1" dirty="0">
              <a:solidFill>
                <a:srgbClr val="0070C0"/>
              </a:solidFill>
            </a:endParaRPr>
          </a:p>
        </p:txBody>
      </p:sp>
      <p:pic>
        <p:nvPicPr>
          <p:cNvPr id="3" name="Resim 2" descr="metin, ekran görüntüsü, diyagram, dikdörtgen içeren bir resim&#10;&#10;Açıklama otomatik olarak oluşturuldu">
            <a:extLst>
              <a:ext uri="{FF2B5EF4-FFF2-40B4-BE49-F238E27FC236}">
                <a16:creationId xmlns:a16="http://schemas.microsoft.com/office/drawing/2014/main" id="{FD05F5FD-4D14-D4D7-017E-7B43EAA7D0D3}"/>
              </a:ext>
            </a:extLst>
          </p:cNvPr>
          <p:cNvPicPr>
            <a:picLocks noChangeAspect="1"/>
          </p:cNvPicPr>
          <p:nvPr/>
        </p:nvPicPr>
        <p:blipFill>
          <a:blip r:embed="rId3"/>
          <a:stretch>
            <a:fillRect/>
          </a:stretch>
        </p:blipFill>
        <p:spPr>
          <a:xfrm>
            <a:off x="979714" y="1017725"/>
            <a:ext cx="5558972" cy="3752306"/>
          </a:xfrm>
          <a:prstGeom prst="rect">
            <a:avLst/>
          </a:prstGeom>
        </p:spPr>
      </p:pic>
      <p:sp>
        <p:nvSpPr>
          <p:cNvPr id="6" name="Dikdörtgen 5">
            <a:extLst>
              <a:ext uri="{FF2B5EF4-FFF2-40B4-BE49-F238E27FC236}">
                <a16:creationId xmlns:a16="http://schemas.microsoft.com/office/drawing/2014/main" id="{947BB123-BE46-7C26-8C23-362E33D30698}"/>
              </a:ext>
            </a:extLst>
          </p:cNvPr>
          <p:cNvSpPr/>
          <p:nvPr/>
        </p:nvSpPr>
        <p:spPr>
          <a:xfrm>
            <a:off x="6096000" y="1117600"/>
            <a:ext cx="442686" cy="355600"/>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 name="Düz Ok Bağlayıcısı 8">
            <a:extLst>
              <a:ext uri="{FF2B5EF4-FFF2-40B4-BE49-F238E27FC236}">
                <a16:creationId xmlns:a16="http://schemas.microsoft.com/office/drawing/2014/main" id="{A1E565A0-E813-CD6F-42AA-E6DD411A78B3}"/>
              </a:ext>
            </a:extLst>
          </p:cNvPr>
          <p:cNvCxnSpPr>
            <a:cxnSpLocks/>
            <a:stCxn id="6" idx="3"/>
            <a:endCxn id="12" idx="1"/>
          </p:cNvCxnSpPr>
          <p:nvPr/>
        </p:nvCxnSpPr>
        <p:spPr>
          <a:xfrm>
            <a:off x="6538686" y="1295400"/>
            <a:ext cx="860473" cy="177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Metin kutusu 11">
            <a:extLst>
              <a:ext uri="{FF2B5EF4-FFF2-40B4-BE49-F238E27FC236}">
                <a16:creationId xmlns:a16="http://schemas.microsoft.com/office/drawing/2014/main" id="{0B18C31C-0220-593D-9E2F-96360E728191}"/>
              </a:ext>
            </a:extLst>
          </p:cNvPr>
          <p:cNvSpPr txBox="1"/>
          <p:nvPr/>
        </p:nvSpPr>
        <p:spPr>
          <a:xfrm>
            <a:off x="7399159" y="1273145"/>
            <a:ext cx="1530254" cy="400110"/>
          </a:xfrm>
          <a:prstGeom prst="rect">
            <a:avLst/>
          </a:prstGeom>
          <a:noFill/>
        </p:spPr>
        <p:txBody>
          <a:bodyPr wrap="square" rtlCol="0">
            <a:spAutoFit/>
          </a:bodyPr>
          <a:lstStyle/>
          <a:p>
            <a:r>
              <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rPr>
              <a:t>Component olduğunu gösterir</a:t>
            </a:r>
          </a:p>
        </p:txBody>
      </p:sp>
    </p:spTree>
    <p:extLst>
      <p:ext uri="{BB962C8B-B14F-4D97-AF65-F5344CB8AC3E}">
        <p14:creationId xmlns:p14="http://schemas.microsoft.com/office/powerpoint/2010/main" val="213368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BEFD1260-D1B9-6D35-6A97-F73AC0BDB194}"/>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F077AC0D-A966-DC50-F10B-5FC07FC4A46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Yapısal Diyagramlar </a:t>
            </a:r>
            <a:r>
              <a:rPr lang="tr-TR" b="1" dirty="0">
                <a:solidFill>
                  <a:srgbClr val="0070C0"/>
                </a:solidFill>
              </a:rPr>
              <a:t>(Component)</a:t>
            </a:r>
            <a:endParaRPr b="1" dirty="0">
              <a:solidFill>
                <a:srgbClr val="0070C0"/>
              </a:solidFill>
            </a:endParaRPr>
          </a:p>
        </p:txBody>
      </p:sp>
      <p:pic>
        <p:nvPicPr>
          <p:cNvPr id="3" name="Resim 2" descr="metin, diyagram, ekran görüntüsü, çizgi içeren bir resim&#10;&#10;Açıklama otomatik olarak oluşturuldu">
            <a:extLst>
              <a:ext uri="{FF2B5EF4-FFF2-40B4-BE49-F238E27FC236}">
                <a16:creationId xmlns:a16="http://schemas.microsoft.com/office/drawing/2014/main" id="{68A54244-7322-410A-C880-8513691F88E2}"/>
              </a:ext>
            </a:extLst>
          </p:cNvPr>
          <p:cNvPicPr>
            <a:picLocks noChangeAspect="1"/>
          </p:cNvPicPr>
          <p:nvPr/>
        </p:nvPicPr>
        <p:blipFill>
          <a:blip r:embed="rId3"/>
          <a:stretch>
            <a:fillRect/>
          </a:stretch>
        </p:blipFill>
        <p:spPr>
          <a:xfrm>
            <a:off x="2438059" y="901611"/>
            <a:ext cx="4267881" cy="4064649"/>
          </a:xfrm>
          <a:prstGeom prst="rect">
            <a:avLst/>
          </a:prstGeom>
        </p:spPr>
      </p:pic>
    </p:spTree>
    <p:extLst>
      <p:ext uri="{BB962C8B-B14F-4D97-AF65-F5344CB8AC3E}">
        <p14:creationId xmlns:p14="http://schemas.microsoft.com/office/powerpoint/2010/main" val="219029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6A1BEEFB-4348-6E7E-FF30-1AFC03F712A1}"/>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43A9A7FC-F2E7-FB50-273C-57D6504763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Yapısal Diyagramlar </a:t>
            </a:r>
            <a:r>
              <a:rPr lang="tr-TR" b="1" dirty="0">
                <a:solidFill>
                  <a:srgbClr val="0070C0"/>
                </a:solidFill>
              </a:rPr>
              <a:t>(Deployment)</a:t>
            </a:r>
            <a:endParaRPr b="1" dirty="0">
              <a:solidFill>
                <a:srgbClr val="0070C0"/>
              </a:solidFill>
            </a:endParaRPr>
          </a:p>
        </p:txBody>
      </p:sp>
      <p:sp>
        <p:nvSpPr>
          <p:cNvPr id="2" name="Metin kutusu 1">
            <a:extLst>
              <a:ext uri="{FF2B5EF4-FFF2-40B4-BE49-F238E27FC236}">
                <a16:creationId xmlns:a16="http://schemas.microsoft.com/office/drawing/2014/main" id="{E3354510-11AD-CBCC-B012-C9FBDFB63805}"/>
              </a:ext>
            </a:extLst>
          </p:cNvPr>
          <p:cNvSpPr txBox="1"/>
          <p:nvPr/>
        </p:nvSpPr>
        <p:spPr>
          <a:xfrm>
            <a:off x="667657" y="1161143"/>
            <a:ext cx="7823200" cy="646331"/>
          </a:xfrm>
          <a:prstGeom prst="rect">
            <a:avLst/>
          </a:prstGeom>
          <a:noFill/>
        </p:spPr>
        <p:txBody>
          <a:bodyPr wrap="square" rtlCol="0">
            <a:spAutoFit/>
          </a:bodyPr>
          <a:lstStyle/>
          <a:p>
            <a:pPr algn="just"/>
            <a:r>
              <a:rPr lang="tr-TR" sz="1200" b="0" i="0" dirty="0">
                <a:solidFill>
                  <a:srgbClr val="222222"/>
                </a:solidFill>
                <a:effectLst/>
                <a:latin typeface="Fira Code" panose="020B0809050000020004" pitchFamily="49" charset="0"/>
                <a:ea typeface="Fira Code" panose="020B0809050000020004" pitchFamily="49" charset="0"/>
                <a:cs typeface="Fira Code" panose="020B0809050000020004" pitchFamily="49" charset="0"/>
              </a:rPr>
              <a:t>Deployment (Dağıtım) Diyagram, Nesne Yönelimli bir yazılım sisteminin fiziksel yönünü modellemeye yardımcı olur. Yazılım eserlerinin hedeflere konuşlandırılması olarak sistemin mimarisini gösteren bir diyagramdır.</a:t>
            </a:r>
          </a:p>
        </p:txBody>
      </p:sp>
      <p:sp>
        <p:nvSpPr>
          <p:cNvPr id="4" name="Metin kutusu 3">
            <a:extLst>
              <a:ext uri="{FF2B5EF4-FFF2-40B4-BE49-F238E27FC236}">
                <a16:creationId xmlns:a16="http://schemas.microsoft.com/office/drawing/2014/main" id="{88FB72A5-1861-7FBA-92D8-1B4AD5FC7993}"/>
              </a:ext>
            </a:extLst>
          </p:cNvPr>
          <p:cNvSpPr txBox="1"/>
          <p:nvPr/>
        </p:nvSpPr>
        <p:spPr>
          <a:xfrm>
            <a:off x="660400" y="1892835"/>
            <a:ext cx="7823200" cy="2631490"/>
          </a:xfrm>
          <a:prstGeom prst="rect">
            <a:avLst/>
          </a:prstGeom>
          <a:noFill/>
        </p:spPr>
        <p:txBody>
          <a:bodyPr wrap="square" rtlCol="0">
            <a:spAutoFit/>
          </a:bodyPr>
          <a:lstStyle/>
          <a:p>
            <a:pPr algn="just"/>
            <a:r>
              <a:rPr lang="tr-TR" sz="1100" b="1" u="sng" dirty="0">
                <a:latin typeface="Fira Code" panose="020B0809050000020004" pitchFamily="49" charset="0"/>
                <a:ea typeface="Fira Code" panose="020B0809050000020004" pitchFamily="49" charset="0"/>
                <a:cs typeface="Fira Code" panose="020B0809050000020004" pitchFamily="49" charset="0"/>
              </a:rPr>
              <a:t>Deployment Diyagramının Özellikleri:</a:t>
            </a:r>
          </a:p>
          <a:p>
            <a:pPr algn="just"/>
            <a:endParaRPr lang="tr-TR" sz="1100" b="1" u="sng" dirty="0">
              <a:latin typeface="Fira Code" panose="020B0809050000020004" pitchFamily="49" charset="0"/>
              <a:ea typeface="Fira Code" panose="020B0809050000020004" pitchFamily="49" charset="0"/>
              <a:cs typeface="Fira Code" panose="020B0809050000020004" pitchFamily="49" charset="0"/>
            </a:endParaRP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Düğümler (</a:t>
            </a:r>
            <a:r>
              <a:rPr lang="tr-TR" sz="1100" b="1" dirty="0" err="1">
                <a:latin typeface="Fira Code" panose="020B0809050000020004" pitchFamily="49" charset="0"/>
                <a:ea typeface="Fira Code" panose="020B0809050000020004" pitchFamily="49" charset="0"/>
                <a:cs typeface="Fira Code" panose="020B0809050000020004" pitchFamily="49" charset="0"/>
              </a:rPr>
              <a:t>Nodes</a:t>
            </a:r>
            <a:r>
              <a:rPr lang="tr-TR" sz="1100" b="1" dirty="0">
                <a:latin typeface="Fira Code" panose="020B0809050000020004" pitchFamily="49" charset="0"/>
                <a:ea typeface="Fira Code" panose="020B0809050000020004" pitchFamily="49" charset="0"/>
                <a:cs typeface="Fira Code" panose="020B0809050000020004" pitchFamily="49" charset="0"/>
              </a:rPr>
              <a:t>)</a:t>
            </a:r>
            <a:r>
              <a:rPr lang="tr-TR" sz="1100" dirty="0">
                <a:latin typeface="Fira Code" panose="020B0809050000020004" pitchFamily="49" charset="0"/>
                <a:ea typeface="Fira Code" panose="020B0809050000020004" pitchFamily="49" charset="0"/>
                <a:cs typeface="Fira Code" panose="020B0809050000020004" pitchFamily="49" charset="0"/>
              </a:rPr>
              <a:t>: Deployment diyagramında düğümler, yazılımın çalıştığı fiziksel veya sanal makineler, sunucular, cihazlar ya da donanım parçalarını temsil eder. Düğümler donanım bileşenleri veya işlem platformları olabilir.</a:t>
            </a: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Bileşenlerin Dağıtımı</a:t>
            </a:r>
            <a:r>
              <a:rPr lang="tr-TR" sz="1100" dirty="0">
                <a:latin typeface="Fira Code" panose="020B0809050000020004" pitchFamily="49" charset="0"/>
                <a:ea typeface="Fira Code" panose="020B0809050000020004" pitchFamily="49" charset="0"/>
                <a:cs typeface="Fira Code" panose="020B0809050000020004" pitchFamily="49" charset="0"/>
              </a:rPr>
              <a:t>: Yazılım bileşenlerinin (modüller, uygulamalar, </a:t>
            </a:r>
            <a:r>
              <a:rPr lang="tr-TR" sz="1100" dirty="0" err="1">
                <a:latin typeface="Fira Code" panose="020B0809050000020004" pitchFamily="49" charset="0"/>
                <a:ea typeface="Fira Code" panose="020B0809050000020004" pitchFamily="49" charset="0"/>
                <a:cs typeface="Fira Code" panose="020B0809050000020004" pitchFamily="49" charset="0"/>
              </a:rPr>
              <a:t>veritabanları</a:t>
            </a:r>
            <a:r>
              <a:rPr lang="tr-TR" sz="1100" dirty="0">
                <a:latin typeface="Fira Code" panose="020B0809050000020004" pitchFamily="49" charset="0"/>
                <a:ea typeface="Fira Code" panose="020B0809050000020004" pitchFamily="49" charset="0"/>
                <a:cs typeface="Fira Code" panose="020B0809050000020004" pitchFamily="49" charset="0"/>
              </a:rPr>
              <a:t>, web sunucuları vb.) hangi düğümler üzerinde çalıştığını gösterir. Her düğüm, belirli bir yazılım bileşenini çalıştırabilir ya da bir hizmet sunabilir.</a:t>
            </a: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Bağlantılar</a:t>
            </a:r>
            <a:r>
              <a:rPr lang="tr-TR" sz="1100" dirty="0">
                <a:latin typeface="Fira Code" panose="020B0809050000020004" pitchFamily="49" charset="0"/>
                <a:ea typeface="Fira Code" panose="020B0809050000020004" pitchFamily="49" charset="0"/>
                <a:cs typeface="Fira Code" panose="020B0809050000020004" pitchFamily="49" charset="0"/>
              </a:rPr>
              <a:t>: Düğümler arasındaki ağ bağlantıları ya da iletişim hatları gösterilir. Bu, düğümler arasında nasıl veri alışverişi yapıldığını veya nasıl iletişim kurulduğunu betimler.</a:t>
            </a: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Artefaktlar (</a:t>
            </a:r>
            <a:r>
              <a:rPr lang="tr-TR" sz="1100" b="1" dirty="0" err="1">
                <a:latin typeface="Fira Code" panose="020B0809050000020004" pitchFamily="49" charset="0"/>
                <a:ea typeface="Fira Code" panose="020B0809050000020004" pitchFamily="49" charset="0"/>
                <a:cs typeface="Fira Code" panose="020B0809050000020004" pitchFamily="49" charset="0"/>
              </a:rPr>
              <a:t>Artifacts</a:t>
            </a:r>
            <a:r>
              <a:rPr lang="tr-TR" sz="1100" b="1" dirty="0">
                <a:latin typeface="Fira Code" panose="020B0809050000020004" pitchFamily="49" charset="0"/>
                <a:ea typeface="Fira Code" panose="020B0809050000020004" pitchFamily="49" charset="0"/>
                <a:cs typeface="Fira Code" panose="020B0809050000020004" pitchFamily="49" charset="0"/>
              </a:rPr>
              <a:t>)</a:t>
            </a:r>
            <a:r>
              <a:rPr lang="tr-TR" sz="1100" dirty="0">
                <a:latin typeface="Fira Code" panose="020B0809050000020004" pitchFamily="49" charset="0"/>
                <a:ea typeface="Fira Code" panose="020B0809050000020004" pitchFamily="49" charset="0"/>
                <a:cs typeface="Fira Code" panose="020B0809050000020004" pitchFamily="49" charset="0"/>
              </a:rPr>
              <a:t>: Deployment diyagramında yazılımın fiziksel çıktıları (örneğin, çalıştırılabilir dosyalar, kütüphaneler, </a:t>
            </a:r>
            <a:r>
              <a:rPr lang="tr-TR" sz="1100" dirty="0" err="1">
                <a:latin typeface="Fira Code" panose="020B0809050000020004" pitchFamily="49" charset="0"/>
                <a:ea typeface="Fira Code" panose="020B0809050000020004" pitchFamily="49" charset="0"/>
                <a:cs typeface="Fira Code" panose="020B0809050000020004" pitchFamily="49" charset="0"/>
              </a:rPr>
              <a:t>veritabanı</a:t>
            </a:r>
            <a:r>
              <a:rPr lang="tr-TR" sz="1100" dirty="0">
                <a:latin typeface="Fira Code" panose="020B0809050000020004" pitchFamily="49" charset="0"/>
                <a:ea typeface="Fira Code" panose="020B0809050000020004" pitchFamily="49" charset="0"/>
                <a:cs typeface="Fira Code" panose="020B0809050000020004" pitchFamily="49" charset="0"/>
              </a:rPr>
              <a:t> şemaları gibi) artefaktlar olarak adlandırılır. Artefaktlar düğümlerde dağıtılır ve çalıştırılır.</a:t>
            </a:r>
          </a:p>
          <a:p>
            <a:pPr algn="just"/>
            <a:endParaRPr lang="tr-TR" sz="1100"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96009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707D78F9-A51D-9FC4-0C99-E6969B97FF5C}"/>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DD6F4EB7-A474-EFBC-570A-F4AE6B6B0B1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Yapısal Diyagramlar </a:t>
            </a:r>
            <a:r>
              <a:rPr lang="tr-TR" b="1" dirty="0">
                <a:solidFill>
                  <a:srgbClr val="0070C0"/>
                </a:solidFill>
              </a:rPr>
              <a:t>(Deployment)</a:t>
            </a:r>
            <a:endParaRPr b="1" dirty="0">
              <a:solidFill>
                <a:srgbClr val="0070C0"/>
              </a:solidFill>
            </a:endParaRPr>
          </a:p>
        </p:txBody>
      </p:sp>
      <p:pic>
        <p:nvPicPr>
          <p:cNvPr id="5" name="Resim 4" descr="metin, diyagram, çizgi, yazı tipi içeren bir resim&#10;&#10;Açıklama otomatik olarak oluşturuldu">
            <a:extLst>
              <a:ext uri="{FF2B5EF4-FFF2-40B4-BE49-F238E27FC236}">
                <a16:creationId xmlns:a16="http://schemas.microsoft.com/office/drawing/2014/main" id="{9A1A6DA7-3A61-AF9A-0661-F84E3CA414B8}"/>
              </a:ext>
            </a:extLst>
          </p:cNvPr>
          <p:cNvPicPr>
            <a:picLocks noChangeAspect="1"/>
          </p:cNvPicPr>
          <p:nvPr/>
        </p:nvPicPr>
        <p:blipFill>
          <a:blip r:embed="rId3"/>
          <a:stretch>
            <a:fillRect/>
          </a:stretch>
        </p:blipFill>
        <p:spPr>
          <a:xfrm>
            <a:off x="1748294" y="1364342"/>
            <a:ext cx="5175559" cy="3046186"/>
          </a:xfrm>
          <a:prstGeom prst="rect">
            <a:avLst/>
          </a:prstGeom>
        </p:spPr>
      </p:pic>
    </p:spTree>
    <p:extLst>
      <p:ext uri="{BB962C8B-B14F-4D97-AF65-F5344CB8AC3E}">
        <p14:creationId xmlns:p14="http://schemas.microsoft.com/office/powerpoint/2010/main" val="192271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6DE5E835-6380-8A94-108A-9CFCA6A5EB1E}"/>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DD0B703F-1F58-0C47-88DE-2172608AAEC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Yapısal Diyagramlar </a:t>
            </a:r>
            <a:r>
              <a:rPr lang="tr-TR" b="1" dirty="0">
                <a:solidFill>
                  <a:srgbClr val="0070C0"/>
                </a:solidFill>
              </a:rPr>
              <a:t>(</a:t>
            </a:r>
            <a:r>
              <a:rPr lang="tr-TR" b="1" dirty="0" err="1">
                <a:solidFill>
                  <a:srgbClr val="0070C0"/>
                </a:solidFill>
              </a:rPr>
              <a:t>Package</a:t>
            </a:r>
            <a:r>
              <a:rPr lang="tr-TR" b="1" dirty="0">
                <a:solidFill>
                  <a:srgbClr val="0070C0"/>
                </a:solidFill>
              </a:rPr>
              <a:t>)</a:t>
            </a:r>
            <a:endParaRPr b="1" dirty="0">
              <a:solidFill>
                <a:srgbClr val="0070C0"/>
              </a:solidFill>
            </a:endParaRPr>
          </a:p>
        </p:txBody>
      </p:sp>
      <p:sp>
        <p:nvSpPr>
          <p:cNvPr id="2" name="Metin kutusu 1">
            <a:extLst>
              <a:ext uri="{FF2B5EF4-FFF2-40B4-BE49-F238E27FC236}">
                <a16:creationId xmlns:a16="http://schemas.microsoft.com/office/drawing/2014/main" id="{8A7A98E9-EAFE-A19C-6D1F-8EA13AFD654E}"/>
              </a:ext>
            </a:extLst>
          </p:cNvPr>
          <p:cNvSpPr txBox="1"/>
          <p:nvPr/>
        </p:nvSpPr>
        <p:spPr>
          <a:xfrm>
            <a:off x="667657" y="1161143"/>
            <a:ext cx="7605486" cy="938719"/>
          </a:xfrm>
          <a:prstGeom prst="rect">
            <a:avLst/>
          </a:prstGeom>
          <a:noFill/>
        </p:spPr>
        <p:txBody>
          <a:bodyPr wrap="square" rtlCol="0">
            <a:spAutoFit/>
          </a:bodyPr>
          <a:lstStyle/>
          <a:p>
            <a:pPr algn="just"/>
            <a:r>
              <a:rPr lang="tr-TR" sz="1100" b="1" dirty="0" err="1">
                <a:latin typeface="Fira Code" panose="020B0809050000020004" pitchFamily="49" charset="0"/>
                <a:ea typeface="Fira Code" panose="020B0809050000020004" pitchFamily="49" charset="0"/>
                <a:cs typeface="Fira Code" panose="020B0809050000020004" pitchFamily="49" charset="0"/>
              </a:rPr>
              <a:t>Package</a:t>
            </a:r>
            <a:r>
              <a:rPr lang="tr-TR" sz="1100" b="1" dirty="0">
                <a:latin typeface="Fira Code" panose="020B0809050000020004" pitchFamily="49" charset="0"/>
                <a:ea typeface="Fira Code" panose="020B0809050000020004" pitchFamily="49" charset="0"/>
                <a:cs typeface="Fira Code" panose="020B0809050000020004" pitchFamily="49" charset="0"/>
              </a:rPr>
              <a:t> diyagramı</a:t>
            </a:r>
            <a:r>
              <a:rPr lang="tr-TR" sz="1100" dirty="0">
                <a:latin typeface="Fira Code" panose="020B0809050000020004" pitchFamily="49" charset="0"/>
                <a:ea typeface="Fira Code" panose="020B0809050000020004" pitchFamily="49" charset="0"/>
                <a:cs typeface="Fira Code" panose="020B0809050000020004" pitchFamily="49" charset="0"/>
              </a:rPr>
              <a:t>, bir sistemin mantıksal yapısını veya organizasyonunu göstermek için kullanılan bir diyagram türüdür. Yazılım sistemlerinde büyük ve karmaşık projeleri daha iyi yönetebilmek için sınıfları, bileşenleri ya da diğer UML unsurlarını gruplandırmaya yarar. Bu gruplar "</a:t>
            </a:r>
            <a:r>
              <a:rPr lang="tr-TR" sz="1100" dirty="0" err="1">
                <a:latin typeface="Fira Code" panose="020B0809050000020004" pitchFamily="49" charset="0"/>
                <a:ea typeface="Fira Code" panose="020B0809050000020004" pitchFamily="49" charset="0"/>
                <a:cs typeface="Fira Code" panose="020B0809050000020004" pitchFamily="49" charset="0"/>
              </a:rPr>
              <a:t>package</a:t>
            </a:r>
            <a:r>
              <a:rPr lang="tr-TR" sz="1100" dirty="0">
                <a:latin typeface="Fira Code" panose="020B0809050000020004" pitchFamily="49" charset="0"/>
                <a:ea typeface="Fira Code" panose="020B0809050000020004" pitchFamily="49" charset="0"/>
                <a:cs typeface="Fira Code" panose="020B0809050000020004" pitchFamily="49" charset="0"/>
              </a:rPr>
              <a:t>" olarak adlandırılır. </a:t>
            </a:r>
            <a:r>
              <a:rPr lang="tr-TR" sz="1100" dirty="0" err="1">
                <a:latin typeface="Fira Code" panose="020B0809050000020004" pitchFamily="49" charset="0"/>
                <a:ea typeface="Fira Code" panose="020B0809050000020004" pitchFamily="49" charset="0"/>
                <a:cs typeface="Fira Code" panose="020B0809050000020004" pitchFamily="49" charset="0"/>
              </a:rPr>
              <a:t>Package</a:t>
            </a:r>
            <a:r>
              <a:rPr lang="tr-TR" sz="1100" dirty="0">
                <a:latin typeface="Fira Code" panose="020B0809050000020004" pitchFamily="49" charset="0"/>
                <a:ea typeface="Fira Code" panose="020B0809050000020004" pitchFamily="49" charset="0"/>
                <a:cs typeface="Fira Code" panose="020B0809050000020004" pitchFamily="49" charset="0"/>
              </a:rPr>
              <a:t> diyagramı, yazılım sisteminin modülerliğini, farklı paketler arasındaki ilişkileri ve bağımlılıkları görselleştirir.</a:t>
            </a:r>
            <a:endParaRPr lang="tr-TR" sz="1000" b="0" i="0" dirty="0">
              <a:solidFill>
                <a:srgbClr val="222222"/>
              </a:solidFill>
              <a:effectLst/>
              <a:latin typeface="Fira Code" panose="020B0809050000020004" pitchFamily="49" charset="0"/>
              <a:ea typeface="Fira Code" panose="020B0809050000020004" pitchFamily="49" charset="0"/>
              <a:cs typeface="Fira Code" panose="020B0809050000020004" pitchFamily="49" charset="0"/>
            </a:endParaRPr>
          </a:p>
        </p:txBody>
      </p:sp>
      <p:sp>
        <p:nvSpPr>
          <p:cNvPr id="3" name="Metin kutusu 2">
            <a:extLst>
              <a:ext uri="{FF2B5EF4-FFF2-40B4-BE49-F238E27FC236}">
                <a16:creationId xmlns:a16="http://schemas.microsoft.com/office/drawing/2014/main" id="{09830775-2749-ECC9-F362-8C6DB7339A00}"/>
              </a:ext>
            </a:extLst>
          </p:cNvPr>
          <p:cNvSpPr txBox="1"/>
          <p:nvPr/>
        </p:nvSpPr>
        <p:spPr>
          <a:xfrm>
            <a:off x="667656" y="2243280"/>
            <a:ext cx="7703999" cy="2800767"/>
          </a:xfrm>
          <a:prstGeom prst="rect">
            <a:avLst/>
          </a:prstGeom>
          <a:noFill/>
        </p:spPr>
        <p:txBody>
          <a:bodyPr wrap="square" rtlCol="0">
            <a:spAutoFit/>
          </a:bodyPr>
          <a:lstStyle/>
          <a:p>
            <a:pPr algn="just"/>
            <a:r>
              <a:rPr lang="tr-TR" sz="1100" b="1" u="sng" dirty="0" err="1">
                <a:latin typeface="Fira Code" panose="020B0809050000020004" pitchFamily="49" charset="0"/>
                <a:ea typeface="Fira Code" panose="020B0809050000020004" pitchFamily="49" charset="0"/>
                <a:cs typeface="Fira Code" panose="020B0809050000020004" pitchFamily="49" charset="0"/>
              </a:rPr>
              <a:t>Package</a:t>
            </a:r>
            <a:r>
              <a:rPr lang="tr-TR" sz="1100" b="1" u="sng" dirty="0">
                <a:latin typeface="Fira Code" panose="020B0809050000020004" pitchFamily="49" charset="0"/>
                <a:ea typeface="Fira Code" panose="020B0809050000020004" pitchFamily="49" charset="0"/>
                <a:cs typeface="Fira Code" panose="020B0809050000020004" pitchFamily="49" charset="0"/>
              </a:rPr>
              <a:t> Diyagramının Özellikleri:</a:t>
            </a:r>
          </a:p>
          <a:p>
            <a:pPr algn="just">
              <a:buFont typeface="+mj-lt"/>
              <a:buAutoNum type="arabicPeriod"/>
            </a:pPr>
            <a:r>
              <a:rPr lang="tr-TR" sz="1100" b="1" dirty="0">
                <a:latin typeface="Fira Code" panose="020B0809050000020004" pitchFamily="49" charset="0"/>
                <a:ea typeface="Fira Code" panose="020B0809050000020004" pitchFamily="49" charset="0"/>
                <a:cs typeface="Fira Code" panose="020B0809050000020004" pitchFamily="49" charset="0"/>
              </a:rPr>
              <a:t>Paketler (</a:t>
            </a:r>
            <a:r>
              <a:rPr lang="tr-TR" sz="1100" b="1" dirty="0" err="1">
                <a:latin typeface="Fira Code" panose="020B0809050000020004" pitchFamily="49" charset="0"/>
                <a:ea typeface="Fira Code" panose="020B0809050000020004" pitchFamily="49" charset="0"/>
                <a:cs typeface="Fira Code" panose="020B0809050000020004" pitchFamily="49" charset="0"/>
              </a:rPr>
              <a:t>Packages</a:t>
            </a:r>
            <a:r>
              <a:rPr lang="tr-TR" sz="1100" b="1" dirty="0">
                <a:latin typeface="Fira Code" panose="020B0809050000020004" pitchFamily="49" charset="0"/>
                <a:ea typeface="Fira Code" panose="020B0809050000020004" pitchFamily="49" charset="0"/>
                <a:cs typeface="Fira Code" panose="020B0809050000020004" pitchFamily="49" charset="0"/>
              </a:rPr>
              <a:t>)</a:t>
            </a:r>
            <a:r>
              <a:rPr lang="tr-TR" sz="1100" dirty="0">
                <a:latin typeface="Fira Code" panose="020B0809050000020004" pitchFamily="49" charset="0"/>
                <a:ea typeface="Fira Code" panose="020B0809050000020004" pitchFamily="49" charset="0"/>
                <a:cs typeface="Fira Code" panose="020B0809050000020004" pitchFamily="49" charset="0"/>
              </a:rPr>
              <a:t>: Bir </a:t>
            </a:r>
            <a:r>
              <a:rPr lang="tr-TR" sz="1100" dirty="0" err="1">
                <a:latin typeface="Fira Code" panose="020B0809050000020004" pitchFamily="49" charset="0"/>
                <a:ea typeface="Fira Code" panose="020B0809050000020004" pitchFamily="49" charset="0"/>
                <a:cs typeface="Fira Code" panose="020B0809050000020004" pitchFamily="49" charset="0"/>
              </a:rPr>
              <a:t>package</a:t>
            </a:r>
            <a:r>
              <a:rPr lang="tr-TR" sz="1100" dirty="0">
                <a:latin typeface="Fira Code" panose="020B0809050000020004" pitchFamily="49" charset="0"/>
                <a:ea typeface="Fira Code" panose="020B0809050000020004" pitchFamily="49" charset="0"/>
                <a:cs typeface="Fira Code" panose="020B0809050000020004" pitchFamily="49" charset="0"/>
              </a:rPr>
              <a:t>, sınıfları, bileşenleri, arayüzleri veya diğer UML elemanlarını bir araya getirerek onları organize eder. Paketler, birbiriyle ilgili öğeleri gruplandırmak için kullanılır, bu da yazılımın daha modüler ve yönetilebilir olmasını sağlar.</a:t>
            </a:r>
          </a:p>
          <a:p>
            <a:pPr algn="just">
              <a:buFont typeface="+mj-lt"/>
              <a:buAutoNum type="arabicPeriod"/>
            </a:pPr>
            <a:r>
              <a:rPr lang="tr-TR" sz="1100" b="1" dirty="0">
                <a:latin typeface="Fira Code" panose="020B0809050000020004" pitchFamily="49" charset="0"/>
                <a:ea typeface="Fira Code" panose="020B0809050000020004" pitchFamily="49" charset="0"/>
                <a:cs typeface="Fira Code" panose="020B0809050000020004" pitchFamily="49" charset="0"/>
              </a:rPr>
              <a:t>Bağımlılıklar (</a:t>
            </a:r>
            <a:r>
              <a:rPr lang="tr-TR" sz="1100" b="1" dirty="0" err="1">
                <a:latin typeface="Fira Code" panose="020B0809050000020004" pitchFamily="49" charset="0"/>
                <a:ea typeface="Fira Code" panose="020B0809050000020004" pitchFamily="49" charset="0"/>
                <a:cs typeface="Fira Code" panose="020B0809050000020004" pitchFamily="49" charset="0"/>
              </a:rPr>
              <a:t>Dependencies</a:t>
            </a:r>
            <a:r>
              <a:rPr lang="tr-TR" sz="1100" b="1" dirty="0">
                <a:latin typeface="Fira Code" panose="020B0809050000020004" pitchFamily="49" charset="0"/>
                <a:ea typeface="Fira Code" panose="020B0809050000020004" pitchFamily="49" charset="0"/>
                <a:cs typeface="Fira Code" panose="020B0809050000020004" pitchFamily="49" charset="0"/>
              </a:rPr>
              <a:t>)</a:t>
            </a:r>
            <a:r>
              <a:rPr lang="tr-TR" sz="1100" dirty="0">
                <a:latin typeface="Fira Code" panose="020B0809050000020004" pitchFamily="49" charset="0"/>
                <a:ea typeface="Fira Code" panose="020B0809050000020004" pitchFamily="49" charset="0"/>
                <a:cs typeface="Fira Code" panose="020B0809050000020004" pitchFamily="49" charset="0"/>
              </a:rPr>
              <a:t>: Paketler arasındaki bağımlılıkları gösterir. Bir paketin başka bir pakete bağımlı olması, bir paketin içindeki sınıfların diğer paketin içindeki sınıfları kullanması anlamına gelir. Bu bağımlılıklar, "</a:t>
            </a:r>
            <a:r>
              <a:rPr lang="tr-TR" sz="1100" dirty="0" err="1">
                <a:latin typeface="Fira Code" panose="020B0809050000020004" pitchFamily="49" charset="0"/>
                <a:ea typeface="Fira Code" panose="020B0809050000020004" pitchFamily="49" charset="0"/>
                <a:cs typeface="Fira Code" panose="020B0809050000020004" pitchFamily="49" charset="0"/>
              </a:rPr>
              <a:t>dependency</a:t>
            </a:r>
            <a:r>
              <a:rPr lang="tr-TR" sz="1100" dirty="0">
                <a:latin typeface="Fira Code" panose="020B0809050000020004" pitchFamily="49" charset="0"/>
                <a:ea typeface="Fira Code" panose="020B0809050000020004" pitchFamily="49" charset="0"/>
                <a:cs typeface="Fira Code" panose="020B0809050000020004" pitchFamily="49" charset="0"/>
              </a:rPr>
              <a:t>" okları ile gösterilir.</a:t>
            </a:r>
          </a:p>
          <a:p>
            <a:pPr algn="just">
              <a:buFont typeface="+mj-lt"/>
              <a:buAutoNum type="arabicPeriod"/>
            </a:pPr>
            <a:r>
              <a:rPr lang="tr-TR" sz="1100" b="1" dirty="0">
                <a:latin typeface="Fira Code" panose="020B0809050000020004" pitchFamily="49" charset="0"/>
                <a:ea typeface="Fira Code" panose="020B0809050000020004" pitchFamily="49" charset="0"/>
                <a:cs typeface="Fira Code" panose="020B0809050000020004" pitchFamily="49" charset="0"/>
              </a:rPr>
              <a:t>İç içe Paketler (</a:t>
            </a:r>
            <a:r>
              <a:rPr lang="tr-TR" sz="1100" b="1" dirty="0" err="1">
                <a:latin typeface="Fira Code" panose="020B0809050000020004" pitchFamily="49" charset="0"/>
                <a:ea typeface="Fira Code" panose="020B0809050000020004" pitchFamily="49" charset="0"/>
                <a:cs typeface="Fira Code" panose="020B0809050000020004" pitchFamily="49" charset="0"/>
              </a:rPr>
              <a:t>Nested</a:t>
            </a:r>
            <a:r>
              <a:rPr lang="tr-TR" sz="1100" b="1" dirty="0">
                <a:latin typeface="Fira Code" panose="020B0809050000020004" pitchFamily="49" charset="0"/>
                <a:ea typeface="Fira Code" panose="020B0809050000020004" pitchFamily="49" charset="0"/>
                <a:cs typeface="Fira Code" panose="020B0809050000020004" pitchFamily="49" charset="0"/>
              </a:rPr>
              <a:t> </a:t>
            </a:r>
            <a:r>
              <a:rPr lang="tr-TR" sz="1100" b="1" dirty="0" err="1">
                <a:latin typeface="Fira Code" panose="020B0809050000020004" pitchFamily="49" charset="0"/>
                <a:ea typeface="Fira Code" panose="020B0809050000020004" pitchFamily="49" charset="0"/>
                <a:cs typeface="Fira Code" panose="020B0809050000020004" pitchFamily="49" charset="0"/>
              </a:rPr>
              <a:t>Packages</a:t>
            </a:r>
            <a:r>
              <a:rPr lang="tr-TR" sz="1100" b="1" dirty="0">
                <a:latin typeface="Fira Code" panose="020B0809050000020004" pitchFamily="49" charset="0"/>
                <a:ea typeface="Fira Code" panose="020B0809050000020004" pitchFamily="49" charset="0"/>
                <a:cs typeface="Fira Code" panose="020B0809050000020004" pitchFamily="49" charset="0"/>
              </a:rPr>
              <a:t>)</a:t>
            </a:r>
            <a:r>
              <a:rPr lang="tr-TR" sz="1100" dirty="0">
                <a:latin typeface="Fira Code" panose="020B0809050000020004" pitchFamily="49" charset="0"/>
                <a:ea typeface="Fira Code" panose="020B0809050000020004" pitchFamily="49" charset="0"/>
                <a:cs typeface="Fira Code" panose="020B0809050000020004" pitchFamily="49" charset="0"/>
              </a:rPr>
              <a:t>: Bir paket başka paketleri içerebilir. Bu, karmaşık sistemlerde alt sistemlerin nasıl düzenlendiğini ve hangi modüllerin hangi diğer modüllerle ilişkili olduğunu göstermek için kullanılır.</a:t>
            </a:r>
          </a:p>
          <a:p>
            <a:pPr algn="just">
              <a:buFont typeface="+mj-lt"/>
              <a:buAutoNum type="arabicPeriod"/>
            </a:pPr>
            <a:r>
              <a:rPr lang="tr-TR" sz="1100" b="1" dirty="0">
                <a:latin typeface="Fira Code" panose="020B0809050000020004" pitchFamily="49" charset="0"/>
                <a:ea typeface="Fira Code" panose="020B0809050000020004" pitchFamily="49" charset="0"/>
                <a:cs typeface="Fira Code" panose="020B0809050000020004" pitchFamily="49" charset="0"/>
              </a:rPr>
              <a:t>Hiyerarşik Yapı</a:t>
            </a:r>
            <a:r>
              <a:rPr lang="tr-TR" sz="1100" dirty="0">
                <a:latin typeface="Fira Code" panose="020B0809050000020004" pitchFamily="49" charset="0"/>
                <a:ea typeface="Fira Code" panose="020B0809050000020004" pitchFamily="49" charset="0"/>
                <a:cs typeface="Fira Code" panose="020B0809050000020004" pitchFamily="49" charset="0"/>
              </a:rPr>
              <a:t>: </a:t>
            </a:r>
            <a:r>
              <a:rPr lang="tr-TR" sz="1100" dirty="0" err="1">
                <a:latin typeface="Fira Code" panose="020B0809050000020004" pitchFamily="49" charset="0"/>
                <a:ea typeface="Fira Code" panose="020B0809050000020004" pitchFamily="49" charset="0"/>
                <a:cs typeface="Fira Code" panose="020B0809050000020004" pitchFamily="49" charset="0"/>
              </a:rPr>
              <a:t>Package</a:t>
            </a:r>
            <a:r>
              <a:rPr lang="tr-TR" sz="1100" dirty="0">
                <a:latin typeface="Fira Code" panose="020B0809050000020004" pitchFamily="49" charset="0"/>
                <a:ea typeface="Fira Code" panose="020B0809050000020004" pitchFamily="49" charset="0"/>
                <a:cs typeface="Fira Code" panose="020B0809050000020004" pitchFamily="49" charset="0"/>
              </a:rPr>
              <a:t> diyagramları, sistemdeki paketlerin hiyerarşik yapısını ve alt paketler arasındaki ilişkileri gösterir. Bu hiyerarşi, sistemin farklı seviyelerindeki bileşenlerin düzenlenmesini sağlar.</a:t>
            </a:r>
          </a:p>
          <a:p>
            <a:pPr algn="just"/>
            <a:endParaRPr lang="tr-TR" sz="1100"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426779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38"/>
          <p:cNvSpPr txBox="1">
            <a:spLocks noGrp="1"/>
          </p:cNvSpPr>
          <p:nvPr>
            <p:ph type="title"/>
          </p:nvPr>
        </p:nvSpPr>
        <p:spPr>
          <a:xfrm>
            <a:off x="1407500" y="63715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UML Diyagram Tanımı</a:t>
            </a:r>
            <a:endParaRPr dirty="0"/>
          </a:p>
        </p:txBody>
      </p:sp>
      <p:sp>
        <p:nvSpPr>
          <p:cNvPr id="703" name="Google Shape;703;p38"/>
          <p:cNvSpPr txBox="1">
            <a:spLocks noGrp="1"/>
          </p:cNvSpPr>
          <p:nvPr>
            <p:ph type="title" idx="2"/>
          </p:nvPr>
        </p:nvSpPr>
        <p:spPr>
          <a:xfrm>
            <a:off x="715100" y="63715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705" name="Google Shape;705;p38"/>
          <p:cNvSpPr txBox="1">
            <a:spLocks noGrp="1"/>
          </p:cNvSpPr>
          <p:nvPr>
            <p:ph type="title" idx="3"/>
          </p:nvPr>
        </p:nvSpPr>
        <p:spPr>
          <a:xfrm>
            <a:off x="1407500" y="1459300"/>
            <a:ext cx="6602506"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UML Diyagram Türleri</a:t>
            </a:r>
            <a:endParaRPr dirty="0"/>
          </a:p>
        </p:txBody>
      </p:sp>
      <p:sp>
        <p:nvSpPr>
          <p:cNvPr id="706" name="Google Shape;706;p38"/>
          <p:cNvSpPr txBox="1">
            <a:spLocks noGrp="1"/>
          </p:cNvSpPr>
          <p:nvPr>
            <p:ph type="title" idx="4"/>
          </p:nvPr>
        </p:nvSpPr>
        <p:spPr>
          <a:xfrm>
            <a:off x="718850" y="145930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708" name="Google Shape;708;p38"/>
          <p:cNvSpPr txBox="1">
            <a:spLocks noGrp="1"/>
          </p:cNvSpPr>
          <p:nvPr>
            <p:ph type="title" idx="6"/>
          </p:nvPr>
        </p:nvSpPr>
        <p:spPr>
          <a:xfrm>
            <a:off x="1407500" y="2281450"/>
            <a:ext cx="7282642"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UML Diyagram Sembolleri ve Okları</a:t>
            </a:r>
            <a:endParaRPr dirty="0"/>
          </a:p>
        </p:txBody>
      </p:sp>
      <p:sp>
        <p:nvSpPr>
          <p:cNvPr id="709" name="Google Shape;709;p38"/>
          <p:cNvSpPr txBox="1">
            <a:spLocks noGrp="1"/>
          </p:cNvSpPr>
          <p:nvPr>
            <p:ph type="title" idx="7"/>
          </p:nvPr>
        </p:nvSpPr>
        <p:spPr>
          <a:xfrm>
            <a:off x="718850" y="228145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711" name="Google Shape;711;p38"/>
          <p:cNvSpPr txBox="1">
            <a:spLocks noGrp="1"/>
          </p:cNvSpPr>
          <p:nvPr>
            <p:ph type="title" idx="9"/>
          </p:nvPr>
        </p:nvSpPr>
        <p:spPr>
          <a:xfrm>
            <a:off x="1407500" y="317980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UML Diyagramı Nasıl Oluşturulur?</a:t>
            </a:r>
            <a:endParaRPr dirty="0"/>
          </a:p>
        </p:txBody>
      </p:sp>
      <p:sp>
        <p:nvSpPr>
          <p:cNvPr id="712" name="Google Shape;712;p38"/>
          <p:cNvSpPr txBox="1">
            <a:spLocks noGrp="1"/>
          </p:cNvSpPr>
          <p:nvPr>
            <p:ph type="title" idx="13"/>
          </p:nvPr>
        </p:nvSpPr>
        <p:spPr>
          <a:xfrm>
            <a:off x="718850" y="317980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717" name="Google Shape;717;p38"/>
          <p:cNvGrpSpPr/>
          <p:nvPr/>
        </p:nvGrpSpPr>
        <p:grpSpPr>
          <a:xfrm>
            <a:off x="7569329" y="186943"/>
            <a:ext cx="534466" cy="691809"/>
            <a:chOff x="2875937" y="1960933"/>
            <a:chExt cx="629673" cy="815044"/>
          </a:xfrm>
        </p:grpSpPr>
        <p:sp>
          <p:nvSpPr>
            <p:cNvPr id="718" name="Google Shape;718;p38"/>
            <p:cNvSpPr/>
            <p:nvPr/>
          </p:nvSpPr>
          <p:spPr>
            <a:xfrm>
              <a:off x="2879617" y="1962184"/>
              <a:ext cx="625993" cy="811330"/>
            </a:xfrm>
            <a:custGeom>
              <a:avLst/>
              <a:gdLst/>
              <a:ahLst/>
              <a:cxnLst/>
              <a:rect l="l" t="t" r="r" b="b"/>
              <a:pathLst>
                <a:path w="17013" h="22050" extrusionOk="0">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3024442" y="1997765"/>
              <a:ext cx="36869" cy="443122"/>
            </a:xfrm>
            <a:custGeom>
              <a:avLst/>
              <a:gdLst/>
              <a:ahLst/>
              <a:cxnLst/>
              <a:rect l="l" t="t" r="r" b="b"/>
              <a:pathLst>
                <a:path w="1002" h="12043" extrusionOk="0">
                  <a:moveTo>
                    <a:pt x="1" y="1"/>
                  </a:moveTo>
                  <a:lnTo>
                    <a:pt x="1" y="12043"/>
                  </a:lnTo>
                  <a:lnTo>
                    <a:pt x="1001" y="1204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3062488" y="1960933"/>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3136151" y="1997765"/>
              <a:ext cx="36832" cy="332664"/>
            </a:xfrm>
            <a:custGeom>
              <a:avLst/>
              <a:gdLst/>
              <a:ahLst/>
              <a:cxnLst/>
              <a:rect l="l" t="t" r="r" b="b"/>
              <a:pathLst>
                <a:path w="1001" h="9041" extrusionOk="0">
                  <a:moveTo>
                    <a:pt x="0" y="1"/>
                  </a:moveTo>
                  <a:lnTo>
                    <a:pt x="0" y="9040"/>
                  </a:lnTo>
                  <a:lnTo>
                    <a:pt x="1001" y="9040"/>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3172946" y="2146269"/>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3246610" y="2219933"/>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3246610" y="2183101"/>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3358283" y="2256728"/>
              <a:ext cx="36869" cy="110532"/>
            </a:xfrm>
            <a:custGeom>
              <a:avLst/>
              <a:gdLst/>
              <a:ahLst/>
              <a:cxnLst/>
              <a:rect l="l" t="t" r="r" b="b"/>
              <a:pathLst>
                <a:path w="1002" h="3004" extrusionOk="0">
                  <a:moveTo>
                    <a:pt x="1" y="1"/>
                  </a:moveTo>
                  <a:lnTo>
                    <a:pt x="1"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3358283" y="2219933"/>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3431946"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3468741" y="2293559"/>
              <a:ext cx="36869" cy="259037"/>
            </a:xfrm>
            <a:custGeom>
              <a:avLst/>
              <a:gdLst/>
              <a:ahLst/>
              <a:cxnLst/>
              <a:rect l="l" t="t" r="r" b="b"/>
              <a:pathLst>
                <a:path w="1002" h="7040" extrusionOk="0">
                  <a:moveTo>
                    <a:pt x="1" y="1"/>
                  </a:moveTo>
                  <a:lnTo>
                    <a:pt x="1" y="7039"/>
                  </a:lnTo>
                  <a:lnTo>
                    <a:pt x="1002" y="703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3431946" y="2552559"/>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3395114" y="2663017"/>
              <a:ext cx="36869" cy="110495"/>
            </a:xfrm>
            <a:custGeom>
              <a:avLst/>
              <a:gdLst/>
              <a:ahLst/>
              <a:cxnLst/>
              <a:rect l="l" t="t" r="r" b="b"/>
              <a:pathLst>
                <a:path w="1002"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3062488" y="2739109"/>
              <a:ext cx="332664" cy="36869"/>
            </a:xfrm>
            <a:custGeom>
              <a:avLst/>
              <a:gdLst/>
              <a:ahLst/>
              <a:cxnLst/>
              <a:rect l="l" t="t" r="r" b="b"/>
              <a:pathLst>
                <a:path w="9041" h="1002" extrusionOk="0">
                  <a:moveTo>
                    <a:pt x="1" y="0"/>
                  </a:moveTo>
                  <a:lnTo>
                    <a:pt x="1" y="1001"/>
                  </a:lnTo>
                  <a:lnTo>
                    <a:pt x="9040" y="1001"/>
                  </a:lnTo>
                  <a:lnTo>
                    <a:pt x="9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2986396"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2875937" y="2293559"/>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875937" y="2330391"/>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2912769"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2950815" y="244206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2986396"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3024442" y="2589354"/>
              <a:ext cx="36869" cy="73700"/>
            </a:xfrm>
            <a:custGeom>
              <a:avLst/>
              <a:gdLst/>
              <a:ahLst/>
              <a:cxnLst/>
              <a:rect l="l" t="t" r="r" b="b"/>
              <a:pathLst>
                <a:path w="1002" h="2003" extrusionOk="0">
                  <a:moveTo>
                    <a:pt x="1" y="1"/>
                  </a:moveTo>
                  <a:lnTo>
                    <a:pt x="1"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3062488" y="2663017"/>
              <a:ext cx="36869" cy="73664"/>
            </a:xfrm>
            <a:custGeom>
              <a:avLst/>
              <a:gdLst/>
              <a:ahLst/>
              <a:cxnLst/>
              <a:rect l="l" t="t" r="r" b="b"/>
              <a:pathLst>
                <a:path w="1002" h="2002" extrusionOk="0">
                  <a:moveTo>
                    <a:pt x="1" y="0"/>
                  </a:moveTo>
                  <a:lnTo>
                    <a:pt x="1"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1E7CFE4B-041B-1032-2501-13B165FF8780}"/>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1FA023C6-37E6-061B-A153-627125B873F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Yapısal Diyagramlar </a:t>
            </a:r>
            <a:r>
              <a:rPr lang="tr-TR" b="1" dirty="0">
                <a:solidFill>
                  <a:srgbClr val="0070C0"/>
                </a:solidFill>
              </a:rPr>
              <a:t>(</a:t>
            </a:r>
            <a:r>
              <a:rPr lang="tr-TR" b="1" dirty="0" err="1">
                <a:solidFill>
                  <a:srgbClr val="0070C0"/>
                </a:solidFill>
              </a:rPr>
              <a:t>Package</a:t>
            </a:r>
            <a:r>
              <a:rPr lang="tr-TR" b="1" dirty="0">
                <a:solidFill>
                  <a:srgbClr val="0070C0"/>
                </a:solidFill>
              </a:rPr>
              <a:t>)</a:t>
            </a:r>
            <a:endParaRPr b="1" dirty="0">
              <a:solidFill>
                <a:srgbClr val="0070C0"/>
              </a:solidFill>
            </a:endParaRPr>
          </a:p>
        </p:txBody>
      </p:sp>
      <p:pic>
        <p:nvPicPr>
          <p:cNvPr id="5" name="Resim 4" descr="metin, diyagram, plan, çizgi içeren bir resim&#10;&#10;Açıklama otomatik olarak oluşturuldu">
            <a:extLst>
              <a:ext uri="{FF2B5EF4-FFF2-40B4-BE49-F238E27FC236}">
                <a16:creationId xmlns:a16="http://schemas.microsoft.com/office/drawing/2014/main" id="{40AA8279-EAB5-1D08-6138-1C03FF49E25E}"/>
              </a:ext>
            </a:extLst>
          </p:cNvPr>
          <p:cNvPicPr>
            <a:picLocks noChangeAspect="1"/>
          </p:cNvPicPr>
          <p:nvPr/>
        </p:nvPicPr>
        <p:blipFill>
          <a:blip r:embed="rId3"/>
          <a:stretch>
            <a:fillRect/>
          </a:stretch>
        </p:blipFill>
        <p:spPr>
          <a:xfrm>
            <a:off x="1747518" y="1111539"/>
            <a:ext cx="5901511" cy="3706886"/>
          </a:xfrm>
          <a:prstGeom prst="rect">
            <a:avLst/>
          </a:prstGeom>
        </p:spPr>
      </p:pic>
    </p:spTree>
    <p:extLst>
      <p:ext uri="{BB962C8B-B14F-4D97-AF65-F5344CB8AC3E}">
        <p14:creationId xmlns:p14="http://schemas.microsoft.com/office/powerpoint/2010/main" val="150863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68F91A3C-F521-41DD-82B4-94BE75D5E743}"/>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7C3AC188-3A31-4930-33D7-A8E86671DAE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Davranışsal Diyagramlar </a:t>
            </a:r>
            <a:r>
              <a:rPr lang="tr-TR" sz="3200" b="1" dirty="0">
                <a:solidFill>
                  <a:srgbClr val="0070C0"/>
                </a:solidFill>
              </a:rPr>
              <a:t>(</a:t>
            </a:r>
            <a:r>
              <a:rPr lang="tr-TR" sz="3200" b="1" dirty="0" err="1">
                <a:solidFill>
                  <a:srgbClr val="0070C0"/>
                </a:solidFill>
              </a:rPr>
              <a:t>Use</a:t>
            </a:r>
            <a:r>
              <a:rPr lang="tr-TR" sz="3200" b="1" dirty="0">
                <a:solidFill>
                  <a:srgbClr val="0070C0"/>
                </a:solidFill>
              </a:rPr>
              <a:t>-Case)</a:t>
            </a:r>
            <a:endParaRPr sz="3200" b="1" dirty="0">
              <a:solidFill>
                <a:srgbClr val="0070C0"/>
              </a:solidFill>
            </a:endParaRPr>
          </a:p>
        </p:txBody>
      </p:sp>
      <p:sp>
        <p:nvSpPr>
          <p:cNvPr id="2" name="Metin kutusu 1">
            <a:extLst>
              <a:ext uri="{FF2B5EF4-FFF2-40B4-BE49-F238E27FC236}">
                <a16:creationId xmlns:a16="http://schemas.microsoft.com/office/drawing/2014/main" id="{83A79376-F1B4-7591-F4DC-15A5D8F861A0}"/>
              </a:ext>
            </a:extLst>
          </p:cNvPr>
          <p:cNvSpPr txBox="1"/>
          <p:nvPr/>
        </p:nvSpPr>
        <p:spPr>
          <a:xfrm>
            <a:off x="667657" y="1161143"/>
            <a:ext cx="7605486" cy="1107996"/>
          </a:xfrm>
          <a:prstGeom prst="rect">
            <a:avLst/>
          </a:prstGeom>
          <a:noFill/>
        </p:spPr>
        <p:txBody>
          <a:bodyPr wrap="square" rtlCol="0">
            <a:spAutoFit/>
          </a:bodyPr>
          <a:lstStyle/>
          <a:p>
            <a:pPr algn="just"/>
            <a:r>
              <a:rPr lang="tr-TR" sz="1100" b="1" dirty="0" err="1">
                <a:latin typeface="Fira Code" panose="020B0809050000020004" pitchFamily="49" charset="0"/>
                <a:ea typeface="Fira Code" panose="020B0809050000020004" pitchFamily="49" charset="0"/>
                <a:cs typeface="Fira Code" panose="020B0809050000020004" pitchFamily="49" charset="0"/>
              </a:rPr>
              <a:t>Use</a:t>
            </a:r>
            <a:r>
              <a:rPr lang="tr-TR" sz="1100" b="1" dirty="0">
                <a:latin typeface="Fira Code" panose="020B0809050000020004" pitchFamily="49" charset="0"/>
                <a:ea typeface="Fira Code" panose="020B0809050000020004" pitchFamily="49" charset="0"/>
                <a:cs typeface="Fira Code" panose="020B0809050000020004" pitchFamily="49" charset="0"/>
              </a:rPr>
              <a:t>-Case diyagramı</a:t>
            </a:r>
            <a:r>
              <a:rPr lang="tr-TR" sz="1100" dirty="0">
                <a:latin typeface="Fira Code" panose="020B0809050000020004" pitchFamily="49" charset="0"/>
                <a:ea typeface="Fira Code" panose="020B0809050000020004" pitchFamily="49" charset="0"/>
                <a:cs typeface="Fira Code" panose="020B0809050000020004" pitchFamily="49" charset="0"/>
              </a:rPr>
              <a:t>, bir sistemin fonksiyonel gereksinimlerini ve kullanıcılar (</a:t>
            </a:r>
            <a:r>
              <a:rPr lang="tr-TR" sz="1100" dirty="0" err="1">
                <a:latin typeface="Fira Code" panose="020B0809050000020004" pitchFamily="49" charset="0"/>
                <a:ea typeface="Fira Code" panose="020B0809050000020004" pitchFamily="49" charset="0"/>
                <a:cs typeface="Fira Code" panose="020B0809050000020004" pitchFamily="49" charset="0"/>
              </a:rPr>
              <a:t>actor</a:t>
            </a:r>
            <a:r>
              <a:rPr lang="tr-TR" sz="1100" dirty="0">
                <a:latin typeface="Fira Code" panose="020B0809050000020004" pitchFamily="49" charset="0"/>
                <a:ea typeface="Fira Code" panose="020B0809050000020004" pitchFamily="49" charset="0"/>
                <a:cs typeface="Fira Code" panose="020B0809050000020004" pitchFamily="49" charset="0"/>
              </a:rPr>
              <a:t>) ile sistem arasındaki etkileşimleri modellemek için kullanılan bir diyagram türüdür. Bu diyagram, bir sistemin ne yaptığına, yani kullanıcıların sisteme yönelik gerçekleştirdiği işlemlere (kullanım senaryolarına) odaklanır. </a:t>
            </a:r>
            <a:r>
              <a:rPr lang="tr-TR" sz="1100" dirty="0" err="1">
                <a:latin typeface="Fira Code" panose="020B0809050000020004" pitchFamily="49" charset="0"/>
                <a:ea typeface="Fira Code" panose="020B0809050000020004" pitchFamily="49" charset="0"/>
                <a:cs typeface="Fira Code" panose="020B0809050000020004" pitchFamily="49" charset="0"/>
              </a:rPr>
              <a:t>Use</a:t>
            </a:r>
            <a:r>
              <a:rPr lang="tr-TR" sz="1100" dirty="0">
                <a:latin typeface="Fira Code" panose="020B0809050000020004" pitchFamily="49" charset="0"/>
                <a:ea typeface="Fira Code" panose="020B0809050000020004" pitchFamily="49" charset="0"/>
                <a:cs typeface="Fira Code" panose="020B0809050000020004" pitchFamily="49" charset="0"/>
              </a:rPr>
              <a:t>-Case diyagramı, sistemin sunduğu hizmetleri, kullanıcıların sistemle olan etkileşimlerini görselleştirerek gereksinimlerin belirlenmesi ve doğrulanmasında kullanılır.</a:t>
            </a:r>
            <a:endParaRPr lang="tr-TR" sz="800" b="0" i="0" dirty="0">
              <a:solidFill>
                <a:srgbClr val="222222"/>
              </a:solidFill>
              <a:effectLst/>
              <a:latin typeface="Fira Code" panose="020B0809050000020004" pitchFamily="49" charset="0"/>
              <a:ea typeface="Fira Code" panose="020B0809050000020004" pitchFamily="49" charset="0"/>
              <a:cs typeface="Fira Code" panose="020B0809050000020004" pitchFamily="49" charset="0"/>
            </a:endParaRPr>
          </a:p>
        </p:txBody>
      </p:sp>
      <p:sp>
        <p:nvSpPr>
          <p:cNvPr id="3" name="Metin kutusu 2">
            <a:extLst>
              <a:ext uri="{FF2B5EF4-FFF2-40B4-BE49-F238E27FC236}">
                <a16:creationId xmlns:a16="http://schemas.microsoft.com/office/drawing/2014/main" id="{D08401E1-F889-E32A-3CE8-A464EAE80B2B}"/>
              </a:ext>
            </a:extLst>
          </p:cNvPr>
          <p:cNvSpPr txBox="1"/>
          <p:nvPr/>
        </p:nvSpPr>
        <p:spPr>
          <a:xfrm>
            <a:off x="667658" y="2366530"/>
            <a:ext cx="7859486" cy="2292935"/>
          </a:xfrm>
          <a:prstGeom prst="rect">
            <a:avLst/>
          </a:prstGeom>
          <a:noFill/>
        </p:spPr>
        <p:txBody>
          <a:bodyPr wrap="square" rtlCol="0">
            <a:spAutoFit/>
          </a:bodyPr>
          <a:lstStyle/>
          <a:p>
            <a:pPr algn="just"/>
            <a:r>
              <a:rPr lang="tr-TR" sz="1100" b="1" dirty="0" err="1">
                <a:latin typeface="Fira Code" panose="020B0809050000020004" pitchFamily="49" charset="0"/>
                <a:ea typeface="Fira Code" panose="020B0809050000020004" pitchFamily="49" charset="0"/>
                <a:cs typeface="Fira Code" panose="020B0809050000020004" pitchFamily="49" charset="0"/>
              </a:rPr>
              <a:t>Use</a:t>
            </a:r>
            <a:r>
              <a:rPr lang="tr-TR" sz="1100" b="1" dirty="0">
                <a:latin typeface="Fira Code" panose="020B0809050000020004" pitchFamily="49" charset="0"/>
                <a:ea typeface="Fira Code" panose="020B0809050000020004" pitchFamily="49" charset="0"/>
                <a:cs typeface="Fira Code" panose="020B0809050000020004" pitchFamily="49" charset="0"/>
              </a:rPr>
              <a:t>-Case Diyagramının Temel Unsurları:</a:t>
            </a: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Aktörler (</a:t>
            </a:r>
            <a:r>
              <a:rPr lang="tr-TR" sz="1100" b="1" dirty="0" err="1">
                <a:latin typeface="Fira Code" panose="020B0809050000020004" pitchFamily="49" charset="0"/>
                <a:ea typeface="Fira Code" panose="020B0809050000020004" pitchFamily="49" charset="0"/>
                <a:cs typeface="Fira Code" panose="020B0809050000020004" pitchFamily="49" charset="0"/>
              </a:rPr>
              <a:t>Actors</a:t>
            </a:r>
            <a:r>
              <a:rPr lang="tr-TR" sz="1100" b="1" dirty="0">
                <a:latin typeface="Fira Code" panose="020B0809050000020004" pitchFamily="49" charset="0"/>
                <a:ea typeface="Fira Code" panose="020B0809050000020004" pitchFamily="49" charset="0"/>
                <a:cs typeface="Fira Code" panose="020B0809050000020004" pitchFamily="49" charset="0"/>
              </a:rPr>
              <a:t>)</a:t>
            </a:r>
            <a:r>
              <a:rPr lang="tr-TR" sz="1100" dirty="0">
                <a:latin typeface="Fira Code" panose="020B0809050000020004" pitchFamily="49" charset="0"/>
                <a:ea typeface="Fira Code" panose="020B0809050000020004" pitchFamily="49" charset="0"/>
                <a:cs typeface="Fira Code" panose="020B0809050000020004" pitchFamily="49" charset="0"/>
              </a:rPr>
              <a:t>: Sistemin dışındaki varlıkları (kullanıcılar, diğer sistemler, cihazlar vb.) temsil eder. Aktörler, sistemi kullanarak belirli işlemleri gerçekleştirenlerdir. Aktörler genellikle insanlar olsa da, başka sistemler veya donanım bileşenleri de olabilir.</a:t>
            </a:r>
          </a:p>
          <a:p>
            <a:pPr marL="171450" indent="-171450" algn="just">
              <a:buFont typeface="Arial" panose="020B0604020202020204" pitchFamily="34" charset="0"/>
              <a:buChar char="•"/>
            </a:pPr>
            <a:r>
              <a:rPr lang="tr-TR" sz="1100" b="1" dirty="0" err="1">
                <a:latin typeface="Fira Code" panose="020B0809050000020004" pitchFamily="49" charset="0"/>
                <a:ea typeface="Fira Code" panose="020B0809050000020004" pitchFamily="49" charset="0"/>
                <a:cs typeface="Fira Code" panose="020B0809050000020004" pitchFamily="49" charset="0"/>
              </a:rPr>
              <a:t>Use</a:t>
            </a:r>
            <a:r>
              <a:rPr lang="tr-TR" sz="1100" b="1" dirty="0">
                <a:latin typeface="Fira Code" panose="020B0809050000020004" pitchFamily="49" charset="0"/>
                <a:ea typeface="Fira Code" panose="020B0809050000020004" pitchFamily="49" charset="0"/>
                <a:cs typeface="Fira Code" panose="020B0809050000020004" pitchFamily="49" charset="0"/>
              </a:rPr>
              <a:t>-Case (Kullanım Senaryosu)</a:t>
            </a:r>
            <a:r>
              <a:rPr lang="tr-TR" sz="1100" dirty="0">
                <a:latin typeface="Fira Code" panose="020B0809050000020004" pitchFamily="49" charset="0"/>
                <a:ea typeface="Fira Code" panose="020B0809050000020004" pitchFamily="49" charset="0"/>
                <a:cs typeface="Fira Code" panose="020B0809050000020004" pitchFamily="49" charset="0"/>
              </a:rPr>
              <a:t>: Sistemin kullanıcılarına sunduğu hizmetleri veya işlemleri temsil eder. Her </a:t>
            </a:r>
            <a:r>
              <a:rPr lang="tr-TR" sz="1100" dirty="0" err="1">
                <a:latin typeface="Fira Code" panose="020B0809050000020004" pitchFamily="49" charset="0"/>
                <a:ea typeface="Fira Code" panose="020B0809050000020004" pitchFamily="49" charset="0"/>
                <a:cs typeface="Fira Code" panose="020B0809050000020004" pitchFamily="49" charset="0"/>
              </a:rPr>
              <a:t>use-case</a:t>
            </a:r>
            <a:r>
              <a:rPr lang="tr-TR" sz="1100" dirty="0">
                <a:latin typeface="Fira Code" panose="020B0809050000020004" pitchFamily="49" charset="0"/>
                <a:ea typeface="Fira Code" panose="020B0809050000020004" pitchFamily="49" charset="0"/>
                <a:cs typeface="Fira Code" panose="020B0809050000020004" pitchFamily="49" charset="0"/>
              </a:rPr>
              <a:t>, sistemin kullanıcıya sunduğu bir işlevi ya da kullanıcı tarafından gerçekleştirilebilecek bir işlemi gösterir. Örneğin, "Kullanıcı Girişi Yapmak", "Ürün Satın Almak", "Rapor Oluşturmak" gibi işlemler birer kullanım senaryosudur.</a:t>
            </a:r>
          </a:p>
          <a:p>
            <a:pPr marL="171450" indent="-171450" algn="just">
              <a:buFont typeface="Arial" panose="020B0604020202020204" pitchFamily="34" charset="0"/>
              <a:buChar char="•"/>
            </a:pPr>
            <a:r>
              <a:rPr lang="tr-TR" sz="1100" b="1" dirty="0">
                <a:latin typeface="Fira Code" panose="020B0809050000020004" pitchFamily="49" charset="0"/>
                <a:ea typeface="Fira Code" panose="020B0809050000020004" pitchFamily="49" charset="0"/>
                <a:cs typeface="Fira Code" panose="020B0809050000020004" pitchFamily="49" charset="0"/>
              </a:rPr>
              <a:t>İlişkiler (</a:t>
            </a:r>
            <a:r>
              <a:rPr lang="tr-TR" sz="1100" b="1" dirty="0" err="1">
                <a:latin typeface="Fira Code" panose="020B0809050000020004" pitchFamily="49" charset="0"/>
                <a:ea typeface="Fira Code" panose="020B0809050000020004" pitchFamily="49" charset="0"/>
                <a:cs typeface="Fira Code" panose="020B0809050000020004" pitchFamily="49" charset="0"/>
              </a:rPr>
              <a:t>Relationships</a:t>
            </a:r>
            <a:r>
              <a:rPr lang="tr-TR" sz="1100" b="1" dirty="0">
                <a:latin typeface="Fira Code" panose="020B0809050000020004" pitchFamily="49" charset="0"/>
                <a:ea typeface="Fira Code" panose="020B0809050000020004" pitchFamily="49" charset="0"/>
                <a:cs typeface="Fira Code" panose="020B0809050000020004" pitchFamily="49" charset="0"/>
              </a:rPr>
              <a:t>)</a:t>
            </a:r>
            <a:r>
              <a:rPr lang="tr-TR" sz="1100" dirty="0">
                <a:latin typeface="Fira Code" panose="020B0809050000020004" pitchFamily="49" charset="0"/>
                <a:ea typeface="Fira Code" panose="020B0809050000020004" pitchFamily="49" charset="0"/>
                <a:cs typeface="Fira Code" panose="020B0809050000020004" pitchFamily="49" charset="0"/>
              </a:rPr>
              <a:t>: Aktörler ve kullanım senaryoları arasındaki etkileşimleri ve bağımlılıkları gösterir. </a:t>
            </a:r>
          </a:p>
          <a:p>
            <a:pPr algn="just"/>
            <a:endParaRPr lang="tr-TR" sz="1100"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80863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8C2DC5AE-C970-73AB-2CB0-49DD7DDC8EDF}"/>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14FFCEDF-5E9D-6519-D214-DCBFA81749C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Davranışsal Diyagramlar </a:t>
            </a:r>
            <a:r>
              <a:rPr lang="tr-TR" sz="3200" b="1" dirty="0">
                <a:solidFill>
                  <a:srgbClr val="0070C0"/>
                </a:solidFill>
              </a:rPr>
              <a:t>(</a:t>
            </a:r>
            <a:r>
              <a:rPr lang="tr-TR" sz="3200" b="1" dirty="0" err="1">
                <a:solidFill>
                  <a:srgbClr val="0070C0"/>
                </a:solidFill>
              </a:rPr>
              <a:t>Use</a:t>
            </a:r>
            <a:r>
              <a:rPr lang="tr-TR" sz="3200" b="1" dirty="0">
                <a:solidFill>
                  <a:srgbClr val="0070C0"/>
                </a:solidFill>
              </a:rPr>
              <a:t>-Case)</a:t>
            </a:r>
            <a:endParaRPr sz="3200" b="1" dirty="0">
              <a:solidFill>
                <a:srgbClr val="0070C0"/>
              </a:solidFill>
            </a:endParaRPr>
          </a:p>
        </p:txBody>
      </p:sp>
      <p:pic>
        <p:nvPicPr>
          <p:cNvPr id="5" name="Resim 4" descr="diyagram, çizgi, kalıp, desen, düzen içeren bir resim&#10;&#10;Açıklama otomatik olarak oluşturuldu">
            <a:extLst>
              <a:ext uri="{FF2B5EF4-FFF2-40B4-BE49-F238E27FC236}">
                <a16:creationId xmlns:a16="http://schemas.microsoft.com/office/drawing/2014/main" id="{A0A8F303-73A1-B2D4-B5A1-AD6ED99D0722}"/>
              </a:ext>
            </a:extLst>
          </p:cNvPr>
          <p:cNvPicPr>
            <a:picLocks noChangeAspect="1"/>
          </p:cNvPicPr>
          <p:nvPr/>
        </p:nvPicPr>
        <p:blipFill>
          <a:blip r:embed="rId3"/>
          <a:stretch>
            <a:fillRect/>
          </a:stretch>
        </p:blipFill>
        <p:spPr>
          <a:xfrm>
            <a:off x="2228014" y="1017725"/>
            <a:ext cx="4383243" cy="3873691"/>
          </a:xfrm>
          <a:prstGeom prst="rect">
            <a:avLst/>
          </a:prstGeom>
        </p:spPr>
      </p:pic>
    </p:spTree>
    <p:extLst>
      <p:ext uri="{BB962C8B-B14F-4D97-AF65-F5344CB8AC3E}">
        <p14:creationId xmlns:p14="http://schemas.microsoft.com/office/powerpoint/2010/main" val="246107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B6B00DD3-1423-821C-2AC9-1C27533AE3D6}"/>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12DBAA75-4DA0-C3BC-A0D3-B1F5AA52B35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Davranışsal Diyagramlar </a:t>
            </a:r>
            <a:r>
              <a:rPr lang="tr-TR" sz="3200" b="1" dirty="0">
                <a:solidFill>
                  <a:srgbClr val="0070C0"/>
                </a:solidFill>
              </a:rPr>
              <a:t>(Activity)</a:t>
            </a:r>
            <a:endParaRPr sz="3200" b="1" dirty="0">
              <a:solidFill>
                <a:srgbClr val="0070C0"/>
              </a:solidFill>
            </a:endParaRPr>
          </a:p>
        </p:txBody>
      </p:sp>
      <p:sp>
        <p:nvSpPr>
          <p:cNvPr id="2" name="Metin kutusu 1">
            <a:extLst>
              <a:ext uri="{FF2B5EF4-FFF2-40B4-BE49-F238E27FC236}">
                <a16:creationId xmlns:a16="http://schemas.microsoft.com/office/drawing/2014/main" id="{C7838753-8EEB-A42D-3F29-10E9A7ED8974}"/>
              </a:ext>
            </a:extLst>
          </p:cNvPr>
          <p:cNvSpPr txBox="1"/>
          <p:nvPr/>
        </p:nvSpPr>
        <p:spPr>
          <a:xfrm>
            <a:off x="667657" y="1161143"/>
            <a:ext cx="7605486" cy="1446550"/>
          </a:xfrm>
          <a:prstGeom prst="rect">
            <a:avLst/>
          </a:prstGeom>
          <a:noFill/>
        </p:spPr>
        <p:txBody>
          <a:bodyPr wrap="square" rtlCol="0">
            <a:spAutoFit/>
          </a:bodyPr>
          <a:lstStyle/>
          <a:p>
            <a:pPr algn="just"/>
            <a:r>
              <a:rPr lang="tr-TR" sz="1100" b="1" dirty="0">
                <a:latin typeface="Fira Code" panose="020B0809050000020004" pitchFamily="49" charset="0"/>
                <a:ea typeface="Fira Code" panose="020B0809050000020004" pitchFamily="49" charset="0"/>
                <a:cs typeface="Fira Code" panose="020B0809050000020004" pitchFamily="49" charset="0"/>
              </a:rPr>
              <a:t>Activity diyagramı</a:t>
            </a:r>
            <a:r>
              <a:rPr lang="tr-TR" sz="1100" dirty="0">
                <a:latin typeface="Fira Code" panose="020B0809050000020004" pitchFamily="49" charset="0"/>
                <a:ea typeface="Fira Code" panose="020B0809050000020004" pitchFamily="49" charset="0"/>
                <a:cs typeface="Fira Code" panose="020B0809050000020004" pitchFamily="49" charset="0"/>
              </a:rPr>
              <a:t>, UML (</a:t>
            </a:r>
            <a:r>
              <a:rPr lang="tr-TR" sz="1100" dirty="0" err="1">
                <a:latin typeface="Fira Code" panose="020B0809050000020004" pitchFamily="49" charset="0"/>
                <a:ea typeface="Fira Code" panose="020B0809050000020004" pitchFamily="49" charset="0"/>
                <a:cs typeface="Fira Code" panose="020B0809050000020004" pitchFamily="49" charset="0"/>
              </a:rPr>
              <a:t>Unified</a:t>
            </a:r>
            <a:r>
              <a:rPr lang="tr-TR" sz="1100" dirty="0">
                <a:latin typeface="Fira Code" panose="020B0809050000020004" pitchFamily="49" charset="0"/>
                <a:ea typeface="Fira Code" panose="020B0809050000020004" pitchFamily="49" charset="0"/>
                <a:cs typeface="Fira Code" panose="020B0809050000020004" pitchFamily="49" charset="0"/>
              </a:rPr>
              <a:t> </a:t>
            </a:r>
            <a:r>
              <a:rPr lang="tr-TR" sz="1100" dirty="0" err="1">
                <a:latin typeface="Fira Code" panose="020B0809050000020004" pitchFamily="49" charset="0"/>
                <a:ea typeface="Fira Code" panose="020B0809050000020004" pitchFamily="49" charset="0"/>
                <a:cs typeface="Fira Code" panose="020B0809050000020004" pitchFamily="49" charset="0"/>
              </a:rPr>
              <a:t>Modeling</a:t>
            </a:r>
            <a:r>
              <a:rPr lang="tr-TR" sz="1100" dirty="0">
                <a:latin typeface="Fira Code" panose="020B0809050000020004" pitchFamily="49" charset="0"/>
                <a:ea typeface="Fira Code" panose="020B0809050000020004" pitchFamily="49" charset="0"/>
                <a:cs typeface="Fira Code" panose="020B0809050000020004" pitchFamily="49" charset="0"/>
              </a:rPr>
              <a:t> Language) içinde bir sistemin veya bir sürecin iş akışını, ardışık ve paralel faaliyetlerini modellemek için kullanılan diyagram türüdür. </a:t>
            </a:r>
          </a:p>
          <a:p>
            <a:pPr algn="just"/>
            <a:endParaRPr lang="tr-TR" sz="1100" dirty="0">
              <a:latin typeface="Fira Code" panose="020B0809050000020004" pitchFamily="49" charset="0"/>
              <a:ea typeface="Fira Code" panose="020B0809050000020004" pitchFamily="49" charset="0"/>
              <a:cs typeface="Fira Code" panose="020B0809050000020004" pitchFamily="49" charset="0"/>
            </a:endParaRPr>
          </a:p>
          <a:p>
            <a:pPr algn="just"/>
            <a:r>
              <a:rPr lang="tr-TR" sz="1100" dirty="0">
                <a:latin typeface="Fira Code" panose="020B0809050000020004" pitchFamily="49" charset="0"/>
                <a:ea typeface="Fira Code" panose="020B0809050000020004" pitchFamily="49" charset="0"/>
                <a:cs typeface="Fira Code" panose="020B0809050000020004" pitchFamily="49" charset="0"/>
              </a:rPr>
              <a:t>Bu diyagram, bir sürecin nasıl işlediğini, hangi adımlardan geçtiğini, hangi kararların alındığını ve hangi durumların oluştuğunu gösterir. İş akışının, kontrol akışlarının ve iş süreçlerinin görselleştirilmesi için kullanılır. Activity diyagramları, sistemin davranışını anlamak için yararlıdır.</a:t>
            </a:r>
            <a:endParaRPr lang="tr-TR" sz="800" b="0" i="0" dirty="0">
              <a:solidFill>
                <a:srgbClr val="222222"/>
              </a:solidFill>
              <a:effectLst/>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1325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78532610-A3C4-EA88-1DF8-DE4D182C2C5E}"/>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4F7E83F0-1B59-8DBC-E539-5A6E82B7C3A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Davranışsal Diyagramlar </a:t>
            </a:r>
            <a:r>
              <a:rPr lang="tr-TR" sz="3200" b="1" dirty="0">
                <a:solidFill>
                  <a:srgbClr val="0070C0"/>
                </a:solidFill>
              </a:rPr>
              <a:t>(Activity)</a:t>
            </a:r>
            <a:endParaRPr sz="3200" b="1" dirty="0">
              <a:solidFill>
                <a:srgbClr val="0070C0"/>
              </a:solidFill>
            </a:endParaRPr>
          </a:p>
        </p:txBody>
      </p:sp>
      <p:pic>
        <p:nvPicPr>
          <p:cNvPr id="4" name="Resim 3" descr="metin, ekran görüntüsü, diyagram, tasarım içeren bir resim&#10;&#10;Açıklama otomatik olarak oluşturuldu">
            <a:extLst>
              <a:ext uri="{FF2B5EF4-FFF2-40B4-BE49-F238E27FC236}">
                <a16:creationId xmlns:a16="http://schemas.microsoft.com/office/drawing/2014/main" id="{11BDE860-9994-D861-07B6-929548C9128A}"/>
              </a:ext>
            </a:extLst>
          </p:cNvPr>
          <p:cNvPicPr>
            <a:picLocks noChangeAspect="1"/>
          </p:cNvPicPr>
          <p:nvPr/>
        </p:nvPicPr>
        <p:blipFill>
          <a:blip r:embed="rId3"/>
          <a:stretch>
            <a:fillRect/>
          </a:stretch>
        </p:blipFill>
        <p:spPr>
          <a:xfrm>
            <a:off x="2551744" y="1017725"/>
            <a:ext cx="3779121" cy="3866332"/>
          </a:xfrm>
          <a:prstGeom prst="rect">
            <a:avLst/>
          </a:prstGeom>
        </p:spPr>
      </p:pic>
    </p:spTree>
    <p:extLst>
      <p:ext uri="{BB962C8B-B14F-4D97-AF65-F5344CB8AC3E}">
        <p14:creationId xmlns:p14="http://schemas.microsoft.com/office/powerpoint/2010/main" val="317385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6C405A80-7FF7-9FD2-1F5F-023832B0C716}"/>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6A0EAC36-BBD3-6FD8-6969-42054C0FD0C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Davranışsal Diyagramlar </a:t>
            </a:r>
            <a:r>
              <a:rPr lang="tr-TR" sz="3200" b="1" dirty="0">
                <a:solidFill>
                  <a:srgbClr val="0070C0"/>
                </a:solidFill>
              </a:rPr>
              <a:t>(</a:t>
            </a:r>
            <a:r>
              <a:rPr lang="tr-TR" sz="3200" b="1" dirty="0" err="1">
                <a:solidFill>
                  <a:srgbClr val="0070C0"/>
                </a:solidFill>
              </a:rPr>
              <a:t>Sequence</a:t>
            </a:r>
            <a:r>
              <a:rPr lang="tr-TR" sz="3200" b="1" dirty="0">
                <a:solidFill>
                  <a:srgbClr val="0070C0"/>
                </a:solidFill>
              </a:rPr>
              <a:t>)</a:t>
            </a:r>
            <a:endParaRPr sz="3200" b="1" dirty="0">
              <a:solidFill>
                <a:srgbClr val="0070C0"/>
              </a:solidFill>
            </a:endParaRPr>
          </a:p>
        </p:txBody>
      </p:sp>
      <p:sp>
        <p:nvSpPr>
          <p:cNvPr id="2" name="Metin kutusu 1">
            <a:extLst>
              <a:ext uri="{FF2B5EF4-FFF2-40B4-BE49-F238E27FC236}">
                <a16:creationId xmlns:a16="http://schemas.microsoft.com/office/drawing/2014/main" id="{9A8E7FFB-CA4B-383E-4E5C-4D8839DA8677}"/>
              </a:ext>
            </a:extLst>
          </p:cNvPr>
          <p:cNvSpPr txBox="1"/>
          <p:nvPr/>
        </p:nvSpPr>
        <p:spPr>
          <a:xfrm>
            <a:off x="667657" y="1161143"/>
            <a:ext cx="7605486" cy="938719"/>
          </a:xfrm>
          <a:prstGeom prst="rect">
            <a:avLst/>
          </a:prstGeom>
          <a:noFill/>
        </p:spPr>
        <p:txBody>
          <a:bodyPr wrap="square" rtlCol="0">
            <a:spAutoFit/>
          </a:bodyPr>
          <a:lstStyle/>
          <a:p>
            <a:pPr algn="just"/>
            <a:r>
              <a:rPr lang="tr-TR" sz="1100" b="1" dirty="0" err="1">
                <a:latin typeface="Fira Code" panose="020B0809050000020004" pitchFamily="49" charset="0"/>
                <a:ea typeface="Fira Code" panose="020B0809050000020004" pitchFamily="49" charset="0"/>
                <a:cs typeface="Fira Code" panose="020B0809050000020004" pitchFamily="49" charset="0"/>
              </a:rPr>
              <a:t>Sequence</a:t>
            </a:r>
            <a:r>
              <a:rPr lang="tr-TR" sz="1100" b="1" dirty="0">
                <a:latin typeface="Fira Code" panose="020B0809050000020004" pitchFamily="49" charset="0"/>
                <a:ea typeface="Fira Code" panose="020B0809050000020004" pitchFamily="49" charset="0"/>
                <a:cs typeface="Fira Code" panose="020B0809050000020004" pitchFamily="49" charset="0"/>
              </a:rPr>
              <a:t> diyagramı</a:t>
            </a:r>
            <a:r>
              <a:rPr lang="tr-TR" sz="1100" dirty="0">
                <a:latin typeface="Fira Code" panose="020B0809050000020004" pitchFamily="49" charset="0"/>
                <a:ea typeface="Fira Code" panose="020B0809050000020004" pitchFamily="49" charset="0"/>
                <a:cs typeface="Fira Code" panose="020B0809050000020004" pitchFamily="49" charset="0"/>
              </a:rPr>
              <a:t>, sistemdeki nesneler arasındaki etkileşimlerin sırasını ve zamanlamasını gösteren bir diyagram türüdür. Bir yazılım sisteminde işlemlerin hangi sırayla gerçekleştiğini, nesneler arasındaki mesajlaşmayı ve etkileşimlerin zamansal akışını görselleştirir. </a:t>
            </a:r>
            <a:r>
              <a:rPr lang="tr-TR" sz="1100" dirty="0" err="1">
                <a:latin typeface="Fira Code" panose="020B0809050000020004" pitchFamily="49" charset="0"/>
                <a:ea typeface="Fira Code" panose="020B0809050000020004" pitchFamily="49" charset="0"/>
                <a:cs typeface="Fira Code" panose="020B0809050000020004" pitchFamily="49" charset="0"/>
              </a:rPr>
              <a:t>Sequence</a:t>
            </a:r>
            <a:r>
              <a:rPr lang="tr-TR" sz="1100" dirty="0">
                <a:latin typeface="Fira Code" panose="020B0809050000020004" pitchFamily="49" charset="0"/>
                <a:ea typeface="Fira Code" panose="020B0809050000020004" pitchFamily="49" charset="0"/>
                <a:cs typeface="Fira Code" panose="020B0809050000020004" pitchFamily="49" charset="0"/>
              </a:rPr>
              <a:t> diyagramı, özellikle sistemin dinamik davranışını anlamak ve modellemek için kullanılır.</a:t>
            </a:r>
          </a:p>
        </p:txBody>
      </p:sp>
    </p:spTree>
    <p:extLst>
      <p:ext uri="{BB962C8B-B14F-4D97-AF65-F5344CB8AC3E}">
        <p14:creationId xmlns:p14="http://schemas.microsoft.com/office/powerpoint/2010/main" val="377943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9AF9C6BF-E1E0-32DB-8FAD-C3C7483294D3}"/>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E3022F76-51AA-3EF1-62C1-0E4ED91C809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Davranışsal Diyagramlar </a:t>
            </a:r>
            <a:r>
              <a:rPr lang="tr-TR" sz="3200" b="1" dirty="0">
                <a:solidFill>
                  <a:srgbClr val="0070C0"/>
                </a:solidFill>
              </a:rPr>
              <a:t>(</a:t>
            </a:r>
            <a:r>
              <a:rPr lang="tr-TR" sz="3200" b="1" dirty="0" err="1">
                <a:solidFill>
                  <a:srgbClr val="0070C0"/>
                </a:solidFill>
              </a:rPr>
              <a:t>Sequence</a:t>
            </a:r>
            <a:r>
              <a:rPr lang="tr-TR" sz="3200" b="1" dirty="0">
                <a:solidFill>
                  <a:srgbClr val="0070C0"/>
                </a:solidFill>
              </a:rPr>
              <a:t>)</a:t>
            </a:r>
            <a:endParaRPr sz="3200" b="1" dirty="0">
              <a:solidFill>
                <a:srgbClr val="0070C0"/>
              </a:solidFill>
            </a:endParaRPr>
          </a:p>
        </p:txBody>
      </p:sp>
      <p:pic>
        <p:nvPicPr>
          <p:cNvPr id="4" name="Resim 3" descr="metin, ekran görüntüsü, diyagram, paralel içeren bir resim&#10;&#10;Açıklama otomatik olarak oluşturuldu">
            <a:extLst>
              <a:ext uri="{FF2B5EF4-FFF2-40B4-BE49-F238E27FC236}">
                <a16:creationId xmlns:a16="http://schemas.microsoft.com/office/drawing/2014/main" id="{5DD1931D-A0EF-73EC-1B4D-2233FCFC968A}"/>
              </a:ext>
            </a:extLst>
          </p:cNvPr>
          <p:cNvPicPr>
            <a:picLocks noChangeAspect="1"/>
          </p:cNvPicPr>
          <p:nvPr/>
        </p:nvPicPr>
        <p:blipFill>
          <a:blip r:embed="rId3"/>
          <a:stretch>
            <a:fillRect/>
          </a:stretch>
        </p:blipFill>
        <p:spPr>
          <a:xfrm>
            <a:off x="907143" y="1181875"/>
            <a:ext cx="7329714" cy="3424100"/>
          </a:xfrm>
          <a:prstGeom prst="rect">
            <a:avLst/>
          </a:prstGeom>
        </p:spPr>
      </p:pic>
    </p:spTree>
    <p:extLst>
      <p:ext uri="{BB962C8B-B14F-4D97-AF65-F5344CB8AC3E}">
        <p14:creationId xmlns:p14="http://schemas.microsoft.com/office/powerpoint/2010/main" val="6244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CCE72988-5CFD-E220-19D7-FD12D0961909}"/>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AC06B287-201C-1A14-6CF3-BBE27871198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Davranışsal Diyagramlar </a:t>
            </a:r>
            <a:r>
              <a:rPr lang="tr-TR" sz="2800" b="1" dirty="0">
                <a:solidFill>
                  <a:srgbClr val="0070C0"/>
                </a:solidFill>
              </a:rPr>
              <a:t>(</a:t>
            </a:r>
            <a:r>
              <a:rPr lang="tr-TR" sz="2800" b="1" dirty="0" err="1">
                <a:solidFill>
                  <a:srgbClr val="0070C0"/>
                </a:solidFill>
              </a:rPr>
              <a:t>Communication</a:t>
            </a:r>
            <a:r>
              <a:rPr lang="tr-TR" sz="2800" b="1" dirty="0">
                <a:solidFill>
                  <a:srgbClr val="0070C0"/>
                </a:solidFill>
              </a:rPr>
              <a:t>)</a:t>
            </a:r>
            <a:endParaRPr sz="2800" b="1" dirty="0">
              <a:solidFill>
                <a:srgbClr val="0070C0"/>
              </a:solidFill>
            </a:endParaRPr>
          </a:p>
        </p:txBody>
      </p:sp>
      <p:sp>
        <p:nvSpPr>
          <p:cNvPr id="2" name="Metin kutusu 1">
            <a:extLst>
              <a:ext uri="{FF2B5EF4-FFF2-40B4-BE49-F238E27FC236}">
                <a16:creationId xmlns:a16="http://schemas.microsoft.com/office/drawing/2014/main" id="{D090250D-556F-AB8A-15E3-EE36921AE4A2}"/>
              </a:ext>
            </a:extLst>
          </p:cNvPr>
          <p:cNvSpPr txBox="1"/>
          <p:nvPr/>
        </p:nvSpPr>
        <p:spPr>
          <a:xfrm>
            <a:off x="667657" y="1161143"/>
            <a:ext cx="7605486" cy="2123658"/>
          </a:xfrm>
          <a:prstGeom prst="rect">
            <a:avLst/>
          </a:prstGeom>
          <a:noFill/>
        </p:spPr>
        <p:txBody>
          <a:bodyPr wrap="square" rtlCol="0">
            <a:spAutoFit/>
          </a:bodyPr>
          <a:lstStyle/>
          <a:p>
            <a:pPr algn="just"/>
            <a:r>
              <a:rPr lang="tr-TR" sz="1200" b="1" dirty="0" err="1">
                <a:latin typeface="Fira Code" panose="020B0809050000020004" pitchFamily="49" charset="0"/>
                <a:ea typeface="Fira Code" panose="020B0809050000020004" pitchFamily="49" charset="0"/>
                <a:cs typeface="Fira Code" panose="020B0809050000020004" pitchFamily="49" charset="0"/>
              </a:rPr>
              <a:t>Communication</a:t>
            </a:r>
            <a:r>
              <a:rPr lang="tr-TR" sz="1200" b="1" dirty="0">
                <a:latin typeface="Fira Code" panose="020B0809050000020004" pitchFamily="49" charset="0"/>
                <a:ea typeface="Fira Code" panose="020B0809050000020004" pitchFamily="49" charset="0"/>
                <a:cs typeface="Fira Code" panose="020B0809050000020004" pitchFamily="49" charset="0"/>
              </a:rPr>
              <a:t> diyagramı</a:t>
            </a:r>
            <a:r>
              <a:rPr lang="tr-TR" sz="1200" dirty="0">
                <a:latin typeface="Fira Code" panose="020B0809050000020004" pitchFamily="49" charset="0"/>
                <a:ea typeface="Fira Code" panose="020B0809050000020004" pitchFamily="49" charset="0"/>
                <a:cs typeface="Fira Code" panose="020B0809050000020004" pitchFamily="49" charset="0"/>
              </a:rPr>
              <a:t> (İletişim Diyagramı), bir sistemdeki nesneler arasındaki etkileşimleri ve mesaj alışverişlerini görselleştirmek için kullanılan bir diyagram türüdür. Bu diyagram, nesneler arasındaki ilişkilerin ve etkileşimlerin yapısal bir görünümünü sağlar. </a:t>
            </a:r>
            <a:r>
              <a:rPr lang="tr-TR" sz="1200" dirty="0" err="1">
                <a:latin typeface="Fira Code" panose="020B0809050000020004" pitchFamily="49" charset="0"/>
                <a:ea typeface="Fira Code" panose="020B0809050000020004" pitchFamily="49" charset="0"/>
                <a:cs typeface="Fira Code" panose="020B0809050000020004" pitchFamily="49" charset="0"/>
              </a:rPr>
              <a:t>Communication</a:t>
            </a:r>
            <a:r>
              <a:rPr lang="tr-TR" sz="1200" dirty="0">
                <a:latin typeface="Fira Code" panose="020B0809050000020004" pitchFamily="49" charset="0"/>
                <a:ea typeface="Fira Code" panose="020B0809050000020004" pitchFamily="49" charset="0"/>
                <a:cs typeface="Fira Code" panose="020B0809050000020004" pitchFamily="49" charset="0"/>
              </a:rPr>
              <a:t> diyagramı, etkileşimlerin sırasını göstermek yerine, nesneler arasındaki bağlantıları ve bu bağlantılardaki mesajlaşmayı odak alır.</a:t>
            </a:r>
          </a:p>
          <a:p>
            <a:pPr algn="just"/>
            <a:endParaRPr lang="tr-TR" sz="1200" dirty="0">
              <a:latin typeface="Fira Code" panose="020B0809050000020004" pitchFamily="49" charset="0"/>
              <a:ea typeface="Fira Code" panose="020B0809050000020004" pitchFamily="49" charset="0"/>
              <a:cs typeface="Fira Code" panose="020B0809050000020004" pitchFamily="49" charset="0"/>
            </a:endParaRPr>
          </a:p>
          <a:p>
            <a:pPr algn="just"/>
            <a:r>
              <a:rPr lang="tr-TR" sz="1200" dirty="0" err="1">
                <a:latin typeface="Fira Code" panose="020B0809050000020004" pitchFamily="49" charset="0"/>
                <a:ea typeface="Fira Code" panose="020B0809050000020004" pitchFamily="49" charset="0"/>
                <a:cs typeface="Fira Code" panose="020B0809050000020004" pitchFamily="49" charset="0"/>
              </a:rPr>
              <a:t>Sequence</a:t>
            </a:r>
            <a:r>
              <a:rPr lang="tr-TR" sz="1200" dirty="0">
                <a:latin typeface="Fira Code" panose="020B0809050000020004" pitchFamily="49" charset="0"/>
                <a:ea typeface="Fira Code" panose="020B0809050000020004" pitchFamily="49" charset="0"/>
                <a:cs typeface="Fira Code" panose="020B0809050000020004" pitchFamily="49" charset="0"/>
              </a:rPr>
              <a:t> diyagramına benzer şekilde, sistemdeki nesneler arasındaki dinamik davranışları modellemek için kullanılır, ancak etkileşimlerin sırasını değil, nesneler arasındaki </a:t>
            </a:r>
            <a:r>
              <a:rPr lang="tr-TR" sz="1200" b="1" dirty="0">
                <a:latin typeface="Fira Code" panose="020B0809050000020004" pitchFamily="49" charset="0"/>
                <a:ea typeface="Fira Code" panose="020B0809050000020004" pitchFamily="49" charset="0"/>
                <a:cs typeface="Fira Code" panose="020B0809050000020004" pitchFamily="49" charset="0"/>
              </a:rPr>
              <a:t>bağlantıları</a:t>
            </a:r>
            <a:r>
              <a:rPr lang="tr-TR" sz="1200" dirty="0">
                <a:latin typeface="Fira Code" panose="020B0809050000020004" pitchFamily="49" charset="0"/>
                <a:ea typeface="Fira Code" panose="020B0809050000020004" pitchFamily="49" charset="0"/>
                <a:cs typeface="Fira Code" panose="020B0809050000020004" pitchFamily="49" charset="0"/>
              </a:rPr>
              <a:t> ve bu bağlantılardan geçen </a:t>
            </a:r>
            <a:r>
              <a:rPr lang="tr-TR" sz="1200" b="1" dirty="0">
                <a:latin typeface="Fira Code" panose="020B0809050000020004" pitchFamily="49" charset="0"/>
                <a:ea typeface="Fira Code" panose="020B0809050000020004" pitchFamily="49" charset="0"/>
                <a:cs typeface="Fira Code" panose="020B0809050000020004" pitchFamily="49" charset="0"/>
              </a:rPr>
              <a:t>mesajların</a:t>
            </a:r>
            <a:r>
              <a:rPr lang="tr-TR" sz="1200" dirty="0">
                <a:latin typeface="Fira Code" panose="020B0809050000020004" pitchFamily="49" charset="0"/>
                <a:ea typeface="Fira Code" panose="020B0809050000020004" pitchFamily="49" charset="0"/>
                <a:cs typeface="Fira Code" panose="020B0809050000020004" pitchFamily="49" charset="0"/>
              </a:rPr>
              <a:t> nasıl ve hangi yollarla gönderildiğini gösterir.</a:t>
            </a:r>
          </a:p>
        </p:txBody>
      </p:sp>
    </p:spTree>
    <p:extLst>
      <p:ext uri="{BB962C8B-B14F-4D97-AF65-F5344CB8AC3E}">
        <p14:creationId xmlns:p14="http://schemas.microsoft.com/office/powerpoint/2010/main" val="179359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A54A2EFD-A5C1-0F76-CDB9-40427C24DC2F}"/>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71CA294A-E7FA-351A-E262-446AC165C93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Davranışsal Diyagramlar </a:t>
            </a:r>
            <a:r>
              <a:rPr lang="tr-TR" sz="2800" b="1" dirty="0">
                <a:solidFill>
                  <a:srgbClr val="0070C0"/>
                </a:solidFill>
              </a:rPr>
              <a:t>(</a:t>
            </a:r>
            <a:r>
              <a:rPr lang="tr-TR" sz="2800" b="1" dirty="0" err="1">
                <a:solidFill>
                  <a:srgbClr val="0070C0"/>
                </a:solidFill>
              </a:rPr>
              <a:t>Communication</a:t>
            </a:r>
            <a:r>
              <a:rPr lang="tr-TR" sz="2800" b="1" dirty="0">
                <a:solidFill>
                  <a:srgbClr val="0070C0"/>
                </a:solidFill>
              </a:rPr>
              <a:t>)</a:t>
            </a:r>
            <a:endParaRPr sz="2800" b="1" dirty="0">
              <a:solidFill>
                <a:srgbClr val="0070C0"/>
              </a:solidFill>
            </a:endParaRPr>
          </a:p>
        </p:txBody>
      </p:sp>
      <p:pic>
        <p:nvPicPr>
          <p:cNvPr id="4" name="Resim 3" descr="diyagram, çizgi, plan, metin içeren bir resim&#10;&#10;Açıklama otomatik olarak oluşturuldu">
            <a:extLst>
              <a:ext uri="{FF2B5EF4-FFF2-40B4-BE49-F238E27FC236}">
                <a16:creationId xmlns:a16="http://schemas.microsoft.com/office/drawing/2014/main" id="{353967D8-DCC6-ADFC-C946-3AD987FCD2C9}"/>
              </a:ext>
            </a:extLst>
          </p:cNvPr>
          <p:cNvPicPr>
            <a:picLocks noChangeAspect="1"/>
          </p:cNvPicPr>
          <p:nvPr/>
        </p:nvPicPr>
        <p:blipFill>
          <a:blip r:embed="rId3"/>
          <a:stretch>
            <a:fillRect/>
          </a:stretch>
        </p:blipFill>
        <p:spPr>
          <a:xfrm>
            <a:off x="1636485" y="1124486"/>
            <a:ext cx="5871029" cy="3573989"/>
          </a:xfrm>
          <a:prstGeom prst="rect">
            <a:avLst/>
          </a:prstGeom>
        </p:spPr>
      </p:pic>
    </p:spTree>
    <p:extLst>
      <p:ext uri="{BB962C8B-B14F-4D97-AF65-F5344CB8AC3E}">
        <p14:creationId xmlns:p14="http://schemas.microsoft.com/office/powerpoint/2010/main" val="229156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B8D96742-9567-36A9-ABE1-CCE2037975ED}"/>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B9793BB6-05F6-1054-8D7E-4B8C7E70545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Davranışsal Diyagramlar </a:t>
            </a:r>
            <a:r>
              <a:rPr lang="tr-TR" sz="2800" b="1" dirty="0">
                <a:solidFill>
                  <a:srgbClr val="0070C0"/>
                </a:solidFill>
              </a:rPr>
              <a:t>(</a:t>
            </a:r>
            <a:r>
              <a:rPr lang="tr-TR" sz="2800" b="1" dirty="0" err="1">
                <a:solidFill>
                  <a:srgbClr val="0070C0"/>
                </a:solidFill>
              </a:rPr>
              <a:t>State</a:t>
            </a:r>
            <a:r>
              <a:rPr lang="tr-TR" sz="2800" b="1" dirty="0">
                <a:solidFill>
                  <a:srgbClr val="0070C0"/>
                </a:solidFill>
              </a:rPr>
              <a:t>)</a:t>
            </a:r>
            <a:endParaRPr sz="2800" b="1" dirty="0">
              <a:solidFill>
                <a:srgbClr val="0070C0"/>
              </a:solidFill>
            </a:endParaRPr>
          </a:p>
        </p:txBody>
      </p:sp>
      <p:sp>
        <p:nvSpPr>
          <p:cNvPr id="2" name="Metin kutusu 1">
            <a:extLst>
              <a:ext uri="{FF2B5EF4-FFF2-40B4-BE49-F238E27FC236}">
                <a16:creationId xmlns:a16="http://schemas.microsoft.com/office/drawing/2014/main" id="{FE9B0013-BA6C-A6C3-53E2-934A7FA45EA4}"/>
              </a:ext>
            </a:extLst>
          </p:cNvPr>
          <p:cNvSpPr txBox="1"/>
          <p:nvPr/>
        </p:nvSpPr>
        <p:spPr>
          <a:xfrm>
            <a:off x="667657" y="1161143"/>
            <a:ext cx="7605486" cy="1015663"/>
          </a:xfrm>
          <a:prstGeom prst="rect">
            <a:avLst/>
          </a:prstGeom>
          <a:noFill/>
        </p:spPr>
        <p:txBody>
          <a:bodyPr wrap="square" rtlCol="0">
            <a:spAutoFit/>
          </a:bodyPr>
          <a:lstStyle/>
          <a:p>
            <a:pPr algn="just"/>
            <a:r>
              <a:rPr lang="tr-TR" sz="1200" b="1" dirty="0" err="1">
                <a:latin typeface="Fira Code" panose="020B0809050000020004" pitchFamily="49" charset="0"/>
                <a:ea typeface="Fira Code" panose="020B0809050000020004" pitchFamily="49" charset="0"/>
                <a:cs typeface="Fira Code" panose="020B0809050000020004" pitchFamily="49" charset="0"/>
              </a:rPr>
              <a:t>State</a:t>
            </a:r>
            <a:r>
              <a:rPr lang="tr-TR" sz="1200" b="1" dirty="0">
                <a:latin typeface="Fira Code" panose="020B0809050000020004" pitchFamily="49" charset="0"/>
                <a:ea typeface="Fira Code" panose="020B0809050000020004" pitchFamily="49" charset="0"/>
                <a:cs typeface="Fira Code" panose="020B0809050000020004" pitchFamily="49" charset="0"/>
              </a:rPr>
              <a:t> diyagramı</a:t>
            </a:r>
            <a:r>
              <a:rPr lang="tr-TR" sz="1200" dirty="0">
                <a:latin typeface="Fira Code" panose="020B0809050000020004" pitchFamily="49" charset="0"/>
                <a:ea typeface="Fira Code" panose="020B0809050000020004" pitchFamily="49" charset="0"/>
                <a:cs typeface="Fira Code" panose="020B0809050000020004" pitchFamily="49" charset="0"/>
              </a:rPr>
              <a:t> (Durum Diyagramı), bir sistemin veya nesnenin belirli bir süreç boyunca geçtiği farklı durumları ve bu durumlar arasındaki geçişleri görselleştirmek için kullanılan bir diyagram türüdür. Bu diyagram, özellikle nesnelerin yaşam döngüsünü, bir olay gerçekleştiğinde nasıl farklı durumlara geçtiklerini ve bu durumlar arasındaki ilişkileri modellemek için kullanılır.</a:t>
            </a:r>
          </a:p>
        </p:txBody>
      </p:sp>
    </p:spTree>
    <p:extLst>
      <p:ext uri="{BB962C8B-B14F-4D97-AF65-F5344CB8AC3E}">
        <p14:creationId xmlns:p14="http://schemas.microsoft.com/office/powerpoint/2010/main" val="98755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0"/>
          <p:cNvSpPr txBox="1">
            <a:spLocks noGrp="1"/>
          </p:cNvSpPr>
          <p:nvPr>
            <p:ph type="title"/>
          </p:nvPr>
        </p:nvSpPr>
        <p:spPr>
          <a:xfrm>
            <a:off x="1769782" y="2371797"/>
            <a:ext cx="5604435"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UML Diyagram Tanımı</a:t>
            </a:r>
            <a:endParaRPr b="1" dirty="0"/>
          </a:p>
        </p:txBody>
      </p:sp>
      <p:sp>
        <p:nvSpPr>
          <p:cNvPr id="796" name="Google Shape;796;p40"/>
          <p:cNvSpPr txBox="1">
            <a:spLocks noGrp="1"/>
          </p:cNvSpPr>
          <p:nvPr>
            <p:ph type="title" idx="2"/>
          </p:nvPr>
        </p:nvSpPr>
        <p:spPr>
          <a:xfrm>
            <a:off x="2996625" y="1522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01</a:t>
            </a:r>
            <a:endParaRPr b="1" dirty="0"/>
          </a:p>
        </p:txBody>
      </p:sp>
      <p:sp>
        <p:nvSpPr>
          <p:cNvPr id="4" name="Google Shape;10912;p86">
            <a:extLst>
              <a:ext uri="{FF2B5EF4-FFF2-40B4-BE49-F238E27FC236}">
                <a16:creationId xmlns:a16="http://schemas.microsoft.com/office/drawing/2014/main" id="{0C0DE565-B694-F0EC-103C-5CCE1919481F}"/>
              </a:ext>
            </a:extLst>
          </p:cNvPr>
          <p:cNvSpPr/>
          <p:nvPr/>
        </p:nvSpPr>
        <p:spPr>
          <a:xfrm>
            <a:off x="6714138" y="819880"/>
            <a:ext cx="1151287" cy="1124008"/>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1898CF15-C829-3D49-D825-4242AE667994}"/>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3031ECCE-7869-D12E-5D3A-2A94435DF14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Davranışsal Diyagramlar </a:t>
            </a:r>
            <a:r>
              <a:rPr lang="tr-TR" sz="2800" b="1" dirty="0">
                <a:solidFill>
                  <a:srgbClr val="0070C0"/>
                </a:solidFill>
              </a:rPr>
              <a:t>(</a:t>
            </a:r>
            <a:r>
              <a:rPr lang="tr-TR" sz="2800" b="1" dirty="0" err="1">
                <a:solidFill>
                  <a:srgbClr val="0070C0"/>
                </a:solidFill>
              </a:rPr>
              <a:t>State</a:t>
            </a:r>
            <a:r>
              <a:rPr lang="tr-TR" sz="2800" b="1" dirty="0">
                <a:solidFill>
                  <a:srgbClr val="0070C0"/>
                </a:solidFill>
              </a:rPr>
              <a:t>)</a:t>
            </a:r>
            <a:endParaRPr sz="2800" b="1" dirty="0">
              <a:solidFill>
                <a:srgbClr val="0070C0"/>
              </a:solidFill>
            </a:endParaRPr>
          </a:p>
        </p:txBody>
      </p:sp>
      <p:pic>
        <p:nvPicPr>
          <p:cNvPr id="4" name="Resim 3" descr="metin, diyagram, ekran görüntüsü, plan içeren bir resim&#10;&#10;Açıklama otomatik olarak oluşturuldu">
            <a:extLst>
              <a:ext uri="{FF2B5EF4-FFF2-40B4-BE49-F238E27FC236}">
                <a16:creationId xmlns:a16="http://schemas.microsoft.com/office/drawing/2014/main" id="{C25D38BF-71AD-4D2C-C986-E7A10ECEA557}"/>
              </a:ext>
            </a:extLst>
          </p:cNvPr>
          <p:cNvPicPr>
            <a:picLocks noChangeAspect="1"/>
          </p:cNvPicPr>
          <p:nvPr/>
        </p:nvPicPr>
        <p:blipFill>
          <a:blip r:embed="rId3"/>
          <a:stretch>
            <a:fillRect/>
          </a:stretch>
        </p:blipFill>
        <p:spPr>
          <a:xfrm>
            <a:off x="1644096" y="1372214"/>
            <a:ext cx="5855808" cy="2859174"/>
          </a:xfrm>
          <a:prstGeom prst="rect">
            <a:avLst/>
          </a:prstGeom>
        </p:spPr>
      </p:pic>
    </p:spTree>
    <p:extLst>
      <p:ext uri="{BB962C8B-B14F-4D97-AF65-F5344CB8AC3E}">
        <p14:creationId xmlns:p14="http://schemas.microsoft.com/office/powerpoint/2010/main" val="44937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64289A95-3448-D0F3-6AF1-C2704D22178E}"/>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008333A9-1A90-5A2D-12F8-1CB901F1836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Davranışsal Diyagramlar </a:t>
            </a:r>
            <a:r>
              <a:rPr lang="tr-TR" sz="2800" b="1" dirty="0">
                <a:solidFill>
                  <a:srgbClr val="0070C0"/>
                </a:solidFill>
              </a:rPr>
              <a:t>(</a:t>
            </a:r>
            <a:r>
              <a:rPr lang="tr-TR" sz="2800" b="1" dirty="0" err="1">
                <a:solidFill>
                  <a:srgbClr val="0070C0"/>
                </a:solidFill>
              </a:rPr>
              <a:t>Timing</a:t>
            </a:r>
            <a:r>
              <a:rPr lang="tr-TR" sz="2800" b="1" dirty="0">
                <a:solidFill>
                  <a:srgbClr val="0070C0"/>
                </a:solidFill>
              </a:rPr>
              <a:t>)</a:t>
            </a:r>
            <a:endParaRPr sz="2800" b="1" dirty="0">
              <a:solidFill>
                <a:srgbClr val="0070C0"/>
              </a:solidFill>
            </a:endParaRPr>
          </a:p>
        </p:txBody>
      </p:sp>
      <p:sp>
        <p:nvSpPr>
          <p:cNvPr id="2" name="Metin kutusu 1">
            <a:extLst>
              <a:ext uri="{FF2B5EF4-FFF2-40B4-BE49-F238E27FC236}">
                <a16:creationId xmlns:a16="http://schemas.microsoft.com/office/drawing/2014/main" id="{4F5DF78B-144E-9A74-176B-9F60CBF42A07}"/>
              </a:ext>
            </a:extLst>
          </p:cNvPr>
          <p:cNvSpPr txBox="1"/>
          <p:nvPr/>
        </p:nvSpPr>
        <p:spPr>
          <a:xfrm>
            <a:off x="667657" y="1161143"/>
            <a:ext cx="7605486" cy="1938992"/>
          </a:xfrm>
          <a:prstGeom prst="rect">
            <a:avLst/>
          </a:prstGeom>
          <a:noFill/>
        </p:spPr>
        <p:txBody>
          <a:bodyPr wrap="square" rtlCol="0">
            <a:spAutoFit/>
          </a:bodyPr>
          <a:lstStyle/>
          <a:p>
            <a:pPr algn="just"/>
            <a:r>
              <a:rPr lang="tr-TR" sz="1200" b="1" dirty="0" err="1">
                <a:latin typeface="Fira Code" panose="020B0809050000020004" pitchFamily="49" charset="0"/>
                <a:ea typeface="Fira Code" panose="020B0809050000020004" pitchFamily="49" charset="0"/>
                <a:cs typeface="Fira Code" panose="020B0809050000020004" pitchFamily="49" charset="0"/>
              </a:rPr>
              <a:t>Timing</a:t>
            </a:r>
            <a:r>
              <a:rPr lang="tr-TR" sz="1200" b="1" dirty="0">
                <a:latin typeface="Fira Code" panose="020B0809050000020004" pitchFamily="49" charset="0"/>
                <a:ea typeface="Fira Code" panose="020B0809050000020004" pitchFamily="49" charset="0"/>
                <a:cs typeface="Fira Code" panose="020B0809050000020004" pitchFamily="49" charset="0"/>
              </a:rPr>
              <a:t> diyagramı</a:t>
            </a:r>
            <a:r>
              <a:rPr lang="tr-TR" sz="1200" dirty="0">
                <a:latin typeface="Fira Code" panose="020B0809050000020004" pitchFamily="49" charset="0"/>
                <a:ea typeface="Fira Code" panose="020B0809050000020004" pitchFamily="49" charset="0"/>
                <a:cs typeface="Fira Code" panose="020B0809050000020004" pitchFamily="49" charset="0"/>
              </a:rPr>
              <a:t>, UML (</a:t>
            </a:r>
            <a:r>
              <a:rPr lang="tr-TR" sz="1200" dirty="0" err="1">
                <a:latin typeface="Fira Code" panose="020B0809050000020004" pitchFamily="49" charset="0"/>
                <a:ea typeface="Fira Code" panose="020B0809050000020004" pitchFamily="49" charset="0"/>
                <a:cs typeface="Fira Code" panose="020B0809050000020004" pitchFamily="49" charset="0"/>
              </a:rPr>
              <a:t>Unified</a:t>
            </a:r>
            <a:r>
              <a:rPr lang="tr-TR" sz="1200" dirty="0">
                <a:latin typeface="Fira Code" panose="020B0809050000020004" pitchFamily="49" charset="0"/>
                <a:ea typeface="Fira Code" panose="020B0809050000020004" pitchFamily="49" charset="0"/>
                <a:cs typeface="Fira Code" panose="020B0809050000020004" pitchFamily="49" charset="0"/>
              </a:rPr>
              <a:t> </a:t>
            </a:r>
            <a:r>
              <a:rPr lang="tr-TR" sz="1200" dirty="0" err="1">
                <a:latin typeface="Fira Code" panose="020B0809050000020004" pitchFamily="49" charset="0"/>
                <a:ea typeface="Fira Code" panose="020B0809050000020004" pitchFamily="49" charset="0"/>
                <a:cs typeface="Fira Code" panose="020B0809050000020004" pitchFamily="49" charset="0"/>
              </a:rPr>
              <a:t>Modeling</a:t>
            </a:r>
            <a:r>
              <a:rPr lang="tr-TR" sz="1200" dirty="0">
                <a:latin typeface="Fira Code" panose="020B0809050000020004" pitchFamily="49" charset="0"/>
                <a:ea typeface="Fira Code" panose="020B0809050000020004" pitchFamily="49" charset="0"/>
                <a:cs typeface="Fira Code" panose="020B0809050000020004" pitchFamily="49" charset="0"/>
              </a:rPr>
              <a:t> Language) kapsamında, nesnelerin zaman içinde nasıl davrandığını ve etkileşimlerin zamanlamalarını gösteren bir diyagram türüdür. Özellikle sistemin farklı bileşenlerinin veya nesnelerinin zamana bağlı davranışlarını, bu davranışların sıralamasını ve zaman içindeki değişikliklerini modellemek için kullanılır.</a:t>
            </a:r>
          </a:p>
          <a:p>
            <a:pPr algn="just"/>
            <a:endParaRPr lang="tr-TR" sz="1200" dirty="0">
              <a:latin typeface="Fira Code" panose="020B0809050000020004" pitchFamily="49" charset="0"/>
              <a:ea typeface="Fira Code" panose="020B0809050000020004" pitchFamily="49" charset="0"/>
              <a:cs typeface="Fira Code" panose="020B0809050000020004" pitchFamily="49" charset="0"/>
            </a:endParaRPr>
          </a:p>
          <a:p>
            <a:pPr algn="just"/>
            <a:r>
              <a:rPr lang="tr-TR" sz="1200" dirty="0" err="1">
                <a:latin typeface="Fira Code" panose="020B0809050000020004" pitchFamily="49" charset="0"/>
                <a:ea typeface="Fira Code" panose="020B0809050000020004" pitchFamily="49" charset="0"/>
                <a:cs typeface="Fira Code" panose="020B0809050000020004" pitchFamily="49" charset="0"/>
              </a:rPr>
              <a:t>Timing</a:t>
            </a:r>
            <a:r>
              <a:rPr lang="tr-TR" sz="1200" dirty="0">
                <a:latin typeface="Fira Code" panose="020B0809050000020004" pitchFamily="49" charset="0"/>
                <a:ea typeface="Fira Code" panose="020B0809050000020004" pitchFamily="49" charset="0"/>
                <a:cs typeface="Fira Code" panose="020B0809050000020004" pitchFamily="49" charset="0"/>
              </a:rPr>
              <a:t> diyagramı, bir sistemin dinamik davranışını ve zamanlamasını anlamak için kullanılır, bu da özellikle gerçek zamanlı sistemlerde, zamanlama kısıtlarının olduğu durumlarda ve belirli olayların doğru sırayla gerçekleşmesi gereken senaryolarda faydalıdır.</a:t>
            </a:r>
          </a:p>
        </p:txBody>
      </p:sp>
    </p:spTree>
    <p:extLst>
      <p:ext uri="{BB962C8B-B14F-4D97-AF65-F5344CB8AC3E}">
        <p14:creationId xmlns:p14="http://schemas.microsoft.com/office/powerpoint/2010/main" val="362168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94DC06ED-0D2E-D538-96B2-A9CE6DD81FF1}"/>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0978945C-C37B-B32F-227A-515CC6938E7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Davranışsal Diyagramlar </a:t>
            </a:r>
            <a:r>
              <a:rPr lang="tr-TR" sz="2800" b="1" dirty="0">
                <a:solidFill>
                  <a:srgbClr val="0070C0"/>
                </a:solidFill>
              </a:rPr>
              <a:t>(</a:t>
            </a:r>
            <a:r>
              <a:rPr lang="tr-TR" sz="2800" b="1" dirty="0" err="1">
                <a:solidFill>
                  <a:srgbClr val="0070C0"/>
                </a:solidFill>
              </a:rPr>
              <a:t>Timing</a:t>
            </a:r>
            <a:r>
              <a:rPr lang="tr-TR" sz="2800" b="1" dirty="0">
                <a:solidFill>
                  <a:srgbClr val="0070C0"/>
                </a:solidFill>
              </a:rPr>
              <a:t>)</a:t>
            </a:r>
            <a:endParaRPr sz="2800" b="1" dirty="0">
              <a:solidFill>
                <a:srgbClr val="0070C0"/>
              </a:solidFill>
            </a:endParaRPr>
          </a:p>
        </p:txBody>
      </p:sp>
      <p:pic>
        <p:nvPicPr>
          <p:cNvPr id="4" name="Resim 3" descr="metin, ekran görüntüsü, diyagram, yazı tipi içeren bir resim&#10;&#10;Açıklama otomatik olarak oluşturuldu">
            <a:extLst>
              <a:ext uri="{FF2B5EF4-FFF2-40B4-BE49-F238E27FC236}">
                <a16:creationId xmlns:a16="http://schemas.microsoft.com/office/drawing/2014/main" id="{7FE26BA0-B6D9-8FC2-B960-992033E7940D}"/>
              </a:ext>
            </a:extLst>
          </p:cNvPr>
          <p:cNvPicPr>
            <a:picLocks noChangeAspect="1"/>
          </p:cNvPicPr>
          <p:nvPr/>
        </p:nvPicPr>
        <p:blipFill>
          <a:blip r:embed="rId3"/>
          <a:stretch>
            <a:fillRect/>
          </a:stretch>
        </p:blipFill>
        <p:spPr>
          <a:xfrm>
            <a:off x="1758270" y="1270453"/>
            <a:ext cx="5803130" cy="3272518"/>
          </a:xfrm>
          <a:prstGeom prst="rect">
            <a:avLst/>
          </a:prstGeom>
        </p:spPr>
      </p:pic>
    </p:spTree>
    <p:extLst>
      <p:ext uri="{BB962C8B-B14F-4D97-AF65-F5344CB8AC3E}">
        <p14:creationId xmlns:p14="http://schemas.microsoft.com/office/powerpoint/2010/main" val="136132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59"/>
          <p:cNvSpPr txBox="1">
            <a:spLocks noGrp="1"/>
          </p:cNvSpPr>
          <p:nvPr>
            <p:ph type="title"/>
          </p:nvPr>
        </p:nvSpPr>
        <p:spPr>
          <a:xfrm>
            <a:off x="1311963" y="2361963"/>
            <a:ext cx="6519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UML Diyagram Sembolleri ve Okları</a:t>
            </a:r>
            <a:endParaRPr b="1" dirty="0"/>
          </a:p>
        </p:txBody>
      </p:sp>
      <p:sp>
        <p:nvSpPr>
          <p:cNvPr id="1527" name="Google Shape;1527;p59"/>
          <p:cNvSpPr txBox="1">
            <a:spLocks noGrp="1"/>
          </p:cNvSpPr>
          <p:nvPr>
            <p:ph type="title" idx="2"/>
          </p:nvPr>
        </p:nvSpPr>
        <p:spPr>
          <a:xfrm>
            <a:off x="2996625" y="1243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a:t>
            </a:r>
            <a:r>
              <a:rPr lang="tr-TR" b="1" dirty="0"/>
              <a:t>3</a:t>
            </a:r>
            <a:endParaRPr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89383A9B-7C65-E000-5027-F571EB63A251}"/>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484549E7-72E1-050B-928F-5121233CD61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UML Diyagram Sembolleri ve Okları</a:t>
            </a:r>
            <a:endParaRPr sz="2800" b="1" dirty="0">
              <a:solidFill>
                <a:srgbClr val="0070C0"/>
              </a:solidFill>
            </a:endParaRPr>
          </a:p>
        </p:txBody>
      </p:sp>
      <p:sp>
        <p:nvSpPr>
          <p:cNvPr id="3" name="Metin kutusu 2">
            <a:extLst>
              <a:ext uri="{FF2B5EF4-FFF2-40B4-BE49-F238E27FC236}">
                <a16:creationId xmlns:a16="http://schemas.microsoft.com/office/drawing/2014/main" id="{AC81E272-DC3A-8770-6379-CA2D73FA2BAF}"/>
              </a:ext>
            </a:extLst>
          </p:cNvPr>
          <p:cNvSpPr txBox="1"/>
          <p:nvPr/>
        </p:nvSpPr>
        <p:spPr>
          <a:xfrm>
            <a:off x="1037485" y="1175657"/>
            <a:ext cx="4612160" cy="2626360"/>
          </a:xfrm>
          <a:prstGeom prst="rect">
            <a:avLst/>
          </a:prstGeom>
          <a:noFill/>
        </p:spPr>
        <p:txBody>
          <a:bodyPr wrap="none" rtlCol="0">
            <a:spAutoFit/>
          </a:bodyPr>
          <a:lstStyle/>
          <a:p>
            <a:pPr marL="342900" lvl="0" indent="-342900" algn="just">
              <a:lnSpc>
                <a:spcPct val="150000"/>
              </a:lnSpc>
              <a:buFont typeface="+mj-lt"/>
              <a:buAutoNum type="arabicPeriod"/>
            </a:pPr>
            <a:r>
              <a:rPr lang="tr-TR" b="1" dirty="0" err="1">
                <a:effectLst/>
                <a:latin typeface="Fira Code" panose="020B0809050000020004" pitchFamily="49" charset="0"/>
                <a:ea typeface="Fira Code" panose="020B0809050000020004" pitchFamily="49" charset="0"/>
                <a:cs typeface="Fira Code" panose="020B0809050000020004" pitchFamily="49" charset="0"/>
              </a:rPr>
              <a:t>Generalization</a:t>
            </a:r>
            <a:r>
              <a:rPr lang="tr-TR" b="1" dirty="0">
                <a:effectLst/>
                <a:latin typeface="Fira Code" panose="020B0809050000020004" pitchFamily="49" charset="0"/>
                <a:ea typeface="Fira Code" panose="020B0809050000020004" pitchFamily="49" charset="0"/>
                <a:cs typeface="Fira Code" panose="020B0809050000020004" pitchFamily="49" charset="0"/>
              </a:rPr>
              <a:t>/</a:t>
            </a:r>
            <a:r>
              <a:rPr lang="tr-TR" b="1" dirty="0" err="1">
                <a:effectLst/>
                <a:latin typeface="Fira Code" panose="020B0809050000020004" pitchFamily="49" charset="0"/>
                <a:ea typeface="Fira Code" panose="020B0809050000020004" pitchFamily="49" charset="0"/>
                <a:cs typeface="Fira Code" panose="020B0809050000020004" pitchFamily="49" charset="0"/>
              </a:rPr>
              <a:t>Inheritance</a:t>
            </a:r>
            <a:endParaRPr lang="tr-TR" b="1" dirty="0">
              <a:effectLst/>
              <a:latin typeface="Fira Code" panose="020B0809050000020004" pitchFamily="49" charset="0"/>
              <a:ea typeface="Fira Code" panose="020B0809050000020004" pitchFamily="49" charset="0"/>
              <a:cs typeface="Fira Code" panose="020B0809050000020004" pitchFamily="49" charset="0"/>
            </a:endParaRPr>
          </a:p>
          <a:p>
            <a:pPr marL="342900" lvl="0" indent="-342900" algn="just">
              <a:lnSpc>
                <a:spcPct val="150000"/>
              </a:lnSpc>
              <a:buFont typeface="+mj-lt"/>
              <a:buAutoNum type="arabicPeriod"/>
            </a:pPr>
            <a:r>
              <a:rPr lang="tr-TR" dirty="0" err="1">
                <a:effectLst/>
                <a:latin typeface="Fira Code" panose="020B0809050000020004" pitchFamily="49" charset="0"/>
                <a:ea typeface="Fira Code" panose="020B0809050000020004" pitchFamily="49" charset="0"/>
                <a:cs typeface="Fira Code" panose="020B0809050000020004" pitchFamily="49" charset="0"/>
              </a:rPr>
              <a:t>Realization</a:t>
            </a:r>
            <a:r>
              <a:rPr lang="tr-TR" dirty="0">
                <a:effectLst/>
                <a:latin typeface="Fira Code" panose="020B0809050000020004" pitchFamily="49" charset="0"/>
                <a:ea typeface="Fira Code" panose="020B0809050000020004" pitchFamily="49" charset="0"/>
                <a:cs typeface="Fira Code" panose="020B0809050000020004" pitchFamily="49" charset="0"/>
              </a:rPr>
              <a:t>/</a:t>
            </a:r>
            <a:r>
              <a:rPr lang="tr-TR" dirty="0" err="1">
                <a:effectLst/>
                <a:latin typeface="Fira Code" panose="020B0809050000020004" pitchFamily="49" charset="0"/>
                <a:ea typeface="Fira Code" panose="020B0809050000020004" pitchFamily="49" charset="0"/>
                <a:cs typeface="Fira Code" panose="020B0809050000020004" pitchFamily="49" charset="0"/>
              </a:rPr>
              <a:t>Implementation</a:t>
            </a:r>
            <a:endParaRPr lang="tr-TR" dirty="0">
              <a:effectLst/>
              <a:latin typeface="Fira Code" panose="020B0809050000020004" pitchFamily="49" charset="0"/>
              <a:ea typeface="Fira Code" panose="020B0809050000020004" pitchFamily="49" charset="0"/>
              <a:cs typeface="Fira Code" panose="020B0809050000020004" pitchFamily="49" charset="0"/>
            </a:endParaRPr>
          </a:p>
          <a:p>
            <a:pPr marL="342900" lvl="0" indent="-342900" algn="just">
              <a:lnSpc>
                <a:spcPct val="150000"/>
              </a:lnSpc>
              <a:buFont typeface="+mj-lt"/>
              <a:buAutoNum type="arabicPeriod"/>
            </a:pPr>
            <a:r>
              <a:rPr lang="tr-TR" b="1" dirty="0" err="1">
                <a:effectLst/>
                <a:latin typeface="Fira Code" panose="020B0809050000020004" pitchFamily="49" charset="0"/>
                <a:ea typeface="Fira Code" panose="020B0809050000020004" pitchFamily="49" charset="0"/>
                <a:cs typeface="Fira Code" panose="020B0809050000020004" pitchFamily="49" charset="0"/>
              </a:rPr>
              <a:t>Association</a:t>
            </a:r>
            <a:endParaRPr lang="tr-TR" b="1" dirty="0">
              <a:effectLst/>
              <a:latin typeface="Fira Code" panose="020B0809050000020004" pitchFamily="49" charset="0"/>
              <a:ea typeface="Fira Code" panose="020B0809050000020004" pitchFamily="49" charset="0"/>
              <a:cs typeface="Fira Code" panose="020B0809050000020004" pitchFamily="49" charset="0"/>
            </a:endParaRPr>
          </a:p>
          <a:p>
            <a:pPr marL="684000" lvl="3" indent="-342900" algn="just">
              <a:lnSpc>
                <a:spcPct val="150000"/>
              </a:lnSpc>
              <a:buFont typeface="+mj-lt"/>
              <a:buAutoNum type="alphaLcParenR"/>
            </a:pPr>
            <a:r>
              <a:rPr lang="tr-TR" i="1" dirty="0" err="1">
                <a:effectLst/>
                <a:latin typeface="Fira Code" panose="020B0809050000020004" pitchFamily="49" charset="0"/>
                <a:ea typeface="Fira Code" panose="020B0809050000020004" pitchFamily="49" charset="0"/>
                <a:cs typeface="Fira Code" panose="020B0809050000020004" pitchFamily="49" charset="0"/>
              </a:rPr>
              <a:t>Uni-Directional</a:t>
            </a:r>
            <a:endParaRPr lang="tr-TR" i="1" dirty="0">
              <a:effectLst/>
              <a:latin typeface="Fira Code" panose="020B0809050000020004" pitchFamily="49" charset="0"/>
              <a:ea typeface="Fira Code" panose="020B0809050000020004" pitchFamily="49" charset="0"/>
              <a:cs typeface="Fira Code" panose="020B0809050000020004" pitchFamily="49" charset="0"/>
            </a:endParaRPr>
          </a:p>
          <a:p>
            <a:pPr marL="684000" lvl="3" indent="-342900" algn="just">
              <a:lnSpc>
                <a:spcPct val="150000"/>
              </a:lnSpc>
              <a:buFont typeface="+mj-lt"/>
              <a:buAutoNum type="alphaLcParenR"/>
            </a:pPr>
            <a:r>
              <a:rPr lang="tr-TR" i="1" dirty="0" err="1">
                <a:latin typeface="Fira Code" panose="020B0809050000020004" pitchFamily="49" charset="0"/>
                <a:ea typeface="Fira Code" panose="020B0809050000020004" pitchFamily="49" charset="0"/>
                <a:cs typeface="Fira Code" panose="020B0809050000020004" pitchFamily="49" charset="0"/>
              </a:rPr>
              <a:t>Bi-Directional</a:t>
            </a:r>
            <a:endParaRPr lang="tr-TR" i="1" dirty="0">
              <a:latin typeface="Fira Code" panose="020B0809050000020004" pitchFamily="49" charset="0"/>
              <a:ea typeface="Fira Code" panose="020B0809050000020004" pitchFamily="49" charset="0"/>
              <a:cs typeface="Fira Code" panose="020B0809050000020004" pitchFamily="49" charset="0"/>
            </a:endParaRPr>
          </a:p>
          <a:p>
            <a:pPr marL="684000" lvl="3" indent="-342900" algn="just">
              <a:lnSpc>
                <a:spcPct val="150000"/>
              </a:lnSpc>
              <a:buFont typeface="+mj-lt"/>
              <a:buAutoNum type="alphaLcParenR"/>
            </a:pPr>
            <a:r>
              <a:rPr lang="tr-TR" i="1" dirty="0" err="1">
                <a:effectLst/>
                <a:latin typeface="Fira Code" panose="020B0809050000020004" pitchFamily="49" charset="0"/>
                <a:ea typeface="Fira Code" panose="020B0809050000020004" pitchFamily="49" charset="0"/>
                <a:cs typeface="Fira Code" panose="020B0809050000020004" pitchFamily="49" charset="0"/>
              </a:rPr>
              <a:t>Reflexive</a:t>
            </a:r>
            <a:r>
              <a:rPr lang="tr-TR" dirty="0">
                <a:effectLst/>
                <a:latin typeface="Fira Code" panose="020B0809050000020004" pitchFamily="49" charset="0"/>
                <a:ea typeface="Fira Code" panose="020B0809050000020004" pitchFamily="49" charset="0"/>
                <a:cs typeface="Fira Code" panose="020B0809050000020004" pitchFamily="49" charset="0"/>
              </a:rPr>
              <a:t>	</a:t>
            </a:r>
          </a:p>
          <a:p>
            <a:pPr marL="342900" lvl="0" indent="-342900" algn="just">
              <a:lnSpc>
                <a:spcPct val="150000"/>
              </a:lnSpc>
              <a:spcAft>
                <a:spcPts val="800"/>
              </a:spcAft>
              <a:buFont typeface="+mj-lt"/>
              <a:buAutoNum type="arabicPeriod"/>
            </a:pPr>
            <a:r>
              <a:rPr lang="tr-TR" dirty="0" err="1">
                <a:effectLst/>
                <a:latin typeface="Fira Code" panose="020B0809050000020004" pitchFamily="49" charset="0"/>
                <a:ea typeface="Fira Code" panose="020B0809050000020004" pitchFamily="49" charset="0"/>
                <a:cs typeface="Fira Code" panose="020B0809050000020004" pitchFamily="49" charset="0"/>
              </a:rPr>
              <a:t>Dependency</a:t>
            </a:r>
            <a:r>
              <a:rPr lang="tr-TR" dirty="0">
                <a:effectLst/>
                <a:latin typeface="Fira Code" panose="020B0809050000020004" pitchFamily="49" charset="0"/>
                <a:ea typeface="Fira Code" panose="020B0809050000020004" pitchFamily="49" charset="0"/>
                <a:cs typeface="Fira Code" panose="020B0809050000020004" pitchFamily="49" charset="0"/>
              </a:rPr>
              <a:t> (</a:t>
            </a:r>
            <a:r>
              <a:rPr lang="tr-TR" dirty="0" err="1">
                <a:effectLst/>
                <a:latin typeface="Fira Code" panose="020B0809050000020004" pitchFamily="49" charset="0"/>
                <a:ea typeface="Fira Code" panose="020B0809050000020004" pitchFamily="49" charset="0"/>
                <a:cs typeface="Fira Code" panose="020B0809050000020004" pitchFamily="49" charset="0"/>
              </a:rPr>
              <a:t>Aggregation</a:t>
            </a:r>
            <a:r>
              <a:rPr lang="tr-TR" dirty="0">
                <a:effectLst/>
                <a:latin typeface="Fira Code" panose="020B0809050000020004" pitchFamily="49" charset="0"/>
                <a:ea typeface="Fira Code" panose="020B0809050000020004" pitchFamily="49" charset="0"/>
                <a:cs typeface="Fira Code" panose="020B0809050000020004" pitchFamily="49" charset="0"/>
              </a:rPr>
              <a:t> &amp; </a:t>
            </a:r>
            <a:r>
              <a:rPr lang="tr-TR" dirty="0" err="1">
                <a:effectLst/>
                <a:latin typeface="Fira Code" panose="020B0809050000020004" pitchFamily="49" charset="0"/>
                <a:ea typeface="Fira Code" panose="020B0809050000020004" pitchFamily="49" charset="0"/>
                <a:cs typeface="Fira Code" panose="020B0809050000020004" pitchFamily="49" charset="0"/>
              </a:rPr>
              <a:t>Composition</a:t>
            </a:r>
            <a:r>
              <a:rPr lang="tr-TR" dirty="0">
                <a:effectLst/>
                <a:latin typeface="Fira Code" panose="020B0809050000020004" pitchFamily="49" charset="0"/>
                <a:ea typeface="Fira Code" panose="020B0809050000020004" pitchFamily="49" charset="0"/>
                <a:cs typeface="Fira Code" panose="020B0809050000020004" pitchFamily="49" charset="0"/>
              </a:rPr>
              <a:t>)</a:t>
            </a:r>
          </a:p>
          <a:p>
            <a:endParaRPr lang="tr-TR" sz="1100"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31226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1E1D0FD3-A056-1FCB-53B9-7B492C3CAD83}"/>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EF30A61E-0666-ACD7-EE89-ABDBA5AE315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UML Diyagram Sembolleri ve Okları</a:t>
            </a:r>
            <a:endParaRPr sz="2800" b="1" dirty="0">
              <a:solidFill>
                <a:srgbClr val="0070C0"/>
              </a:solidFill>
            </a:endParaRPr>
          </a:p>
        </p:txBody>
      </p:sp>
      <p:sp>
        <p:nvSpPr>
          <p:cNvPr id="3" name="Metin kutusu 2">
            <a:extLst>
              <a:ext uri="{FF2B5EF4-FFF2-40B4-BE49-F238E27FC236}">
                <a16:creationId xmlns:a16="http://schemas.microsoft.com/office/drawing/2014/main" id="{9D609BA8-AA9C-49B1-E73F-43FC1CCBA859}"/>
              </a:ext>
            </a:extLst>
          </p:cNvPr>
          <p:cNvSpPr txBox="1"/>
          <p:nvPr/>
        </p:nvSpPr>
        <p:spPr>
          <a:xfrm>
            <a:off x="529771" y="1175657"/>
            <a:ext cx="8440058" cy="622414"/>
          </a:xfrm>
          <a:prstGeom prst="rect">
            <a:avLst/>
          </a:prstGeom>
          <a:noFill/>
        </p:spPr>
        <p:txBody>
          <a:bodyPr wrap="square" rtlCol="0">
            <a:spAutoFit/>
          </a:bodyPr>
          <a:lstStyle/>
          <a:p>
            <a:pPr marL="342900" lvl="0" indent="-342900" algn="just">
              <a:lnSpc>
                <a:spcPct val="150000"/>
              </a:lnSpc>
              <a:buFont typeface="+mj-lt"/>
              <a:buAutoNum type="arabicPeriod"/>
            </a:pPr>
            <a:r>
              <a:rPr lang="tr-TR" sz="1200" b="1" dirty="0" err="1">
                <a:effectLst/>
                <a:latin typeface="Fira Code" panose="020B0809050000020004" pitchFamily="49" charset="0"/>
                <a:ea typeface="Fira Code" panose="020B0809050000020004" pitchFamily="49" charset="0"/>
                <a:cs typeface="Fira Code" panose="020B0809050000020004" pitchFamily="49" charset="0"/>
              </a:rPr>
              <a:t>Generalization</a:t>
            </a:r>
            <a:r>
              <a:rPr lang="tr-TR" sz="1200" b="1" dirty="0">
                <a:effectLst/>
                <a:latin typeface="Fira Code" panose="020B0809050000020004" pitchFamily="49" charset="0"/>
                <a:ea typeface="Fira Code" panose="020B0809050000020004" pitchFamily="49" charset="0"/>
                <a:cs typeface="Fira Code" panose="020B0809050000020004" pitchFamily="49" charset="0"/>
              </a:rPr>
              <a:t>/</a:t>
            </a:r>
            <a:r>
              <a:rPr lang="tr-TR" sz="1200" b="1" dirty="0" err="1">
                <a:effectLst/>
                <a:latin typeface="Fira Code" panose="020B0809050000020004" pitchFamily="49" charset="0"/>
                <a:ea typeface="Fira Code" panose="020B0809050000020004" pitchFamily="49" charset="0"/>
                <a:cs typeface="Fira Code" panose="020B0809050000020004" pitchFamily="49" charset="0"/>
              </a:rPr>
              <a:t>Inheritance</a:t>
            </a:r>
            <a:endParaRPr lang="tr-TR" sz="1200" b="1" dirty="0">
              <a:effectLst/>
              <a:latin typeface="Fira Code" panose="020B0809050000020004" pitchFamily="49" charset="0"/>
              <a:ea typeface="Fira Code" panose="020B0809050000020004" pitchFamily="49" charset="0"/>
              <a:cs typeface="Fira Code" panose="020B0809050000020004" pitchFamily="49" charset="0"/>
            </a:endParaRPr>
          </a:p>
          <a:p>
            <a:pPr algn="just">
              <a:lnSpc>
                <a:spcPct val="150000"/>
              </a:lnSpc>
              <a:spcAft>
                <a:spcPts val="800"/>
              </a:spcAft>
            </a:pPr>
            <a:r>
              <a:rPr lang="tr-TR" sz="1200" dirty="0">
                <a:effectLst/>
                <a:latin typeface="Fira Code" panose="020B0809050000020004" pitchFamily="49" charset="0"/>
                <a:ea typeface="Fira Code" panose="020B0809050000020004" pitchFamily="49" charset="0"/>
                <a:cs typeface="Fira Code" panose="020B0809050000020004" pitchFamily="49" charset="0"/>
              </a:rPr>
              <a:t>Bu gösterim sınıflar arasındaki kalıtımın nasıl oluşturulduğunu ifade etmektedir.</a:t>
            </a:r>
            <a:endParaRPr lang="tr-TR" sz="1200" dirty="0">
              <a:latin typeface="Fira Code" panose="020B0809050000020004" pitchFamily="49" charset="0"/>
              <a:ea typeface="Fira Code" panose="020B0809050000020004" pitchFamily="49" charset="0"/>
              <a:cs typeface="Fira Code" panose="020B0809050000020004" pitchFamily="49" charset="0"/>
            </a:endParaRPr>
          </a:p>
        </p:txBody>
      </p:sp>
      <p:pic>
        <p:nvPicPr>
          <p:cNvPr id="2" name="Resim 1">
            <a:extLst>
              <a:ext uri="{FF2B5EF4-FFF2-40B4-BE49-F238E27FC236}">
                <a16:creationId xmlns:a16="http://schemas.microsoft.com/office/drawing/2014/main" id="{0989CA66-2D99-B9EB-7938-CB2D077D0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847" y="2842873"/>
            <a:ext cx="3144305" cy="622414"/>
          </a:xfrm>
          <a:prstGeom prst="rect">
            <a:avLst/>
          </a:prstGeom>
        </p:spPr>
      </p:pic>
    </p:spTree>
    <p:extLst>
      <p:ext uri="{BB962C8B-B14F-4D97-AF65-F5344CB8AC3E}">
        <p14:creationId xmlns:p14="http://schemas.microsoft.com/office/powerpoint/2010/main" val="2391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8A4A63F8-FEA1-18F2-2521-B088D83EDCEF}"/>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86681DC3-1DE4-5587-FC73-C6E786F2D66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UML Diyagram Sembolleri ve Okları</a:t>
            </a:r>
            <a:endParaRPr sz="2800" b="1" dirty="0">
              <a:solidFill>
                <a:srgbClr val="0070C0"/>
              </a:solidFill>
            </a:endParaRPr>
          </a:p>
        </p:txBody>
      </p:sp>
      <p:pic>
        <p:nvPicPr>
          <p:cNvPr id="4" name="Resim 3">
            <a:extLst>
              <a:ext uri="{FF2B5EF4-FFF2-40B4-BE49-F238E27FC236}">
                <a16:creationId xmlns:a16="http://schemas.microsoft.com/office/drawing/2014/main" id="{BFFEDB4A-8B99-773C-EEE9-9BB17F57E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300" y="1272358"/>
            <a:ext cx="6915400" cy="3067413"/>
          </a:xfrm>
          <a:prstGeom prst="rect">
            <a:avLst/>
          </a:prstGeom>
        </p:spPr>
      </p:pic>
      <p:sp>
        <p:nvSpPr>
          <p:cNvPr id="6" name="Metin kutusu 5">
            <a:extLst>
              <a:ext uri="{FF2B5EF4-FFF2-40B4-BE49-F238E27FC236}">
                <a16:creationId xmlns:a16="http://schemas.microsoft.com/office/drawing/2014/main" id="{1F91FB2D-2D21-B8CE-6F56-16596135179A}"/>
              </a:ext>
            </a:extLst>
          </p:cNvPr>
          <p:cNvSpPr txBox="1"/>
          <p:nvPr/>
        </p:nvSpPr>
        <p:spPr>
          <a:xfrm>
            <a:off x="580572" y="1217194"/>
            <a:ext cx="2452914" cy="995722"/>
          </a:xfrm>
          <a:prstGeom prst="rect">
            <a:avLst/>
          </a:prstGeom>
          <a:noFill/>
        </p:spPr>
        <p:txBody>
          <a:bodyPr wrap="square">
            <a:spAutoFit/>
          </a:bodyPr>
          <a:lstStyle/>
          <a:p>
            <a:pPr>
              <a:lnSpc>
                <a:spcPct val="150000"/>
              </a:lnSpc>
              <a:spcAft>
                <a:spcPts val="800"/>
              </a:spcAft>
            </a:pPr>
            <a:r>
              <a:rPr lang="tr-TR" sz="1000" dirty="0">
                <a:effectLst/>
                <a:latin typeface="Fira Code" panose="020B0809050000020004" pitchFamily="49" charset="0"/>
                <a:ea typeface="Fira Code" panose="020B0809050000020004" pitchFamily="49" charset="0"/>
                <a:cs typeface="Fira Code" panose="020B0809050000020004" pitchFamily="49" charset="0"/>
              </a:rPr>
              <a:t>Bu tür kalıtım ilişkisinde nesneler arasında “</a:t>
            </a:r>
            <a:r>
              <a:rPr lang="tr-TR" sz="1000" b="1" u="sng" dirty="0">
                <a:effectLst/>
                <a:latin typeface="Fira Code" panose="020B0809050000020004" pitchFamily="49" charset="0"/>
                <a:ea typeface="Fira Code" panose="020B0809050000020004" pitchFamily="49" charset="0"/>
                <a:cs typeface="Fira Code" panose="020B0809050000020004" pitchFamily="49" charset="0"/>
              </a:rPr>
              <a:t>IS-A</a:t>
            </a:r>
            <a:r>
              <a:rPr lang="tr-TR" sz="1000" dirty="0">
                <a:effectLst/>
                <a:latin typeface="Fira Code" panose="020B0809050000020004" pitchFamily="49" charset="0"/>
                <a:ea typeface="Fira Code" panose="020B0809050000020004" pitchFamily="49" charset="0"/>
                <a:cs typeface="Fira Code" panose="020B0809050000020004" pitchFamily="49" charset="0"/>
              </a:rPr>
              <a:t>” ilişkisi bulunmaktadır. Örneğin; “LION IS A ANIMAL”.</a:t>
            </a:r>
            <a:endParaRPr lang="tr-TR" sz="900" dirty="0">
              <a:effectLst/>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22863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E4F6857F-E404-04C1-CD35-C92713490E0E}"/>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95B2A0BC-E6B5-1298-AE11-BAD7EC59D56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UML Diyagram Sembolleri ve Okları</a:t>
            </a:r>
            <a:endParaRPr sz="2800" b="1" dirty="0">
              <a:solidFill>
                <a:srgbClr val="0070C0"/>
              </a:solidFill>
            </a:endParaRPr>
          </a:p>
        </p:txBody>
      </p:sp>
      <p:sp>
        <p:nvSpPr>
          <p:cNvPr id="3" name="Metin kutusu 2">
            <a:extLst>
              <a:ext uri="{FF2B5EF4-FFF2-40B4-BE49-F238E27FC236}">
                <a16:creationId xmlns:a16="http://schemas.microsoft.com/office/drawing/2014/main" id="{4C19E3DD-A18B-9CD6-3135-B01A01640492}"/>
              </a:ext>
            </a:extLst>
          </p:cNvPr>
          <p:cNvSpPr txBox="1"/>
          <p:nvPr/>
        </p:nvSpPr>
        <p:spPr>
          <a:xfrm>
            <a:off x="529771" y="1175657"/>
            <a:ext cx="8440058" cy="1002006"/>
          </a:xfrm>
          <a:prstGeom prst="rect">
            <a:avLst/>
          </a:prstGeom>
          <a:noFill/>
        </p:spPr>
        <p:txBody>
          <a:bodyPr wrap="square" rtlCol="0">
            <a:spAutoFit/>
          </a:bodyPr>
          <a:lstStyle/>
          <a:p>
            <a:pPr algn="just">
              <a:lnSpc>
                <a:spcPct val="150000"/>
              </a:lnSpc>
              <a:spcAft>
                <a:spcPts val="800"/>
              </a:spcAft>
            </a:pPr>
            <a:r>
              <a:rPr lang="tr-TR" sz="1200" b="1" dirty="0">
                <a:latin typeface="Fira Code" panose="020B0809050000020004" pitchFamily="49" charset="0"/>
                <a:ea typeface="Fira Code" panose="020B0809050000020004" pitchFamily="49" charset="0"/>
                <a:cs typeface="Fira Code" panose="020B0809050000020004" pitchFamily="49" charset="0"/>
              </a:rPr>
              <a:t>2. </a:t>
            </a:r>
            <a:r>
              <a:rPr lang="tr-TR" sz="1200" b="1" dirty="0" err="1">
                <a:latin typeface="Fira Code" panose="020B0809050000020004" pitchFamily="49" charset="0"/>
                <a:ea typeface="Fira Code" panose="020B0809050000020004" pitchFamily="49" charset="0"/>
                <a:cs typeface="Fira Code" panose="020B0809050000020004" pitchFamily="49" charset="0"/>
              </a:rPr>
              <a:t>Realization</a:t>
            </a:r>
            <a:r>
              <a:rPr lang="tr-TR" sz="1200" b="1" dirty="0">
                <a:latin typeface="Fira Code" panose="020B0809050000020004" pitchFamily="49" charset="0"/>
                <a:ea typeface="Fira Code" panose="020B0809050000020004" pitchFamily="49" charset="0"/>
                <a:cs typeface="Fira Code" panose="020B0809050000020004" pitchFamily="49" charset="0"/>
              </a:rPr>
              <a:t>/</a:t>
            </a:r>
            <a:r>
              <a:rPr lang="tr-TR" sz="1200" b="1" dirty="0" err="1">
                <a:latin typeface="Fira Code" panose="020B0809050000020004" pitchFamily="49" charset="0"/>
                <a:ea typeface="Fira Code" panose="020B0809050000020004" pitchFamily="49" charset="0"/>
                <a:cs typeface="Fira Code" panose="020B0809050000020004" pitchFamily="49" charset="0"/>
              </a:rPr>
              <a:t>Implementation</a:t>
            </a:r>
            <a:endParaRPr lang="tr-TR" sz="1200" b="1" dirty="0">
              <a:effectLst/>
              <a:latin typeface="Fira Code" panose="020B0809050000020004" pitchFamily="49" charset="0"/>
              <a:ea typeface="Fira Code" panose="020B0809050000020004" pitchFamily="49" charset="0"/>
              <a:cs typeface="Fira Code" panose="020B0809050000020004" pitchFamily="49" charset="0"/>
            </a:endParaRPr>
          </a:p>
          <a:p>
            <a:pPr algn="just">
              <a:lnSpc>
                <a:spcPct val="150000"/>
              </a:lnSpc>
              <a:spcAft>
                <a:spcPts val="800"/>
              </a:spcAft>
            </a:pPr>
            <a:r>
              <a:rPr lang="tr-TR" sz="1200" dirty="0">
                <a:effectLst/>
                <a:latin typeface="Fira Code" panose="020B0809050000020004" pitchFamily="49" charset="0"/>
                <a:ea typeface="Fira Code" panose="020B0809050000020004" pitchFamily="49" charset="0"/>
                <a:cs typeface="Fira Code" panose="020B0809050000020004" pitchFamily="49" charset="0"/>
              </a:rPr>
              <a:t>Bu ilişki arayüzler ile sınıflar arasındaki ilişkiyi modellemek için kullanılır. </a:t>
            </a:r>
            <a:r>
              <a:rPr lang="tr-TR" sz="1200" dirty="0" err="1">
                <a:effectLst/>
                <a:latin typeface="Fira Code" panose="020B0809050000020004" pitchFamily="49" charset="0"/>
                <a:ea typeface="Fira Code" panose="020B0809050000020004" pitchFamily="49" charset="0"/>
                <a:cs typeface="Fira Code" panose="020B0809050000020004" pitchFamily="49" charset="0"/>
              </a:rPr>
              <a:t>Dashed</a:t>
            </a:r>
            <a:r>
              <a:rPr lang="tr-TR" sz="1200" dirty="0">
                <a:effectLst/>
                <a:latin typeface="Fira Code" panose="020B0809050000020004" pitchFamily="49" charset="0"/>
                <a:ea typeface="Fira Code" panose="020B0809050000020004" pitchFamily="49" charset="0"/>
                <a:cs typeface="Fira Code" panose="020B0809050000020004" pitchFamily="49" charset="0"/>
              </a:rPr>
              <a:t> (kesikli) çizgi ile ifade edilir.</a:t>
            </a:r>
            <a:endParaRPr lang="tr-TR" sz="1000" dirty="0">
              <a:latin typeface="Fira Code" panose="020B0809050000020004" pitchFamily="49" charset="0"/>
              <a:ea typeface="Fira Code" panose="020B0809050000020004" pitchFamily="49" charset="0"/>
              <a:cs typeface="Fira Code" panose="020B0809050000020004" pitchFamily="49" charset="0"/>
            </a:endParaRPr>
          </a:p>
        </p:txBody>
      </p:sp>
      <p:pic>
        <p:nvPicPr>
          <p:cNvPr id="4" name="Resim 3">
            <a:extLst>
              <a:ext uri="{FF2B5EF4-FFF2-40B4-BE49-F238E27FC236}">
                <a16:creationId xmlns:a16="http://schemas.microsoft.com/office/drawing/2014/main" id="{3F2D69C4-B580-3CB7-380B-1F11DBD4D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102" y="2823028"/>
            <a:ext cx="3724469" cy="554708"/>
          </a:xfrm>
          <a:prstGeom prst="rect">
            <a:avLst/>
          </a:prstGeom>
        </p:spPr>
      </p:pic>
    </p:spTree>
    <p:extLst>
      <p:ext uri="{BB962C8B-B14F-4D97-AF65-F5344CB8AC3E}">
        <p14:creationId xmlns:p14="http://schemas.microsoft.com/office/powerpoint/2010/main" val="75734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0598DC54-B549-247C-4004-691FA62A22D4}"/>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3BB61F22-2978-B3CD-12EA-3685237FE93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UML Diyagram Sembolleri ve Okları</a:t>
            </a:r>
            <a:endParaRPr lang="tr-TR" sz="2800" b="1" dirty="0">
              <a:solidFill>
                <a:srgbClr val="0070C0"/>
              </a:solidFill>
            </a:endParaRPr>
          </a:p>
        </p:txBody>
      </p:sp>
      <p:pic>
        <p:nvPicPr>
          <p:cNvPr id="2" name="Resim 1">
            <a:extLst>
              <a:ext uri="{FF2B5EF4-FFF2-40B4-BE49-F238E27FC236}">
                <a16:creationId xmlns:a16="http://schemas.microsoft.com/office/drawing/2014/main" id="{8BB22928-BAF6-67E4-5FC6-87C68EA95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361" y="1510710"/>
            <a:ext cx="6549278" cy="2858090"/>
          </a:xfrm>
          <a:prstGeom prst="rect">
            <a:avLst/>
          </a:prstGeom>
        </p:spPr>
      </p:pic>
      <p:sp>
        <p:nvSpPr>
          <p:cNvPr id="6" name="Metin kutusu 5">
            <a:extLst>
              <a:ext uri="{FF2B5EF4-FFF2-40B4-BE49-F238E27FC236}">
                <a16:creationId xmlns:a16="http://schemas.microsoft.com/office/drawing/2014/main" id="{C750C38F-2B80-D4A0-C7EB-424669F9B8BC}"/>
              </a:ext>
            </a:extLst>
          </p:cNvPr>
          <p:cNvSpPr txBox="1"/>
          <p:nvPr/>
        </p:nvSpPr>
        <p:spPr>
          <a:xfrm>
            <a:off x="442686" y="1510710"/>
            <a:ext cx="2503714" cy="1457387"/>
          </a:xfrm>
          <a:prstGeom prst="rect">
            <a:avLst/>
          </a:prstGeom>
          <a:noFill/>
        </p:spPr>
        <p:txBody>
          <a:bodyPr wrap="square">
            <a:spAutoFit/>
          </a:bodyPr>
          <a:lstStyle/>
          <a:p>
            <a:pPr algn="just">
              <a:lnSpc>
                <a:spcPct val="150000"/>
              </a:lnSpc>
              <a:spcAft>
                <a:spcPts val="800"/>
              </a:spcAft>
            </a:pPr>
            <a:r>
              <a:rPr lang="tr-TR" sz="1000" dirty="0">
                <a:effectLst/>
                <a:latin typeface="Fira Code" panose="020B0809050000020004" pitchFamily="49" charset="0"/>
                <a:ea typeface="Fira Code" panose="020B0809050000020004" pitchFamily="49" charset="0"/>
                <a:cs typeface="Fira Code" panose="020B0809050000020004" pitchFamily="49" charset="0"/>
              </a:rPr>
              <a:t>Bu ilişki türünde nesneler arasında “</a:t>
            </a:r>
            <a:r>
              <a:rPr lang="tr-TR" sz="1000" b="1" u="sng" dirty="0">
                <a:effectLst/>
                <a:latin typeface="Fira Code" panose="020B0809050000020004" pitchFamily="49" charset="0"/>
                <a:ea typeface="Fira Code" panose="020B0809050000020004" pitchFamily="49" charset="0"/>
                <a:cs typeface="Fira Code" panose="020B0809050000020004" pitchFamily="49" charset="0"/>
              </a:rPr>
              <a:t>HAS-A</a:t>
            </a:r>
            <a:r>
              <a:rPr lang="tr-TR" sz="1000" dirty="0">
                <a:effectLst/>
                <a:latin typeface="Fira Code" panose="020B0809050000020004" pitchFamily="49" charset="0"/>
                <a:ea typeface="Fira Code" panose="020B0809050000020004" pitchFamily="49" charset="0"/>
                <a:cs typeface="Fira Code" panose="020B0809050000020004" pitchFamily="49" charset="0"/>
              </a:rPr>
              <a:t>” ilişkisi bulunmaktadır. Örneğin; “DOG HAS A SPEED”, “Köpek, bir hıza sahiptir” veya “Köpeğin bir hızı vardır.”</a:t>
            </a:r>
            <a:endParaRPr lang="tr-TR" sz="900" dirty="0">
              <a:effectLst/>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2244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A43D6B5A-279D-EEF2-DBA6-A9E5C60FB05D}"/>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0572F2BF-A56C-481B-9106-D7A93454349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UML Diyagram Sembolleri ve Okları</a:t>
            </a:r>
            <a:endParaRPr sz="2800" b="1" dirty="0">
              <a:solidFill>
                <a:srgbClr val="0070C0"/>
              </a:solidFill>
            </a:endParaRPr>
          </a:p>
        </p:txBody>
      </p:sp>
      <p:sp>
        <p:nvSpPr>
          <p:cNvPr id="3" name="Metin kutusu 2">
            <a:extLst>
              <a:ext uri="{FF2B5EF4-FFF2-40B4-BE49-F238E27FC236}">
                <a16:creationId xmlns:a16="http://schemas.microsoft.com/office/drawing/2014/main" id="{5B3B5756-9292-47DB-3FF9-67D83EDD2929}"/>
              </a:ext>
            </a:extLst>
          </p:cNvPr>
          <p:cNvSpPr txBox="1"/>
          <p:nvPr/>
        </p:nvSpPr>
        <p:spPr>
          <a:xfrm>
            <a:off x="529771" y="1175657"/>
            <a:ext cx="8440058" cy="345416"/>
          </a:xfrm>
          <a:prstGeom prst="rect">
            <a:avLst/>
          </a:prstGeom>
          <a:noFill/>
        </p:spPr>
        <p:txBody>
          <a:bodyPr wrap="square" rtlCol="0">
            <a:spAutoFit/>
          </a:bodyPr>
          <a:lstStyle/>
          <a:p>
            <a:pPr algn="just">
              <a:lnSpc>
                <a:spcPct val="150000"/>
              </a:lnSpc>
              <a:spcAft>
                <a:spcPts val="800"/>
              </a:spcAft>
            </a:pPr>
            <a:r>
              <a:rPr lang="tr-TR" sz="1200" b="1" dirty="0">
                <a:latin typeface="Fira Code" panose="020B0809050000020004" pitchFamily="49" charset="0"/>
                <a:ea typeface="Fira Code" panose="020B0809050000020004" pitchFamily="49" charset="0"/>
                <a:cs typeface="Fira Code" panose="020B0809050000020004" pitchFamily="49" charset="0"/>
              </a:rPr>
              <a:t>3. </a:t>
            </a:r>
            <a:r>
              <a:rPr lang="tr-TR" sz="1200" b="1" dirty="0" err="1">
                <a:latin typeface="Fira Code" panose="020B0809050000020004" pitchFamily="49" charset="0"/>
                <a:ea typeface="Fira Code" panose="020B0809050000020004" pitchFamily="49" charset="0"/>
                <a:cs typeface="Fira Code" panose="020B0809050000020004" pitchFamily="49" charset="0"/>
              </a:rPr>
              <a:t>Association</a:t>
            </a:r>
            <a:endParaRPr lang="tr-TR" sz="1200" b="1" dirty="0">
              <a:effectLst/>
              <a:latin typeface="Fira Code" panose="020B0809050000020004" pitchFamily="49" charset="0"/>
              <a:ea typeface="Fira Code" panose="020B0809050000020004" pitchFamily="49" charset="0"/>
              <a:cs typeface="Fira Code" panose="020B0809050000020004" pitchFamily="49" charset="0"/>
            </a:endParaRPr>
          </a:p>
        </p:txBody>
      </p:sp>
      <p:sp>
        <p:nvSpPr>
          <p:cNvPr id="2" name="Metin kutusu 1">
            <a:extLst>
              <a:ext uri="{FF2B5EF4-FFF2-40B4-BE49-F238E27FC236}">
                <a16:creationId xmlns:a16="http://schemas.microsoft.com/office/drawing/2014/main" id="{57C44313-8357-6924-1E61-D6F05A5B71E1}"/>
              </a:ext>
            </a:extLst>
          </p:cNvPr>
          <p:cNvSpPr txBox="1"/>
          <p:nvPr/>
        </p:nvSpPr>
        <p:spPr>
          <a:xfrm>
            <a:off x="529771" y="1521073"/>
            <a:ext cx="7678056" cy="1015663"/>
          </a:xfrm>
          <a:prstGeom prst="rect">
            <a:avLst/>
          </a:prstGeom>
          <a:noFill/>
        </p:spPr>
        <p:txBody>
          <a:bodyPr wrap="square" rtlCol="0">
            <a:spAutoFit/>
          </a:bodyPr>
          <a:lstStyle/>
          <a:p>
            <a:pPr algn="just"/>
            <a:r>
              <a:rPr lang="tr-TR" sz="1200" dirty="0">
                <a:effectLst/>
                <a:latin typeface="Fira Code" panose="020B0809050000020004" pitchFamily="49" charset="0"/>
                <a:ea typeface="Fira Code" panose="020B0809050000020004" pitchFamily="49" charset="0"/>
                <a:cs typeface="Fira Code" panose="020B0809050000020004" pitchFamily="49" charset="0"/>
              </a:rPr>
              <a:t>Class diyagramlarında en sık kullanılan ilişki türlerinden biri olan </a:t>
            </a:r>
            <a:r>
              <a:rPr lang="tr-TR" sz="1200" b="1" dirty="0">
                <a:effectLst/>
                <a:latin typeface="Fira Code" panose="020B0809050000020004" pitchFamily="49" charset="0"/>
                <a:ea typeface="Fira Code" panose="020B0809050000020004" pitchFamily="49" charset="0"/>
                <a:cs typeface="Fira Code" panose="020B0809050000020004" pitchFamily="49" charset="0"/>
              </a:rPr>
              <a:t>'</a:t>
            </a:r>
            <a:r>
              <a:rPr lang="tr-TR" sz="1200" b="1" dirty="0" err="1">
                <a:effectLst/>
                <a:latin typeface="Fira Code" panose="020B0809050000020004" pitchFamily="49" charset="0"/>
                <a:ea typeface="Fira Code" panose="020B0809050000020004" pitchFamily="49" charset="0"/>
                <a:cs typeface="Fira Code" panose="020B0809050000020004" pitchFamily="49" charset="0"/>
              </a:rPr>
              <a:t>Association</a:t>
            </a:r>
            <a:r>
              <a:rPr lang="tr-TR" sz="1200" dirty="0">
                <a:effectLst/>
                <a:latin typeface="Fira Code" panose="020B0809050000020004" pitchFamily="49" charset="0"/>
                <a:ea typeface="Fira Code" panose="020B0809050000020004" pitchFamily="49" charset="0"/>
                <a:cs typeface="Fira Code" panose="020B0809050000020004" pitchFamily="49" charset="0"/>
              </a:rPr>
              <a:t>', tasarım desenleriyle ilgili yazılarımda sıklıkla rastladığımız bir kavramdır. </a:t>
            </a:r>
            <a:r>
              <a:rPr lang="tr-TR" sz="1200" dirty="0" err="1">
                <a:effectLst/>
                <a:latin typeface="Fira Code" panose="020B0809050000020004" pitchFamily="49" charset="0"/>
                <a:ea typeface="Fira Code" panose="020B0809050000020004" pitchFamily="49" charset="0"/>
                <a:cs typeface="Fira Code" panose="020B0809050000020004" pitchFamily="49" charset="0"/>
              </a:rPr>
              <a:t>Multiplicity</a:t>
            </a:r>
            <a:r>
              <a:rPr lang="tr-TR" sz="1200" dirty="0">
                <a:effectLst/>
                <a:latin typeface="Fira Code" panose="020B0809050000020004" pitchFamily="49" charset="0"/>
                <a:ea typeface="Fira Code" panose="020B0809050000020004" pitchFamily="49" charset="0"/>
                <a:cs typeface="Fira Code" panose="020B0809050000020004" pitchFamily="49" charset="0"/>
              </a:rPr>
              <a:t> kavramı bu noktada devreye girmektedir. Çünkü </a:t>
            </a:r>
            <a:r>
              <a:rPr lang="tr-TR" sz="1200" dirty="0" err="1">
                <a:effectLst/>
                <a:latin typeface="Fira Code" panose="020B0809050000020004" pitchFamily="49" charset="0"/>
                <a:ea typeface="Fira Code" panose="020B0809050000020004" pitchFamily="49" charset="0"/>
                <a:cs typeface="Fira Code" panose="020B0809050000020004" pitchFamily="49" charset="0"/>
              </a:rPr>
              <a:t>Association'larda</a:t>
            </a:r>
            <a:r>
              <a:rPr lang="tr-TR" sz="1200" dirty="0">
                <a:effectLst/>
                <a:latin typeface="Fira Code" panose="020B0809050000020004" pitchFamily="49" charset="0"/>
                <a:ea typeface="Fira Code" panose="020B0809050000020004" pitchFamily="49" charset="0"/>
                <a:cs typeface="Fira Code" panose="020B0809050000020004" pitchFamily="49" charset="0"/>
              </a:rPr>
              <a:t> sınıflar arasındaki bağlılık ilişkisinde bu kavram önemli bir yer </a:t>
            </a:r>
            <a:r>
              <a:rPr lang="tr-TR" sz="1200" dirty="0" err="1">
                <a:effectLst/>
                <a:latin typeface="Fira Code" panose="020B0809050000020004" pitchFamily="49" charset="0"/>
                <a:ea typeface="Fira Code" panose="020B0809050000020004" pitchFamily="49" charset="0"/>
                <a:cs typeface="Fira Code" panose="020B0809050000020004" pitchFamily="49" charset="0"/>
              </a:rPr>
              <a:t>tutmaktadı</a:t>
            </a:r>
            <a:endParaRPr lang="tr-TR" sz="1050" dirty="0">
              <a:latin typeface="Fira Code" panose="020B0809050000020004" pitchFamily="49" charset="0"/>
              <a:ea typeface="Fira Code" panose="020B0809050000020004" pitchFamily="49" charset="0"/>
              <a:cs typeface="Fira Code" panose="020B0809050000020004" pitchFamily="49" charset="0"/>
            </a:endParaRPr>
          </a:p>
        </p:txBody>
      </p:sp>
      <p:graphicFrame>
        <p:nvGraphicFramePr>
          <p:cNvPr id="5" name="Tablo 4">
            <a:extLst>
              <a:ext uri="{FF2B5EF4-FFF2-40B4-BE49-F238E27FC236}">
                <a16:creationId xmlns:a16="http://schemas.microsoft.com/office/drawing/2014/main" id="{BC7ABEEB-999C-5321-EF5A-41F3921A1877}"/>
              </a:ext>
            </a:extLst>
          </p:cNvPr>
          <p:cNvGraphicFramePr>
            <a:graphicFrameLocks noGrp="1"/>
          </p:cNvGraphicFramePr>
          <p:nvPr>
            <p:extLst>
              <p:ext uri="{D42A27DB-BD31-4B8C-83A1-F6EECF244321}">
                <p14:modId xmlns:p14="http://schemas.microsoft.com/office/powerpoint/2010/main" val="1343727415"/>
              </p:ext>
            </p:extLst>
          </p:nvPr>
        </p:nvGraphicFramePr>
        <p:xfrm>
          <a:off x="1901007" y="2777455"/>
          <a:ext cx="5972991" cy="1754445"/>
        </p:xfrm>
        <a:graphic>
          <a:graphicData uri="http://schemas.openxmlformats.org/drawingml/2006/table">
            <a:tbl>
              <a:tblPr firstRow="1" firstCol="1" bandRow="1">
                <a:tableStyleId>{3BA2D7C4-92F9-4D82-A34E-3DCEECCD286D}</a:tableStyleId>
              </a:tblPr>
              <a:tblGrid>
                <a:gridCol w="820212">
                  <a:extLst>
                    <a:ext uri="{9D8B030D-6E8A-4147-A177-3AD203B41FA5}">
                      <a16:colId xmlns:a16="http://schemas.microsoft.com/office/drawing/2014/main" val="2246900171"/>
                    </a:ext>
                  </a:extLst>
                </a:gridCol>
                <a:gridCol w="5152779">
                  <a:extLst>
                    <a:ext uri="{9D8B030D-6E8A-4147-A177-3AD203B41FA5}">
                      <a16:colId xmlns:a16="http://schemas.microsoft.com/office/drawing/2014/main" val="922664776"/>
                    </a:ext>
                  </a:extLst>
                </a:gridCol>
              </a:tblGrid>
              <a:tr h="0">
                <a:tc>
                  <a:txBody>
                    <a:bodyPr/>
                    <a:lstStyle/>
                    <a:p>
                      <a:pPr algn="ctr">
                        <a:lnSpc>
                          <a:spcPct val="150000"/>
                        </a:lnSpc>
                        <a:spcAft>
                          <a:spcPts val="800"/>
                        </a:spcAft>
                      </a:pPr>
                      <a:r>
                        <a:rPr lang="tr-TR" sz="1200" b="1" dirty="0">
                          <a:effectLst/>
                          <a:latin typeface="Fira Code" panose="020B0809050000020004" pitchFamily="49" charset="0"/>
                          <a:ea typeface="Fira Code" panose="020B0809050000020004" pitchFamily="49" charset="0"/>
                          <a:cs typeface="Fira Code" panose="020B0809050000020004" pitchFamily="49" charset="0"/>
                        </a:rPr>
                        <a:t>0</a:t>
                      </a:r>
                      <a:endParaRPr lang="tr-TR" sz="1100" b="1" dirty="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tc>
                  <a:txBody>
                    <a:bodyPr/>
                    <a:lstStyle/>
                    <a:p>
                      <a:pPr algn="just">
                        <a:lnSpc>
                          <a:spcPct val="150000"/>
                        </a:lnSpc>
                        <a:spcAft>
                          <a:spcPts val="800"/>
                        </a:spcAft>
                      </a:pPr>
                      <a:r>
                        <a:rPr lang="tr-TR" sz="1200">
                          <a:effectLst/>
                          <a:latin typeface="Fira Code" panose="020B0809050000020004" pitchFamily="49" charset="0"/>
                          <a:ea typeface="Fira Code" panose="020B0809050000020004" pitchFamily="49" charset="0"/>
                          <a:cs typeface="Fira Code" panose="020B0809050000020004" pitchFamily="49" charset="0"/>
                        </a:rPr>
                        <a:t>Herhangi bir örneği yok</a:t>
                      </a:r>
                      <a:endParaRPr lang="tr-TR" sz="110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extLst>
                  <a:ext uri="{0D108BD9-81ED-4DB2-BD59-A6C34878D82A}">
                    <a16:rowId xmlns:a16="http://schemas.microsoft.com/office/drawing/2014/main" val="1976931265"/>
                  </a:ext>
                </a:extLst>
              </a:tr>
              <a:tr h="0">
                <a:tc>
                  <a:txBody>
                    <a:bodyPr/>
                    <a:lstStyle/>
                    <a:p>
                      <a:pPr algn="ctr">
                        <a:lnSpc>
                          <a:spcPct val="150000"/>
                        </a:lnSpc>
                        <a:spcAft>
                          <a:spcPts val="800"/>
                        </a:spcAft>
                      </a:pPr>
                      <a:r>
                        <a:rPr lang="tr-TR" sz="1200" b="1" dirty="0">
                          <a:effectLst/>
                          <a:latin typeface="Fira Code" panose="020B0809050000020004" pitchFamily="49" charset="0"/>
                          <a:ea typeface="Fira Code" panose="020B0809050000020004" pitchFamily="49" charset="0"/>
                          <a:cs typeface="Fira Code" panose="020B0809050000020004" pitchFamily="49" charset="0"/>
                        </a:rPr>
                        <a:t>0..1</a:t>
                      </a:r>
                      <a:endParaRPr lang="tr-TR" sz="1100" b="1" dirty="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tc>
                  <a:txBody>
                    <a:bodyPr/>
                    <a:lstStyle/>
                    <a:p>
                      <a:pPr algn="just">
                        <a:lnSpc>
                          <a:spcPct val="150000"/>
                        </a:lnSpc>
                        <a:spcAft>
                          <a:spcPts val="800"/>
                        </a:spcAft>
                      </a:pPr>
                      <a:r>
                        <a:rPr lang="tr-TR" sz="1200">
                          <a:effectLst/>
                          <a:latin typeface="Fira Code" panose="020B0809050000020004" pitchFamily="49" charset="0"/>
                          <a:ea typeface="Fira Code" panose="020B0809050000020004" pitchFamily="49" charset="0"/>
                          <a:cs typeface="Fira Code" panose="020B0809050000020004" pitchFamily="49" charset="0"/>
                        </a:rPr>
                        <a:t>Herhangi bir örneği yok ya da bir örneğe sahip</a:t>
                      </a:r>
                      <a:endParaRPr lang="tr-TR" sz="110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extLst>
                  <a:ext uri="{0D108BD9-81ED-4DB2-BD59-A6C34878D82A}">
                    <a16:rowId xmlns:a16="http://schemas.microsoft.com/office/drawing/2014/main" val="540354118"/>
                  </a:ext>
                </a:extLst>
              </a:tr>
              <a:tr h="0">
                <a:tc>
                  <a:txBody>
                    <a:bodyPr/>
                    <a:lstStyle/>
                    <a:p>
                      <a:pPr algn="ctr">
                        <a:lnSpc>
                          <a:spcPct val="150000"/>
                        </a:lnSpc>
                        <a:spcAft>
                          <a:spcPts val="800"/>
                        </a:spcAft>
                      </a:pPr>
                      <a:r>
                        <a:rPr lang="tr-TR" sz="1200" b="1" dirty="0">
                          <a:effectLst/>
                          <a:latin typeface="Fira Code" panose="020B0809050000020004" pitchFamily="49" charset="0"/>
                          <a:ea typeface="Fira Code" panose="020B0809050000020004" pitchFamily="49" charset="0"/>
                          <a:cs typeface="Fira Code" panose="020B0809050000020004" pitchFamily="49" charset="0"/>
                        </a:rPr>
                        <a:t>1</a:t>
                      </a:r>
                      <a:endParaRPr lang="tr-TR" sz="1100" b="1" dirty="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tc>
                  <a:txBody>
                    <a:bodyPr/>
                    <a:lstStyle/>
                    <a:p>
                      <a:pPr algn="just">
                        <a:lnSpc>
                          <a:spcPct val="150000"/>
                        </a:lnSpc>
                        <a:spcAft>
                          <a:spcPts val="800"/>
                        </a:spcAft>
                      </a:pPr>
                      <a:r>
                        <a:rPr lang="tr-TR" sz="1200" dirty="0">
                          <a:effectLst/>
                          <a:latin typeface="Fira Code" panose="020B0809050000020004" pitchFamily="49" charset="0"/>
                          <a:ea typeface="Fira Code" panose="020B0809050000020004" pitchFamily="49" charset="0"/>
                          <a:cs typeface="Fira Code" panose="020B0809050000020004" pitchFamily="49" charset="0"/>
                        </a:rPr>
                        <a:t>Sadece bir örneği var.</a:t>
                      </a:r>
                      <a:endParaRPr lang="tr-TR" sz="1100" dirty="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extLst>
                  <a:ext uri="{0D108BD9-81ED-4DB2-BD59-A6C34878D82A}">
                    <a16:rowId xmlns:a16="http://schemas.microsoft.com/office/drawing/2014/main" val="937626211"/>
                  </a:ext>
                </a:extLst>
              </a:tr>
              <a:tr h="0">
                <a:tc>
                  <a:txBody>
                    <a:bodyPr/>
                    <a:lstStyle/>
                    <a:p>
                      <a:pPr algn="ctr">
                        <a:lnSpc>
                          <a:spcPct val="150000"/>
                        </a:lnSpc>
                        <a:spcAft>
                          <a:spcPts val="800"/>
                        </a:spcAft>
                      </a:pPr>
                      <a:r>
                        <a:rPr lang="tr-TR" sz="1200" b="1" dirty="0">
                          <a:effectLst/>
                          <a:latin typeface="Fira Code" panose="020B0809050000020004" pitchFamily="49" charset="0"/>
                          <a:ea typeface="Fira Code" panose="020B0809050000020004" pitchFamily="49" charset="0"/>
                          <a:cs typeface="Fira Code" panose="020B0809050000020004" pitchFamily="49" charset="0"/>
                        </a:rPr>
                        <a:t>1..1</a:t>
                      </a:r>
                      <a:endParaRPr lang="tr-TR" sz="1100" b="1" dirty="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tc>
                  <a:txBody>
                    <a:bodyPr/>
                    <a:lstStyle/>
                    <a:p>
                      <a:pPr algn="just">
                        <a:lnSpc>
                          <a:spcPct val="150000"/>
                        </a:lnSpc>
                        <a:spcAft>
                          <a:spcPts val="800"/>
                        </a:spcAft>
                      </a:pPr>
                      <a:r>
                        <a:rPr lang="tr-TR" sz="1200">
                          <a:effectLst/>
                          <a:latin typeface="Fira Code" panose="020B0809050000020004" pitchFamily="49" charset="0"/>
                          <a:ea typeface="Fira Code" panose="020B0809050000020004" pitchFamily="49" charset="0"/>
                          <a:cs typeface="Fira Code" panose="020B0809050000020004" pitchFamily="49" charset="0"/>
                        </a:rPr>
                        <a:t>Kesinlikle sadece bir örneği var.</a:t>
                      </a:r>
                      <a:endParaRPr lang="tr-TR" sz="110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extLst>
                  <a:ext uri="{0D108BD9-81ED-4DB2-BD59-A6C34878D82A}">
                    <a16:rowId xmlns:a16="http://schemas.microsoft.com/office/drawing/2014/main" val="1467075636"/>
                  </a:ext>
                </a:extLst>
              </a:tr>
              <a:tr h="0">
                <a:tc>
                  <a:txBody>
                    <a:bodyPr/>
                    <a:lstStyle/>
                    <a:p>
                      <a:pPr algn="ctr">
                        <a:lnSpc>
                          <a:spcPct val="150000"/>
                        </a:lnSpc>
                        <a:spcAft>
                          <a:spcPts val="800"/>
                        </a:spcAft>
                      </a:pPr>
                      <a:r>
                        <a:rPr lang="tr-TR" sz="1200" b="1" dirty="0">
                          <a:effectLst/>
                          <a:latin typeface="Fira Code" panose="020B0809050000020004" pitchFamily="49" charset="0"/>
                          <a:ea typeface="Fira Code" panose="020B0809050000020004" pitchFamily="49" charset="0"/>
                          <a:cs typeface="Fira Code" panose="020B0809050000020004" pitchFamily="49" charset="0"/>
                        </a:rPr>
                        <a:t>0..*</a:t>
                      </a:r>
                      <a:endParaRPr lang="tr-TR" sz="1100" b="1" dirty="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tc>
                  <a:txBody>
                    <a:bodyPr/>
                    <a:lstStyle/>
                    <a:p>
                      <a:pPr algn="just">
                        <a:lnSpc>
                          <a:spcPct val="150000"/>
                        </a:lnSpc>
                        <a:spcAft>
                          <a:spcPts val="800"/>
                        </a:spcAft>
                      </a:pPr>
                      <a:r>
                        <a:rPr lang="tr-TR" sz="1200">
                          <a:effectLst/>
                          <a:latin typeface="Fira Code" panose="020B0809050000020004" pitchFamily="49" charset="0"/>
                          <a:ea typeface="Fira Code" panose="020B0809050000020004" pitchFamily="49" charset="0"/>
                          <a:cs typeface="Fira Code" panose="020B0809050000020004" pitchFamily="49" charset="0"/>
                        </a:rPr>
                        <a:t>Sıfır ya da daha fazla örneğe sahip.</a:t>
                      </a:r>
                      <a:endParaRPr lang="tr-TR" sz="110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extLst>
                  <a:ext uri="{0D108BD9-81ED-4DB2-BD59-A6C34878D82A}">
                    <a16:rowId xmlns:a16="http://schemas.microsoft.com/office/drawing/2014/main" val="2596220343"/>
                  </a:ext>
                </a:extLst>
              </a:tr>
              <a:tr h="0">
                <a:tc>
                  <a:txBody>
                    <a:bodyPr/>
                    <a:lstStyle/>
                    <a:p>
                      <a:pPr algn="ctr">
                        <a:lnSpc>
                          <a:spcPct val="150000"/>
                        </a:lnSpc>
                        <a:spcAft>
                          <a:spcPts val="800"/>
                        </a:spcAft>
                      </a:pPr>
                      <a:r>
                        <a:rPr lang="tr-TR" sz="1200" b="1" dirty="0">
                          <a:effectLst/>
                          <a:latin typeface="Fira Code" panose="020B0809050000020004" pitchFamily="49" charset="0"/>
                          <a:ea typeface="Fira Code" panose="020B0809050000020004" pitchFamily="49" charset="0"/>
                          <a:cs typeface="Fira Code" panose="020B0809050000020004" pitchFamily="49" charset="0"/>
                        </a:rPr>
                        <a:t>*</a:t>
                      </a:r>
                      <a:endParaRPr lang="tr-TR" sz="1100" b="1" dirty="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tc>
                  <a:txBody>
                    <a:bodyPr/>
                    <a:lstStyle/>
                    <a:p>
                      <a:pPr algn="just">
                        <a:lnSpc>
                          <a:spcPct val="150000"/>
                        </a:lnSpc>
                        <a:spcAft>
                          <a:spcPts val="800"/>
                        </a:spcAft>
                      </a:pPr>
                      <a:r>
                        <a:rPr lang="tr-TR" sz="1200">
                          <a:effectLst/>
                          <a:latin typeface="Fira Code" panose="020B0809050000020004" pitchFamily="49" charset="0"/>
                          <a:ea typeface="Fira Code" panose="020B0809050000020004" pitchFamily="49" charset="0"/>
                          <a:cs typeface="Fira Code" panose="020B0809050000020004" pitchFamily="49" charset="0"/>
                        </a:rPr>
                        <a:t>Sıfır ya da daha fazla örneğe sahip.</a:t>
                      </a:r>
                      <a:endParaRPr lang="tr-TR" sz="110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extLst>
                  <a:ext uri="{0D108BD9-81ED-4DB2-BD59-A6C34878D82A}">
                    <a16:rowId xmlns:a16="http://schemas.microsoft.com/office/drawing/2014/main" val="1126600695"/>
                  </a:ext>
                </a:extLst>
              </a:tr>
              <a:tr h="0">
                <a:tc>
                  <a:txBody>
                    <a:bodyPr/>
                    <a:lstStyle/>
                    <a:p>
                      <a:pPr algn="ctr">
                        <a:lnSpc>
                          <a:spcPct val="150000"/>
                        </a:lnSpc>
                        <a:spcAft>
                          <a:spcPts val="800"/>
                        </a:spcAft>
                      </a:pPr>
                      <a:r>
                        <a:rPr lang="tr-TR" sz="1200" b="1" dirty="0">
                          <a:effectLst/>
                          <a:latin typeface="Fira Code" panose="020B0809050000020004" pitchFamily="49" charset="0"/>
                          <a:ea typeface="Fira Code" panose="020B0809050000020004" pitchFamily="49" charset="0"/>
                          <a:cs typeface="Fira Code" panose="020B0809050000020004" pitchFamily="49" charset="0"/>
                        </a:rPr>
                        <a:t>1..*</a:t>
                      </a:r>
                      <a:endParaRPr lang="tr-TR" sz="1100" b="1" dirty="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tc>
                  <a:txBody>
                    <a:bodyPr/>
                    <a:lstStyle/>
                    <a:p>
                      <a:pPr algn="just">
                        <a:lnSpc>
                          <a:spcPct val="150000"/>
                        </a:lnSpc>
                        <a:spcAft>
                          <a:spcPts val="800"/>
                        </a:spcAft>
                      </a:pPr>
                      <a:r>
                        <a:rPr lang="tr-TR" sz="1200" dirty="0">
                          <a:effectLst/>
                          <a:latin typeface="Fira Code" panose="020B0809050000020004" pitchFamily="49" charset="0"/>
                          <a:ea typeface="Fira Code" panose="020B0809050000020004" pitchFamily="49" charset="0"/>
                          <a:cs typeface="Fira Code" panose="020B0809050000020004" pitchFamily="49" charset="0"/>
                        </a:rPr>
                        <a:t>En az bir örneğe sahip ya da daha fazla örneğe sahip.</a:t>
                      </a:r>
                      <a:endParaRPr lang="tr-TR" sz="1100" dirty="0">
                        <a:effectLst/>
                        <a:latin typeface="Fira Code" panose="020B0809050000020004" pitchFamily="49" charset="0"/>
                        <a:ea typeface="Fira Code" panose="020B0809050000020004" pitchFamily="49" charset="0"/>
                        <a:cs typeface="Fira Code" panose="020B0809050000020004" pitchFamily="49" charset="0"/>
                      </a:endParaRPr>
                    </a:p>
                  </a:txBody>
                  <a:tcPr marL="68580" marR="68580" marT="0" marB="0"/>
                </a:tc>
                <a:extLst>
                  <a:ext uri="{0D108BD9-81ED-4DB2-BD59-A6C34878D82A}">
                    <a16:rowId xmlns:a16="http://schemas.microsoft.com/office/drawing/2014/main" val="2687877008"/>
                  </a:ext>
                </a:extLst>
              </a:tr>
            </a:tbl>
          </a:graphicData>
        </a:graphic>
      </p:graphicFrame>
    </p:spTree>
    <p:extLst>
      <p:ext uri="{BB962C8B-B14F-4D97-AF65-F5344CB8AC3E}">
        <p14:creationId xmlns:p14="http://schemas.microsoft.com/office/powerpoint/2010/main" val="306625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UML (</a:t>
            </a:r>
            <a:r>
              <a:rPr lang="tr-TR" b="1" dirty="0" err="1"/>
              <a:t>Unified</a:t>
            </a:r>
            <a:r>
              <a:rPr lang="tr-TR" b="1" dirty="0"/>
              <a:t> </a:t>
            </a:r>
            <a:r>
              <a:rPr lang="tr-TR" b="1" dirty="0" err="1"/>
              <a:t>Modeling</a:t>
            </a:r>
            <a:r>
              <a:rPr lang="tr-TR" b="1" dirty="0"/>
              <a:t> Language)</a:t>
            </a:r>
            <a:endParaRPr b="1" dirty="0"/>
          </a:p>
        </p:txBody>
      </p:sp>
      <p:sp>
        <p:nvSpPr>
          <p:cNvPr id="857" name="Google Shape;857;p42"/>
          <p:cNvSpPr txBox="1">
            <a:spLocks noGrp="1"/>
          </p:cNvSpPr>
          <p:nvPr>
            <p:ph type="body" idx="1"/>
          </p:nvPr>
        </p:nvSpPr>
        <p:spPr>
          <a:xfrm>
            <a:off x="720000" y="1152475"/>
            <a:ext cx="5199300" cy="3416400"/>
          </a:xfrm>
          <a:prstGeom prst="rect">
            <a:avLst/>
          </a:prstGeom>
        </p:spPr>
        <p:txBody>
          <a:bodyPr spcFirstLastPara="1" wrap="square" lIns="91425" tIns="91425" rIns="91425" bIns="91425" anchor="t" anchorCtr="0">
            <a:noAutofit/>
          </a:bodyPr>
          <a:lstStyle/>
          <a:p>
            <a:pPr marL="0" indent="0" algn="just">
              <a:buClr>
                <a:srgbClr val="2C0604"/>
              </a:buClr>
              <a:buSzPts val="1100"/>
              <a:buNone/>
            </a:pPr>
            <a:r>
              <a:rPr lang="tr-TR" sz="1400" b="1"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UML (Birleşik Modelleme Dili), </a:t>
            </a:r>
            <a:r>
              <a:rPr lang="tr-TR" sz="140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yazılım ve sistem tasarımını anlamak ve iletmek için kullanılan bir standarttır. </a:t>
            </a:r>
            <a:r>
              <a:rPr lang="tr-TR" sz="1400" dirty="0" err="1">
                <a:solidFill>
                  <a:schemeClr val="tx1"/>
                </a:solidFill>
                <a:effectLst/>
                <a:latin typeface="Fira Code" panose="020B0809050000020004" pitchFamily="49" charset="0"/>
                <a:ea typeface="Fira Code" panose="020B0809050000020004" pitchFamily="49" charset="0"/>
                <a:cs typeface="Fira Code" panose="020B0809050000020004" pitchFamily="49" charset="0"/>
              </a:rPr>
              <a:t>UML'nin</a:t>
            </a:r>
            <a:r>
              <a:rPr lang="tr-TR" sz="140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 bir parçası olan UML sınıf diyagramları, bir sistemde bulunan sınıfları, aralarındaki ilişkileri ve sınıfların özelliklerini gösteren görsel temsillerdir. </a:t>
            </a:r>
          </a:p>
          <a:p>
            <a:pPr marL="0" lvl="0" indent="0" algn="just" rtl="0">
              <a:spcBef>
                <a:spcPts val="0"/>
              </a:spcBef>
              <a:spcAft>
                <a:spcPts val="0"/>
              </a:spcAft>
              <a:buClr>
                <a:srgbClr val="2C0604"/>
              </a:buClr>
              <a:buSzPts val="1100"/>
              <a:buFont typeface="Arial"/>
              <a:buNone/>
            </a:pPr>
            <a:endPar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Clr>
                <a:srgbClr val="2C0604"/>
              </a:buClr>
              <a:buSzPts val="1100"/>
              <a:buFont typeface="Arial"/>
              <a:buNone/>
            </a:pPr>
            <a:r>
              <a:rPr lang="tr-TR" sz="1400" dirty="0">
                <a:solidFill>
                  <a:srgbClr val="222222"/>
                </a:solidFill>
                <a:latin typeface="Fira Code" panose="020B0809050000020004" pitchFamily="49" charset="0"/>
                <a:ea typeface="Fira Code" panose="020B0809050000020004" pitchFamily="49" charset="0"/>
                <a:cs typeface="Fira Code" panose="020B0809050000020004" pitchFamily="49" charset="0"/>
              </a:rPr>
              <a:t>Y</a:t>
            </a:r>
            <a:r>
              <a:rPr lang="tr-TR" sz="1400" b="0" i="0" dirty="0">
                <a:solidFill>
                  <a:srgbClr val="222222"/>
                </a:solidFill>
                <a:effectLst/>
                <a:latin typeface="Fira Code" panose="020B0809050000020004" pitchFamily="49" charset="0"/>
                <a:ea typeface="Fira Code" panose="020B0809050000020004" pitchFamily="49" charset="0"/>
                <a:cs typeface="Fira Code" panose="020B0809050000020004" pitchFamily="49" charset="0"/>
              </a:rPr>
              <a:t>azılım sistemlerini görselleştirme, oluşturma ve belgeleme konusunda sistem ve yazılım geliştiricilere yardımcı olmaktır.</a:t>
            </a:r>
            <a:endParaRPr sz="12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 name="Google Shape;10912;p86">
            <a:extLst>
              <a:ext uri="{FF2B5EF4-FFF2-40B4-BE49-F238E27FC236}">
                <a16:creationId xmlns:a16="http://schemas.microsoft.com/office/drawing/2014/main" id="{818D5EE0-609A-3733-EF85-35A073858EAA}"/>
              </a:ext>
            </a:extLst>
          </p:cNvPr>
          <p:cNvSpPr/>
          <p:nvPr/>
        </p:nvSpPr>
        <p:spPr>
          <a:xfrm>
            <a:off x="6859281" y="1736667"/>
            <a:ext cx="1151287" cy="1124008"/>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4A83E3A0-866B-4969-023F-9648B65C2416}"/>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0025A2CA-3A07-6578-FEE0-5FE51D95E22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UML Diyagram Sembolleri ve Okları</a:t>
            </a:r>
            <a:endParaRPr sz="2800" b="1" dirty="0">
              <a:solidFill>
                <a:srgbClr val="0070C0"/>
              </a:solidFill>
            </a:endParaRPr>
          </a:p>
        </p:txBody>
      </p:sp>
      <p:sp>
        <p:nvSpPr>
          <p:cNvPr id="3" name="Metin kutusu 2">
            <a:extLst>
              <a:ext uri="{FF2B5EF4-FFF2-40B4-BE49-F238E27FC236}">
                <a16:creationId xmlns:a16="http://schemas.microsoft.com/office/drawing/2014/main" id="{2243B5AC-6462-E401-3CC8-991F04F7A506}"/>
              </a:ext>
            </a:extLst>
          </p:cNvPr>
          <p:cNvSpPr txBox="1"/>
          <p:nvPr/>
        </p:nvSpPr>
        <p:spPr>
          <a:xfrm>
            <a:off x="529771" y="1175657"/>
            <a:ext cx="8440058" cy="345416"/>
          </a:xfrm>
          <a:prstGeom prst="rect">
            <a:avLst/>
          </a:prstGeom>
          <a:noFill/>
        </p:spPr>
        <p:txBody>
          <a:bodyPr wrap="square" rtlCol="0">
            <a:spAutoFit/>
          </a:bodyPr>
          <a:lstStyle/>
          <a:p>
            <a:pPr algn="just">
              <a:lnSpc>
                <a:spcPct val="150000"/>
              </a:lnSpc>
              <a:spcAft>
                <a:spcPts val="800"/>
              </a:spcAft>
            </a:pPr>
            <a:r>
              <a:rPr lang="tr-TR" sz="1200" b="1" dirty="0">
                <a:latin typeface="Fira Code" panose="020B0809050000020004" pitchFamily="49" charset="0"/>
                <a:ea typeface="Fira Code" panose="020B0809050000020004" pitchFamily="49" charset="0"/>
                <a:cs typeface="Fira Code" panose="020B0809050000020004" pitchFamily="49" charset="0"/>
              </a:rPr>
              <a:t>3. </a:t>
            </a:r>
            <a:r>
              <a:rPr lang="tr-TR" sz="1200" b="1" dirty="0" err="1">
                <a:latin typeface="Fira Code" panose="020B0809050000020004" pitchFamily="49" charset="0"/>
                <a:ea typeface="Fira Code" panose="020B0809050000020004" pitchFamily="49" charset="0"/>
                <a:cs typeface="Fira Code" panose="020B0809050000020004" pitchFamily="49" charset="0"/>
              </a:rPr>
              <a:t>Association</a:t>
            </a:r>
            <a:r>
              <a:rPr lang="tr-TR" sz="1200" b="1" dirty="0">
                <a:latin typeface="Fira Code" panose="020B0809050000020004" pitchFamily="49" charset="0"/>
                <a:ea typeface="Fira Code" panose="020B0809050000020004" pitchFamily="49" charset="0"/>
                <a:cs typeface="Fira Code" panose="020B0809050000020004" pitchFamily="49" charset="0"/>
              </a:rPr>
              <a:t> (</a:t>
            </a:r>
            <a:r>
              <a:rPr lang="tr-TR" sz="1200" b="1" dirty="0" err="1">
                <a:solidFill>
                  <a:srgbClr val="0070C0"/>
                </a:solidFill>
                <a:latin typeface="Fira Code" panose="020B0809050000020004" pitchFamily="49" charset="0"/>
                <a:ea typeface="Fira Code" panose="020B0809050000020004" pitchFamily="49" charset="0"/>
                <a:cs typeface="Fira Code" panose="020B0809050000020004" pitchFamily="49" charset="0"/>
              </a:rPr>
              <a:t>Uni-Directional</a:t>
            </a:r>
            <a:r>
              <a:rPr lang="tr-TR" sz="1200" b="1" dirty="0">
                <a:latin typeface="Fira Code" panose="020B0809050000020004" pitchFamily="49" charset="0"/>
                <a:ea typeface="Fira Code" panose="020B0809050000020004" pitchFamily="49" charset="0"/>
                <a:cs typeface="Fira Code" panose="020B0809050000020004" pitchFamily="49" charset="0"/>
              </a:rPr>
              <a:t>)</a:t>
            </a:r>
          </a:p>
        </p:txBody>
      </p:sp>
      <p:sp>
        <p:nvSpPr>
          <p:cNvPr id="2" name="Metin kutusu 1">
            <a:extLst>
              <a:ext uri="{FF2B5EF4-FFF2-40B4-BE49-F238E27FC236}">
                <a16:creationId xmlns:a16="http://schemas.microsoft.com/office/drawing/2014/main" id="{57A09D2F-89DD-07E4-B4B6-D9630E680B03}"/>
              </a:ext>
            </a:extLst>
          </p:cNvPr>
          <p:cNvSpPr txBox="1"/>
          <p:nvPr/>
        </p:nvSpPr>
        <p:spPr>
          <a:xfrm>
            <a:off x="529771" y="1521073"/>
            <a:ext cx="7678056" cy="276999"/>
          </a:xfrm>
          <a:prstGeom prst="rect">
            <a:avLst/>
          </a:prstGeom>
          <a:noFill/>
        </p:spPr>
        <p:txBody>
          <a:bodyPr wrap="square" rtlCol="0">
            <a:spAutoFit/>
          </a:bodyPr>
          <a:lstStyle/>
          <a:p>
            <a:pPr algn="just"/>
            <a:r>
              <a:rPr lang="tr-TR" sz="1200" dirty="0">
                <a:effectLst/>
                <a:latin typeface="Fira Code" panose="020B0809050000020004" pitchFamily="49" charset="0"/>
                <a:ea typeface="Fira Code" panose="020B0809050000020004" pitchFamily="49" charset="0"/>
                <a:cs typeface="Fira Code" panose="020B0809050000020004" pitchFamily="49" charset="0"/>
              </a:rPr>
              <a:t>Bu gösterim, sınıflar arasında </a:t>
            </a:r>
            <a:r>
              <a:rPr lang="tr-TR" sz="1200" b="1" u="sng" dirty="0">
                <a:effectLst/>
                <a:latin typeface="Fira Code" panose="020B0809050000020004" pitchFamily="49" charset="0"/>
                <a:ea typeface="Fira Code" panose="020B0809050000020004" pitchFamily="49" charset="0"/>
                <a:cs typeface="Fira Code" panose="020B0809050000020004" pitchFamily="49" charset="0"/>
              </a:rPr>
              <a:t>tek yönlü bir ilişki</a:t>
            </a:r>
            <a:r>
              <a:rPr lang="tr-TR" sz="1200" dirty="0">
                <a:effectLst/>
                <a:latin typeface="Fira Code" panose="020B0809050000020004" pitchFamily="49" charset="0"/>
                <a:ea typeface="Fira Code" panose="020B0809050000020004" pitchFamily="49" charset="0"/>
                <a:cs typeface="Fira Code" panose="020B0809050000020004" pitchFamily="49" charset="0"/>
              </a:rPr>
              <a:t> olduğunda kullanılmaktadır.</a:t>
            </a:r>
            <a:endParaRPr lang="tr-TR" sz="800" dirty="0">
              <a:latin typeface="Fira Code" panose="020B0809050000020004" pitchFamily="49" charset="0"/>
              <a:ea typeface="Fira Code" panose="020B0809050000020004" pitchFamily="49" charset="0"/>
              <a:cs typeface="Fira Code" panose="020B0809050000020004" pitchFamily="49" charset="0"/>
            </a:endParaRPr>
          </a:p>
        </p:txBody>
      </p:sp>
      <p:pic>
        <p:nvPicPr>
          <p:cNvPr id="4" name="Resim 3">
            <a:extLst>
              <a:ext uri="{FF2B5EF4-FFF2-40B4-BE49-F238E27FC236}">
                <a16:creationId xmlns:a16="http://schemas.microsoft.com/office/drawing/2014/main" id="{99EE6F6F-CDC7-978C-6FF1-90C70C276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563" y="2493961"/>
            <a:ext cx="5076874" cy="639310"/>
          </a:xfrm>
          <a:prstGeom prst="rect">
            <a:avLst/>
          </a:prstGeom>
        </p:spPr>
      </p:pic>
      <p:pic>
        <p:nvPicPr>
          <p:cNvPr id="6" name="Resim 5">
            <a:extLst>
              <a:ext uri="{FF2B5EF4-FFF2-40B4-BE49-F238E27FC236}">
                <a16:creationId xmlns:a16="http://schemas.microsoft.com/office/drawing/2014/main" id="{6F0EC1CE-A0B3-6A8E-A8F7-2175E63357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3563" y="3328533"/>
            <a:ext cx="5076874" cy="639310"/>
          </a:xfrm>
          <a:prstGeom prst="rect">
            <a:avLst/>
          </a:prstGeom>
        </p:spPr>
      </p:pic>
    </p:spTree>
    <p:extLst>
      <p:ext uri="{BB962C8B-B14F-4D97-AF65-F5344CB8AC3E}">
        <p14:creationId xmlns:p14="http://schemas.microsoft.com/office/powerpoint/2010/main" val="171941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CB485A3A-C5F2-D380-6AAE-2816A93470BC}"/>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D67A33C5-55AA-86D8-3884-23BFE237653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UML Diyagram Sembolleri ve Okları</a:t>
            </a:r>
            <a:endParaRPr sz="2800" b="1" dirty="0">
              <a:solidFill>
                <a:srgbClr val="0070C0"/>
              </a:solidFill>
            </a:endParaRPr>
          </a:p>
        </p:txBody>
      </p:sp>
      <p:sp>
        <p:nvSpPr>
          <p:cNvPr id="3" name="Metin kutusu 2">
            <a:extLst>
              <a:ext uri="{FF2B5EF4-FFF2-40B4-BE49-F238E27FC236}">
                <a16:creationId xmlns:a16="http://schemas.microsoft.com/office/drawing/2014/main" id="{65393DB4-9889-DCC4-C57F-D7326604619F}"/>
              </a:ext>
            </a:extLst>
          </p:cNvPr>
          <p:cNvSpPr txBox="1"/>
          <p:nvPr/>
        </p:nvSpPr>
        <p:spPr>
          <a:xfrm>
            <a:off x="529771" y="1175657"/>
            <a:ext cx="8440058" cy="345416"/>
          </a:xfrm>
          <a:prstGeom prst="rect">
            <a:avLst/>
          </a:prstGeom>
          <a:noFill/>
        </p:spPr>
        <p:txBody>
          <a:bodyPr wrap="square" rtlCol="0">
            <a:spAutoFit/>
          </a:bodyPr>
          <a:lstStyle/>
          <a:p>
            <a:pPr algn="just">
              <a:lnSpc>
                <a:spcPct val="150000"/>
              </a:lnSpc>
              <a:spcAft>
                <a:spcPts val="800"/>
              </a:spcAft>
            </a:pPr>
            <a:r>
              <a:rPr lang="tr-TR" sz="1200" b="1" dirty="0">
                <a:latin typeface="Fira Code" panose="020B0809050000020004" pitchFamily="49" charset="0"/>
                <a:ea typeface="Fira Code" panose="020B0809050000020004" pitchFamily="49" charset="0"/>
                <a:cs typeface="Fira Code" panose="020B0809050000020004" pitchFamily="49" charset="0"/>
              </a:rPr>
              <a:t>3. </a:t>
            </a:r>
            <a:r>
              <a:rPr lang="tr-TR" sz="1200" b="1" dirty="0" err="1">
                <a:latin typeface="Fira Code" panose="020B0809050000020004" pitchFamily="49" charset="0"/>
                <a:ea typeface="Fira Code" panose="020B0809050000020004" pitchFamily="49" charset="0"/>
                <a:cs typeface="Fira Code" panose="020B0809050000020004" pitchFamily="49" charset="0"/>
              </a:rPr>
              <a:t>Association</a:t>
            </a:r>
            <a:r>
              <a:rPr lang="tr-TR" sz="1200" b="1" dirty="0">
                <a:latin typeface="Fira Code" panose="020B0809050000020004" pitchFamily="49" charset="0"/>
                <a:ea typeface="Fira Code" panose="020B0809050000020004" pitchFamily="49" charset="0"/>
                <a:cs typeface="Fira Code" panose="020B0809050000020004" pitchFamily="49" charset="0"/>
              </a:rPr>
              <a:t> (</a:t>
            </a:r>
            <a:r>
              <a:rPr lang="tr-TR" sz="1200" b="1" dirty="0" err="1">
                <a:solidFill>
                  <a:srgbClr val="0070C0"/>
                </a:solidFill>
                <a:latin typeface="Fira Code" panose="020B0809050000020004" pitchFamily="49" charset="0"/>
                <a:ea typeface="Fira Code" panose="020B0809050000020004" pitchFamily="49" charset="0"/>
                <a:cs typeface="Fira Code" panose="020B0809050000020004" pitchFamily="49" charset="0"/>
              </a:rPr>
              <a:t>Bi-Directional</a:t>
            </a:r>
            <a:r>
              <a:rPr lang="tr-TR" sz="1200" b="1" dirty="0">
                <a:latin typeface="Fira Code" panose="020B0809050000020004" pitchFamily="49" charset="0"/>
                <a:ea typeface="Fira Code" panose="020B0809050000020004" pitchFamily="49" charset="0"/>
                <a:cs typeface="Fira Code" panose="020B0809050000020004" pitchFamily="49" charset="0"/>
              </a:rPr>
              <a:t>)</a:t>
            </a:r>
          </a:p>
        </p:txBody>
      </p:sp>
      <p:sp>
        <p:nvSpPr>
          <p:cNvPr id="2" name="Metin kutusu 1">
            <a:extLst>
              <a:ext uri="{FF2B5EF4-FFF2-40B4-BE49-F238E27FC236}">
                <a16:creationId xmlns:a16="http://schemas.microsoft.com/office/drawing/2014/main" id="{F2C14310-346C-E5B0-B71E-D70E6C2E7C8B}"/>
              </a:ext>
            </a:extLst>
          </p:cNvPr>
          <p:cNvSpPr txBox="1"/>
          <p:nvPr/>
        </p:nvSpPr>
        <p:spPr>
          <a:xfrm>
            <a:off x="529771" y="1521073"/>
            <a:ext cx="7678056" cy="276999"/>
          </a:xfrm>
          <a:prstGeom prst="rect">
            <a:avLst/>
          </a:prstGeom>
          <a:noFill/>
        </p:spPr>
        <p:txBody>
          <a:bodyPr wrap="square" rtlCol="0">
            <a:spAutoFit/>
          </a:bodyPr>
          <a:lstStyle/>
          <a:p>
            <a:pPr algn="just"/>
            <a:r>
              <a:rPr lang="tr-TR" sz="1200" dirty="0">
                <a:effectLst/>
                <a:latin typeface="Fira Code" panose="020B0809050000020004" pitchFamily="49" charset="0"/>
                <a:ea typeface="Fira Code" panose="020B0809050000020004" pitchFamily="49" charset="0"/>
                <a:cs typeface="Fira Code" panose="020B0809050000020004" pitchFamily="49" charset="0"/>
              </a:rPr>
              <a:t>Bu gösterim, sınıflar arasında </a:t>
            </a:r>
            <a:r>
              <a:rPr lang="tr-TR" sz="1200" b="1" u="sng" dirty="0">
                <a:latin typeface="Fira Code" panose="020B0809050000020004" pitchFamily="49" charset="0"/>
                <a:ea typeface="Fira Code" panose="020B0809050000020004" pitchFamily="49" charset="0"/>
                <a:cs typeface="Fira Code" panose="020B0809050000020004" pitchFamily="49" charset="0"/>
              </a:rPr>
              <a:t>iki</a:t>
            </a:r>
            <a:r>
              <a:rPr lang="tr-TR" sz="1200" b="1" u="sng" dirty="0">
                <a:effectLst/>
                <a:latin typeface="Fira Code" panose="020B0809050000020004" pitchFamily="49" charset="0"/>
                <a:ea typeface="Fira Code" panose="020B0809050000020004" pitchFamily="49" charset="0"/>
                <a:cs typeface="Fira Code" panose="020B0809050000020004" pitchFamily="49" charset="0"/>
              </a:rPr>
              <a:t> yönlü bir ilişki</a:t>
            </a:r>
            <a:r>
              <a:rPr lang="tr-TR" sz="1200" dirty="0">
                <a:effectLst/>
                <a:latin typeface="Fira Code" panose="020B0809050000020004" pitchFamily="49" charset="0"/>
                <a:ea typeface="Fira Code" panose="020B0809050000020004" pitchFamily="49" charset="0"/>
                <a:cs typeface="Fira Code" panose="020B0809050000020004" pitchFamily="49" charset="0"/>
              </a:rPr>
              <a:t> olduğunda kullanılmaktadır.</a:t>
            </a:r>
            <a:endParaRPr lang="tr-TR" sz="800" dirty="0">
              <a:latin typeface="Fira Code" panose="020B0809050000020004" pitchFamily="49" charset="0"/>
              <a:ea typeface="Fira Code" panose="020B0809050000020004" pitchFamily="49" charset="0"/>
              <a:cs typeface="Fira Code" panose="020B0809050000020004" pitchFamily="49" charset="0"/>
            </a:endParaRPr>
          </a:p>
        </p:txBody>
      </p:sp>
      <p:pic>
        <p:nvPicPr>
          <p:cNvPr id="6" name="Resim 5">
            <a:extLst>
              <a:ext uri="{FF2B5EF4-FFF2-40B4-BE49-F238E27FC236}">
                <a16:creationId xmlns:a16="http://schemas.microsoft.com/office/drawing/2014/main" id="{57FB280C-090D-88F4-C52C-E45BE4AC3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114" y="2240549"/>
            <a:ext cx="5101772" cy="642445"/>
          </a:xfrm>
          <a:prstGeom prst="rect">
            <a:avLst/>
          </a:prstGeom>
        </p:spPr>
      </p:pic>
      <p:pic>
        <p:nvPicPr>
          <p:cNvPr id="7" name="Resim 6">
            <a:extLst>
              <a:ext uri="{FF2B5EF4-FFF2-40B4-BE49-F238E27FC236}">
                <a16:creationId xmlns:a16="http://schemas.microsoft.com/office/drawing/2014/main" id="{3AF9A8EB-D16E-204D-42AC-32518B9A3D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1117" y="3453719"/>
            <a:ext cx="5101769" cy="642445"/>
          </a:xfrm>
          <a:prstGeom prst="rect">
            <a:avLst/>
          </a:prstGeom>
        </p:spPr>
      </p:pic>
    </p:spTree>
    <p:extLst>
      <p:ext uri="{BB962C8B-B14F-4D97-AF65-F5344CB8AC3E}">
        <p14:creationId xmlns:p14="http://schemas.microsoft.com/office/powerpoint/2010/main" val="147132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F8647708-EE0A-D94B-1911-90C092A72DC4}"/>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7FA250AE-4AB2-B17A-830D-AA342E6848F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UML Diyagram Sembolleri ve Okları</a:t>
            </a:r>
            <a:endParaRPr sz="2800" b="1" dirty="0">
              <a:solidFill>
                <a:srgbClr val="0070C0"/>
              </a:solidFill>
            </a:endParaRPr>
          </a:p>
        </p:txBody>
      </p:sp>
      <p:sp>
        <p:nvSpPr>
          <p:cNvPr id="3" name="Metin kutusu 2">
            <a:extLst>
              <a:ext uri="{FF2B5EF4-FFF2-40B4-BE49-F238E27FC236}">
                <a16:creationId xmlns:a16="http://schemas.microsoft.com/office/drawing/2014/main" id="{52481CD5-ED39-AACF-C937-F82BAEE1D7BF}"/>
              </a:ext>
            </a:extLst>
          </p:cNvPr>
          <p:cNvSpPr txBox="1"/>
          <p:nvPr/>
        </p:nvSpPr>
        <p:spPr>
          <a:xfrm>
            <a:off x="529771" y="1175657"/>
            <a:ext cx="8440058" cy="345416"/>
          </a:xfrm>
          <a:prstGeom prst="rect">
            <a:avLst/>
          </a:prstGeom>
          <a:noFill/>
        </p:spPr>
        <p:txBody>
          <a:bodyPr wrap="square" rtlCol="0">
            <a:spAutoFit/>
          </a:bodyPr>
          <a:lstStyle/>
          <a:p>
            <a:pPr algn="just">
              <a:lnSpc>
                <a:spcPct val="150000"/>
              </a:lnSpc>
              <a:spcAft>
                <a:spcPts val="800"/>
              </a:spcAft>
            </a:pPr>
            <a:r>
              <a:rPr lang="tr-TR" sz="1200" b="1" dirty="0">
                <a:latin typeface="Fira Code" panose="020B0809050000020004" pitchFamily="49" charset="0"/>
                <a:ea typeface="Fira Code" panose="020B0809050000020004" pitchFamily="49" charset="0"/>
                <a:cs typeface="Fira Code" panose="020B0809050000020004" pitchFamily="49" charset="0"/>
              </a:rPr>
              <a:t>3. </a:t>
            </a:r>
            <a:r>
              <a:rPr lang="tr-TR" sz="1200" b="1" dirty="0" err="1">
                <a:latin typeface="Fira Code" panose="020B0809050000020004" pitchFamily="49" charset="0"/>
                <a:ea typeface="Fira Code" panose="020B0809050000020004" pitchFamily="49" charset="0"/>
                <a:cs typeface="Fira Code" panose="020B0809050000020004" pitchFamily="49" charset="0"/>
              </a:rPr>
              <a:t>Association</a:t>
            </a:r>
            <a:r>
              <a:rPr lang="tr-TR" sz="1200" b="1" dirty="0">
                <a:latin typeface="Fira Code" panose="020B0809050000020004" pitchFamily="49" charset="0"/>
                <a:ea typeface="Fira Code" panose="020B0809050000020004" pitchFamily="49" charset="0"/>
                <a:cs typeface="Fira Code" panose="020B0809050000020004" pitchFamily="49" charset="0"/>
              </a:rPr>
              <a:t> (</a:t>
            </a:r>
            <a:r>
              <a:rPr lang="tr-TR" sz="1200" b="1" dirty="0" err="1">
                <a:solidFill>
                  <a:srgbClr val="0070C0"/>
                </a:solidFill>
                <a:latin typeface="Fira Code" panose="020B0809050000020004" pitchFamily="49" charset="0"/>
                <a:ea typeface="Fira Code" panose="020B0809050000020004" pitchFamily="49" charset="0"/>
                <a:cs typeface="Fira Code" panose="020B0809050000020004" pitchFamily="49" charset="0"/>
              </a:rPr>
              <a:t>Reflexive</a:t>
            </a:r>
            <a:r>
              <a:rPr lang="tr-TR" sz="1200" b="1" dirty="0">
                <a:latin typeface="Fira Code" panose="020B0809050000020004" pitchFamily="49" charset="0"/>
                <a:ea typeface="Fira Code" panose="020B0809050000020004" pitchFamily="49" charset="0"/>
                <a:cs typeface="Fira Code" panose="020B0809050000020004" pitchFamily="49" charset="0"/>
              </a:rPr>
              <a:t>)</a:t>
            </a:r>
          </a:p>
        </p:txBody>
      </p:sp>
      <p:sp>
        <p:nvSpPr>
          <p:cNvPr id="2" name="Metin kutusu 1">
            <a:extLst>
              <a:ext uri="{FF2B5EF4-FFF2-40B4-BE49-F238E27FC236}">
                <a16:creationId xmlns:a16="http://schemas.microsoft.com/office/drawing/2014/main" id="{ECE8D300-26E4-D33E-E7BC-F822E71A2109}"/>
              </a:ext>
            </a:extLst>
          </p:cNvPr>
          <p:cNvSpPr txBox="1"/>
          <p:nvPr/>
        </p:nvSpPr>
        <p:spPr>
          <a:xfrm>
            <a:off x="805542" y="1540505"/>
            <a:ext cx="7678056" cy="276999"/>
          </a:xfrm>
          <a:prstGeom prst="rect">
            <a:avLst/>
          </a:prstGeom>
          <a:noFill/>
        </p:spPr>
        <p:txBody>
          <a:bodyPr wrap="square" rtlCol="0">
            <a:spAutoFit/>
          </a:bodyPr>
          <a:lstStyle/>
          <a:p>
            <a:pPr algn="just"/>
            <a:r>
              <a:rPr lang="tr-TR" sz="1200" dirty="0" err="1">
                <a:effectLst/>
                <a:latin typeface="Fira Code" panose="020B0809050000020004" pitchFamily="49" charset="0"/>
                <a:ea typeface="Fira Code" panose="020B0809050000020004" pitchFamily="49" charset="0"/>
                <a:cs typeface="Fira Code" panose="020B0809050000020004" pitchFamily="49" charset="0"/>
              </a:rPr>
              <a:t>Reflexive</a:t>
            </a:r>
            <a:r>
              <a:rPr lang="tr-TR" sz="1200" dirty="0">
                <a:effectLst/>
                <a:latin typeface="Fira Code" panose="020B0809050000020004" pitchFamily="49" charset="0"/>
                <a:ea typeface="Fira Code" panose="020B0809050000020004" pitchFamily="49" charset="0"/>
                <a:cs typeface="Fira Code" panose="020B0809050000020004" pitchFamily="49" charset="0"/>
              </a:rPr>
              <a:t> (dönüşlü) yani sınıfın kendisi ile yaptığı ilişkidir.</a:t>
            </a:r>
            <a:endParaRPr lang="tr-TR" sz="500" dirty="0">
              <a:latin typeface="Fira Code" panose="020B0809050000020004" pitchFamily="49" charset="0"/>
              <a:ea typeface="Fira Code" panose="020B0809050000020004" pitchFamily="49" charset="0"/>
              <a:cs typeface="Fira Code" panose="020B0809050000020004" pitchFamily="49" charset="0"/>
            </a:endParaRPr>
          </a:p>
        </p:txBody>
      </p:sp>
      <p:pic>
        <p:nvPicPr>
          <p:cNvPr id="4" name="Resim 3">
            <a:extLst>
              <a:ext uri="{FF2B5EF4-FFF2-40B4-BE49-F238E27FC236}">
                <a16:creationId xmlns:a16="http://schemas.microsoft.com/office/drawing/2014/main" id="{FAED9E0A-E85F-65EA-1786-D3926E514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210" y="2292350"/>
            <a:ext cx="5760720" cy="2286000"/>
          </a:xfrm>
          <a:prstGeom prst="rect">
            <a:avLst/>
          </a:prstGeom>
        </p:spPr>
      </p:pic>
    </p:spTree>
    <p:extLst>
      <p:ext uri="{BB962C8B-B14F-4D97-AF65-F5344CB8AC3E}">
        <p14:creationId xmlns:p14="http://schemas.microsoft.com/office/powerpoint/2010/main" val="23034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3C256709-71A1-272C-9553-D67C868B66FC}"/>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165E3E38-CEE7-4D23-F152-EA3A8A2F70D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UML Diyagram Sembolleri ve Okları</a:t>
            </a:r>
            <a:endParaRPr sz="2800" b="1" dirty="0">
              <a:solidFill>
                <a:srgbClr val="0070C0"/>
              </a:solidFill>
            </a:endParaRPr>
          </a:p>
        </p:txBody>
      </p:sp>
      <p:sp>
        <p:nvSpPr>
          <p:cNvPr id="3" name="Metin kutusu 2">
            <a:extLst>
              <a:ext uri="{FF2B5EF4-FFF2-40B4-BE49-F238E27FC236}">
                <a16:creationId xmlns:a16="http://schemas.microsoft.com/office/drawing/2014/main" id="{5EA8A396-BB16-8A2F-20CC-141FABA6F965}"/>
              </a:ext>
            </a:extLst>
          </p:cNvPr>
          <p:cNvSpPr txBox="1"/>
          <p:nvPr/>
        </p:nvSpPr>
        <p:spPr>
          <a:xfrm>
            <a:off x="529771" y="1175657"/>
            <a:ext cx="8440058" cy="345416"/>
          </a:xfrm>
          <a:prstGeom prst="rect">
            <a:avLst/>
          </a:prstGeom>
          <a:noFill/>
        </p:spPr>
        <p:txBody>
          <a:bodyPr wrap="square" rtlCol="0">
            <a:spAutoFit/>
          </a:bodyPr>
          <a:lstStyle/>
          <a:p>
            <a:pPr algn="just">
              <a:lnSpc>
                <a:spcPct val="150000"/>
              </a:lnSpc>
              <a:spcAft>
                <a:spcPts val="800"/>
              </a:spcAft>
            </a:pPr>
            <a:r>
              <a:rPr lang="tr-TR" sz="1200" b="1" dirty="0">
                <a:latin typeface="Fira Code" panose="020B0809050000020004" pitchFamily="49" charset="0"/>
                <a:ea typeface="Fira Code" panose="020B0809050000020004" pitchFamily="49" charset="0"/>
                <a:cs typeface="Fira Code" panose="020B0809050000020004" pitchFamily="49" charset="0"/>
              </a:rPr>
              <a:t>4. </a:t>
            </a:r>
            <a:r>
              <a:rPr lang="tr-TR" sz="1200" b="1" dirty="0" err="1">
                <a:latin typeface="Fira Code" panose="020B0809050000020004" pitchFamily="49" charset="0"/>
                <a:ea typeface="Fira Code" panose="020B0809050000020004" pitchFamily="49" charset="0"/>
                <a:cs typeface="Fira Code" panose="020B0809050000020004" pitchFamily="49" charset="0"/>
              </a:rPr>
              <a:t>Dependency</a:t>
            </a:r>
            <a:r>
              <a:rPr lang="tr-TR" sz="1200" b="1" dirty="0">
                <a:latin typeface="Fira Code" panose="020B0809050000020004" pitchFamily="49" charset="0"/>
                <a:ea typeface="Fira Code" panose="020B0809050000020004" pitchFamily="49" charset="0"/>
                <a:cs typeface="Fira Code" panose="020B0809050000020004" pitchFamily="49" charset="0"/>
              </a:rPr>
              <a:t> (</a:t>
            </a:r>
            <a:r>
              <a:rPr lang="tr-TR" sz="1200" b="1" dirty="0" err="1">
                <a:solidFill>
                  <a:srgbClr val="0070C0"/>
                </a:solidFill>
                <a:latin typeface="Fira Code" panose="020B0809050000020004" pitchFamily="49" charset="0"/>
                <a:ea typeface="Fira Code" panose="020B0809050000020004" pitchFamily="49" charset="0"/>
                <a:cs typeface="Fira Code" panose="020B0809050000020004" pitchFamily="49" charset="0"/>
              </a:rPr>
              <a:t>Aggregation</a:t>
            </a:r>
            <a:r>
              <a:rPr lang="tr-TR" sz="1200" b="1" dirty="0">
                <a:latin typeface="Fira Code" panose="020B0809050000020004" pitchFamily="49" charset="0"/>
                <a:ea typeface="Fira Code" panose="020B0809050000020004" pitchFamily="49" charset="0"/>
                <a:cs typeface="Fira Code" panose="020B0809050000020004" pitchFamily="49" charset="0"/>
              </a:rPr>
              <a:t>)</a:t>
            </a:r>
          </a:p>
        </p:txBody>
      </p:sp>
      <p:sp>
        <p:nvSpPr>
          <p:cNvPr id="2" name="Metin kutusu 1">
            <a:extLst>
              <a:ext uri="{FF2B5EF4-FFF2-40B4-BE49-F238E27FC236}">
                <a16:creationId xmlns:a16="http://schemas.microsoft.com/office/drawing/2014/main" id="{0E01E1D8-DF65-20C5-C56A-B0E088E3F80B}"/>
              </a:ext>
            </a:extLst>
          </p:cNvPr>
          <p:cNvSpPr txBox="1"/>
          <p:nvPr/>
        </p:nvSpPr>
        <p:spPr>
          <a:xfrm>
            <a:off x="805542" y="1540505"/>
            <a:ext cx="7678056" cy="1200329"/>
          </a:xfrm>
          <a:prstGeom prst="rect">
            <a:avLst/>
          </a:prstGeom>
          <a:noFill/>
        </p:spPr>
        <p:txBody>
          <a:bodyPr wrap="square" rtlCol="0">
            <a:spAutoFit/>
          </a:bodyPr>
          <a:lstStyle/>
          <a:p>
            <a:pPr algn="just"/>
            <a:r>
              <a:rPr lang="tr-TR" sz="1200" dirty="0" err="1">
                <a:effectLst/>
                <a:latin typeface="Fira Code" panose="020B0809050000020004" pitchFamily="49" charset="0"/>
                <a:ea typeface="Fira Code" panose="020B0809050000020004" pitchFamily="49" charset="0"/>
                <a:cs typeface="Fira Code" panose="020B0809050000020004" pitchFamily="49" charset="0"/>
              </a:rPr>
              <a:t>Aggregation</a:t>
            </a:r>
            <a:r>
              <a:rPr lang="tr-TR" sz="1200" dirty="0">
                <a:effectLst/>
                <a:latin typeface="Fira Code" panose="020B0809050000020004" pitchFamily="49" charset="0"/>
                <a:ea typeface="Fira Code" panose="020B0809050000020004" pitchFamily="49" charset="0"/>
                <a:cs typeface="Fira Code" panose="020B0809050000020004" pitchFamily="49" charset="0"/>
              </a:rPr>
              <a:t> (Birleştirme), bir bütünün parçalarından oluştuğu ve bu parçaların bağımsız olarak var olabileceği bir ilişki türünü temsil eder. Bu ilişki genellikle "parça-bütün" ilişkisi olarak düşünülür. </a:t>
            </a:r>
            <a:r>
              <a:rPr lang="tr-TR" sz="1200" dirty="0" err="1">
                <a:effectLst/>
                <a:latin typeface="Fira Code" panose="020B0809050000020004" pitchFamily="49" charset="0"/>
                <a:ea typeface="Fira Code" panose="020B0809050000020004" pitchFamily="49" charset="0"/>
                <a:cs typeface="Fira Code" panose="020B0809050000020004" pitchFamily="49" charset="0"/>
              </a:rPr>
              <a:t>Aggregation</a:t>
            </a:r>
            <a:r>
              <a:rPr lang="tr-TR" sz="1200" dirty="0">
                <a:effectLst/>
                <a:latin typeface="Fira Code" panose="020B0809050000020004" pitchFamily="49" charset="0"/>
                <a:ea typeface="Fira Code" panose="020B0809050000020004" pitchFamily="49" charset="0"/>
                <a:cs typeface="Fira Code" panose="020B0809050000020004" pitchFamily="49" charset="0"/>
              </a:rPr>
              <a:t> ilişkisi, bir nesnenin başka bir nesneyi içerebileceğini, ancak bu içerilen nesnenin bağımsız olarak var olabileceğini ifade eder. Bu tür ilişkiyi “HAS-A” ya da “IS-PART-OF” şeklinde okunabilir.</a:t>
            </a:r>
            <a:endParaRPr lang="tr-TR" sz="200" dirty="0">
              <a:latin typeface="Fira Code" panose="020B0809050000020004" pitchFamily="49" charset="0"/>
              <a:ea typeface="Fira Code" panose="020B0809050000020004" pitchFamily="49" charset="0"/>
              <a:cs typeface="Fira Code" panose="020B0809050000020004" pitchFamily="49" charset="0"/>
            </a:endParaRPr>
          </a:p>
        </p:txBody>
      </p:sp>
      <p:pic>
        <p:nvPicPr>
          <p:cNvPr id="5" name="Resim 4">
            <a:extLst>
              <a:ext uri="{FF2B5EF4-FFF2-40B4-BE49-F238E27FC236}">
                <a16:creationId xmlns:a16="http://schemas.microsoft.com/office/drawing/2014/main" id="{68C81094-78AD-812F-B493-4D9D1A74B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4450" y="3267528"/>
            <a:ext cx="4335100" cy="644072"/>
          </a:xfrm>
          <a:prstGeom prst="rect">
            <a:avLst/>
          </a:prstGeom>
        </p:spPr>
      </p:pic>
    </p:spTree>
    <p:extLst>
      <p:ext uri="{BB962C8B-B14F-4D97-AF65-F5344CB8AC3E}">
        <p14:creationId xmlns:p14="http://schemas.microsoft.com/office/powerpoint/2010/main" val="65902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C3034FCD-8D74-FEC3-73ED-872E759E164F}"/>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A71D5107-AAEF-04B3-8B7A-45E9DE045E9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UML Diyagram Sembolleri ve Okları</a:t>
            </a:r>
            <a:endParaRPr sz="2800" b="1" dirty="0">
              <a:solidFill>
                <a:srgbClr val="0070C0"/>
              </a:solidFill>
            </a:endParaRPr>
          </a:p>
        </p:txBody>
      </p:sp>
      <p:sp>
        <p:nvSpPr>
          <p:cNvPr id="3" name="Metin kutusu 2">
            <a:extLst>
              <a:ext uri="{FF2B5EF4-FFF2-40B4-BE49-F238E27FC236}">
                <a16:creationId xmlns:a16="http://schemas.microsoft.com/office/drawing/2014/main" id="{16520994-002D-5DA7-69BC-AD5952AA7E04}"/>
              </a:ext>
            </a:extLst>
          </p:cNvPr>
          <p:cNvSpPr txBox="1"/>
          <p:nvPr/>
        </p:nvSpPr>
        <p:spPr>
          <a:xfrm>
            <a:off x="529771" y="1175657"/>
            <a:ext cx="8440058" cy="345416"/>
          </a:xfrm>
          <a:prstGeom prst="rect">
            <a:avLst/>
          </a:prstGeom>
          <a:noFill/>
        </p:spPr>
        <p:txBody>
          <a:bodyPr wrap="square" rtlCol="0">
            <a:spAutoFit/>
          </a:bodyPr>
          <a:lstStyle/>
          <a:p>
            <a:pPr algn="just">
              <a:lnSpc>
                <a:spcPct val="150000"/>
              </a:lnSpc>
              <a:spcAft>
                <a:spcPts val="800"/>
              </a:spcAft>
            </a:pPr>
            <a:r>
              <a:rPr lang="tr-TR" sz="1200" b="1" dirty="0">
                <a:latin typeface="Fira Code" panose="020B0809050000020004" pitchFamily="49" charset="0"/>
                <a:ea typeface="Fira Code" panose="020B0809050000020004" pitchFamily="49" charset="0"/>
                <a:cs typeface="Fira Code" panose="020B0809050000020004" pitchFamily="49" charset="0"/>
              </a:rPr>
              <a:t>4. </a:t>
            </a:r>
            <a:r>
              <a:rPr lang="tr-TR" sz="1200" b="1" dirty="0" err="1">
                <a:latin typeface="Fira Code" panose="020B0809050000020004" pitchFamily="49" charset="0"/>
                <a:ea typeface="Fira Code" panose="020B0809050000020004" pitchFamily="49" charset="0"/>
                <a:cs typeface="Fira Code" panose="020B0809050000020004" pitchFamily="49" charset="0"/>
              </a:rPr>
              <a:t>Dependency</a:t>
            </a:r>
            <a:r>
              <a:rPr lang="tr-TR" sz="1200" b="1" dirty="0">
                <a:latin typeface="Fira Code" panose="020B0809050000020004" pitchFamily="49" charset="0"/>
                <a:ea typeface="Fira Code" panose="020B0809050000020004" pitchFamily="49" charset="0"/>
                <a:cs typeface="Fira Code" panose="020B0809050000020004" pitchFamily="49" charset="0"/>
              </a:rPr>
              <a:t> (</a:t>
            </a:r>
            <a:r>
              <a:rPr lang="tr-TR" sz="1200" b="1" dirty="0" err="1">
                <a:solidFill>
                  <a:srgbClr val="0070C0"/>
                </a:solidFill>
                <a:latin typeface="Fira Code" panose="020B0809050000020004" pitchFamily="49" charset="0"/>
                <a:ea typeface="Fira Code" panose="020B0809050000020004" pitchFamily="49" charset="0"/>
                <a:cs typeface="Fira Code" panose="020B0809050000020004" pitchFamily="49" charset="0"/>
              </a:rPr>
              <a:t>Composition</a:t>
            </a:r>
            <a:r>
              <a:rPr lang="tr-TR" sz="1200" b="1" dirty="0">
                <a:latin typeface="Fira Code" panose="020B0809050000020004" pitchFamily="49" charset="0"/>
                <a:ea typeface="Fira Code" panose="020B0809050000020004" pitchFamily="49" charset="0"/>
                <a:cs typeface="Fira Code" panose="020B0809050000020004" pitchFamily="49" charset="0"/>
              </a:rPr>
              <a:t>)</a:t>
            </a:r>
          </a:p>
        </p:txBody>
      </p:sp>
      <p:sp>
        <p:nvSpPr>
          <p:cNvPr id="2" name="Metin kutusu 1">
            <a:extLst>
              <a:ext uri="{FF2B5EF4-FFF2-40B4-BE49-F238E27FC236}">
                <a16:creationId xmlns:a16="http://schemas.microsoft.com/office/drawing/2014/main" id="{267E0CFE-11D7-C3BF-723D-CD80BEEA8237}"/>
              </a:ext>
            </a:extLst>
          </p:cNvPr>
          <p:cNvSpPr txBox="1"/>
          <p:nvPr/>
        </p:nvSpPr>
        <p:spPr>
          <a:xfrm>
            <a:off x="805542" y="1540505"/>
            <a:ext cx="7678056" cy="1176412"/>
          </a:xfrm>
          <a:prstGeom prst="rect">
            <a:avLst/>
          </a:prstGeom>
          <a:noFill/>
        </p:spPr>
        <p:txBody>
          <a:bodyPr wrap="square" rtlCol="0">
            <a:spAutoFit/>
          </a:bodyPr>
          <a:lstStyle/>
          <a:p>
            <a:pPr algn="just">
              <a:lnSpc>
                <a:spcPct val="150000"/>
              </a:lnSpc>
              <a:spcAft>
                <a:spcPts val="800"/>
              </a:spcAft>
            </a:pPr>
            <a:r>
              <a:rPr lang="tr-TR" sz="1200" dirty="0" err="1">
                <a:effectLst/>
                <a:latin typeface="Fira Code" panose="020B0809050000020004" pitchFamily="49" charset="0"/>
                <a:ea typeface="Fira Code" panose="020B0809050000020004" pitchFamily="49" charset="0"/>
                <a:cs typeface="Fira Code" panose="020B0809050000020004" pitchFamily="49" charset="0"/>
              </a:rPr>
              <a:t>Composition</a:t>
            </a:r>
            <a:r>
              <a:rPr lang="tr-TR" sz="1200" dirty="0">
                <a:effectLst/>
                <a:latin typeface="Fira Code" panose="020B0809050000020004" pitchFamily="49" charset="0"/>
                <a:ea typeface="Fira Code" panose="020B0809050000020004" pitchFamily="49" charset="0"/>
                <a:cs typeface="Fira Code" panose="020B0809050000020004" pitchFamily="49" charset="0"/>
              </a:rPr>
              <a:t>, </a:t>
            </a:r>
            <a:r>
              <a:rPr lang="tr-TR" sz="1200" dirty="0" err="1">
                <a:effectLst/>
                <a:latin typeface="Fira Code" panose="020B0809050000020004" pitchFamily="49" charset="0"/>
                <a:ea typeface="Fira Code" panose="020B0809050000020004" pitchFamily="49" charset="0"/>
                <a:cs typeface="Fira Code" panose="020B0809050000020004" pitchFamily="49" charset="0"/>
              </a:rPr>
              <a:t>Aggregation'a</a:t>
            </a:r>
            <a:r>
              <a:rPr lang="tr-TR" sz="1200" dirty="0">
                <a:effectLst/>
                <a:latin typeface="Fira Code" panose="020B0809050000020004" pitchFamily="49" charset="0"/>
                <a:ea typeface="Fira Code" panose="020B0809050000020004" pitchFamily="49" charset="0"/>
                <a:cs typeface="Fira Code" panose="020B0809050000020004" pitchFamily="49" charset="0"/>
              </a:rPr>
              <a:t> benzer şekilde bir bütünün parçalarından oluştuğu bir ilişki türünü temsil eder. Ancak, </a:t>
            </a:r>
            <a:r>
              <a:rPr lang="tr-TR" sz="1200" dirty="0" err="1">
                <a:effectLst/>
                <a:latin typeface="Fira Code" panose="020B0809050000020004" pitchFamily="49" charset="0"/>
                <a:ea typeface="Fira Code" panose="020B0809050000020004" pitchFamily="49" charset="0"/>
                <a:cs typeface="Fira Code" panose="020B0809050000020004" pitchFamily="49" charset="0"/>
              </a:rPr>
              <a:t>Composition</a:t>
            </a:r>
            <a:r>
              <a:rPr lang="tr-TR" sz="1200" dirty="0">
                <a:effectLst/>
                <a:latin typeface="Fira Code" panose="020B0809050000020004" pitchFamily="49" charset="0"/>
                <a:ea typeface="Fira Code" panose="020B0809050000020004" pitchFamily="49" charset="0"/>
                <a:cs typeface="Fira Code" panose="020B0809050000020004" pitchFamily="49" charset="0"/>
              </a:rPr>
              <a:t> ilişkisinde parçalar, bütünden bağımsız olarak var olamazlar. Eğer bütün silinirse, parçalar da silinir. </a:t>
            </a:r>
            <a:r>
              <a:rPr lang="tr-TR" sz="1200" dirty="0" err="1">
                <a:effectLst/>
                <a:latin typeface="Fira Code" panose="020B0809050000020004" pitchFamily="49" charset="0"/>
                <a:ea typeface="Fira Code" panose="020B0809050000020004" pitchFamily="49" charset="0"/>
                <a:cs typeface="Fira Code" panose="020B0809050000020004" pitchFamily="49" charset="0"/>
              </a:rPr>
              <a:t>Composition</a:t>
            </a:r>
            <a:r>
              <a:rPr lang="tr-TR" sz="1200" dirty="0">
                <a:effectLst/>
                <a:latin typeface="Fira Code" panose="020B0809050000020004" pitchFamily="49" charset="0"/>
                <a:ea typeface="Fira Code" panose="020B0809050000020004" pitchFamily="49" charset="0"/>
                <a:cs typeface="Fira Code" panose="020B0809050000020004" pitchFamily="49" charset="0"/>
              </a:rPr>
              <a:t> ilişkisi genellikle daha güçlü bir "bütün-parça" bağlantısı sağlar.</a:t>
            </a:r>
          </a:p>
        </p:txBody>
      </p:sp>
      <p:pic>
        <p:nvPicPr>
          <p:cNvPr id="4" name="Resim 3">
            <a:extLst>
              <a:ext uri="{FF2B5EF4-FFF2-40B4-BE49-F238E27FC236}">
                <a16:creationId xmlns:a16="http://schemas.microsoft.com/office/drawing/2014/main" id="{696653EA-A0AE-2C8E-5A5C-828C03BF1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566" y="3260272"/>
            <a:ext cx="4090867" cy="607786"/>
          </a:xfrm>
          <a:prstGeom prst="rect">
            <a:avLst/>
          </a:prstGeom>
        </p:spPr>
      </p:pic>
    </p:spTree>
    <p:extLst>
      <p:ext uri="{BB962C8B-B14F-4D97-AF65-F5344CB8AC3E}">
        <p14:creationId xmlns:p14="http://schemas.microsoft.com/office/powerpoint/2010/main" val="7484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95">
          <a:extLst>
            <a:ext uri="{FF2B5EF4-FFF2-40B4-BE49-F238E27FC236}">
              <a16:creationId xmlns:a16="http://schemas.microsoft.com/office/drawing/2014/main" id="{41345630-11E3-64BC-75DB-5B0F0F582AD3}"/>
            </a:ext>
          </a:extLst>
        </p:cNvPr>
        <p:cNvGrpSpPr/>
        <p:nvPr/>
      </p:nvGrpSpPr>
      <p:grpSpPr>
        <a:xfrm>
          <a:off x="0" y="0"/>
          <a:ext cx="0" cy="0"/>
          <a:chOff x="0" y="0"/>
          <a:chExt cx="0" cy="0"/>
        </a:xfrm>
      </p:grpSpPr>
      <p:sp>
        <p:nvSpPr>
          <p:cNvPr id="996" name="Google Shape;996;p47">
            <a:extLst>
              <a:ext uri="{FF2B5EF4-FFF2-40B4-BE49-F238E27FC236}">
                <a16:creationId xmlns:a16="http://schemas.microsoft.com/office/drawing/2014/main" id="{55860D9E-D05E-022D-062F-8E8B80280233}"/>
              </a:ext>
            </a:extLst>
          </p:cNvPr>
          <p:cNvSpPr txBox="1">
            <a:spLocks noGrp="1"/>
          </p:cNvSpPr>
          <p:nvPr>
            <p:ph type="title"/>
          </p:nvPr>
        </p:nvSpPr>
        <p:spPr>
          <a:xfrm>
            <a:off x="715099" y="2371250"/>
            <a:ext cx="686135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b="1" dirty="0"/>
              <a:t>UML Diyagramları Nasıl Çizilir?</a:t>
            </a:r>
            <a:endParaRPr b="1" dirty="0"/>
          </a:p>
        </p:txBody>
      </p:sp>
      <p:sp>
        <p:nvSpPr>
          <p:cNvPr id="997" name="Google Shape;997;p47">
            <a:extLst>
              <a:ext uri="{FF2B5EF4-FFF2-40B4-BE49-F238E27FC236}">
                <a16:creationId xmlns:a16="http://schemas.microsoft.com/office/drawing/2014/main" id="{3833A20E-843F-5F63-3540-E968FE0B03D8}"/>
              </a:ext>
            </a:extLst>
          </p:cNvPr>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0</a:t>
            </a:r>
            <a:r>
              <a:rPr lang="tr-TR" b="1" dirty="0"/>
              <a:t>4</a:t>
            </a:r>
            <a:endParaRPr b="1" dirty="0"/>
          </a:p>
        </p:txBody>
      </p:sp>
      <p:grpSp>
        <p:nvGrpSpPr>
          <p:cNvPr id="2" name="Google Shape;9069;p80">
            <a:extLst>
              <a:ext uri="{FF2B5EF4-FFF2-40B4-BE49-F238E27FC236}">
                <a16:creationId xmlns:a16="http://schemas.microsoft.com/office/drawing/2014/main" id="{9E954662-5849-2DF7-3A1D-CC8CDD43329C}"/>
              </a:ext>
            </a:extLst>
          </p:cNvPr>
          <p:cNvGrpSpPr/>
          <p:nvPr/>
        </p:nvGrpSpPr>
        <p:grpSpPr>
          <a:xfrm>
            <a:off x="6192015" y="1211434"/>
            <a:ext cx="1144956" cy="1089080"/>
            <a:chOff x="2389399" y="2595741"/>
            <a:chExt cx="812796" cy="801369"/>
          </a:xfrm>
        </p:grpSpPr>
        <p:grpSp>
          <p:nvGrpSpPr>
            <p:cNvPr id="3" name="Google Shape;9070;p80">
              <a:extLst>
                <a:ext uri="{FF2B5EF4-FFF2-40B4-BE49-F238E27FC236}">
                  <a16:creationId xmlns:a16="http://schemas.microsoft.com/office/drawing/2014/main" id="{FD53D703-DA09-63A2-ECE3-DBE50ED8A609}"/>
                </a:ext>
              </a:extLst>
            </p:cNvPr>
            <p:cNvGrpSpPr/>
            <p:nvPr/>
          </p:nvGrpSpPr>
          <p:grpSpPr>
            <a:xfrm>
              <a:off x="2492145" y="2881565"/>
              <a:ext cx="607300" cy="229751"/>
              <a:chOff x="2492145" y="2881565"/>
              <a:chExt cx="607300" cy="229751"/>
            </a:xfrm>
          </p:grpSpPr>
          <p:sp>
            <p:nvSpPr>
              <p:cNvPr id="1030" name="Google Shape;9071;p80">
                <a:extLst>
                  <a:ext uri="{FF2B5EF4-FFF2-40B4-BE49-F238E27FC236}">
                    <a16:creationId xmlns:a16="http://schemas.microsoft.com/office/drawing/2014/main" id="{BA5D3B13-BA3C-9A25-9EF0-0A091A2C8130}"/>
                  </a:ext>
                </a:extLst>
              </p:cNvPr>
              <p:cNvSpPr/>
              <p:nvPr/>
            </p:nvSpPr>
            <p:spPr>
              <a:xfrm>
                <a:off x="2530550" y="2913581"/>
                <a:ext cx="530589" cy="165697"/>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9072;p80">
                <a:extLst>
                  <a:ext uri="{FF2B5EF4-FFF2-40B4-BE49-F238E27FC236}">
                    <a16:creationId xmlns:a16="http://schemas.microsoft.com/office/drawing/2014/main" id="{000B98F1-ED9B-2660-FA6F-E74CA659D1BD}"/>
                  </a:ext>
                </a:extLst>
              </p:cNvPr>
              <p:cNvSpPr/>
              <p:nvPr/>
            </p:nvSpPr>
            <p:spPr>
              <a:xfrm>
                <a:off x="2886492" y="2881565"/>
                <a:ext cx="212952" cy="229751"/>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9073;p80">
                <a:extLst>
                  <a:ext uri="{FF2B5EF4-FFF2-40B4-BE49-F238E27FC236}">
                    <a16:creationId xmlns:a16="http://schemas.microsoft.com/office/drawing/2014/main" id="{5E38E4E3-5F63-5FB8-BF10-3404DBFFAA9F}"/>
                  </a:ext>
                </a:extLst>
              </p:cNvPr>
              <p:cNvSpPr/>
              <p:nvPr/>
            </p:nvSpPr>
            <p:spPr>
              <a:xfrm>
                <a:off x="2492145" y="2881565"/>
                <a:ext cx="212934" cy="229751"/>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074;p80">
              <a:extLst>
                <a:ext uri="{FF2B5EF4-FFF2-40B4-BE49-F238E27FC236}">
                  <a16:creationId xmlns:a16="http://schemas.microsoft.com/office/drawing/2014/main" id="{5BAEF271-3E7D-775D-1349-5A10147577B8}"/>
                </a:ext>
              </a:extLst>
            </p:cNvPr>
            <p:cNvGrpSpPr/>
            <p:nvPr/>
          </p:nvGrpSpPr>
          <p:grpSpPr>
            <a:xfrm>
              <a:off x="2389399" y="2595741"/>
              <a:ext cx="812796" cy="296825"/>
              <a:chOff x="2389399" y="2595741"/>
              <a:chExt cx="812796" cy="296825"/>
            </a:xfrm>
          </p:grpSpPr>
          <p:grpSp>
            <p:nvGrpSpPr>
              <p:cNvPr id="1006" name="Google Shape;9075;p80">
                <a:extLst>
                  <a:ext uri="{FF2B5EF4-FFF2-40B4-BE49-F238E27FC236}">
                    <a16:creationId xmlns:a16="http://schemas.microsoft.com/office/drawing/2014/main" id="{29075511-1775-46F6-B8E1-A45067BE5AD8}"/>
                  </a:ext>
                </a:extLst>
              </p:cNvPr>
              <p:cNvGrpSpPr/>
              <p:nvPr/>
            </p:nvGrpSpPr>
            <p:grpSpPr>
              <a:xfrm>
                <a:off x="2389399" y="2595741"/>
                <a:ext cx="363638" cy="296825"/>
                <a:chOff x="2389399" y="2595741"/>
                <a:chExt cx="363638" cy="296825"/>
              </a:xfrm>
            </p:grpSpPr>
            <p:grpSp>
              <p:nvGrpSpPr>
                <p:cNvPr id="1023" name="Google Shape;9076;p80">
                  <a:extLst>
                    <a:ext uri="{FF2B5EF4-FFF2-40B4-BE49-F238E27FC236}">
                      <a16:creationId xmlns:a16="http://schemas.microsoft.com/office/drawing/2014/main" id="{4E49CCDB-F49C-2A33-1037-32125DE7C6A0}"/>
                    </a:ext>
                  </a:extLst>
                </p:cNvPr>
                <p:cNvGrpSpPr/>
                <p:nvPr/>
              </p:nvGrpSpPr>
              <p:grpSpPr>
                <a:xfrm>
                  <a:off x="2493852" y="2794333"/>
                  <a:ext cx="259185" cy="98232"/>
                  <a:chOff x="2493852" y="2794333"/>
                  <a:chExt cx="259185" cy="98232"/>
                </a:xfrm>
              </p:grpSpPr>
              <p:sp>
                <p:nvSpPr>
                  <p:cNvPr id="1027" name="Google Shape;9077;p80">
                    <a:extLst>
                      <a:ext uri="{FF2B5EF4-FFF2-40B4-BE49-F238E27FC236}">
                        <a16:creationId xmlns:a16="http://schemas.microsoft.com/office/drawing/2014/main" id="{5480F0F2-BBEC-9837-2095-BF18B7B27BC4}"/>
                      </a:ext>
                    </a:extLst>
                  </p:cNvPr>
                  <p:cNvSpPr/>
                  <p:nvPr/>
                </p:nvSpPr>
                <p:spPr>
                  <a:xfrm>
                    <a:off x="2500419" y="2800896"/>
                    <a:ext cx="246135" cy="8512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9078;p80">
                    <a:extLst>
                      <a:ext uri="{FF2B5EF4-FFF2-40B4-BE49-F238E27FC236}">
                        <a16:creationId xmlns:a16="http://schemas.microsoft.com/office/drawing/2014/main" id="{DBBF5FC0-9658-6B93-1C21-755B4ED4BA4E}"/>
                      </a:ext>
                    </a:extLst>
                  </p:cNvPr>
                  <p:cNvSpPr/>
                  <p:nvPr/>
                </p:nvSpPr>
                <p:spPr>
                  <a:xfrm>
                    <a:off x="2493852" y="2794333"/>
                    <a:ext cx="15360" cy="15356"/>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9079;p80">
                    <a:extLst>
                      <a:ext uri="{FF2B5EF4-FFF2-40B4-BE49-F238E27FC236}">
                        <a16:creationId xmlns:a16="http://schemas.microsoft.com/office/drawing/2014/main" id="{3CC10B87-2DAF-34DA-3187-DEFA26631BFA}"/>
                      </a:ext>
                    </a:extLst>
                  </p:cNvPr>
                  <p:cNvSpPr/>
                  <p:nvPr/>
                </p:nvSpPr>
                <p:spPr>
                  <a:xfrm>
                    <a:off x="2737686" y="2877210"/>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9080;p80">
                  <a:extLst>
                    <a:ext uri="{FF2B5EF4-FFF2-40B4-BE49-F238E27FC236}">
                      <a16:creationId xmlns:a16="http://schemas.microsoft.com/office/drawing/2014/main" id="{768DB4FE-AC9A-D30F-B271-9020B32ECB33}"/>
                    </a:ext>
                  </a:extLst>
                </p:cNvPr>
                <p:cNvGrpSpPr/>
                <p:nvPr/>
              </p:nvGrpSpPr>
              <p:grpSpPr>
                <a:xfrm>
                  <a:off x="2389399" y="2595741"/>
                  <a:ext cx="224343" cy="182054"/>
                  <a:chOff x="2389399" y="2595741"/>
                  <a:chExt cx="224343" cy="182054"/>
                </a:xfrm>
              </p:grpSpPr>
              <p:sp>
                <p:nvSpPr>
                  <p:cNvPr id="1025" name="Google Shape;9081;p80">
                    <a:extLst>
                      <a:ext uri="{FF2B5EF4-FFF2-40B4-BE49-F238E27FC236}">
                        <a16:creationId xmlns:a16="http://schemas.microsoft.com/office/drawing/2014/main" id="{F90FBC14-1C78-A480-2560-A0D2405F6B2E}"/>
                      </a:ext>
                    </a:extLst>
                  </p:cNvPr>
                  <p:cNvSpPr/>
                  <p:nvPr/>
                </p:nvSpPr>
                <p:spPr>
                  <a:xfrm>
                    <a:off x="2389399" y="2595741"/>
                    <a:ext cx="224343" cy="182054"/>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no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9082;p80">
                    <a:extLst>
                      <a:ext uri="{FF2B5EF4-FFF2-40B4-BE49-F238E27FC236}">
                        <a16:creationId xmlns:a16="http://schemas.microsoft.com/office/drawing/2014/main" id="{D334F61C-A46F-DAEF-22FF-A8A1D7BEF559}"/>
                      </a:ext>
                    </a:extLst>
                  </p:cNvPr>
                  <p:cNvSpPr/>
                  <p:nvPr/>
                </p:nvSpPr>
                <p:spPr>
                  <a:xfrm>
                    <a:off x="2430284" y="2686181"/>
                    <a:ext cx="140326" cy="1106"/>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E3E9ED"/>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7" name="Google Shape;9083;p80">
                <a:extLst>
                  <a:ext uri="{FF2B5EF4-FFF2-40B4-BE49-F238E27FC236}">
                    <a16:creationId xmlns:a16="http://schemas.microsoft.com/office/drawing/2014/main" id="{FBED3BF0-5679-19ED-339C-FE239524A743}"/>
                  </a:ext>
                </a:extLst>
              </p:cNvPr>
              <p:cNvGrpSpPr/>
              <p:nvPr/>
            </p:nvGrpSpPr>
            <p:grpSpPr>
              <a:xfrm>
                <a:off x="2683630" y="2595741"/>
                <a:ext cx="224334" cy="296825"/>
                <a:chOff x="2683630" y="2595741"/>
                <a:chExt cx="224334" cy="296825"/>
              </a:xfrm>
            </p:grpSpPr>
            <p:grpSp>
              <p:nvGrpSpPr>
                <p:cNvPr id="1016" name="Google Shape;9084;p80">
                  <a:extLst>
                    <a:ext uri="{FF2B5EF4-FFF2-40B4-BE49-F238E27FC236}">
                      <a16:creationId xmlns:a16="http://schemas.microsoft.com/office/drawing/2014/main" id="{43A18D59-80DE-9B2A-E5C9-01EF657D73E9}"/>
                    </a:ext>
                  </a:extLst>
                </p:cNvPr>
                <p:cNvGrpSpPr/>
                <p:nvPr/>
              </p:nvGrpSpPr>
              <p:grpSpPr>
                <a:xfrm>
                  <a:off x="2788083" y="2794333"/>
                  <a:ext cx="15356" cy="98232"/>
                  <a:chOff x="2788083" y="2794333"/>
                  <a:chExt cx="15356" cy="98232"/>
                </a:xfrm>
              </p:grpSpPr>
              <p:sp>
                <p:nvSpPr>
                  <p:cNvPr id="1020" name="Google Shape;9085;p80">
                    <a:extLst>
                      <a:ext uri="{FF2B5EF4-FFF2-40B4-BE49-F238E27FC236}">
                        <a16:creationId xmlns:a16="http://schemas.microsoft.com/office/drawing/2014/main" id="{B8616CB5-F3DA-EDBD-3896-1E518D65E85A}"/>
                      </a:ext>
                    </a:extLst>
                  </p:cNvPr>
                  <p:cNvSpPr/>
                  <p:nvPr/>
                </p:nvSpPr>
                <p:spPr>
                  <a:xfrm>
                    <a:off x="2794655" y="2800905"/>
                    <a:ext cx="2213" cy="85114"/>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9086;p80">
                    <a:extLst>
                      <a:ext uri="{FF2B5EF4-FFF2-40B4-BE49-F238E27FC236}">
                        <a16:creationId xmlns:a16="http://schemas.microsoft.com/office/drawing/2014/main" id="{880DC18F-7CC7-C5BF-E788-BEC4CE967082}"/>
                      </a:ext>
                    </a:extLst>
                  </p:cNvPr>
                  <p:cNvSpPr/>
                  <p:nvPr/>
                </p:nvSpPr>
                <p:spPr>
                  <a:xfrm>
                    <a:off x="2788083" y="2794333"/>
                    <a:ext cx="15356" cy="15356"/>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9087;p80">
                    <a:extLst>
                      <a:ext uri="{FF2B5EF4-FFF2-40B4-BE49-F238E27FC236}">
                        <a16:creationId xmlns:a16="http://schemas.microsoft.com/office/drawing/2014/main" id="{64E7DBE0-42FD-E117-A596-4F858C7B87D1}"/>
                      </a:ext>
                    </a:extLst>
                  </p:cNvPr>
                  <p:cNvSpPr/>
                  <p:nvPr/>
                </p:nvSpPr>
                <p:spPr>
                  <a:xfrm>
                    <a:off x="2788083" y="2877210"/>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9088;p80">
                  <a:extLst>
                    <a:ext uri="{FF2B5EF4-FFF2-40B4-BE49-F238E27FC236}">
                      <a16:creationId xmlns:a16="http://schemas.microsoft.com/office/drawing/2014/main" id="{4BFCFBC4-A9F3-01C1-855D-EDE6DAA2EAFE}"/>
                    </a:ext>
                  </a:extLst>
                </p:cNvPr>
                <p:cNvGrpSpPr/>
                <p:nvPr/>
              </p:nvGrpSpPr>
              <p:grpSpPr>
                <a:xfrm>
                  <a:off x="2683630" y="2595741"/>
                  <a:ext cx="224334" cy="182054"/>
                  <a:chOff x="2683630" y="2595741"/>
                  <a:chExt cx="224334" cy="182054"/>
                </a:xfrm>
              </p:grpSpPr>
              <p:sp>
                <p:nvSpPr>
                  <p:cNvPr id="1018" name="Google Shape;9089;p80">
                    <a:extLst>
                      <a:ext uri="{FF2B5EF4-FFF2-40B4-BE49-F238E27FC236}">
                        <a16:creationId xmlns:a16="http://schemas.microsoft.com/office/drawing/2014/main" id="{C5322E36-7DCF-FEE0-B1CF-6538838280FB}"/>
                      </a:ext>
                    </a:extLst>
                  </p:cNvPr>
                  <p:cNvSpPr/>
                  <p:nvPr/>
                </p:nvSpPr>
                <p:spPr>
                  <a:xfrm>
                    <a:off x="2683630" y="2595741"/>
                    <a:ext cx="224334" cy="182054"/>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9090;p80">
                    <a:extLst>
                      <a:ext uri="{FF2B5EF4-FFF2-40B4-BE49-F238E27FC236}">
                        <a16:creationId xmlns:a16="http://schemas.microsoft.com/office/drawing/2014/main" id="{52DD3C98-11CE-2F4A-D393-0B5AD6261084}"/>
                      </a:ext>
                    </a:extLst>
                  </p:cNvPr>
                  <p:cNvSpPr/>
                  <p:nvPr/>
                </p:nvSpPr>
                <p:spPr>
                  <a:xfrm>
                    <a:off x="2724889" y="2686181"/>
                    <a:ext cx="140322" cy="1106"/>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E3E9ED"/>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8" name="Google Shape;9091;p80">
                <a:extLst>
                  <a:ext uri="{FF2B5EF4-FFF2-40B4-BE49-F238E27FC236}">
                    <a16:creationId xmlns:a16="http://schemas.microsoft.com/office/drawing/2014/main" id="{30D514A5-64D6-BF30-AF33-F3FD1FEA5415}"/>
                  </a:ext>
                </a:extLst>
              </p:cNvPr>
              <p:cNvGrpSpPr/>
              <p:nvPr/>
            </p:nvGrpSpPr>
            <p:grpSpPr>
              <a:xfrm>
                <a:off x="2838475" y="2595741"/>
                <a:ext cx="363719" cy="296825"/>
                <a:chOff x="2838475" y="2595741"/>
                <a:chExt cx="363719" cy="296825"/>
              </a:xfrm>
            </p:grpSpPr>
            <p:grpSp>
              <p:nvGrpSpPr>
                <p:cNvPr id="1009" name="Google Shape;9092;p80">
                  <a:extLst>
                    <a:ext uri="{FF2B5EF4-FFF2-40B4-BE49-F238E27FC236}">
                      <a16:creationId xmlns:a16="http://schemas.microsoft.com/office/drawing/2014/main" id="{AB855D2C-F303-5C6D-5326-178424949AA7}"/>
                    </a:ext>
                  </a:extLst>
                </p:cNvPr>
                <p:cNvGrpSpPr/>
                <p:nvPr/>
              </p:nvGrpSpPr>
              <p:grpSpPr>
                <a:xfrm>
                  <a:off x="2838475" y="2794333"/>
                  <a:ext cx="259185" cy="98232"/>
                  <a:chOff x="2838475" y="2794333"/>
                  <a:chExt cx="259185" cy="98232"/>
                </a:xfrm>
              </p:grpSpPr>
              <p:sp>
                <p:nvSpPr>
                  <p:cNvPr id="1013" name="Google Shape;9093;p80">
                    <a:extLst>
                      <a:ext uri="{FF2B5EF4-FFF2-40B4-BE49-F238E27FC236}">
                        <a16:creationId xmlns:a16="http://schemas.microsoft.com/office/drawing/2014/main" id="{9C1A0C06-B954-E26E-77E4-2622ADB39332}"/>
                      </a:ext>
                    </a:extLst>
                  </p:cNvPr>
                  <p:cNvSpPr/>
                  <p:nvPr/>
                </p:nvSpPr>
                <p:spPr>
                  <a:xfrm>
                    <a:off x="2845042" y="2800896"/>
                    <a:ext cx="246122" cy="8512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9094;p80">
                    <a:extLst>
                      <a:ext uri="{FF2B5EF4-FFF2-40B4-BE49-F238E27FC236}">
                        <a16:creationId xmlns:a16="http://schemas.microsoft.com/office/drawing/2014/main" id="{70B0B6D4-7A01-709D-94A5-086A389BBA71}"/>
                      </a:ext>
                    </a:extLst>
                  </p:cNvPr>
                  <p:cNvSpPr/>
                  <p:nvPr/>
                </p:nvSpPr>
                <p:spPr>
                  <a:xfrm>
                    <a:off x="3082301" y="2794333"/>
                    <a:ext cx="15360" cy="15356"/>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9095;p80">
                    <a:extLst>
                      <a:ext uri="{FF2B5EF4-FFF2-40B4-BE49-F238E27FC236}">
                        <a16:creationId xmlns:a16="http://schemas.microsoft.com/office/drawing/2014/main" id="{6D0AE27B-1806-285B-AC4C-9174EAC1314E}"/>
                      </a:ext>
                    </a:extLst>
                  </p:cNvPr>
                  <p:cNvSpPr/>
                  <p:nvPr/>
                </p:nvSpPr>
                <p:spPr>
                  <a:xfrm>
                    <a:off x="2838475" y="2877210"/>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9096;p80">
                  <a:extLst>
                    <a:ext uri="{FF2B5EF4-FFF2-40B4-BE49-F238E27FC236}">
                      <a16:creationId xmlns:a16="http://schemas.microsoft.com/office/drawing/2014/main" id="{68D617C5-D027-76EF-4B19-261CAA6897B3}"/>
                    </a:ext>
                  </a:extLst>
                </p:cNvPr>
                <p:cNvGrpSpPr/>
                <p:nvPr/>
              </p:nvGrpSpPr>
              <p:grpSpPr>
                <a:xfrm>
                  <a:off x="2977852" y="2595741"/>
                  <a:ext cx="224343" cy="182054"/>
                  <a:chOff x="2977852" y="2595741"/>
                  <a:chExt cx="224343" cy="182054"/>
                </a:xfrm>
              </p:grpSpPr>
              <p:sp>
                <p:nvSpPr>
                  <p:cNvPr id="1011" name="Google Shape;9097;p80">
                    <a:extLst>
                      <a:ext uri="{FF2B5EF4-FFF2-40B4-BE49-F238E27FC236}">
                        <a16:creationId xmlns:a16="http://schemas.microsoft.com/office/drawing/2014/main" id="{036D91DB-5F9C-1875-7F3E-2F3AFBB4CED3}"/>
                      </a:ext>
                    </a:extLst>
                  </p:cNvPr>
                  <p:cNvSpPr/>
                  <p:nvPr/>
                </p:nvSpPr>
                <p:spPr>
                  <a:xfrm>
                    <a:off x="2977852" y="2595741"/>
                    <a:ext cx="224343" cy="182054"/>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no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9098;p80">
                    <a:extLst>
                      <a:ext uri="{FF2B5EF4-FFF2-40B4-BE49-F238E27FC236}">
                        <a16:creationId xmlns:a16="http://schemas.microsoft.com/office/drawing/2014/main" id="{CC702306-E414-75A1-0D50-E502476810DF}"/>
                      </a:ext>
                    </a:extLst>
                  </p:cNvPr>
                  <p:cNvSpPr/>
                  <p:nvPr/>
                </p:nvSpPr>
                <p:spPr>
                  <a:xfrm>
                    <a:off x="3020572" y="2686181"/>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 name="Google Shape;9099;p80">
              <a:extLst>
                <a:ext uri="{FF2B5EF4-FFF2-40B4-BE49-F238E27FC236}">
                  <a16:creationId xmlns:a16="http://schemas.microsoft.com/office/drawing/2014/main" id="{C6E286A9-208A-C50A-D9C5-0B1AF48B6A10}"/>
                </a:ext>
              </a:extLst>
            </p:cNvPr>
            <p:cNvGrpSpPr/>
            <p:nvPr/>
          </p:nvGrpSpPr>
          <p:grpSpPr>
            <a:xfrm>
              <a:off x="2389399" y="3100241"/>
              <a:ext cx="812796" cy="296869"/>
              <a:chOff x="2389399" y="3100241"/>
              <a:chExt cx="812796" cy="296869"/>
            </a:xfrm>
          </p:grpSpPr>
          <p:grpSp>
            <p:nvGrpSpPr>
              <p:cNvPr id="20" name="Google Shape;9100;p80">
                <a:extLst>
                  <a:ext uri="{FF2B5EF4-FFF2-40B4-BE49-F238E27FC236}">
                    <a16:creationId xmlns:a16="http://schemas.microsoft.com/office/drawing/2014/main" id="{06B84519-39D2-A411-8C10-483D013FBF01}"/>
                  </a:ext>
                </a:extLst>
              </p:cNvPr>
              <p:cNvGrpSpPr/>
              <p:nvPr/>
            </p:nvGrpSpPr>
            <p:grpSpPr>
              <a:xfrm>
                <a:off x="2683630" y="3100241"/>
                <a:ext cx="224334" cy="296869"/>
                <a:chOff x="2683630" y="3100241"/>
                <a:chExt cx="224334" cy="296869"/>
              </a:xfrm>
            </p:grpSpPr>
            <p:grpSp>
              <p:nvGrpSpPr>
                <p:cNvPr id="999" name="Google Shape;9101;p80">
                  <a:extLst>
                    <a:ext uri="{FF2B5EF4-FFF2-40B4-BE49-F238E27FC236}">
                      <a16:creationId xmlns:a16="http://schemas.microsoft.com/office/drawing/2014/main" id="{7A57DB1D-200C-13C0-78CB-B7AF84E44028}"/>
                    </a:ext>
                  </a:extLst>
                </p:cNvPr>
                <p:cNvGrpSpPr/>
                <p:nvPr/>
              </p:nvGrpSpPr>
              <p:grpSpPr>
                <a:xfrm>
                  <a:off x="2788083" y="3100241"/>
                  <a:ext cx="15356" cy="98237"/>
                  <a:chOff x="2788083" y="3100241"/>
                  <a:chExt cx="15356" cy="98237"/>
                </a:xfrm>
              </p:grpSpPr>
              <p:sp>
                <p:nvSpPr>
                  <p:cNvPr id="1003" name="Google Shape;9102;p80">
                    <a:extLst>
                      <a:ext uri="{FF2B5EF4-FFF2-40B4-BE49-F238E27FC236}">
                        <a16:creationId xmlns:a16="http://schemas.microsoft.com/office/drawing/2014/main" id="{FB2E9C3C-6D92-BB86-EDD3-FE5ED212FD01}"/>
                      </a:ext>
                    </a:extLst>
                  </p:cNvPr>
                  <p:cNvSpPr/>
                  <p:nvPr/>
                </p:nvSpPr>
                <p:spPr>
                  <a:xfrm>
                    <a:off x="2794655" y="3106808"/>
                    <a:ext cx="2213" cy="8511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9103;p80">
                    <a:extLst>
                      <a:ext uri="{FF2B5EF4-FFF2-40B4-BE49-F238E27FC236}">
                        <a16:creationId xmlns:a16="http://schemas.microsoft.com/office/drawing/2014/main" id="{45159F21-E6B5-15A8-F26F-278A48C12A5B}"/>
                      </a:ext>
                    </a:extLst>
                  </p:cNvPr>
                  <p:cNvSpPr/>
                  <p:nvPr/>
                </p:nvSpPr>
                <p:spPr>
                  <a:xfrm>
                    <a:off x="2788083" y="3183117"/>
                    <a:ext cx="15356" cy="15360"/>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9104;p80">
                    <a:extLst>
                      <a:ext uri="{FF2B5EF4-FFF2-40B4-BE49-F238E27FC236}">
                        <a16:creationId xmlns:a16="http://schemas.microsoft.com/office/drawing/2014/main" id="{65AEB054-D059-EA0D-BA6F-4DE150FD276C}"/>
                      </a:ext>
                    </a:extLst>
                  </p:cNvPr>
                  <p:cNvSpPr/>
                  <p:nvPr/>
                </p:nvSpPr>
                <p:spPr>
                  <a:xfrm>
                    <a:off x="2788083" y="3100241"/>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9105;p80">
                  <a:extLst>
                    <a:ext uri="{FF2B5EF4-FFF2-40B4-BE49-F238E27FC236}">
                      <a16:creationId xmlns:a16="http://schemas.microsoft.com/office/drawing/2014/main" id="{E99C6024-2820-2CC6-D6ED-0FA66AC22BED}"/>
                    </a:ext>
                  </a:extLst>
                </p:cNvPr>
                <p:cNvGrpSpPr/>
                <p:nvPr/>
              </p:nvGrpSpPr>
              <p:grpSpPr>
                <a:xfrm>
                  <a:off x="2683630" y="3215065"/>
                  <a:ext cx="224334" cy="182045"/>
                  <a:chOff x="2683630" y="3215065"/>
                  <a:chExt cx="224334" cy="182045"/>
                </a:xfrm>
              </p:grpSpPr>
              <p:sp>
                <p:nvSpPr>
                  <p:cNvPr id="1001" name="Google Shape;9106;p80">
                    <a:extLst>
                      <a:ext uri="{FF2B5EF4-FFF2-40B4-BE49-F238E27FC236}">
                        <a16:creationId xmlns:a16="http://schemas.microsoft.com/office/drawing/2014/main" id="{973730A0-6ECF-A63D-75E5-3365391DD0A5}"/>
                      </a:ext>
                    </a:extLst>
                  </p:cNvPr>
                  <p:cNvSpPr/>
                  <p:nvPr/>
                </p:nvSpPr>
                <p:spPr>
                  <a:xfrm>
                    <a:off x="2683630" y="3215065"/>
                    <a:ext cx="224334" cy="182045"/>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no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9107;p80">
                    <a:extLst>
                      <a:ext uri="{FF2B5EF4-FFF2-40B4-BE49-F238E27FC236}">
                        <a16:creationId xmlns:a16="http://schemas.microsoft.com/office/drawing/2014/main" id="{07561393-5B0F-0117-99E2-0454E16AFB13}"/>
                      </a:ext>
                    </a:extLst>
                  </p:cNvPr>
                  <p:cNvSpPr/>
                  <p:nvPr/>
                </p:nvSpPr>
                <p:spPr>
                  <a:xfrm>
                    <a:off x="2724889" y="3305500"/>
                    <a:ext cx="140331" cy="1106"/>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E3E9ED"/>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9108;p80">
                <a:extLst>
                  <a:ext uri="{FF2B5EF4-FFF2-40B4-BE49-F238E27FC236}">
                    <a16:creationId xmlns:a16="http://schemas.microsoft.com/office/drawing/2014/main" id="{2D25DB49-2AD9-8CA8-A9A7-9AFF4DC0BECB}"/>
                  </a:ext>
                </a:extLst>
              </p:cNvPr>
              <p:cNvGrpSpPr/>
              <p:nvPr/>
            </p:nvGrpSpPr>
            <p:grpSpPr>
              <a:xfrm>
                <a:off x="2389399" y="3100241"/>
                <a:ext cx="363638" cy="296869"/>
                <a:chOff x="2389399" y="3100241"/>
                <a:chExt cx="363638" cy="296869"/>
              </a:xfrm>
            </p:grpSpPr>
            <p:grpSp>
              <p:nvGrpSpPr>
                <p:cNvPr id="30" name="Google Shape;9109;p80">
                  <a:extLst>
                    <a:ext uri="{FF2B5EF4-FFF2-40B4-BE49-F238E27FC236}">
                      <a16:creationId xmlns:a16="http://schemas.microsoft.com/office/drawing/2014/main" id="{EC4F8211-F7AA-29D1-8D6F-70DE5F229456}"/>
                    </a:ext>
                  </a:extLst>
                </p:cNvPr>
                <p:cNvGrpSpPr/>
                <p:nvPr/>
              </p:nvGrpSpPr>
              <p:grpSpPr>
                <a:xfrm>
                  <a:off x="2493852" y="3100241"/>
                  <a:ext cx="259185" cy="98237"/>
                  <a:chOff x="2493852" y="3100241"/>
                  <a:chExt cx="259185" cy="98237"/>
                </a:xfrm>
              </p:grpSpPr>
              <p:sp>
                <p:nvSpPr>
                  <p:cNvPr id="994" name="Google Shape;9110;p80">
                    <a:extLst>
                      <a:ext uri="{FF2B5EF4-FFF2-40B4-BE49-F238E27FC236}">
                        <a16:creationId xmlns:a16="http://schemas.microsoft.com/office/drawing/2014/main" id="{D2435A3A-4205-99C8-418E-62FF121A0781}"/>
                      </a:ext>
                    </a:extLst>
                  </p:cNvPr>
                  <p:cNvSpPr/>
                  <p:nvPr/>
                </p:nvSpPr>
                <p:spPr>
                  <a:xfrm>
                    <a:off x="2500428" y="3106803"/>
                    <a:ext cx="246126" cy="8512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111;p80">
                    <a:extLst>
                      <a:ext uri="{FF2B5EF4-FFF2-40B4-BE49-F238E27FC236}">
                        <a16:creationId xmlns:a16="http://schemas.microsoft.com/office/drawing/2014/main" id="{83D26990-EE2E-84CA-FB09-B0A5EFE0FDDB}"/>
                      </a:ext>
                    </a:extLst>
                  </p:cNvPr>
                  <p:cNvSpPr/>
                  <p:nvPr/>
                </p:nvSpPr>
                <p:spPr>
                  <a:xfrm>
                    <a:off x="2493852" y="3183117"/>
                    <a:ext cx="15360" cy="15360"/>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112;p80">
                    <a:extLst>
                      <a:ext uri="{FF2B5EF4-FFF2-40B4-BE49-F238E27FC236}">
                        <a16:creationId xmlns:a16="http://schemas.microsoft.com/office/drawing/2014/main" id="{0C6E681E-97AB-65D6-639C-9129B1FE0B3B}"/>
                      </a:ext>
                    </a:extLst>
                  </p:cNvPr>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9113;p80">
                  <a:extLst>
                    <a:ext uri="{FF2B5EF4-FFF2-40B4-BE49-F238E27FC236}">
                      <a16:creationId xmlns:a16="http://schemas.microsoft.com/office/drawing/2014/main" id="{FDFDD4FC-D17D-902C-014B-F4BAEE46EFBF}"/>
                    </a:ext>
                  </a:extLst>
                </p:cNvPr>
                <p:cNvGrpSpPr/>
                <p:nvPr/>
              </p:nvGrpSpPr>
              <p:grpSpPr>
                <a:xfrm>
                  <a:off x="2389399" y="3215065"/>
                  <a:ext cx="224343" cy="182045"/>
                  <a:chOff x="2389399" y="3215065"/>
                  <a:chExt cx="224343" cy="182045"/>
                </a:xfrm>
              </p:grpSpPr>
              <p:sp>
                <p:nvSpPr>
                  <p:cNvPr id="992" name="Google Shape;9114;p80">
                    <a:extLst>
                      <a:ext uri="{FF2B5EF4-FFF2-40B4-BE49-F238E27FC236}">
                        <a16:creationId xmlns:a16="http://schemas.microsoft.com/office/drawing/2014/main" id="{BD2D1E49-8F7B-2D0D-451E-7204C71E7032}"/>
                      </a:ext>
                    </a:extLst>
                  </p:cNvPr>
                  <p:cNvSpPr/>
                  <p:nvPr/>
                </p:nvSpPr>
                <p:spPr>
                  <a:xfrm>
                    <a:off x="2389399" y="3215065"/>
                    <a:ext cx="224343" cy="182045"/>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115;p80">
                    <a:extLst>
                      <a:ext uri="{FF2B5EF4-FFF2-40B4-BE49-F238E27FC236}">
                        <a16:creationId xmlns:a16="http://schemas.microsoft.com/office/drawing/2014/main" id="{16727F40-D0C3-86E6-BD41-1FB1344E208C}"/>
                      </a:ext>
                    </a:extLst>
                  </p:cNvPr>
                  <p:cNvSpPr/>
                  <p:nvPr/>
                </p:nvSpPr>
                <p:spPr>
                  <a:xfrm>
                    <a:off x="2430630" y="3305500"/>
                    <a:ext cx="140331" cy="1106"/>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E3E9ED"/>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9116;p80">
                <a:extLst>
                  <a:ext uri="{FF2B5EF4-FFF2-40B4-BE49-F238E27FC236}">
                    <a16:creationId xmlns:a16="http://schemas.microsoft.com/office/drawing/2014/main" id="{67DD8B17-B4EA-A1F8-2CDC-108646F41EF5}"/>
                  </a:ext>
                </a:extLst>
              </p:cNvPr>
              <p:cNvGrpSpPr/>
              <p:nvPr/>
            </p:nvGrpSpPr>
            <p:grpSpPr>
              <a:xfrm>
                <a:off x="2838475" y="3100241"/>
                <a:ext cx="363719" cy="296869"/>
                <a:chOff x="2838475" y="3100241"/>
                <a:chExt cx="363719" cy="296869"/>
              </a:xfrm>
            </p:grpSpPr>
            <p:grpSp>
              <p:nvGrpSpPr>
                <p:cNvPr id="23" name="Google Shape;9117;p80">
                  <a:extLst>
                    <a:ext uri="{FF2B5EF4-FFF2-40B4-BE49-F238E27FC236}">
                      <a16:creationId xmlns:a16="http://schemas.microsoft.com/office/drawing/2014/main" id="{A539F201-1DCF-0214-0286-3C04FE9C5D57}"/>
                    </a:ext>
                  </a:extLst>
                </p:cNvPr>
                <p:cNvGrpSpPr/>
                <p:nvPr/>
              </p:nvGrpSpPr>
              <p:grpSpPr>
                <a:xfrm>
                  <a:off x="2838475" y="3100241"/>
                  <a:ext cx="259185" cy="98237"/>
                  <a:chOff x="2838475" y="3100241"/>
                  <a:chExt cx="259185" cy="98237"/>
                </a:xfrm>
              </p:grpSpPr>
              <p:sp>
                <p:nvSpPr>
                  <p:cNvPr id="27" name="Google Shape;9118;p80">
                    <a:extLst>
                      <a:ext uri="{FF2B5EF4-FFF2-40B4-BE49-F238E27FC236}">
                        <a16:creationId xmlns:a16="http://schemas.microsoft.com/office/drawing/2014/main" id="{9C1729BD-FD5C-700F-998E-1484BAB983C6}"/>
                      </a:ext>
                    </a:extLst>
                  </p:cNvPr>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119;p80">
                    <a:extLst>
                      <a:ext uri="{FF2B5EF4-FFF2-40B4-BE49-F238E27FC236}">
                        <a16:creationId xmlns:a16="http://schemas.microsoft.com/office/drawing/2014/main" id="{798F2B9E-378E-965E-D33F-A70EECFF5874}"/>
                      </a:ext>
                    </a:extLst>
                  </p:cNvPr>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120;p80">
                    <a:extLst>
                      <a:ext uri="{FF2B5EF4-FFF2-40B4-BE49-F238E27FC236}">
                        <a16:creationId xmlns:a16="http://schemas.microsoft.com/office/drawing/2014/main" id="{7ABDEB23-0D65-E0A8-CCA6-276A83EE4D27}"/>
                      </a:ext>
                    </a:extLst>
                  </p:cNvPr>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9121;p80">
                  <a:extLst>
                    <a:ext uri="{FF2B5EF4-FFF2-40B4-BE49-F238E27FC236}">
                      <a16:creationId xmlns:a16="http://schemas.microsoft.com/office/drawing/2014/main" id="{9552AA23-6528-3389-4981-E3CA306F8028}"/>
                    </a:ext>
                  </a:extLst>
                </p:cNvPr>
                <p:cNvGrpSpPr/>
                <p:nvPr/>
              </p:nvGrpSpPr>
              <p:grpSpPr>
                <a:xfrm>
                  <a:off x="2977852" y="3215065"/>
                  <a:ext cx="224343" cy="182045"/>
                  <a:chOff x="2977852" y="3215065"/>
                  <a:chExt cx="224343" cy="182045"/>
                </a:xfrm>
              </p:grpSpPr>
              <p:sp>
                <p:nvSpPr>
                  <p:cNvPr id="25" name="Google Shape;9122;p80">
                    <a:extLst>
                      <a:ext uri="{FF2B5EF4-FFF2-40B4-BE49-F238E27FC236}">
                        <a16:creationId xmlns:a16="http://schemas.microsoft.com/office/drawing/2014/main" id="{13FDB71A-DE83-3E09-F050-7E1B2DD90B66}"/>
                      </a:ext>
                    </a:extLst>
                  </p:cNvPr>
                  <p:cNvSpPr/>
                  <p:nvPr/>
                </p:nvSpPr>
                <p:spPr>
                  <a:xfrm>
                    <a:off x="2977852" y="3215065"/>
                    <a:ext cx="224343" cy="182045"/>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no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123;p80">
                    <a:extLst>
                      <a:ext uri="{FF2B5EF4-FFF2-40B4-BE49-F238E27FC236}">
                        <a16:creationId xmlns:a16="http://schemas.microsoft.com/office/drawing/2014/main" id="{ED360D12-032C-79AC-3621-161ADBDBA4C7}"/>
                      </a:ext>
                    </a:extLst>
                  </p:cNvPr>
                  <p:cNvSpPr/>
                  <p:nvPr/>
                </p:nvSpPr>
                <p:spPr>
                  <a:xfrm>
                    <a:off x="3020598" y="3305519"/>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extLst>
      <p:ext uri="{BB962C8B-B14F-4D97-AF65-F5344CB8AC3E}">
        <p14:creationId xmlns:p14="http://schemas.microsoft.com/office/powerpoint/2010/main" val="3717920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BEB13135-9653-DEDC-F060-7DFBC3DF4E08}"/>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E5AFCB07-4579-7A83-00CA-9E45CA5C1DF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400" b="1" dirty="0"/>
              <a:t>UML Diyagramları Nasıl Çizilir?</a:t>
            </a:r>
            <a:endParaRPr sz="2400" b="1" dirty="0">
              <a:solidFill>
                <a:srgbClr val="0070C0"/>
              </a:solidFill>
            </a:endParaRPr>
          </a:p>
        </p:txBody>
      </p:sp>
      <p:sp>
        <p:nvSpPr>
          <p:cNvPr id="3" name="Metin kutusu 2">
            <a:extLst>
              <a:ext uri="{FF2B5EF4-FFF2-40B4-BE49-F238E27FC236}">
                <a16:creationId xmlns:a16="http://schemas.microsoft.com/office/drawing/2014/main" id="{7BC59BE4-DAB9-30AE-6796-87D35704DABE}"/>
              </a:ext>
            </a:extLst>
          </p:cNvPr>
          <p:cNvSpPr txBox="1"/>
          <p:nvPr/>
        </p:nvSpPr>
        <p:spPr>
          <a:xfrm>
            <a:off x="537028" y="1017725"/>
            <a:ext cx="8157029" cy="2970044"/>
          </a:xfrm>
          <a:prstGeom prst="rect">
            <a:avLst/>
          </a:prstGeom>
          <a:noFill/>
        </p:spPr>
        <p:txBody>
          <a:bodyPr wrap="square" rtlCol="0">
            <a:spAutoFit/>
          </a:bodyPr>
          <a:lstStyle/>
          <a:p>
            <a:pPr marL="228600" indent="-228600" algn="just">
              <a:buAutoNum type="arabicPeriod"/>
            </a:pPr>
            <a:r>
              <a:rPr lang="tr-TR" sz="1100" b="1" dirty="0">
                <a:latin typeface="Fira Code" panose="020B0809050000020004" pitchFamily="49" charset="0"/>
                <a:ea typeface="Fira Code" panose="020B0809050000020004" pitchFamily="49" charset="0"/>
                <a:cs typeface="Fira Code" panose="020B0809050000020004" pitchFamily="49" charset="0"/>
              </a:rPr>
              <a:t>Amacı Belirleme</a:t>
            </a:r>
          </a:p>
          <a:p>
            <a:pPr algn="just"/>
            <a:r>
              <a:rPr lang="tr-TR" sz="1100" dirty="0">
                <a:latin typeface="Fira Code" panose="020B0809050000020004" pitchFamily="49" charset="0"/>
                <a:ea typeface="Fira Code" panose="020B0809050000020004" pitchFamily="49" charset="0"/>
                <a:cs typeface="Fira Code" panose="020B0809050000020004" pitchFamily="49" charset="0"/>
              </a:rPr>
              <a:t>Diyagramın hangi amaçla kullanılacağını belirleyin. Projeniz için gerekli olan bilgi türlerini ve diyagramın hedef kitlesini (geliştiriciler, yöneticiler, kullanıcılar vb.) düşünün.</a:t>
            </a:r>
          </a:p>
          <a:p>
            <a:pPr algn="just"/>
            <a:endParaRPr lang="tr-TR" sz="1100" dirty="0">
              <a:latin typeface="Fira Code" panose="020B0809050000020004" pitchFamily="49" charset="0"/>
              <a:ea typeface="Fira Code" panose="020B0809050000020004" pitchFamily="49" charset="0"/>
              <a:cs typeface="Fira Code" panose="020B0809050000020004" pitchFamily="49" charset="0"/>
            </a:endParaRPr>
          </a:p>
          <a:p>
            <a:pPr algn="just"/>
            <a:r>
              <a:rPr lang="tr-TR" sz="1100" b="1" dirty="0">
                <a:latin typeface="Fira Code" panose="020B0809050000020004" pitchFamily="49" charset="0"/>
                <a:ea typeface="Fira Code" panose="020B0809050000020004" pitchFamily="49" charset="0"/>
                <a:cs typeface="Fira Code" panose="020B0809050000020004" pitchFamily="49" charset="0"/>
              </a:rPr>
              <a:t>2. Sistem Sınırlarını Tanımlama</a:t>
            </a:r>
          </a:p>
          <a:p>
            <a:pPr algn="just"/>
            <a:r>
              <a:rPr lang="tr-TR" sz="1100" dirty="0">
                <a:latin typeface="Fira Code" panose="020B0809050000020004" pitchFamily="49" charset="0"/>
                <a:ea typeface="Fira Code" panose="020B0809050000020004" pitchFamily="49" charset="0"/>
                <a:cs typeface="Fira Code" panose="020B0809050000020004" pitchFamily="49" charset="0"/>
              </a:rPr>
              <a:t>Sistemin veya uygulamanın kapsamını ve sınırlarını tanımlayın. Hangi bileşenlerin ve işlevlerin yer alacağını belirleyin.</a:t>
            </a:r>
          </a:p>
          <a:p>
            <a:pPr algn="just"/>
            <a:endParaRPr lang="tr-TR" sz="1100" dirty="0">
              <a:latin typeface="Fira Code" panose="020B0809050000020004" pitchFamily="49" charset="0"/>
              <a:ea typeface="Fira Code" panose="020B0809050000020004" pitchFamily="49" charset="0"/>
              <a:cs typeface="Fira Code" panose="020B0809050000020004" pitchFamily="49" charset="0"/>
            </a:endParaRPr>
          </a:p>
          <a:p>
            <a:pPr algn="just"/>
            <a:r>
              <a:rPr lang="tr-TR" sz="1100" b="1" dirty="0">
                <a:latin typeface="Fira Code" panose="020B0809050000020004" pitchFamily="49" charset="0"/>
                <a:ea typeface="Fira Code" panose="020B0809050000020004" pitchFamily="49" charset="0"/>
                <a:cs typeface="Fira Code" panose="020B0809050000020004" pitchFamily="49" charset="0"/>
              </a:rPr>
              <a:t>3. Ana Bileşenleri ve Aktörleri Tanımlama</a:t>
            </a:r>
          </a:p>
          <a:p>
            <a:pPr algn="just"/>
            <a:r>
              <a:rPr lang="tr-TR" sz="1100" dirty="0">
                <a:latin typeface="Fira Code" panose="020B0809050000020004" pitchFamily="49" charset="0"/>
                <a:ea typeface="Fira Code" panose="020B0809050000020004" pitchFamily="49" charset="0"/>
                <a:cs typeface="Fira Code" panose="020B0809050000020004" pitchFamily="49" charset="0"/>
              </a:rPr>
              <a:t>Sistemin ana bileşenlerini (sınıflar, modüller, nesneler vb.) belirleyin. Sisteme etki eden kullanıcıları veya dış sistemleri tanımlayın. Aktörlerin sistemle nasıl etkileşimde bulunacağını belirlemek önemlidir.</a:t>
            </a:r>
          </a:p>
          <a:p>
            <a:pPr algn="just"/>
            <a:endParaRPr lang="tr-TR" sz="1100" dirty="0">
              <a:latin typeface="Fira Code" panose="020B0809050000020004" pitchFamily="49" charset="0"/>
              <a:ea typeface="Fira Code" panose="020B0809050000020004" pitchFamily="49" charset="0"/>
              <a:cs typeface="Fira Code" panose="020B0809050000020004" pitchFamily="49" charset="0"/>
            </a:endParaRPr>
          </a:p>
          <a:p>
            <a:pPr algn="just"/>
            <a:r>
              <a:rPr lang="tr-TR" sz="1100" b="1" dirty="0">
                <a:latin typeface="Fira Code" panose="020B0809050000020004" pitchFamily="49" charset="0"/>
                <a:ea typeface="Fira Code" panose="020B0809050000020004" pitchFamily="49" charset="0"/>
                <a:cs typeface="Fira Code" panose="020B0809050000020004" pitchFamily="49" charset="0"/>
              </a:rPr>
              <a:t>4. İlk Diyagramı Seçme</a:t>
            </a:r>
          </a:p>
          <a:p>
            <a:pPr algn="just"/>
            <a:r>
              <a:rPr lang="tr-TR" sz="1100" dirty="0">
                <a:latin typeface="Fira Code" panose="020B0809050000020004" pitchFamily="49" charset="0"/>
                <a:ea typeface="Fira Code" panose="020B0809050000020004" pitchFamily="49" charset="0"/>
                <a:cs typeface="Fira Code" panose="020B0809050000020004" pitchFamily="49" charset="0"/>
              </a:rPr>
              <a:t>Hangi UML diyagramını çizeceğinize karar verin. Başlangıç olarak en yaygın diyagramlardan biriyle (örneğin, </a:t>
            </a:r>
            <a:r>
              <a:rPr lang="tr-TR" sz="1100" dirty="0" err="1">
                <a:latin typeface="Fira Code" panose="020B0809050000020004" pitchFamily="49" charset="0"/>
                <a:ea typeface="Fira Code" panose="020B0809050000020004" pitchFamily="49" charset="0"/>
                <a:cs typeface="Fira Code" panose="020B0809050000020004" pitchFamily="49" charset="0"/>
              </a:rPr>
              <a:t>Use</a:t>
            </a:r>
            <a:r>
              <a:rPr lang="tr-TR" sz="1100" dirty="0">
                <a:latin typeface="Fira Code" panose="020B0809050000020004" pitchFamily="49" charset="0"/>
                <a:ea typeface="Fira Code" panose="020B0809050000020004" pitchFamily="49" charset="0"/>
                <a:cs typeface="Fira Code" panose="020B0809050000020004" pitchFamily="49" charset="0"/>
              </a:rPr>
              <a:t> Case Diyagramı) başlayabilirsiniz. </a:t>
            </a:r>
            <a:r>
              <a:rPr lang="tr-TR" sz="1100" dirty="0" err="1">
                <a:latin typeface="Fira Code" panose="020B0809050000020004" pitchFamily="49" charset="0"/>
                <a:ea typeface="Fira Code" panose="020B0809050000020004" pitchFamily="49" charset="0"/>
                <a:cs typeface="Fira Code" panose="020B0809050000020004" pitchFamily="49" charset="0"/>
              </a:rPr>
              <a:t>Use</a:t>
            </a:r>
            <a:r>
              <a:rPr lang="tr-TR" sz="1100" dirty="0">
                <a:latin typeface="Fira Code" panose="020B0809050000020004" pitchFamily="49" charset="0"/>
                <a:ea typeface="Fira Code" panose="020B0809050000020004" pitchFamily="49" charset="0"/>
                <a:cs typeface="Fira Code" panose="020B0809050000020004" pitchFamily="49" charset="0"/>
              </a:rPr>
              <a:t> Case diyagramı, sistemin işlevselliğini ve kullanıcı etkileşimlerini belirlemenize yardımcı olur.</a:t>
            </a:r>
          </a:p>
        </p:txBody>
      </p:sp>
    </p:spTree>
    <p:extLst>
      <p:ext uri="{BB962C8B-B14F-4D97-AF65-F5344CB8AC3E}">
        <p14:creationId xmlns:p14="http://schemas.microsoft.com/office/powerpoint/2010/main" val="73532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68E13061-C8D1-1BDA-E441-4A8F151B85B4}"/>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A1775EC4-BDA1-E8D8-6640-4CABED2A73C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400" b="1" dirty="0"/>
              <a:t>UML Diyagramları Nasıl Çizilir?</a:t>
            </a:r>
            <a:endParaRPr sz="2400" b="1" dirty="0">
              <a:solidFill>
                <a:srgbClr val="0070C0"/>
              </a:solidFill>
            </a:endParaRPr>
          </a:p>
        </p:txBody>
      </p:sp>
      <p:sp>
        <p:nvSpPr>
          <p:cNvPr id="3" name="Metin kutusu 2">
            <a:extLst>
              <a:ext uri="{FF2B5EF4-FFF2-40B4-BE49-F238E27FC236}">
                <a16:creationId xmlns:a16="http://schemas.microsoft.com/office/drawing/2014/main" id="{76CB682A-DB3D-941F-20B8-71D06D85702F}"/>
              </a:ext>
            </a:extLst>
          </p:cNvPr>
          <p:cNvSpPr txBox="1"/>
          <p:nvPr/>
        </p:nvSpPr>
        <p:spPr>
          <a:xfrm>
            <a:off x="493485" y="901611"/>
            <a:ext cx="8157029" cy="3485570"/>
          </a:xfrm>
          <a:prstGeom prst="rect">
            <a:avLst/>
          </a:prstGeom>
          <a:noFill/>
        </p:spPr>
        <p:txBody>
          <a:bodyPr wrap="square" rtlCol="0">
            <a:spAutoFit/>
          </a:bodyPr>
          <a:lstStyle/>
          <a:p>
            <a:pPr algn="just"/>
            <a:r>
              <a:rPr lang="tr-TR" sz="1050" b="1" dirty="0">
                <a:latin typeface="Fira Code" panose="020B0809050000020004" pitchFamily="49" charset="0"/>
                <a:ea typeface="Fira Code" panose="020B0809050000020004" pitchFamily="49" charset="0"/>
                <a:cs typeface="Fira Code" panose="020B0809050000020004" pitchFamily="49" charset="0"/>
              </a:rPr>
              <a:t>5. Diyagramı Çizme</a:t>
            </a:r>
          </a:p>
          <a:p>
            <a:pPr algn="just"/>
            <a:r>
              <a:rPr lang="tr-TR" sz="1050" dirty="0">
                <a:latin typeface="Fira Code" panose="020B0809050000020004" pitchFamily="49" charset="0"/>
                <a:ea typeface="Fira Code" panose="020B0809050000020004" pitchFamily="49" charset="0"/>
                <a:cs typeface="Fira Code" panose="020B0809050000020004" pitchFamily="49" charset="0"/>
              </a:rPr>
              <a:t>Diyagramda yer alacak bileşenleri ve aktörleri ekleyin. Her bileşenin özelliklerini ve ilişkilerini belirleyin. Bileşenler arasındaki ilişkileri ve etkileşimleri belirleyin. Örneğin, sınıflar arasındaki bağlantılar, mesajlaşmalar, durum değişiklikleri vb.</a:t>
            </a:r>
          </a:p>
          <a:p>
            <a:pPr algn="just"/>
            <a:endParaRPr lang="tr-TR" sz="1050" dirty="0">
              <a:latin typeface="Fira Code" panose="020B0809050000020004" pitchFamily="49" charset="0"/>
              <a:ea typeface="Fira Code" panose="020B0809050000020004" pitchFamily="49" charset="0"/>
              <a:cs typeface="Fira Code" panose="020B0809050000020004" pitchFamily="49" charset="0"/>
            </a:endParaRPr>
          </a:p>
          <a:p>
            <a:pPr algn="just"/>
            <a:r>
              <a:rPr lang="tr-TR" sz="1050" b="1" dirty="0">
                <a:latin typeface="Fira Code" panose="020B0809050000020004" pitchFamily="49" charset="0"/>
                <a:ea typeface="Fira Code" panose="020B0809050000020004" pitchFamily="49" charset="0"/>
                <a:cs typeface="Fira Code" panose="020B0809050000020004" pitchFamily="49" charset="0"/>
              </a:rPr>
              <a:t>6. Detaylandırma</a:t>
            </a:r>
          </a:p>
          <a:p>
            <a:pPr algn="just"/>
            <a:r>
              <a:rPr lang="tr-TR" sz="1050" dirty="0">
                <a:latin typeface="Fira Code" panose="020B0809050000020004" pitchFamily="49" charset="0"/>
                <a:ea typeface="Fira Code" panose="020B0809050000020004" pitchFamily="49" charset="0"/>
                <a:cs typeface="Fira Code" panose="020B0809050000020004" pitchFamily="49" charset="0"/>
              </a:rPr>
              <a:t>Diyagramı daha anlamlı hale getirmek için gerekli detayları ekleyin. Örneğin, her sınıfın özelliklerini, yöntemlerini veya geçiş koşullarını belirtebilirsiniz.</a:t>
            </a:r>
          </a:p>
          <a:p>
            <a:pPr algn="just"/>
            <a:endParaRPr lang="tr-TR" sz="1050" dirty="0">
              <a:latin typeface="Fira Code" panose="020B0809050000020004" pitchFamily="49" charset="0"/>
              <a:ea typeface="Fira Code" panose="020B0809050000020004" pitchFamily="49" charset="0"/>
              <a:cs typeface="Fira Code" panose="020B0809050000020004" pitchFamily="49" charset="0"/>
            </a:endParaRPr>
          </a:p>
          <a:p>
            <a:pPr algn="just"/>
            <a:r>
              <a:rPr lang="tr-TR" sz="1050" b="1" dirty="0">
                <a:latin typeface="Fira Code" panose="020B0809050000020004" pitchFamily="49" charset="0"/>
                <a:ea typeface="Fira Code" panose="020B0809050000020004" pitchFamily="49" charset="0"/>
                <a:cs typeface="Fira Code" panose="020B0809050000020004" pitchFamily="49" charset="0"/>
              </a:rPr>
              <a:t>7. Gözden Geçirme ve Revize Etme</a:t>
            </a:r>
          </a:p>
          <a:p>
            <a:pPr algn="just"/>
            <a:r>
              <a:rPr lang="tr-TR" sz="1050" dirty="0">
                <a:latin typeface="Fira Code" panose="020B0809050000020004" pitchFamily="49" charset="0"/>
                <a:ea typeface="Fira Code" panose="020B0809050000020004" pitchFamily="49" charset="0"/>
                <a:cs typeface="Fira Code" panose="020B0809050000020004" pitchFamily="49" charset="0"/>
              </a:rPr>
              <a:t>Paydaşlarla Gözden Geçirin. Diyagramı proje ekibi veya ilgili paydaşlarla gözden geçirerek geri bildirim alın. Geri bildirimlere dayanarak diyagramda gerekli değişiklikleri yapın.</a:t>
            </a:r>
          </a:p>
          <a:p>
            <a:pPr algn="just"/>
            <a:endParaRPr lang="tr-TR" sz="1050" dirty="0">
              <a:latin typeface="Fira Code" panose="020B0809050000020004" pitchFamily="49" charset="0"/>
              <a:ea typeface="Fira Code" panose="020B0809050000020004" pitchFamily="49" charset="0"/>
              <a:cs typeface="Fira Code" panose="020B0809050000020004" pitchFamily="49" charset="0"/>
            </a:endParaRPr>
          </a:p>
          <a:p>
            <a:pPr algn="just"/>
            <a:r>
              <a:rPr lang="tr-TR" sz="1050" b="1" dirty="0">
                <a:latin typeface="Fira Code" panose="020B0809050000020004" pitchFamily="49" charset="0"/>
                <a:ea typeface="Fira Code" panose="020B0809050000020004" pitchFamily="49" charset="0"/>
                <a:cs typeface="Fira Code" panose="020B0809050000020004" pitchFamily="49" charset="0"/>
              </a:rPr>
              <a:t>8. Son Kontrol ve Belgelendirme</a:t>
            </a:r>
          </a:p>
          <a:p>
            <a:pPr algn="just"/>
            <a:r>
              <a:rPr lang="tr-TR" sz="1050" dirty="0">
                <a:latin typeface="Fira Code" panose="020B0809050000020004" pitchFamily="49" charset="0"/>
                <a:ea typeface="Fira Code" panose="020B0809050000020004" pitchFamily="49" charset="0"/>
                <a:cs typeface="Fira Code" panose="020B0809050000020004" pitchFamily="49" charset="0"/>
              </a:rPr>
              <a:t>Diyagramın tutarlılığını ve anlaşılırlığını kontrol edin. Tüm bileşenlerin ve ilişkilerin doğru ve eksiksiz olduğundan emin olun. Diyagramı uygun bir formatta belgeleyin ve proje dokümantasyonuna dahil edin.</a:t>
            </a:r>
          </a:p>
          <a:p>
            <a:pPr algn="just"/>
            <a:endParaRPr lang="tr-TR" sz="1050" dirty="0">
              <a:latin typeface="Fira Code" panose="020B0809050000020004" pitchFamily="49" charset="0"/>
              <a:ea typeface="Fira Code" panose="020B0809050000020004" pitchFamily="49" charset="0"/>
              <a:cs typeface="Fira Code" panose="020B0809050000020004" pitchFamily="49" charset="0"/>
            </a:endParaRPr>
          </a:p>
          <a:p>
            <a:pPr algn="just"/>
            <a:r>
              <a:rPr lang="tr-TR" sz="1050" b="1" dirty="0">
                <a:latin typeface="Fira Code" panose="020B0809050000020004" pitchFamily="49" charset="0"/>
                <a:ea typeface="Fira Code" panose="020B0809050000020004" pitchFamily="49" charset="0"/>
                <a:cs typeface="Fira Code" panose="020B0809050000020004" pitchFamily="49" charset="0"/>
              </a:rPr>
              <a:t>9. Diğer Diyagramları Çizme</a:t>
            </a:r>
          </a:p>
          <a:p>
            <a:pPr algn="just"/>
            <a:r>
              <a:rPr lang="tr-TR" sz="1050" dirty="0">
                <a:latin typeface="Fira Code" panose="020B0809050000020004" pitchFamily="49" charset="0"/>
                <a:ea typeface="Fira Code" panose="020B0809050000020004" pitchFamily="49" charset="0"/>
                <a:cs typeface="Fira Code" panose="020B0809050000020004" pitchFamily="49" charset="0"/>
              </a:rPr>
              <a:t>İlk diyagram tamamlandıktan sonra, projenizin gereksinimlerine göre diğer UML diyagramlarını (sınıf diyagramı, sıralama diyagramı, durum diyagramı vb.) çizmeye başlayabilirsiniz.</a:t>
            </a:r>
          </a:p>
        </p:txBody>
      </p:sp>
    </p:spTree>
    <p:extLst>
      <p:ext uri="{BB962C8B-B14F-4D97-AF65-F5344CB8AC3E}">
        <p14:creationId xmlns:p14="http://schemas.microsoft.com/office/powerpoint/2010/main" val="40397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0"/>
                                        <p:tgtEl>
                                          <p:spTgt spid="3">
                                            <p:txEl>
                                              <p:pRg st="12" end="12"/>
                                            </p:txEl>
                                          </p:spTgt>
                                        </p:tgtEl>
                                      </p:cBhvr>
                                    </p:animEffect>
                                    <p:anim calcmode="lin" valueType="num">
                                      <p:cBhvr>
                                        <p:cTn id="5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1000"/>
                                        <p:tgtEl>
                                          <p:spTgt spid="3">
                                            <p:txEl>
                                              <p:pRg st="13" end="13"/>
                                            </p:txEl>
                                          </p:spTgt>
                                        </p:tgtEl>
                                      </p:cBhvr>
                                    </p:animEffect>
                                    <p:anim calcmode="lin" valueType="num">
                                      <p:cBhvr>
                                        <p:cTn id="6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B4719A1F-A785-D0F0-D600-CF0C196B50E4}"/>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9943B2A1-FDDB-CC0B-5DC6-E30EABC03F8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400" b="1" dirty="0"/>
              <a:t>UML Diyagramları Çizim Uygulamaları</a:t>
            </a:r>
            <a:endParaRPr sz="2400" b="1" dirty="0">
              <a:solidFill>
                <a:srgbClr val="0070C0"/>
              </a:solidFill>
            </a:endParaRPr>
          </a:p>
        </p:txBody>
      </p:sp>
      <p:sp>
        <p:nvSpPr>
          <p:cNvPr id="3" name="Metin kutusu 2">
            <a:extLst>
              <a:ext uri="{FF2B5EF4-FFF2-40B4-BE49-F238E27FC236}">
                <a16:creationId xmlns:a16="http://schemas.microsoft.com/office/drawing/2014/main" id="{5F90A33C-FEF2-9EE8-B519-7DD91CCF029D}"/>
              </a:ext>
            </a:extLst>
          </p:cNvPr>
          <p:cNvSpPr txBox="1"/>
          <p:nvPr/>
        </p:nvSpPr>
        <p:spPr>
          <a:xfrm>
            <a:off x="3018972" y="1329782"/>
            <a:ext cx="2779486" cy="2192908"/>
          </a:xfrm>
          <a:prstGeom prst="rect">
            <a:avLst/>
          </a:prstGeom>
          <a:noFill/>
        </p:spPr>
        <p:txBody>
          <a:bodyPr wrap="square" rtlCol="0">
            <a:spAutoFit/>
          </a:bodyPr>
          <a:lstStyle/>
          <a:p>
            <a:pPr marL="228600" indent="-228600" algn="just">
              <a:buAutoNum type="arabicPeriod"/>
            </a:pPr>
            <a:r>
              <a:rPr lang="tr-TR" sz="1050" b="1" dirty="0">
                <a:latin typeface="Fira Code" panose="020B0809050000020004" pitchFamily="49" charset="0"/>
                <a:ea typeface="Fira Code" panose="020B0809050000020004" pitchFamily="49" charset="0"/>
                <a:cs typeface="Fira Code" panose="020B0809050000020004" pitchFamily="49" charset="0"/>
              </a:rPr>
              <a:t>Draw.io </a:t>
            </a:r>
            <a:r>
              <a:rPr lang="tr-TR" sz="1050" b="1" dirty="0">
                <a:solidFill>
                  <a:srgbClr val="FF0000"/>
                </a:solidFill>
                <a:latin typeface="Fira Code" panose="020B0809050000020004" pitchFamily="49" charset="0"/>
                <a:ea typeface="Fira Code" panose="020B0809050000020004" pitchFamily="49" charset="0"/>
                <a:cs typeface="Fira Code" panose="020B0809050000020004" pitchFamily="49" charset="0"/>
              </a:rPr>
              <a:t>*</a:t>
            </a:r>
          </a:p>
          <a:p>
            <a:pPr marL="228600" indent="-228600" algn="just">
              <a:buAutoNum type="arabicPeriod"/>
            </a:pPr>
            <a:endParaRPr lang="tr-TR" sz="1050"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AutoNum type="arabicPeriod"/>
            </a:pPr>
            <a:r>
              <a:rPr lang="tr-TR" sz="1050" dirty="0">
                <a:latin typeface="Fira Code" panose="020B0809050000020004" pitchFamily="49" charset="0"/>
                <a:ea typeface="Fira Code" panose="020B0809050000020004" pitchFamily="49" charset="0"/>
                <a:cs typeface="Fira Code" panose="020B0809050000020004" pitchFamily="49" charset="0"/>
              </a:rPr>
              <a:t>Microsoft Visio</a:t>
            </a:r>
          </a:p>
          <a:p>
            <a:pPr marL="228600" indent="-228600" algn="just">
              <a:buAutoNum type="arabicPeriod"/>
            </a:pPr>
            <a:endParaRPr lang="tr-TR" sz="1050"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AutoNum type="arabicPeriod"/>
            </a:pPr>
            <a:r>
              <a:rPr lang="tr-TR" sz="1050" b="1" dirty="0">
                <a:latin typeface="Fira Code" panose="020B0809050000020004" pitchFamily="49" charset="0"/>
                <a:ea typeface="Fira Code" panose="020B0809050000020004" pitchFamily="49" charset="0"/>
                <a:cs typeface="Fira Code" panose="020B0809050000020004" pitchFamily="49" charset="0"/>
              </a:rPr>
              <a:t>Microsoft Word</a:t>
            </a:r>
          </a:p>
          <a:p>
            <a:pPr marL="228600" indent="-228600" algn="just">
              <a:buAutoNum type="arabicPeriod"/>
            </a:pPr>
            <a:endParaRPr lang="tr-TR" sz="1050"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AutoNum type="arabicPeriod"/>
            </a:pPr>
            <a:r>
              <a:rPr lang="tr-TR" sz="1050" dirty="0" err="1">
                <a:latin typeface="Fira Code" panose="020B0809050000020004" pitchFamily="49" charset="0"/>
                <a:ea typeface="Fira Code" panose="020B0809050000020004" pitchFamily="49" charset="0"/>
                <a:cs typeface="Fira Code" panose="020B0809050000020004" pitchFamily="49" charset="0"/>
              </a:rPr>
              <a:t>Canva</a:t>
            </a:r>
            <a:endParaRPr lang="tr-TR" sz="1050"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AutoNum type="arabicPeriod"/>
            </a:pPr>
            <a:endParaRPr lang="tr-TR" sz="1050"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AutoNum type="arabicPeriod"/>
            </a:pPr>
            <a:r>
              <a:rPr lang="tr-TR" sz="1050" b="1" dirty="0" err="1">
                <a:latin typeface="Fira Code" panose="020B0809050000020004" pitchFamily="49" charset="0"/>
                <a:ea typeface="Fira Code" panose="020B0809050000020004" pitchFamily="49" charset="0"/>
                <a:cs typeface="Fira Code" panose="020B0809050000020004" pitchFamily="49" charset="0"/>
              </a:rPr>
              <a:t>PlantUML</a:t>
            </a:r>
            <a:endParaRPr lang="tr-TR" sz="1050" b="1"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AutoNum type="arabicPeriod"/>
            </a:pPr>
            <a:endParaRPr lang="tr-TR" sz="1050"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AutoNum type="arabicPeriod"/>
            </a:pPr>
            <a:r>
              <a:rPr lang="tr-TR" sz="1050" dirty="0" err="1">
                <a:latin typeface="Fira Code" panose="020B0809050000020004" pitchFamily="49" charset="0"/>
                <a:ea typeface="Fira Code" panose="020B0809050000020004" pitchFamily="49" charset="0"/>
                <a:cs typeface="Fira Code" panose="020B0809050000020004" pitchFamily="49" charset="0"/>
              </a:rPr>
              <a:t>Edraw</a:t>
            </a:r>
            <a:r>
              <a:rPr lang="tr-TR" sz="1050" dirty="0">
                <a:latin typeface="Fira Code" panose="020B0809050000020004" pitchFamily="49" charset="0"/>
                <a:ea typeface="Fira Code" panose="020B0809050000020004" pitchFamily="49" charset="0"/>
                <a:cs typeface="Fira Code" panose="020B0809050000020004" pitchFamily="49" charset="0"/>
              </a:rPr>
              <a:t> </a:t>
            </a:r>
            <a:r>
              <a:rPr lang="tr-TR" sz="1050" dirty="0" err="1">
                <a:latin typeface="Fira Code" panose="020B0809050000020004" pitchFamily="49" charset="0"/>
                <a:ea typeface="Fira Code" panose="020B0809050000020004" pitchFamily="49" charset="0"/>
                <a:cs typeface="Fira Code" panose="020B0809050000020004" pitchFamily="49" charset="0"/>
              </a:rPr>
              <a:t>Max</a:t>
            </a:r>
            <a:endParaRPr lang="tr-TR" sz="1050"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AutoNum type="arabicPeriod"/>
            </a:pPr>
            <a:endParaRPr lang="tr-TR" sz="1050"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AutoNum type="arabicPeriod"/>
            </a:pPr>
            <a:r>
              <a:rPr lang="tr-TR" sz="1050" b="1" dirty="0" err="1">
                <a:latin typeface="Fira Code" panose="020B0809050000020004" pitchFamily="49" charset="0"/>
                <a:ea typeface="Fira Code" panose="020B0809050000020004" pitchFamily="49" charset="0"/>
                <a:cs typeface="Fira Code" panose="020B0809050000020004" pitchFamily="49" charset="0"/>
              </a:rPr>
              <a:t>Creately</a:t>
            </a:r>
            <a:endParaRPr lang="tr-TR" sz="105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14795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45"/>
          <p:cNvSpPr txBox="1">
            <a:spLocks noGrp="1"/>
          </p:cNvSpPr>
          <p:nvPr>
            <p:ph type="title"/>
          </p:nvPr>
        </p:nvSpPr>
        <p:spPr>
          <a:xfrm>
            <a:off x="1844400" y="2057250"/>
            <a:ext cx="5455200" cy="10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4400" b="1" dirty="0"/>
              <a:t>Ders Sonu</a:t>
            </a:r>
            <a:r>
              <a:rPr lang="en" sz="4400" b="1" dirty="0"/>
              <a:t>!</a:t>
            </a:r>
            <a:endParaRPr sz="4400" b="1" dirty="0"/>
          </a:p>
        </p:txBody>
      </p:sp>
      <p:sp>
        <p:nvSpPr>
          <p:cNvPr id="976" name="Google Shape;976;p45"/>
          <p:cNvSpPr/>
          <p:nvPr/>
        </p:nvSpPr>
        <p:spPr>
          <a:xfrm>
            <a:off x="747719" y="714014"/>
            <a:ext cx="625118" cy="562622"/>
          </a:xfrm>
          <a:custGeom>
            <a:avLst/>
            <a:gdLst/>
            <a:ahLst/>
            <a:cxnLst/>
            <a:rect l="l" t="t" r="r" b="b"/>
            <a:pathLst>
              <a:path w="20015" h="18014" extrusionOk="0">
                <a:moveTo>
                  <a:pt x="13009" y="1969"/>
                </a:moveTo>
                <a:lnTo>
                  <a:pt x="13009" y="2969"/>
                </a:lnTo>
                <a:lnTo>
                  <a:pt x="15011" y="2969"/>
                </a:lnTo>
                <a:lnTo>
                  <a:pt x="15011" y="3970"/>
                </a:lnTo>
                <a:lnTo>
                  <a:pt x="16012" y="3970"/>
                </a:lnTo>
                <a:lnTo>
                  <a:pt x="16012" y="4971"/>
                </a:lnTo>
                <a:lnTo>
                  <a:pt x="17012" y="4971"/>
                </a:lnTo>
                <a:lnTo>
                  <a:pt x="17012" y="5972"/>
                </a:lnTo>
                <a:lnTo>
                  <a:pt x="17012" y="6972"/>
                </a:lnTo>
                <a:lnTo>
                  <a:pt x="18013" y="6972"/>
                </a:lnTo>
                <a:lnTo>
                  <a:pt x="18013" y="7973"/>
                </a:lnTo>
                <a:lnTo>
                  <a:pt x="18013" y="8974"/>
                </a:lnTo>
                <a:lnTo>
                  <a:pt x="18013" y="9974"/>
                </a:lnTo>
                <a:lnTo>
                  <a:pt x="18013" y="10975"/>
                </a:lnTo>
                <a:lnTo>
                  <a:pt x="17012" y="10975"/>
                </a:lnTo>
                <a:lnTo>
                  <a:pt x="17012" y="11976"/>
                </a:lnTo>
                <a:lnTo>
                  <a:pt x="17012" y="12977"/>
                </a:lnTo>
                <a:lnTo>
                  <a:pt x="15011" y="12977"/>
                </a:lnTo>
                <a:lnTo>
                  <a:pt x="15011" y="11976"/>
                </a:lnTo>
                <a:lnTo>
                  <a:pt x="14010" y="11976"/>
                </a:lnTo>
                <a:lnTo>
                  <a:pt x="14010" y="10975"/>
                </a:lnTo>
                <a:lnTo>
                  <a:pt x="13009" y="10975"/>
                </a:lnTo>
                <a:lnTo>
                  <a:pt x="13009" y="9974"/>
                </a:lnTo>
                <a:lnTo>
                  <a:pt x="12009" y="9974"/>
                </a:lnTo>
                <a:lnTo>
                  <a:pt x="12009" y="8974"/>
                </a:lnTo>
                <a:lnTo>
                  <a:pt x="11008" y="8974"/>
                </a:lnTo>
                <a:lnTo>
                  <a:pt x="11008" y="7973"/>
                </a:lnTo>
                <a:lnTo>
                  <a:pt x="10007" y="7973"/>
                </a:lnTo>
                <a:lnTo>
                  <a:pt x="10007" y="7006"/>
                </a:lnTo>
                <a:lnTo>
                  <a:pt x="9007" y="7006"/>
                </a:lnTo>
                <a:lnTo>
                  <a:pt x="9007" y="6005"/>
                </a:lnTo>
                <a:lnTo>
                  <a:pt x="8006" y="6005"/>
                </a:lnTo>
                <a:lnTo>
                  <a:pt x="8006" y="5004"/>
                </a:lnTo>
                <a:lnTo>
                  <a:pt x="7005" y="5004"/>
                </a:lnTo>
                <a:lnTo>
                  <a:pt x="7005" y="4004"/>
                </a:lnTo>
                <a:lnTo>
                  <a:pt x="6004" y="4004"/>
                </a:lnTo>
                <a:lnTo>
                  <a:pt x="6004" y="3003"/>
                </a:lnTo>
                <a:lnTo>
                  <a:pt x="7005" y="3003"/>
                </a:lnTo>
                <a:lnTo>
                  <a:pt x="7005" y="2002"/>
                </a:lnTo>
                <a:lnTo>
                  <a:pt x="8006" y="2002"/>
                </a:lnTo>
                <a:lnTo>
                  <a:pt x="8006" y="1969"/>
                </a:lnTo>
                <a:close/>
                <a:moveTo>
                  <a:pt x="5004" y="5004"/>
                </a:moveTo>
                <a:lnTo>
                  <a:pt x="5004" y="6005"/>
                </a:lnTo>
                <a:lnTo>
                  <a:pt x="6004" y="6005"/>
                </a:lnTo>
                <a:lnTo>
                  <a:pt x="6004" y="7006"/>
                </a:lnTo>
                <a:lnTo>
                  <a:pt x="7005" y="7006"/>
                </a:lnTo>
                <a:lnTo>
                  <a:pt x="7005" y="8006"/>
                </a:lnTo>
                <a:lnTo>
                  <a:pt x="8006" y="8006"/>
                </a:lnTo>
                <a:lnTo>
                  <a:pt x="8006" y="9007"/>
                </a:lnTo>
                <a:lnTo>
                  <a:pt x="9007" y="9007"/>
                </a:lnTo>
                <a:lnTo>
                  <a:pt x="9007" y="10008"/>
                </a:lnTo>
                <a:lnTo>
                  <a:pt x="10007" y="10008"/>
                </a:lnTo>
                <a:lnTo>
                  <a:pt x="10007" y="11009"/>
                </a:lnTo>
                <a:lnTo>
                  <a:pt x="11008" y="11009"/>
                </a:lnTo>
                <a:lnTo>
                  <a:pt x="11008" y="12009"/>
                </a:lnTo>
                <a:lnTo>
                  <a:pt x="12009" y="12009"/>
                </a:lnTo>
                <a:lnTo>
                  <a:pt x="12009" y="13010"/>
                </a:lnTo>
                <a:lnTo>
                  <a:pt x="13009" y="13010"/>
                </a:lnTo>
                <a:lnTo>
                  <a:pt x="13009" y="14011"/>
                </a:lnTo>
                <a:lnTo>
                  <a:pt x="14010" y="14011"/>
                </a:lnTo>
                <a:lnTo>
                  <a:pt x="14010" y="15011"/>
                </a:lnTo>
                <a:lnTo>
                  <a:pt x="13009" y="15011"/>
                </a:lnTo>
                <a:lnTo>
                  <a:pt x="13009" y="16012"/>
                </a:lnTo>
                <a:lnTo>
                  <a:pt x="12042" y="16012"/>
                </a:lnTo>
                <a:lnTo>
                  <a:pt x="12042" y="16045"/>
                </a:lnTo>
                <a:lnTo>
                  <a:pt x="7005" y="16045"/>
                </a:lnTo>
                <a:lnTo>
                  <a:pt x="7005" y="15045"/>
                </a:lnTo>
                <a:lnTo>
                  <a:pt x="5004" y="15045"/>
                </a:lnTo>
                <a:lnTo>
                  <a:pt x="5004" y="14044"/>
                </a:lnTo>
                <a:lnTo>
                  <a:pt x="4003" y="14044"/>
                </a:lnTo>
                <a:lnTo>
                  <a:pt x="4003" y="13043"/>
                </a:lnTo>
                <a:lnTo>
                  <a:pt x="2969" y="13043"/>
                </a:lnTo>
                <a:lnTo>
                  <a:pt x="2969" y="12043"/>
                </a:lnTo>
                <a:lnTo>
                  <a:pt x="2969" y="11042"/>
                </a:lnTo>
                <a:lnTo>
                  <a:pt x="2002" y="11042"/>
                </a:lnTo>
                <a:lnTo>
                  <a:pt x="2002" y="10041"/>
                </a:lnTo>
                <a:lnTo>
                  <a:pt x="2002" y="9040"/>
                </a:lnTo>
                <a:lnTo>
                  <a:pt x="2002" y="8040"/>
                </a:lnTo>
                <a:lnTo>
                  <a:pt x="2002" y="7006"/>
                </a:lnTo>
                <a:lnTo>
                  <a:pt x="3002" y="7006"/>
                </a:lnTo>
                <a:lnTo>
                  <a:pt x="3002" y="6005"/>
                </a:lnTo>
                <a:lnTo>
                  <a:pt x="3002" y="5004"/>
                </a:lnTo>
                <a:close/>
                <a:moveTo>
                  <a:pt x="7005" y="1"/>
                </a:moveTo>
                <a:lnTo>
                  <a:pt x="7005" y="1001"/>
                </a:lnTo>
                <a:lnTo>
                  <a:pt x="4003" y="1001"/>
                </a:lnTo>
                <a:lnTo>
                  <a:pt x="4003" y="2002"/>
                </a:lnTo>
                <a:lnTo>
                  <a:pt x="2969" y="2002"/>
                </a:lnTo>
                <a:lnTo>
                  <a:pt x="2969" y="3003"/>
                </a:lnTo>
                <a:lnTo>
                  <a:pt x="2002" y="3003"/>
                </a:lnTo>
                <a:lnTo>
                  <a:pt x="2002" y="4004"/>
                </a:lnTo>
                <a:lnTo>
                  <a:pt x="1001" y="4004"/>
                </a:lnTo>
                <a:lnTo>
                  <a:pt x="1001" y="5004"/>
                </a:lnTo>
                <a:lnTo>
                  <a:pt x="1001" y="6005"/>
                </a:lnTo>
                <a:lnTo>
                  <a:pt x="0" y="6005"/>
                </a:lnTo>
                <a:lnTo>
                  <a:pt x="0" y="7006"/>
                </a:lnTo>
                <a:lnTo>
                  <a:pt x="0" y="8006"/>
                </a:lnTo>
                <a:lnTo>
                  <a:pt x="0" y="9007"/>
                </a:lnTo>
                <a:lnTo>
                  <a:pt x="0" y="10008"/>
                </a:lnTo>
                <a:lnTo>
                  <a:pt x="0" y="11009"/>
                </a:lnTo>
                <a:lnTo>
                  <a:pt x="0" y="12009"/>
                </a:lnTo>
                <a:lnTo>
                  <a:pt x="1001" y="12009"/>
                </a:lnTo>
                <a:lnTo>
                  <a:pt x="1001" y="13010"/>
                </a:lnTo>
                <a:lnTo>
                  <a:pt x="1001" y="14011"/>
                </a:lnTo>
                <a:lnTo>
                  <a:pt x="2002" y="14011"/>
                </a:lnTo>
                <a:lnTo>
                  <a:pt x="2002" y="15011"/>
                </a:lnTo>
                <a:lnTo>
                  <a:pt x="3002" y="15011"/>
                </a:lnTo>
                <a:lnTo>
                  <a:pt x="3002" y="16012"/>
                </a:lnTo>
                <a:lnTo>
                  <a:pt x="4003" y="16012"/>
                </a:lnTo>
                <a:lnTo>
                  <a:pt x="4003" y="17013"/>
                </a:lnTo>
                <a:lnTo>
                  <a:pt x="7005" y="17013"/>
                </a:lnTo>
                <a:lnTo>
                  <a:pt x="7005" y="18014"/>
                </a:lnTo>
                <a:lnTo>
                  <a:pt x="13009" y="18014"/>
                </a:lnTo>
                <a:lnTo>
                  <a:pt x="13009" y="17013"/>
                </a:lnTo>
                <a:lnTo>
                  <a:pt x="16012" y="17013"/>
                </a:lnTo>
                <a:lnTo>
                  <a:pt x="16012" y="16012"/>
                </a:lnTo>
                <a:lnTo>
                  <a:pt x="17012" y="16012"/>
                </a:lnTo>
                <a:lnTo>
                  <a:pt x="17012" y="15011"/>
                </a:lnTo>
                <a:lnTo>
                  <a:pt x="18013" y="15011"/>
                </a:lnTo>
                <a:lnTo>
                  <a:pt x="18013" y="14011"/>
                </a:lnTo>
                <a:lnTo>
                  <a:pt x="19014" y="14011"/>
                </a:lnTo>
                <a:lnTo>
                  <a:pt x="19014" y="13010"/>
                </a:lnTo>
                <a:lnTo>
                  <a:pt x="19014" y="12009"/>
                </a:lnTo>
                <a:lnTo>
                  <a:pt x="20014" y="12009"/>
                </a:lnTo>
                <a:lnTo>
                  <a:pt x="20014" y="11009"/>
                </a:lnTo>
                <a:lnTo>
                  <a:pt x="20014" y="10008"/>
                </a:lnTo>
                <a:lnTo>
                  <a:pt x="20014" y="9007"/>
                </a:lnTo>
                <a:lnTo>
                  <a:pt x="20014" y="8006"/>
                </a:lnTo>
                <a:lnTo>
                  <a:pt x="20014" y="7006"/>
                </a:lnTo>
                <a:lnTo>
                  <a:pt x="20014" y="6005"/>
                </a:lnTo>
                <a:lnTo>
                  <a:pt x="19080" y="6005"/>
                </a:lnTo>
                <a:lnTo>
                  <a:pt x="19080" y="5004"/>
                </a:lnTo>
                <a:lnTo>
                  <a:pt x="19080" y="4004"/>
                </a:lnTo>
                <a:lnTo>
                  <a:pt x="18080" y="4004"/>
                </a:lnTo>
                <a:lnTo>
                  <a:pt x="18080" y="3003"/>
                </a:lnTo>
                <a:lnTo>
                  <a:pt x="17079" y="3003"/>
                </a:lnTo>
                <a:lnTo>
                  <a:pt x="17079" y="2002"/>
                </a:lnTo>
                <a:lnTo>
                  <a:pt x="16078" y="2002"/>
                </a:lnTo>
                <a:lnTo>
                  <a:pt x="16078" y="1001"/>
                </a:lnTo>
                <a:lnTo>
                  <a:pt x="13076" y="1001"/>
                </a:lnTo>
                <a:lnTo>
                  <a:pt x="130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3440638A-F2FC-982D-D3BF-9FE7F12F3D91}"/>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0147E387-0E29-DD40-EE1B-6DFFA6BF0C3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UML (</a:t>
            </a:r>
            <a:r>
              <a:rPr lang="tr-TR" b="1" dirty="0" err="1"/>
              <a:t>Unified</a:t>
            </a:r>
            <a:r>
              <a:rPr lang="tr-TR" b="1" dirty="0"/>
              <a:t> </a:t>
            </a:r>
            <a:r>
              <a:rPr lang="tr-TR" b="1" dirty="0" err="1"/>
              <a:t>Modeling</a:t>
            </a:r>
            <a:r>
              <a:rPr lang="tr-TR" b="1" dirty="0"/>
              <a:t> Language)</a:t>
            </a:r>
            <a:endParaRPr b="1" dirty="0"/>
          </a:p>
        </p:txBody>
      </p:sp>
      <p:sp>
        <p:nvSpPr>
          <p:cNvPr id="857" name="Google Shape;857;p42">
            <a:extLst>
              <a:ext uri="{FF2B5EF4-FFF2-40B4-BE49-F238E27FC236}">
                <a16:creationId xmlns:a16="http://schemas.microsoft.com/office/drawing/2014/main" id="{002F90CB-540D-0246-1864-6230115B607D}"/>
              </a:ext>
            </a:extLst>
          </p:cNvPr>
          <p:cNvSpPr txBox="1">
            <a:spLocks noGrp="1"/>
          </p:cNvSpPr>
          <p:nvPr>
            <p:ph type="body" idx="1"/>
          </p:nvPr>
        </p:nvSpPr>
        <p:spPr>
          <a:xfrm>
            <a:off x="720000" y="1152475"/>
            <a:ext cx="5199300" cy="3416400"/>
          </a:xfrm>
          <a:prstGeom prst="rect">
            <a:avLst/>
          </a:prstGeom>
        </p:spPr>
        <p:txBody>
          <a:bodyPr spcFirstLastPara="1" wrap="square" lIns="91425" tIns="91425" rIns="91425" bIns="91425" anchor="t" anchorCtr="0">
            <a:noAutofit/>
          </a:bodyPr>
          <a:lstStyle/>
          <a:p>
            <a:pPr marL="0" indent="0" algn="just">
              <a:buClr>
                <a:srgbClr val="2C0604"/>
              </a:buClr>
              <a:buSzPts val="1100"/>
              <a:buNone/>
            </a:pPr>
            <a:r>
              <a:rPr lang="tr-TR" sz="1600" b="0" i="0" dirty="0">
                <a:solidFill>
                  <a:srgbClr val="222222"/>
                </a:solidFill>
                <a:effectLst/>
                <a:latin typeface="Fira Code" panose="020B0809050000020004" pitchFamily="49" charset="0"/>
                <a:ea typeface="Fira Code" panose="020B0809050000020004" pitchFamily="49" charset="0"/>
                <a:cs typeface="Fira Code" panose="020B0809050000020004" pitchFamily="49" charset="0"/>
              </a:rPr>
              <a:t>UML, devasa, karmaşık sistemleri simüle eden en iyi mühendislik yaklaşımlarını birleştirir. Nesne yönelimli yazılım oluşturmak ve yazılım geliştirme süreci </a:t>
            </a:r>
            <a:r>
              <a:rPr lang="tr-TR" sz="1600" b="0" i="0" dirty="0" err="1">
                <a:solidFill>
                  <a:srgbClr val="222222"/>
                </a:solidFill>
                <a:effectLst/>
                <a:latin typeface="Fira Code" panose="020B0809050000020004" pitchFamily="49" charset="0"/>
                <a:ea typeface="Fira Code" panose="020B0809050000020004" pitchFamily="49" charset="0"/>
                <a:cs typeface="Fira Code" panose="020B0809050000020004" pitchFamily="49" charset="0"/>
              </a:rPr>
              <a:t>UML'ye</a:t>
            </a:r>
            <a:r>
              <a:rPr lang="tr-TR" sz="1600" b="0" i="0" dirty="0">
                <a:solidFill>
                  <a:srgbClr val="222222"/>
                </a:solidFill>
                <a:effectLst/>
                <a:latin typeface="Fira Code" panose="020B0809050000020004" pitchFamily="49" charset="0"/>
                <a:ea typeface="Fira Code" panose="020B0809050000020004" pitchFamily="49" charset="0"/>
                <a:cs typeface="Fira Code" panose="020B0809050000020004" pitchFamily="49" charset="0"/>
              </a:rPr>
              <a:t> dayanır.</a:t>
            </a:r>
          </a:p>
          <a:p>
            <a:pPr marL="0" indent="0" algn="just">
              <a:buClr>
                <a:srgbClr val="2C0604"/>
              </a:buClr>
              <a:buSzPts val="1100"/>
              <a:buNone/>
            </a:pPr>
            <a:endParaRPr lang="tr-TR" sz="1600" dirty="0">
              <a:solidFill>
                <a:srgbClr val="222222"/>
              </a:solidFill>
              <a:latin typeface="Fira Code" panose="020B0809050000020004" pitchFamily="49" charset="0"/>
              <a:ea typeface="Fira Code" panose="020B0809050000020004" pitchFamily="49" charset="0"/>
              <a:cs typeface="Fira Code" panose="020B0809050000020004" pitchFamily="49" charset="0"/>
            </a:endParaRPr>
          </a:p>
          <a:p>
            <a:pPr marL="0" indent="0" algn="just">
              <a:buClr>
                <a:srgbClr val="2C0604"/>
              </a:buClr>
              <a:buSzPts val="1100"/>
              <a:buNone/>
            </a:pPr>
            <a:r>
              <a:rPr lang="tr-TR" sz="1400" b="0" i="0" dirty="0">
                <a:solidFill>
                  <a:srgbClr val="222222"/>
                </a:solidFill>
                <a:effectLst/>
                <a:latin typeface="Fira Code" panose="020B0809050000020004" pitchFamily="49" charset="0"/>
                <a:ea typeface="Fira Code" panose="020B0809050000020004" pitchFamily="49" charset="0"/>
                <a:cs typeface="Fira Code" panose="020B0809050000020004" pitchFamily="49" charset="0"/>
              </a:rPr>
              <a:t>Geliştiricilerin veya işletme sahiplerinin sistem yapılarını anlamalarına, incelemelerine ve kurmalarına yardımcı olmaktır.</a:t>
            </a:r>
            <a:endParaRPr sz="12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 name="Google Shape;10912;p86">
            <a:extLst>
              <a:ext uri="{FF2B5EF4-FFF2-40B4-BE49-F238E27FC236}">
                <a16:creationId xmlns:a16="http://schemas.microsoft.com/office/drawing/2014/main" id="{559988E3-8DCD-ED7A-D569-4079D9E6C50F}"/>
              </a:ext>
            </a:extLst>
          </p:cNvPr>
          <p:cNvSpPr/>
          <p:nvPr/>
        </p:nvSpPr>
        <p:spPr>
          <a:xfrm>
            <a:off x="6859281" y="1736667"/>
            <a:ext cx="1151287" cy="1124008"/>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50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887DE424-4C11-7644-9C6D-4FBE06FFCE4F}"/>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AFFC7B07-8857-FDC7-F909-DED576345B9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UML (</a:t>
            </a:r>
            <a:r>
              <a:rPr lang="tr-TR" b="1" dirty="0" err="1"/>
              <a:t>Unified</a:t>
            </a:r>
            <a:r>
              <a:rPr lang="tr-TR" b="1" dirty="0"/>
              <a:t> </a:t>
            </a:r>
            <a:r>
              <a:rPr lang="tr-TR" b="1" dirty="0" err="1"/>
              <a:t>Modeling</a:t>
            </a:r>
            <a:r>
              <a:rPr lang="tr-TR" b="1" dirty="0"/>
              <a:t> Language)</a:t>
            </a:r>
            <a:endParaRPr b="1" dirty="0"/>
          </a:p>
        </p:txBody>
      </p:sp>
      <p:sp>
        <p:nvSpPr>
          <p:cNvPr id="857" name="Google Shape;857;p42">
            <a:extLst>
              <a:ext uri="{FF2B5EF4-FFF2-40B4-BE49-F238E27FC236}">
                <a16:creationId xmlns:a16="http://schemas.microsoft.com/office/drawing/2014/main" id="{68C9F07D-7D49-A802-F7BF-CBF0E36B1909}"/>
              </a:ext>
            </a:extLst>
          </p:cNvPr>
          <p:cNvSpPr txBox="1">
            <a:spLocks noGrp="1"/>
          </p:cNvSpPr>
          <p:nvPr>
            <p:ph type="body" idx="1"/>
          </p:nvPr>
        </p:nvSpPr>
        <p:spPr>
          <a:xfrm>
            <a:off x="720000" y="1152475"/>
            <a:ext cx="5199300" cy="3416400"/>
          </a:xfrm>
          <a:prstGeom prst="rect">
            <a:avLst/>
          </a:prstGeom>
        </p:spPr>
        <p:txBody>
          <a:bodyPr spcFirstLastPara="1" wrap="square" lIns="91425" tIns="91425" rIns="91425" bIns="91425" anchor="t" anchorCtr="0">
            <a:noAutofit/>
          </a:bodyPr>
          <a:lstStyle/>
          <a:p>
            <a:pPr marL="0" indent="0" algn="just">
              <a:buClr>
                <a:srgbClr val="2C0604"/>
              </a:buClr>
              <a:buSzPts val="1100"/>
              <a:buNone/>
            </a:pPr>
            <a:r>
              <a:rPr lang="tr-TR" sz="120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Bir yazılım için her kişinin farklı bakış açısı vardır. </a:t>
            </a:r>
          </a:p>
          <a:p>
            <a:pPr marL="0" indent="0" algn="just">
              <a:buClr>
                <a:srgbClr val="2C0604"/>
              </a:buClr>
              <a:buSzPts val="1100"/>
              <a:buNone/>
            </a:pPr>
            <a:endPar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indent="0" algn="just">
              <a:buClr>
                <a:srgbClr val="2C0604"/>
              </a:buClr>
              <a:buSzPts val="1100"/>
              <a:buNone/>
            </a:pPr>
            <a:r>
              <a:rPr lang="tr-TR" sz="1200" b="1"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Müşteri açısından </a:t>
            </a:r>
            <a:r>
              <a:rPr lang="tr-TR" sz="120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projeye baktığımızda müşteriyi işlerin sıralandırılması, sisteme artıları ve eksiler, işler arasındaki ilişkiler ilgilendirirken bir fonksiyonun detayları ilgilendirmemektedir.</a:t>
            </a:r>
          </a:p>
          <a:p>
            <a:pPr marL="0" indent="0" algn="just">
              <a:buClr>
                <a:srgbClr val="2C0604"/>
              </a:buClr>
              <a:buSzPts val="1100"/>
              <a:buNone/>
            </a:pPr>
            <a:endPar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indent="0" algn="just">
              <a:buClr>
                <a:srgbClr val="2C0604"/>
              </a:buClr>
              <a:buSzPts val="1100"/>
              <a:buNone/>
            </a:pPr>
            <a:r>
              <a:rPr lang="tr-TR" sz="1200" b="1"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Analist açısından </a:t>
            </a:r>
            <a:r>
              <a:rPr lang="tr-TR" sz="120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baktığımızda nesne özellikleri, fonksiyonlar ve alacakları parametreler yeterli iken </a:t>
            </a:r>
            <a:r>
              <a:rPr lang="tr-TR" sz="1200" b="1"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tasarımcı açısından </a:t>
            </a:r>
            <a:r>
              <a:rPr lang="tr-TR" sz="120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parametrelerin veri tipleri, fonksiyonun performansı, yaşam süresi gibi bilgiler de önemli olmaktadır.</a:t>
            </a:r>
          </a:p>
          <a:p>
            <a:pPr marL="0" indent="0" algn="just">
              <a:buClr>
                <a:srgbClr val="2C0604"/>
              </a:buClr>
              <a:buSzPts val="1100"/>
              <a:buNone/>
            </a:pPr>
            <a:endParaRPr sz="9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 name="Google Shape;10912;p86">
            <a:extLst>
              <a:ext uri="{FF2B5EF4-FFF2-40B4-BE49-F238E27FC236}">
                <a16:creationId xmlns:a16="http://schemas.microsoft.com/office/drawing/2014/main" id="{31EC3E80-5393-CBCB-4FD0-8F2FB48401C7}"/>
              </a:ext>
            </a:extLst>
          </p:cNvPr>
          <p:cNvSpPr/>
          <p:nvPr/>
        </p:nvSpPr>
        <p:spPr>
          <a:xfrm>
            <a:off x="6859281" y="1736667"/>
            <a:ext cx="1151287" cy="1124008"/>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Metin kutusu 3">
            <a:extLst>
              <a:ext uri="{FF2B5EF4-FFF2-40B4-BE49-F238E27FC236}">
                <a16:creationId xmlns:a16="http://schemas.microsoft.com/office/drawing/2014/main" id="{9E8CCA91-3F44-1A6D-6500-B4227286B399}"/>
              </a:ext>
            </a:extLst>
          </p:cNvPr>
          <p:cNvSpPr txBox="1"/>
          <p:nvPr/>
        </p:nvSpPr>
        <p:spPr>
          <a:xfrm>
            <a:off x="268514" y="3991025"/>
            <a:ext cx="8606971" cy="534057"/>
          </a:xfrm>
          <a:prstGeom prst="rect">
            <a:avLst/>
          </a:prstGeom>
          <a:noFill/>
        </p:spPr>
        <p:txBody>
          <a:bodyPr wrap="square">
            <a:spAutoFit/>
          </a:bodyPr>
          <a:lstStyle/>
          <a:p>
            <a:pPr algn="just">
              <a:lnSpc>
                <a:spcPct val="150000"/>
              </a:lnSpc>
              <a:spcAft>
                <a:spcPts val="1000"/>
              </a:spcAft>
            </a:pPr>
            <a:r>
              <a:rPr lang="tr-TR" sz="1000" b="1" dirty="0">
                <a:solidFill>
                  <a:srgbClr val="FF0000"/>
                </a:solidFill>
                <a:effectLst/>
                <a:latin typeface="Fira Code" panose="020B0809050000020004" pitchFamily="49" charset="0"/>
                <a:ea typeface="Fira Code" panose="020B0809050000020004" pitchFamily="49" charset="0"/>
                <a:cs typeface="Fira Code" panose="020B0809050000020004" pitchFamily="49" charset="0"/>
              </a:rPr>
              <a:t>Bu nedenle UML bu ekip için gerekli farklı diyagramlar içermektedir. Yazılım geliştirme işinde yer alacak farklı ekiplerin farklı bakış açılarına uygun farklı UML diyagramları bulunmaktadır.</a:t>
            </a:r>
            <a:endParaRPr lang="tr-TR" sz="900" b="1" dirty="0">
              <a:solidFill>
                <a:srgbClr val="FF0000"/>
              </a:solidFill>
              <a:effectLst/>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91534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7">
                                            <p:txEl>
                                              <p:pRg st="4" end="4"/>
                                            </p:txEl>
                                          </p:spTgt>
                                        </p:tgtEl>
                                        <p:attrNameLst>
                                          <p:attrName>style.visibility</p:attrName>
                                        </p:attrNameLst>
                                      </p:cBhvr>
                                      <p:to>
                                        <p:strVal val="visible"/>
                                      </p:to>
                                    </p:set>
                                    <p:animEffect transition="in" filter="fade">
                                      <p:cBhvr>
                                        <p:cTn id="21" dur="1000"/>
                                        <p:tgtEl>
                                          <p:spTgt spid="857">
                                            <p:txEl>
                                              <p:pRg st="4" end="4"/>
                                            </p:txEl>
                                          </p:spTgt>
                                        </p:tgtEl>
                                      </p:cBhvr>
                                    </p:animEffect>
                                    <p:anim calcmode="lin" valueType="num">
                                      <p:cBhvr>
                                        <p:cTn id="22"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1000"/>
                                        <p:tgtEl>
                                          <p:spTgt spid="4">
                                            <p:txEl>
                                              <p:pRg st="0" end="0"/>
                                            </p:txEl>
                                          </p:spTgt>
                                        </p:tgtEl>
                                      </p:cBhvr>
                                    </p:animEffect>
                                    <p:anim calcmode="lin" valueType="num">
                                      <p:cBhvr>
                                        <p:cTn id="2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b="1" dirty="0"/>
              <a:t>UML Diyagram Türleri</a:t>
            </a:r>
            <a:endParaRPr b="1"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02</a:t>
            </a:r>
            <a:endParaRPr b="1" dirty="0"/>
          </a:p>
        </p:txBody>
      </p:sp>
      <p:grpSp>
        <p:nvGrpSpPr>
          <p:cNvPr id="4" name="Google Shape;8819;p80">
            <a:extLst>
              <a:ext uri="{FF2B5EF4-FFF2-40B4-BE49-F238E27FC236}">
                <a16:creationId xmlns:a16="http://schemas.microsoft.com/office/drawing/2014/main" id="{A0DDFA82-D2A2-F21E-8D41-5B4F9658F35A}"/>
              </a:ext>
            </a:extLst>
          </p:cNvPr>
          <p:cNvGrpSpPr/>
          <p:nvPr/>
        </p:nvGrpSpPr>
        <p:grpSpPr>
          <a:xfrm>
            <a:off x="6179486" y="1175927"/>
            <a:ext cx="1396971" cy="966723"/>
            <a:chOff x="803162" y="2667727"/>
            <a:chExt cx="1411906" cy="633611"/>
          </a:xfrm>
        </p:grpSpPr>
        <p:cxnSp>
          <p:nvCxnSpPr>
            <p:cNvPr id="5" name="Google Shape;8820;p80">
              <a:extLst>
                <a:ext uri="{FF2B5EF4-FFF2-40B4-BE49-F238E27FC236}">
                  <a16:creationId xmlns:a16="http://schemas.microsoft.com/office/drawing/2014/main" id="{88D3C442-E084-B44D-CB64-12E71ABEECAF}"/>
                </a:ext>
              </a:extLst>
            </p:cNvPr>
            <p:cNvCxnSpPr>
              <a:stCxn id="17" idx="2"/>
              <a:endCxn id="15" idx="0"/>
            </p:cNvCxnSpPr>
            <p:nvPr/>
          </p:nvCxnSpPr>
          <p:spPr>
            <a:xfrm rot="-5400000" flipH="1">
              <a:off x="1629114" y="2672827"/>
              <a:ext cx="129300" cy="369300"/>
            </a:xfrm>
            <a:prstGeom prst="bentConnector3">
              <a:avLst>
                <a:gd name="adj1" fmla="val 49963"/>
              </a:avLst>
            </a:prstGeom>
            <a:noFill/>
            <a:ln w="25400" cap="flat" cmpd="sng">
              <a:solidFill>
                <a:schemeClr val="tx1"/>
              </a:solidFill>
              <a:prstDash val="solid"/>
              <a:round/>
              <a:headEnd type="none" w="sm" len="sm"/>
              <a:tailEnd type="none" w="sm" len="sm"/>
            </a:ln>
          </p:spPr>
        </p:cxnSp>
        <p:cxnSp>
          <p:nvCxnSpPr>
            <p:cNvPr id="6" name="Google Shape;8823;p80">
              <a:extLst>
                <a:ext uri="{FF2B5EF4-FFF2-40B4-BE49-F238E27FC236}">
                  <a16:creationId xmlns:a16="http://schemas.microsoft.com/office/drawing/2014/main" id="{3E3DC8F0-D5F8-2159-DEF2-F5932528B973}"/>
                </a:ext>
              </a:extLst>
            </p:cNvPr>
            <p:cNvCxnSpPr>
              <a:stCxn id="16" idx="0"/>
              <a:endCxn id="17" idx="2"/>
            </p:cNvCxnSpPr>
            <p:nvPr/>
          </p:nvCxnSpPr>
          <p:spPr>
            <a:xfrm rot="-5400000">
              <a:off x="1259830" y="2672682"/>
              <a:ext cx="129300" cy="369300"/>
            </a:xfrm>
            <a:prstGeom prst="bentConnector3">
              <a:avLst>
                <a:gd name="adj1" fmla="val 49963"/>
              </a:avLst>
            </a:prstGeom>
            <a:noFill/>
            <a:ln w="25400" cap="flat" cmpd="sng">
              <a:solidFill>
                <a:schemeClr val="tx1"/>
              </a:solidFill>
              <a:prstDash val="solid"/>
              <a:round/>
              <a:headEnd type="none" w="sm" len="sm"/>
              <a:tailEnd type="none" w="sm" len="sm"/>
            </a:ln>
          </p:spPr>
        </p:cxnSp>
        <p:cxnSp>
          <p:nvCxnSpPr>
            <p:cNvPr id="7" name="Google Shape;8825;p80">
              <a:extLst>
                <a:ext uri="{FF2B5EF4-FFF2-40B4-BE49-F238E27FC236}">
                  <a16:creationId xmlns:a16="http://schemas.microsoft.com/office/drawing/2014/main" id="{1CF0DA0E-5CA5-EA5F-E306-FD234A27DF6A}"/>
                </a:ext>
              </a:extLst>
            </p:cNvPr>
            <p:cNvCxnSpPr>
              <a:stCxn id="16" idx="2"/>
              <a:endCxn id="12" idx="0"/>
            </p:cNvCxnSpPr>
            <p:nvPr/>
          </p:nvCxnSpPr>
          <p:spPr>
            <a:xfrm rot="-5400000" flipH="1">
              <a:off x="1163380" y="3023532"/>
              <a:ext cx="129300" cy="176400"/>
            </a:xfrm>
            <a:prstGeom prst="bentConnector3">
              <a:avLst>
                <a:gd name="adj1" fmla="val 49963"/>
              </a:avLst>
            </a:prstGeom>
            <a:noFill/>
            <a:ln w="25400" cap="flat" cmpd="sng">
              <a:solidFill>
                <a:schemeClr val="tx1"/>
              </a:solidFill>
              <a:prstDash val="solid"/>
              <a:round/>
              <a:headEnd type="none" w="sm" len="sm"/>
              <a:tailEnd type="none" w="sm" len="sm"/>
            </a:ln>
          </p:spPr>
        </p:cxnSp>
        <p:cxnSp>
          <p:nvCxnSpPr>
            <p:cNvPr id="8" name="Google Shape;8827;p80">
              <a:extLst>
                <a:ext uri="{FF2B5EF4-FFF2-40B4-BE49-F238E27FC236}">
                  <a16:creationId xmlns:a16="http://schemas.microsoft.com/office/drawing/2014/main" id="{F059CAEA-5FF5-1E17-776D-D0603EE54BCC}"/>
                </a:ext>
              </a:extLst>
            </p:cNvPr>
            <p:cNvCxnSpPr>
              <a:stCxn id="11" idx="0"/>
              <a:endCxn id="16" idx="2"/>
            </p:cNvCxnSpPr>
            <p:nvPr/>
          </p:nvCxnSpPr>
          <p:spPr>
            <a:xfrm rot="-5400000">
              <a:off x="987062" y="3023388"/>
              <a:ext cx="129300" cy="176400"/>
            </a:xfrm>
            <a:prstGeom prst="bentConnector3">
              <a:avLst>
                <a:gd name="adj1" fmla="val 49963"/>
              </a:avLst>
            </a:prstGeom>
            <a:noFill/>
            <a:ln w="25400" cap="flat" cmpd="sng">
              <a:solidFill>
                <a:schemeClr val="tx1"/>
              </a:solidFill>
              <a:prstDash val="solid"/>
              <a:round/>
              <a:headEnd type="none" w="sm" len="sm"/>
              <a:tailEnd type="none" w="sm" len="sm"/>
            </a:ln>
          </p:spPr>
        </p:cxnSp>
        <p:cxnSp>
          <p:nvCxnSpPr>
            <p:cNvPr id="9" name="Google Shape;8829;p80">
              <a:extLst>
                <a:ext uri="{FF2B5EF4-FFF2-40B4-BE49-F238E27FC236}">
                  <a16:creationId xmlns:a16="http://schemas.microsoft.com/office/drawing/2014/main" id="{B2867275-2844-0E23-1BB1-B2580AA03271}"/>
                </a:ext>
              </a:extLst>
            </p:cNvPr>
            <p:cNvCxnSpPr>
              <a:stCxn id="15" idx="2"/>
              <a:endCxn id="14" idx="0"/>
            </p:cNvCxnSpPr>
            <p:nvPr/>
          </p:nvCxnSpPr>
          <p:spPr>
            <a:xfrm rot="-5400000" flipH="1">
              <a:off x="1901948" y="3023532"/>
              <a:ext cx="129300" cy="176400"/>
            </a:xfrm>
            <a:prstGeom prst="bentConnector3">
              <a:avLst>
                <a:gd name="adj1" fmla="val 49963"/>
              </a:avLst>
            </a:prstGeom>
            <a:noFill/>
            <a:ln w="25400" cap="flat" cmpd="sng">
              <a:solidFill>
                <a:schemeClr val="tx1"/>
              </a:solidFill>
              <a:prstDash val="solid"/>
              <a:round/>
              <a:headEnd type="none" w="sm" len="sm"/>
              <a:tailEnd type="none" w="sm" len="sm"/>
            </a:ln>
          </p:spPr>
        </p:cxnSp>
        <p:cxnSp>
          <p:nvCxnSpPr>
            <p:cNvPr id="10" name="Google Shape;8831;p80">
              <a:extLst>
                <a:ext uri="{FF2B5EF4-FFF2-40B4-BE49-F238E27FC236}">
                  <a16:creationId xmlns:a16="http://schemas.microsoft.com/office/drawing/2014/main" id="{235A8BD0-BABD-8581-50CB-BE475B3A7E78}"/>
                </a:ext>
              </a:extLst>
            </p:cNvPr>
            <p:cNvCxnSpPr>
              <a:stCxn id="13" idx="0"/>
              <a:endCxn id="15" idx="2"/>
            </p:cNvCxnSpPr>
            <p:nvPr/>
          </p:nvCxnSpPr>
          <p:spPr>
            <a:xfrm rot="-5400000">
              <a:off x="1725631" y="3023388"/>
              <a:ext cx="129300" cy="176400"/>
            </a:xfrm>
            <a:prstGeom prst="bentConnector3">
              <a:avLst>
                <a:gd name="adj1" fmla="val 49963"/>
              </a:avLst>
            </a:prstGeom>
            <a:noFill/>
            <a:ln w="25400" cap="flat" cmpd="sng">
              <a:solidFill>
                <a:schemeClr val="tx1"/>
              </a:solidFill>
              <a:prstDash val="solid"/>
              <a:round/>
              <a:headEnd type="none" w="sm" len="sm"/>
              <a:tailEnd type="none" w="sm" len="sm"/>
            </a:ln>
          </p:spPr>
        </p:cxnSp>
        <p:sp>
          <p:nvSpPr>
            <p:cNvPr id="11" name="Google Shape;8828;p80">
              <a:extLst>
                <a:ext uri="{FF2B5EF4-FFF2-40B4-BE49-F238E27FC236}">
                  <a16:creationId xmlns:a16="http://schemas.microsoft.com/office/drawing/2014/main" id="{AA05D026-0052-189A-36B2-FBC677DCC337}"/>
                </a:ext>
              </a:extLst>
            </p:cNvPr>
            <p:cNvSpPr/>
            <p:nvPr/>
          </p:nvSpPr>
          <p:spPr>
            <a:xfrm>
              <a:off x="803162" y="3176238"/>
              <a:ext cx="320700" cy="125100"/>
            </a:xfrm>
            <a:prstGeom prst="roundRect">
              <a:avLst>
                <a:gd name="adj" fmla="val 50000"/>
              </a:avLst>
            </a:prstGeom>
            <a:noFill/>
            <a:ln w="254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2" name="Google Shape;8826;p80">
              <a:extLst>
                <a:ext uri="{FF2B5EF4-FFF2-40B4-BE49-F238E27FC236}">
                  <a16:creationId xmlns:a16="http://schemas.microsoft.com/office/drawing/2014/main" id="{E8DAED81-445A-251E-0675-8121A4D8772E}"/>
                </a:ext>
              </a:extLst>
            </p:cNvPr>
            <p:cNvSpPr/>
            <p:nvPr/>
          </p:nvSpPr>
          <p:spPr>
            <a:xfrm>
              <a:off x="1155799" y="3176238"/>
              <a:ext cx="320700" cy="125100"/>
            </a:xfrm>
            <a:prstGeom prst="roundRect">
              <a:avLst>
                <a:gd name="adj" fmla="val 50000"/>
              </a:avLst>
            </a:prstGeom>
            <a:noFill/>
            <a:ln w="254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3" name="Google Shape;8832;p80">
              <a:extLst>
                <a:ext uri="{FF2B5EF4-FFF2-40B4-BE49-F238E27FC236}">
                  <a16:creationId xmlns:a16="http://schemas.microsoft.com/office/drawing/2014/main" id="{DB6BB87E-81B5-17B8-B5AF-AB9AEE6F67F7}"/>
                </a:ext>
              </a:extLst>
            </p:cNvPr>
            <p:cNvSpPr/>
            <p:nvPr/>
          </p:nvSpPr>
          <p:spPr>
            <a:xfrm>
              <a:off x="1541731" y="3176238"/>
              <a:ext cx="320700" cy="125100"/>
            </a:xfrm>
            <a:prstGeom prst="roundRect">
              <a:avLst>
                <a:gd name="adj" fmla="val 50000"/>
              </a:avLst>
            </a:prstGeom>
            <a:noFill/>
            <a:ln w="254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4" name="Google Shape;8830;p80">
              <a:extLst>
                <a:ext uri="{FF2B5EF4-FFF2-40B4-BE49-F238E27FC236}">
                  <a16:creationId xmlns:a16="http://schemas.microsoft.com/office/drawing/2014/main" id="{D18E2D53-D543-347B-6E01-92E14E48F682}"/>
                </a:ext>
              </a:extLst>
            </p:cNvPr>
            <p:cNvSpPr/>
            <p:nvPr/>
          </p:nvSpPr>
          <p:spPr>
            <a:xfrm>
              <a:off x="1894368" y="3176238"/>
              <a:ext cx="320700" cy="125100"/>
            </a:xfrm>
            <a:prstGeom prst="roundRect">
              <a:avLst>
                <a:gd name="adj" fmla="val 50000"/>
              </a:avLst>
            </a:prstGeom>
            <a:noFill/>
            <a:ln w="254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5" name="Google Shape;8822;p80">
              <a:extLst>
                <a:ext uri="{FF2B5EF4-FFF2-40B4-BE49-F238E27FC236}">
                  <a16:creationId xmlns:a16="http://schemas.microsoft.com/office/drawing/2014/main" id="{0799BEB9-F048-C62F-716C-F98D9B3AD2F2}"/>
                </a:ext>
              </a:extLst>
            </p:cNvPr>
            <p:cNvSpPr/>
            <p:nvPr/>
          </p:nvSpPr>
          <p:spPr>
            <a:xfrm>
              <a:off x="1718048" y="2921982"/>
              <a:ext cx="320700" cy="125100"/>
            </a:xfrm>
            <a:prstGeom prst="roundRect">
              <a:avLst>
                <a:gd name="adj" fmla="val 50000"/>
              </a:avLst>
            </a:prstGeom>
            <a:noFill/>
            <a:ln w="254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6" name="Google Shape;8824;p80">
              <a:extLst>
                <a:ext uri="{FF2B5EF4-FFF2-40B4-BE49-F238E27FC236}">
                  <a16:creationId xmlns:a16="http://schemas.microsoft.com/office/drawing/2014/main" id="{FD92A4B3-EB0F-9960-A6D9-6971BE839AE2}"/>
                </a:ext>
              </a:extLst>
            </p:cNvPr>
            <p:cNvSpPr/>
            <p:nvPr/>
          </p:nvSpPr>
          <p:spPr>
            <a:xfrm>
              <a:off x="979480" y="2921982"/>
              <a:ext cx="320700" cy="125100"/>
            </a:xfrm>
            <a:prstGeom prst="roundRect">
              <a:avLst>
                <a:gd name="adj" fmla="val 50000"/>
              </a:avLst>
            </a:prstGeom>
            <a:noFill/>
            <a:ln w="254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7" name="Google Shape;8821;p80">
              <a:extLst>
                <a:ext uri="{FF2B5EF4-FFF2-40B4-BE49-F238E27FC236}">
                  <a16:creationId xmlns:a16="http://schemas.microsoft.com/office/drawing/2014/main" id="{7B19CF4E-3A9A-AB6C-D72E-447D4BF6839C}"/>
                </a:ext>
              </a:extLst>
            </p:cNvPr>
            <p:cNvSpPr/>
            <p:nvPr/>
          </p:nvSpPr>
          <p:spPr>
            <a:xfrm>
              <a:off x="1348764" y="2667727"/>
              <a:ext cx="320700" cy="125100"/>
            </a:xfrm>
            <a:prstGeom prst="roundRect">
              <a:avLst>
                <a:gd name="adj" fmla="val 50000"/>
              </a:avLst>
            </a:prstGeom>
            <a:noFill/>
            <a:ln w="254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6" name="Dikdörtgen 5">
            <a:extLst>
              <a:ext uri="{FF2B5EF4-FFF2-40B4-BE49-F238E27FC236}">
                <a16:creationId xmlns:a16="http://schemas.microsoft.com/office/drawing/2014/main" id="{6330C5F2-63C7-99BD-FB84-70E198FF63B7}"/>
              </a:ext>
            </a:extLst>
          </p:cNvPr>
          <p:cNvSpPr/>
          <p:nvPr/>
        </p:nvSpPr>
        <p:spPr>
          <a:xfrm>
            <a:off x="3998685" y="486229"/>
            <a:ext cx="1436916" cy="4644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UML Diyagram</a:t>
            </a:r>
          </a:p>
        </p:txBody>
      </p:sp>
      <p:sp>
        <p:nvSpPr>
          <p:cNvPr id="7" name="Dikdörtgen 6">
            <a:extLst>
              <a:ext uri="{FF2B5EF4-FFF2-40B4-BE49-F238E27FC236}">
                <a16:creationId xmlns:a16="http://schemas.microsoft.com/office/drawing/2014/main" id="{F6C12BC8-785D-C2EF-A81E-F8AB7DBBCB1D}"/>
              </a:ext>
            </a:extLst>
          </p:cNvPr>
          <p:cNvSpPr/>
          <p:nvPr/>
        </p:nvSpPr>
        <p:spPr>
          <a:xfrm>
            <a:off x="1582057" y="1661885"/>
            <a:ext cx="1436916" cy="4644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Yapısal</a:t>
            </a:r>
          </a:p>
          <a:p>
            <a:pPr algn="ctr"/>
            <a:r>
              <a:rPr lang="tr-TR" sz="1050" b="1" dirty="0">
                <a:solidFill>
                  <a:srgbClr val="FF0000"/>
                </a:solidFill>
                <a:latin typeface="Fira Code" panose="020B0809050000020004" pitchFamily="49" charset="0"/>
                <a:ea typeface="Fira Code" panose="020B0809050000020004" pitchFamily="49" charset="0"/>
                <a:cs typeface="Fira Code" panose="020B0809050000020004" pitchFamily="49" charset="0"/>
              </a:rPr>
              <a:t>(</a:t>
            </a:r>
            <a:r>
              <a:rPr lang="tr-TR" sz="1050" b="1" dirty="0" err="1">
                <a:solidFill>
                  <a:srgbClr val="FF0000"/>
                </a:solidFill>
                <a:latin typeface="Fira Code" panose="020B0809050000020004" pitchFamily="49" charset="0"/>
                <a:ea typeface="Fira Code" panose="020B0809050000020004" pitchFamily="49" charset="0"/>
                <a:cs typeface="Fira Code" panose="020B0809050000020004" pitchFamily="49" charset="0"/>
              </a:rPr>
              <a:t>Structural</a:t>
            </a:r>
            <a:r>
              <a:rPr lang="tr-TR" sz="1050" b="1" dirty="0">
                <a:solidFill>
                  <a:srgbClr val="FF0000"/>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9" name="Dikdörtgen 8">
            <a:extLst>
              <a:ext uri="{FF2B5EF4-FFF2-40B4-BE49-F238E27FC236}">
                <a16:creationId xmlns:a16="http://schemas.microsoft.com/office/drawing/2014/main" id="{0E5EF07D-D7B9-A4A9-564A-9B060D8D396B}"/>
              </a:ext>
            </a:extLst>
          </p:cNvPr>
          <p:cNvSpPr/>
          <p:nvPr/>
        </p:nvSpPr>
        <p:spPr>
          <a:xfrm>
            <a:off x="6429826" y="1661885"/>
            <a:ext cx="1436916" cy="4644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Davranışsal</a:t>
            </a:r>
          </a:p>
          <a:p>
            <a:pPr algn="ctr"/>
            <a:r>
              <a:rPr lang="tr-TR" sz="1050" b="1" dirty="0">
                <a:solidFill>
                  <a:srgbClr val="FF0000"/>
                </a:solidFill>
                <a:latin typeface="Fira Code" panose="020B0809050000020004" pitchFamily="49" charset="0"/>
                <a:ea typeface="Fira Code" panose="020B0809050000020004" pitchFamily="49" charset="0"/>
                <a:cs typeface="Fira Code" panose="020B0809050000020004" pitchFamily="49" charset="0"/>
              </a:rPr>
              <a:t>(</a:t>
            </a:r>
            <a:r>
              <a:rPr lang="tr-TR" sz="1050" b="1" dirty="0" err="1">
                <a:solidFill>
                  <a:srgbClr val="FF0000"/>
                </a:solidFill>
                <a:latin typeface="Fira Code" panose="020B0809050000020004" pitchFamily="49" charset="0"/>
                <a:ea typeface="Fira Code" panose="020B0809050000020004" pitchFamily="49" charset="0"/>
                <a:cs typeface="Fira Code" panose="020B0809050000020004" pitchFamily="49" charset="0"/>
              </a:rPr>
              <a:t>Behavioral</a:t>
            </a:r>
            <a:r>
              <a:rPr lang="tr-TR" sz="1050" b="1" dirty="0">
                <a:solidFill>
                  <a:srgbClr val="FF0000"/>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10" name="Dikdörtgen 9">
            <a:extLst>
              <a:ext uri="{FF2B5EF4-FFF2-40B4-BE49-F238E27FC236}">
                <a16:creationId xmlns:a16="http://schemas.microsoft.com/office/drawing/2014/main" id="{4AFCF9C2-7FBD-67DC-C5A8-C6BB1A761E45}"/>
              </a:ext>
            </a:extLst>
          </p:cNvPr>
          <p:cNvSpPr/>
          <p:nvPr/>
        </p:nvSpPr>
        <p:spPr>
          <a:xfrm>
            <a:off x="341087" y="2320524"/>
            <a:ext cx="1204684" cy="58505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000" b="1" dirty="0">
                <a:solidFill>
                  <a:schemeClr val="tx1"/>
                </a:solidFill>
                <a:latin typeface="Fira Code" panose="020B0809050000020004" pitchFamily="49" charset="0"/>
                <a:ea typeface="Fira Code" panose="020B0809050000020004" pitchFamily="49" charset="0"/>
                <a:cs typeface="Fira Code" panose="020B0809050000020004" pitchFamily="49" charset="0"/>
              </a:rPr>
              <a:t>Class Diyagramları</a:t>
            </a:r>
            <a:endPar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1" name="Dikdörtgen 10">
            <a:extLst>
              <a:ext uri="{FF2B5EF4-FFF2-40B4-BE49-F238E27FC236}">
                <a16:creationId xmlns:a16="http://schemas.microsoft.com/office/drawing/2014/main" id="{6B73BB00-34DF-8A93-CDC4-210116194F4D}"/>
              </a:ext>
            </a:extLst>
          </p:cNvPr>
          <p:cNvSpPr/>
          <p:nvPr/>
        </p:nvSpPr>
        <p:spPr>
          <a:xfrm>
            <a:off x="1698173" y="2320524"/>
            <a:ext cx="1204684" cy="58505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000" b="1" dirty="0">
                <a:solidFill>
                  <a:schemeClr val="tx1"/>
                </a:solidFill>
                <a:latin typeface="Fira Code" panose="020B0809050000020004" pitchFamily="49" charset="0"/>
                <a:ea typeface="Fira Code" panose="020B0809050000020004" pitchFamily="49" charset="0"/>
                <a:cs typeface="Fira Code" panose="020B0809050000020004" pitchFamily="49" charset="0"/>
              </a:rPr>
              <a:t>Component Diyagramları</a:t>
            </a:r>
            <a:endPar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2" name="Dikdörtgen 11">
            <a:extLst>
              <a:ext uri="{FF2B5EF4-FFF2-40B4-BE49-F238E27FC236}">
                <a16:creationId xmlns:a16="http://schemas.microsoft.com/office/drawing/2014/main" id="{68533457-4694-3548-F5CA-E81291CCBF25}"/>
              </a:ext>
            </a:extLst>
          </p:cNvPr>
          <p:cNvSpPr/>
          <p:nvPr/>
        </p:nvSpPr>
        <p:spPr>
          <a:xfrm>
            <a:off x="3055259" y="2322350"/>
            <a:ext cx="1204684" cy="58322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000" b="1" dirty="0" err="1">
                <a:solidFill>
                  <a:schemeClr val="tx1"/>
                </a:solidFill>
                <a:latin typeface="Fira Code" panose="020B0809050000020004" pitchFamily="49" charset="0"/>
                <a:ea typeface="Fira Code" panose="020B0809050000020004" pitchFamily="49" charset="0"/>
                <a:cs typeface="Fira Code" panose="020B0809050000020004" pitchFamily="49" charset="0"/>
              </a:rPr>
              <a:t>Composite</a:t>
            </a:r>
            <a:r>
              <a:rPr lang="tr-TR" sz="1000" b="1" dirty="0">
                <a:solidFill>
                  <a:schemeClr val="tx1"/>
                </a:solidFill>
                <a:latin typeface="Fira Code" panose="020B0809050000020004" pitchFamily="49" charset="0"/>
                <a:ea typeface="Fira Code" panose="020B0809050000020004" pitchFamily="49" charset="0"/>
                <a:cs typeface="Fira Code" panose="020B0809050000020004" pitchFamily="49" charset="0"/>
              </a:rPr>
              <a:t> Diyagramları</a:t>
            </a:r>
            <a:endPar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3" name="Dikdörtgen 12">
            <a:extLst>
              <a:ext uri="{FF2B5EF4-FFF2-40B4-BE49-F238E27FC236}">
                <a16:creationId xmlns:a16="http://schemas.microsoft.com/office/drawing/2014/main" id="{E5F5B731-3B42-CBF1-45EA-0FCA72409ACE}"/>
              </a:ext>
            </a:extLst>
          </p:cNvPr>
          <p:cNvSpPr/>
          <p:nvPr/>
        </p:nvSpPr>
        <p:spPr>
          <a:xfrm>
            <a:off x="341087" y="3034382"/>
            <a:ext cx="1204684" cy="464457"/>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000" b="1" dirty="0">
                <a:solidFill>
                  <a:schemeClr val="tx1"/>
                </a:solidFill>
                <a:latin typeface="Fira Code" panose="020B0809050000020004" pitchFamily="49" charset="0"/>
                <a:ea typeface="Fira Code" panose="020B0809050000020004" pitchFamily="49" charset="0"/>
                <a:cs typeface="Fira Code" panose="020B0809050000020004" pitchFamily="49" charset="0"/>
              </a:rPr>
              <a:t>Deployment Diyagramları</a:t>
            </a:r>
            <a:endPar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4" name="Dikdörtgen 13">
            <a:extLst>
              <a:ext uri="{FF2B5EF4-FFF2-40B4-BE49-F238E27FC236}">
                <a16:creationId xmlns:a16="http://schemas.microsoft.com/office/drawing/2014/main" id="{BD8C57E7-7276-DCF8-CD21-D890AFCC85E5}"/>
              </a:ext>
            </a:extLst>
          </p:cNvPr>
          <p:cNvSpPr/>
          <p:nvPr/>
        </p:nvSpPr>
        <p:spPr>
          <a:xfrm>
            <a:off x="1698173" y="3019847"/>
            <a:ext cx="1204684" cy="464457"/>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000" b="1" dirty="0">
                <a:solidFill>
                  <a:schemeClr val="tx1"/>
                </a:solidFill>
                <a:latin typeface="Fira Code" panose="020B0809050000020004" pitchFamily="49" charset="0"/>
                <a:ea typeface="Fira Code" panose="020B0809050000020004" pitchFamily="49" charset="0"/>
                <a:cs typeface="Fira Code" panose="020B0809050000020004" pitchFamily="49" charset="0"/>
              </a:rPr>
              <a:t>Object Diyagramları</a:t>
            </a:r>
            <a:endPar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5" name="Dikdörtgen 14">
            <a:extLst>
              <a:ext uri="{FF2B5EF4-FFF2-40B4-BE49-F238E27FC236}">
                <a16:creationId xmlns:a16="http://schemas.microsoft.com/office/drawing/2014/main" id="{E286D494-7F83-2CAF-D6E5-FAAF409FEC0B}"/>
              </a:ext>
            </a:extLst>
          </p:cNvPr>
          <p:cNvSpPr/>
          <p:nvPr/>
        </p:nvSpPr>
        <p:spPr>
          <a:xfrm>
            <a:off x="3055259" y="3034382"/>
            <a:ext cx="1204684" cy="464457"/>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000" b="1" dirty="0" err="1">
                <a:solidFill>
                  <a:schemeClr val="tx1"/>
                </a:solidFill>
                <a:latin typeface="Fira Code" panose="020B0809050000020004" pitchFamily="49" charset="0"/>
                <a:ea typeface="Fira Code" panose="020B0809050000020004" pitchFamily="49" charset="0"/>
                <a:cs typeface="Fira Code" panose="020B0809050000020004" pitchFamily="49" charset="0"/>
              </a:rPr>
              <a:t>Package</a:t>
            </a:r>
            <a:r>
              <a:rPr lang="tr-TR" sz="1000" b="1" dirty="0">
                <a:solidFill>
                  <a:schemeClr val="tx1"/>
                </a:solidFill>
                <a:latin typeface="Fira Code" panose="020B0809050000020004" pitchFamily="49" charset="0"/>
                <a:ea typeface="Fira Code" panose="020B0809050000020004" pitchFamily="49" charset="0"/>
                <a:cs typeface="Fira Code" panose="020B0809050000020004" pitchFamily="49" charset="0"/>
              </a:rPr>
              <a:t> Diyagramları</a:t>
            </a:r>
            <a:endPar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6" name="Dikdörtgen 15">
            <a:extLst>
              <a:ext uri="{FF2B5EF4-FFF2-40B4-BE49-F238E27FC236}">
                <a16:creationId xmlns:a16="http://schemas.microsoft.com/office/drawing/2014/main" id="{70AF7148-730D-7635-7909-D3AEFA32C40C}"/>
              </a:ext>
            </a:extLst>
          </p:cNvPr>
          <p:cNvSpPr/>
          <p:nvPr/>
        </p:nvSpPr>
        <p:spPr>
          <a:xfrm>
            <a:off x="5290458" y="2254799"/>
            <a:ext cx="1204684" cy="58322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000" b="1" dirty="0" err="1">
                <a:solidFill>
                  <a:schemeClr val="tx1"/>
                </a:solidFill>
                <a:latin typeface="Fira Code" panose="020B0809050000020004" pitchFamily="49" charset="0"/>
                <a:ea typeface="Fira Code" panose="020B0809050000020004" pitchFamily="49" charset="0"/>
                <a:cs typeface="Fira Code" panose="020B0809050000020004" pitchFamily="49" charset="0"/>
              </a:rPr>
              <a:t>Use</a:t>
            </a:r>
            <a:r>
              <a:rPr lang="tr-TR" sz="1000" b="1" dirty="0">
                <a:solidFill>
                  <a:schemeClr val="tx1"/>
                </a:solidFill>
                <a:latin typeface="Fira Code" panose="020B0809050000020004" pitchFamily="49" charset="0"/>
                <a:ea typeface="Fira Code" panose="020B0809050000020004" pitchFamily="49" charset="0"/>
                <a:cs typeface="Fira Code" panose="020B0809050000020004" pitchFamily="49" charset="0"/>
              </a:rPr>
              <a:t>-Case Diyagramları</a:t>
            </a:r>
            <a:endPar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7" name="Dikdörtgen 16">
            <a:extLst>
              <a:ext uri="{FF2B5EF4-FFF2-40B4-BE49-F238E27FC236}">
                <a16:creationId xmlns:a16="http://schemas.microsoft.com/office/drawing/2014/main" id="{5EE039BC-8143-84CB-137C-C8D9E283C887}"/>
              </a:ext>
            </a:extLst>
          </p:cNvPr>
          <p:cNvSpPr/>
          <p:nvPr/>
        </p:nvSpPr>
        <p:spPr>
          <a:xfrm>
            <a:off x="6545942" y="2254799"/>
            <a:ext cx="1204684" cy="58322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000" b="1" dirty="0">
                <a:solidFill>
                  <a:schemeClr val="tx1"/>
                </a:solidFill>
                <a:latin typeface="Fira Code" panose="020B0809050000020004" pitchFamily="49" charset="0"/>
                <a:ea typeface="Fira Code" panose="020B0809050000020004" pitchFamily="49" charset="0"/>
                <a:cs typeface="Fira Code" panose="020B0809050000020004" pitchFamily="49" charset="0"/>
              </a:rPr>
              <a:t>Activity Diyagramları</a:t>
            </a:r>
            <a:endPar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8" name="Dikdörtgen 17">
            <a:extLst>
              <a:ext uri="{FF2B5EF4-FFF2-40B4-BE49-F238E27FC236}">
                <a16:creationId xmlns:a16="http://schemas.microsoft.com/office/drawing/2014/main" id="{EF131B4C-2B32-22FA-06A3-FD437B016121}"/>
              </a:ext>
            </a:extLst>
          </p:cNvPr>
          <p:cNvSpPr/>
          <p:nvPr/>
        </p:nvSpPr>
        <p:spPr>
          <a:xfrm>
            <a:off x="7801426" y="2254799"/>
            <a:ext cx="1204684" cy="58322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000" b="1" dirty="0" err="1">
                <a:solidFill>
                  <a:schemeClr val="tx1"/>
                </a:solidFill>
                <a:latin typeface="Fira Code" panose="020B0809050000020004" pitchFamily="49" charset="0"/>
                <a:ea typeface="Fira Code" panose="020B0809050000020004" pitchFamily="49" charset="0"/>
                <a:cs typeface="Fira Code" panose="020B0809050000020004" pitchFamily="49" charset="0"/>
              </a:rPr>
              <a:t>State</a:t>
            </a:r>
            <a:r>
              <a:rPr lang="tr-TR" sz="1000" b="1" dirty="0">
                <a:solidFill>
                  <a:schemeClr val="tx1"/>
                </a:solidFill>
                <a:latin typeface="Fira Code" panose="020B0809050000020004" pitchFamily="49" charset="0"/>
                <a:ea typeface="Fira Code" panose="020B0809050000020004" pitchFamily="49" charset="0"/>
                <a:cs typeface="Fira Code" panose="020B0809050000020004" pitchFamily="49" charset="0"/>
              </a:rPr>
              <a:t> Diyagramları</a:t>
            </a:r>
            <a:endPar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9" name="Dikdörtgen 18">
            <a:extLst>
              <a:ext uri="{FF2B5EF4-FFF2-40B4-BE49-F238E27FC236}">
                <a16:creationId xmlns:a16="http://schemas.microsoft.com/office/drawing/2014/main" id="{4AA1A23F-F26A-CC92-C2E6-780F51A83DAF}"/>
              </a:ext>
            </a:extLst>
          </p:cNvPr>
          <p:cNvSpPr/>
          <p:nvPr/>
        </p:nvSpPr>
        <p:spPr>
          <a:xfrm>
            <a:off x="5290458" y="2915611"/>
            <a:ext cx="1204684" cy="58322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000" b="1" dirty="0" err="1">
                <a:solidFill>
                  <a:schemeClr val="tx1"/>
                </a:solidFill>
                <a:latin typeface="Fira Code" panose="020B0809050000020004" pitchFamily="49" charset="0"/>
                <a:ea typeface="Fira Code" panose="020B0809050000020004" pitchFamily="49" charset="0"/>
                <a:cs typeface="Fira Code" panose="020B0809050000020004" pitchFamily="49" charset="0"/>
              </a:rPr>
              <a:t>Sequence</a:t>
            </a:r>
            <a:r>
              <a:rPr lang="tr-TR" sz="1000" b="1" dirty="0">
                <a:solidFill>
                  <a:schemeClr val="tx1"/>
                </a:solidFill>
                <a:latin typeface="Fira Code" panose="020B0809050000020004" pitchFamily="49" charset="0"/>
                <a:ea typeface="Fira Code" panose="020B0809050000020004" pitchFamily="49" charset="0"/>
                <a:cs typeface="Fira Code" panose="020B0809050000020004" pitchFamily="49" charset="0"/>
              </a:rPr>
              <a:t> Diyagramları</a:t>
            </a:r>
            <a:endPar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0" name="Dikdörtgen 19">
            <a:extLst>
              <a:ext uri="{FF2B5EF4-FFF2-40B4-BE49-F238E27FC236}">
                <a16:creationId xmlns:a16="http://schemas.microsoft.com/office/drawing/2014/main" id="{3D599858-D190-0E24-7695-882436964B09}"/>
              </a:ext>
            </a:extLst>
          </p:cNvPr>
          <p:cNvSpPr/>
          <p:nvPr/>
        </p:nvSpPr>
        <p:spPr>
          <a:xfrm>
            <a:off x="6545944" y="2915611"/>
            <a:ext cx="1204684" cy="58322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000" b="1" dirty="0" err="1">
                <a:solidFill>
                  <a:schemeClr val="tx1"/>
                </a:solidFill>
                <a:latin typeface="Fira Code" panose="020B0809050000020004" pitchFamily="49" charset="0"/>
                <a:ea typeface="Fira Code" panose="020B0809050000020004" pitchFamily="49" charset="0"/>
                <a:cs typeface="Fira Code" panose="020B0809050000020004" pitchFamily="49" charset="0"/>
              </a:rPr>
              <a:t>Communication</a:t>
            </a:r>
            <a:r>
              <a:rPr lang="tr-TR" sz="1000" b="1" dirty="0">
                <a:solidFill>
                  <a:schemeClr val="tx1"/>
                </a:solidFill>
                <a:latin typeface="Fira Code" panose="020B0809050000020004" pitchFamily="49" charset="0"/>
                <a:ea typeface="Fira Code" panose="020B0809050000020004" pitchFamily="49" charset="0"/>
                <a:cs typeface="Fira Code" panose="020B0809050000020004" pitchFamily="49" charset="0"/>
              </a:rPr>
              <a:t> Diyagramları</a:t>
            </a:r>
            <a:endPar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1" name="Dikdörtgen 20">
            <a:extLst>
              <a:ext uri="{FF2B5EF4-FFF2-40B4-BE49-F238E27FC236}">
                <a16:creationId xmlns:a16="http://schemas.microsoft.com/office/drawing/2014/main" id="{46264B5B-7004-9F68-B647-C4C06BAAF6FF}"/>
              </a:ext>
            </a:extLst>
          </p:cNvPr>
          <p:cNvSpPr/>
          <p:nvPr/>
        </p:nvSpPr>
        <p:spPr>
          <a:xfrm>
            <a:off x="7801426" y="2915611"/>
            <a:ext cx="1204684" cy="58322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000" b="1" dirty="0" err="1">
                <a:solidFill>
                  <a:schemeClr val="tx1"/>
                </a:solidFill>
                <a:latin typeface="Fira Code" panose="020B0809050000020004" pitchFamily="49" charset="0"/>
                <a:ea typeface="Fira Code" panose="020B0809050000020004" pitchFamily="49" charset="0"/>
                <a:cs typeface="Fira Code" panose="020B0809050000020004" pitchFamily="49" charset="0"/>
              </a:rPr>
              <a:t>Timing</a:t>
            </a:r>
            <a:r>
              <a:rPr lang="tr-TR" sz="1000" b="1" dirty="0">
                <a:solidFill>
                  <a:schemeClr val="tx1"/>
                </a:solidFill>
                <a:latin typeface="Fira Code" panose="020B0809050000020004" pitchFamily="49" charset="0"/>
                <a:ea typeface="Fira Code" panose="020B0809050000020004" pitchFamily="49" charset="0"/>
                <a:cs typeface="Fira Code" panose="020B0809050000020004" pitchFamily="49" charset="0"/>
              </a:rPr>
              <a:t> Diyagramları</a:t>
            </a:r>
            <a:endParaRPr lang="tr-TR" sz="10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23" name="Bağlayıcı: Dirsek 22">
            <a:extLst>
              <a:ext uri="{FF2B5EF4-FFF2-40B4-BE49-F238E27FC236}">
                <a16:creationId xmlns:a16="http://schemas.microsoft.com/office/drawing/2014/main" id="{76A3BC90-4F4B-0457-561A-4DA34273C6ED}"/>
              </a:ext>
            </a:extLst>
          </p:cNvPr>
          <p:cNvCxnSpPr>
            <a:stCxn id="6" idx="2"/>
            <a:endCxn id="7" idx="0"/>
          </p:cNvCxnSpPr>
          <p:nvPr/>
        </p:nvCxnSpPr>
        <p:spPr>
          <a:xfrm rot="5400000">
            <a:off x="3153230" y="97971"/>
            <a:ext cx="711199" cy="2416628"/>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Bağlayıcı: Dirsek 24">
            <a:extLst>
              <a:ext uri="{FF2B5EF4-FFF2-40B4-BE49-F238E27FC236}">
                <a16:creationId xmlns:a16="http://schemas.microsoft.com/office/drawing/2014/main" id="{78CAF1E3-84B4-6616-9CFE-A2275C8DA76B}"/>
              </a:ext>
            </a:extLst>
          </p:cNvPr>
          <p:cNvCxnSpPr>
            <a:stCxn id="6" idx="2"/>
            <a:endCxn id="9" idx="0"/>
          </p:cNvCxnSpPr>
          <p:nvPr/>
        </p:nvCxnSpPr>
        <p:spPr>
          <a:xfrm rot="16200000" flipH="1">
            <a:off x="5577114" y="90714"/>
            <a:ext cx="711199" cy="2431141"/>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Effect transition="in" filter="fade">
                                      <p:cBhvr>
                                        <p:cTn id="53" dur="500"/>
                                        <p:tgtEl>
                                          <p:spTgt spid="1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p:cTn id="68" dur="500" fill="hold"/>
                                        <p:tgtEl>
                                          <p:spTgt spid="16"/>
                                        </p:tgtEl>
                                        <p:attrNameLst>
                                          <p:attrName>ppt_w</p:attrName>
                                        </p:attrNameLst>
                                      </p:cBhvr>
                                      <p:tavLst>
                                        <p:tav tm="0">
                                          <p:val>
                                            <p:fltVal val="0"/>
                                          </p:val>
                                        </p:tav>
                                        <p:tav tm="100000">
                                          <p:val>
                                            <p:strVal val="#ppt_w"/>
                                          </p:val>
                                        </p:tav>
                                      </p:tavLst>
                                    </p:anim>
                                    <p:anim calcmode="lin" valueType="num">
                                      <p:cBhvr>
                                        <p:cTn id="69" dur="500" fill="hold"/>
                                        <p:tgtEl>
                                          <p:spTgt spid="16"/>
                                        </p:tgtEl>
                                        <p:attrNameLst>
                                          <p:attrName>ppt_h</p:attrName>
                                        </p:attrNameLst>
                                      </p:cBhvr>
                                      <p:tavLst>
                                        <p:tav tm="0">
                                          <p:val>
                                            <p:fltVal val="0"/>
                                          </p:val>
                                        </p:tav>
                                        <p:tav tm="100000">
                                          <p:val>
                                            <p:strVal val="#ppt_h"/>
                                          </p:val>
                                        </p:tav>
                                      </p:tavLst>
                                    </p:anim>
                                    <p:animEffect transition="in" filter="fade">
                                      <p:cBhvr>
                                        <p:cTn id="70" dur="500"/>
                                        <p:tgtEl>
                                          <p:spTgt spid="16"/>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animEffect transition="in" filter="fade">
                                      <p:cBhvr>
                                        <p:cTn id="75" dur="500"/>
                                        <p:tgtEl>
                                          <p:spTgt spid="17"/>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p:cTn id="83" dur="500" fill="hold"/>
                                        <p:tgtEl>
                                          <p:spTgt spid="21"/>
                                        </p:tgtEl>
                                        <p:attrNameLst>
                                          <p:attrName>ppt_w</p:attrName>
                                        </p:attrNameLst>
                                      </p:cBhvr>
                                      <p:tavLst>
                                        <p:tav tm="0">
                                          <p:val>
                                            <p:fltVal val="0"/>
                                          </p:val>
                                        </p:tav>
                                        <p:tav tm="100000">
                                          <p:val>
                                            <p:strVal val="#ppt_w"/>
                                          </p:val>
                                        </p:tav>
                                      </p:tavLst>
                                    </p:anim>
                                    <p:anim calcmode="lin" valueType="num">
                                      <p:cBhvr>
                                        <p:cTn id="84" dur="500" fill="hold"/>
                                        <p:tgtEl>
                                          <p:spTgt spid="21"/>
                                        </p:tgtEl>
                                        <p:attrNameLst>
                                          <p:attrName>ppt_h</p:attrName>
                                        </p:attrNameLst>
                                      </p:cBhvr>
                                      <p:tavLst>
                                        <p:tav tm="0">
                                          <p:val>
                                            <p:fltVal val="0"/>
                                          </p:val>
                                        </p:tav>
                                        <p:tav tm="100000">
                                          <p:val>
                                            <p:strVal val="#ppt_h"/>
                                          </p:val>
                                        </p:tav>
                                      </p:tavLst>
                                    </p:anim>
                                    <p:animEffect transition="in" filter="fade">
                                      <p:cBhvr>
                                        <p:cTn id="85" dur="500"/>
                                        <p:tgtEl>
                                          <p:spTgt spid="21"/>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p:cTn id="88" dur="500" fill="hold"/>
                                        <p:tgtEl>
                                          <p:spTgt spid="20"/>
                                        </p:tgtEl>
                                        <p:attrNameLst>
                                          <p:attrName>ppt_w</p:attrName>
                                        </p:attrNameLst>
                                      </p:cBhvr>
                                      <p:tavLst>
                                        <p:tav tm="0">
                                          <p:val>
                                            <p:fltVal val="0"/>
                                          </p:val>
                                        </p:tav>
                                        <p:tav tm="100000">
                                          <p:val>
                                            <p:strVal val="#ppt_w"/>
                                          </p:val>
                                        </p:tav>
                                      </p:tavLst>
                                    </p:anim>
                                    <p:anim calcmode="lin" valueType="num">
                                      <p:cBhvr>
                                        <p:cTn id="89" dur="500" fill="hold"/>
                                        <p:tgtEl>
                                          <p:spTgt spid="20"/>
                                        </p:tgtEl>
                                        <p:attrNameLst>
                                          <p:attrName>ppt_h</p:attrName>
                                        </p:attrNameLst>
                                      </p:cBhvr>
                                      <p:tavLst>
                                        <p:tav tm="0">
                                          <p:val>
                                            <p:fltVal val="0"/>
                                          </p:val>
                                        </p:tav>
                                        <p:tav tm="100000">
                                          <p:val>
                                            <p:strVal val="#ppt_h"/>
                                          </p:val>
                                        </p:tav>
                                      </p:tavLst>
                                    </p:anim>
                                    <p:animEffect transition="in" filter="fade">
                                      <p:cBhvr>
                                        <p:cTn id="90" dur="500"/>
                                        <p:tgtEl>
                                          <p:spTgt spid="20"/>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anim calcmode="lin" valueType="num">
                                      <p:cBhvr>
                                        <p:cTn id="93" dur="500" fill="hold"/>
                                        <p:tgtEl>
                                          <p:spTgt spid="19"/>
                                        </p:tgtEl>
                                        <p:attrNameLst>
                                          <p:attrName>ppt_w</p:attrName>
                                        </p:attrNameLst>
                                      </p:cBhvr>
                                      <p:tavLst>
                                        <p:tav tm="0">
                                          <p:val>
                                            <p:fltVal val="0"/>
                                          </p:val>
                                        </p:tav>
                                        <p:tav tm="100000">
                                          <p:val>
                                            <p:strVal val="#ppt_w"/>
                                          </p:val>
                                        </p:tav>
                                      </p:tavLst>
                                    </p:anim>
                                    <p:anim calcmode="lin" valueType="num">
                                      <p:cBhvr>
                                        <p:cTn id="94" dur="500" fill="hold"/>
                                        <p:tgtEl>
                                          <p:spTgt spid="19"/>
                                        </p:tgtEl>
                                        <p:attrNameLst>
                                          <p:attrName>ppt_h</p:attrName>
                                        </p:attrNameLst>
                                      </p:cBhvr>
                                      <p:tavLst>
                                        <p:tav tm="0">
                                          <p:val>
                                            <p:fltVal val="0"/>
                                          </p:val>
                                        </p:tav>
                                        <p:tav tm="100000">
                                          <p:val>
                                            <p:strVal val="#ppt_h"/>
                                          </p:val>
                                        </p:tav>
                                      </p:tavLst>
                                    </p:anim>
                                    <p:animEffect transition="in" filter="fade">
                                      <p:cBhvr>
                                        <p:cTn id="9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5">
          <a:extLst>
            <a:ext uri="{FF2B5EF4-FFF2-40B4-BE49-F238E27FC236}">
              <a16:creationId xmlns:a16="http://schemas.microsoft.com/office/drawing/2014/main" id="{2AA3A8E8-C334-12A2-CC39-854847527691}"/>
            </a:ext>
          </a:extLst>
        </p:cNvPr>
        <p:cNvGrpSpPr/>
        <p:nvPr/>
      </p:nvGrpSpPr>
      <p:grpSpPr>
        <a:xfrm>
          <a:off x="0" y="0"/>
          <a:ext cx="0" cy="0"/>
          <a:chOff x="0" y="0"/>
          <a:chExt cx="0" cy="0"/>
        </a:xfrm>
      </p:grpSpPr>
      <p:sp>
        <p:nvSpPr>
          <p:cNvPr id="856" name="Google Shape;856;p42">
            <a:extLst>
              <a:ext uri="{FF2B5EF4-FFF2-40B4-BE49-F238E27FC236}">
                <a16:creationId xmlns:a16="http://schemas.microsoft.com/office/drawing/2014/main" id="{015B3D8E-1017-8156-AE38-68F6DD9D547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Yapısal Diyagramlar </a:t>
            </a:r>
            <a:r>
              <a:rPr lang="tr-TR" b="1" dirty="0">
                <a:solidFill>
                  <a:srgbClr val="0070C0"/>
                </a:solidFill>
              </a:rPr>
              <a:t>(Class)</a:t>
            </a:r>
            <a:endParaRPr b="1" dirty="0">
              <a:solidFill>
                <a:srgbClr val="0070C0"/>
              </a:solidFill>
            </a:endParaRPr>
          </a:p>
        </p:txBody>
      </p:sp>
      <p:pic>
        <p:nvPicPr>
          <p:cNvPr id="6" name="Resim 5">
            <a:extLst>
              <a:ext uri="{FF2B5EF4-FFF2-40B4-BE49-F238E27FC236}">
                <a16:creationId xmlns:a16="http://schemas.microsoft.com/office/drawing/2014/main" id="{51CC0829-41EE-CADD-63F9-98C67ED02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267" y="2459491"/>
            <a:ext cx="4687000" cy="1789339"/>
          </a:xfrm>
          <a:prstGeom prst="rect">
            <a:avLst/>
          </a:prstGeom>
        </p:spPr>
      </p:pic>
      <p:sp>
        <p:nvSpPr>
          <p:cNvPr id="7" name="Metin kutusu 6">
            <a:extLst>
              <a:ext uri="{FF2B5EF4-FFF2-40B4-BE49-F238E27FC236}">
                <a16:creationId xmlns:a16="http://schemas.microsoft.com/office/drawing/2014/main" id="{9299A291-1B6C-59F7-99DD-B185314DB551}"/>
              </a:ext>
            </a:extLst>
          </p:cNvPr>
          <p:cNvSpPr txBox="1"/>
          <p:nvPr/>
        </p:nvSpPr>
        <p:spPr>
          <a:xfrm>
            <a:off x="359809" y="1119619"/>
            <a:ext cx="8276191" cy="1000274"/>
          </a:xfrm>
          <a:prstGeom prst="rect">
            <a:avLst/>
          </a:prstGeom>
          <a:noFill/>
        </p:spPr>
        <p:txBody>
          <a:bodyPr wrap="square" rtlCol="0">
            <a:spAutoFit/>
          </a:bodyPr>
          <a:lstStyle/>
          <a:p>
            <a:pPr algn="just"/>
            <a:r>
              <a:rPr lang="tr-TR" sz="1200" dirty="0">
                <a:effectLst/>
                <a:latin typeface="Fira Code" panose="020B0809050000020004" pitchFamily="49" charset="0"/>
                <a:ea typeface="Fira Code" panose="020B0809050000020004" pitchFamily="49" charset="0"/>
                <a:cs typeface="Fira Code" panose="020B0809050000020004" pitchFamily="49" charset="0"/>
              </a:rPr>
              <a:t>UML sınıf diyagramları, bir sistemdeki sınıfları, sınıflar arasındaki ilişkileri, sınıfların özelliklerini (</a:t>
            </a:r>
            <a:r>
              <a:rPr lang="tr-TR" sz="1200" dirty="0" err="1">
                <a:effectLst/>
                <a:latin typeface="Fira Code" panose="020B0809050000020004" pitchFamily="49" charset="0"/>
                <a:ea typeface="Fira Code" panose="020B0809050000020004" pitchFamily="49" charset="0"/>
                <a:cs typeface="Fira Code" panose="020B0809050000020004" pitchFamily="49" charset="0"/>
              </a:rPr>
              <a:t>attributes</a:t>
            </a:r>
            <a:r>
              <a:rPr lang="tr-TR" sz="1200" dirty="0">
                <a:effectLst/>
                <a:latin typeface="Fira Code" panose="020B0809050000020004" pitchFamily="49" charset="0"/>
                <a:ea typeface="Fira Code" panose="020B0809050000020004" pitchFamily="49" charset="0"/>
                <a:cs typeface="Fira Code" panose="020B0809050000020004" pitchFamily="49" charset="0"/>
              </a:rPr>
              <a:t>) ve metotlarını (</a:t>
            </a:r>
            <a:r>
              <a:rPr lang="tr-TR" sz="1200" dirty="0" err="1">
                <a:effectLst/>
                <a:latin typeface="Fira Code" panose="020B0809050000020004" pitchFamily="49" charset="0"/>
                <a:ea typeface="Fira Code" panose="020B0809050000020004" pitchFamily="49" charset="0"/>
                <a:cs typeface="Fira Code" panose="020B0809050000020004" pitchFamily="49" charset="0"/>
              </a:rPr>
              <a:t>methods</a:t>
            </a:r>
            <a:r>
              <a:rPr lang="tr-TR" sz="1200" dirty="0">
                <a:effectLst/>
                <a:latin typeface="Fira Code" panose="020B0809050000020004" pitchFamily="49" charset="0"/>
                <a:ea typeface="Fira Code" panose="020B0809050000020004" pitchFamily="49" charset="0"/>
                <a:cs typeface="Fira Code" panose="020B0809050000020004" pitchFamily="49" charset="0"/>
              </a:rPr>
              <a:t>) gösteren bir tür UML diyagramıdır. Bu diyagramlar, bir yazılım sisteminin yapısal özelliklerini görsel olarak temsil etmek için kullanılır.</a:t>
            </a:r>
          </a:p>
          <a:p>
            <a:pPr algn="just"/>
            <a:endParaRPr lang="tr-TR" sz="1050"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73552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2427</Words>
  <Application>Microsoft Office PowerPoint</Application>
  <PresentationFormat>Ekran Gösterisi (16:9)</PresentationFormat>
  <Paragraphs>225</Paragraphs>
  <Slides>49</Slides>
  <Notes>49</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49</vt:i4>
      </vt:variant>
    </vt:vector>
  </HeadingPairs>
  <TitlesOfParts>
    <vt:vector size="54" baseType="lpstr">
      <vt:lpstr>Arial</vt:lpstr>
      <vt:lpstr>Chakra Petch Medium</vt:lpstr>
      <vt:lpstr>Fira Code</vt:lpstr>
      <vt:lpstr>Poppins</vt:lpstr>
      <vt:lpstr>Computer Science &amp; Mathematics Major for College: Software &amp; Media Applications by Slidesgo</vt:lpstr>
      <vt:lpstr>YAZILIM MİMARİSİ VE  TASARIMI Dr. Öğr. Üyesi Fatih BAL</vt:lpstr>
      <vt:lpstr>UML Diyagram Tanımı</vt:lpstr>
      <vt:lpstr>UML Diyagram Tanımı</vt:lpstr>
      <vt:lpstr>UML (Unified Modeling Language)</vt:lpstr>
      <vt:lpstr>UML (Unified Modeling Language)</vt:lpstr>
      <vt:lpstr>UML (Unified Modeling Language)</vt:lpstr>
      <vt:lpstr>UML Diyagram Türleri</vt:lpstr>
      <vt:lpstr>PowerPoint Sunusu</vt:lpstr>
      <vt:lpstr>Yapısal Diyagramlar (Class)</vt:lpstr>
      <vt:lpstr>Yapısal Diyagramlar (Object)</vt:lpstr>
      <vt:lpstr>Yapısal Diyagramlar (Composite)</vt:lpstr>
      <vt:lpstr>Yapısal Diyagramlar (Composite)</vt:lpstr>
      <vt:lpstr>Yapısal Diyagramlar (Composite)</vt:lpstr>
      <vt:lpstr>Yapısal Diyagramlar (Component)</vt:lpstr>
      <vt:lpstr>Yapısal Diyagramlar (Component)</vt:lpstr>
      <vt:lpstr>Yapısal Diyagramlar (Component)</vt:lpstr>
      <vt:lpstr>Yapısal Diyagramlar (Deployment)</vt:lpstr>
      <vt:lpstr>Yapısal Diyagramlar (Deployment)</vt:lpstr>
      <vt:lpstr>Yapısal Diyagramlar (Package)</vt:lpstr>
      <vt:lpstr>Yapısal Diyagramlar (Package)</vt:lpstr>
      <vt:lpstr>Davranışsal Diyagramlar (Use-Case)</vt:lpstr>
      <vt:lpstr>Davranışsal Diyagramlar (Use-Case)</vt:lpstr>
      <vt:lpstr>Davranışsal Diyagramlar (Activity)</vt:lpstr>
      <vt:lpstr>Davranışsal Diyagramlar (Activity)</vt:lpstr>
      <vt:lpstr>Davranışsal Diyagramlar (Sequence)</vt:lpstr>
      <vt:lpstr>Davranışsal Diyagramlar (Sequence)</vt:lpstr>
      <vt:lpstr>Davranışsal Diyagramlar (Communication)</vt:lpstr>
      <vt:lpstr>Davranışsal Diyagramlar (Communication)</vt:lpstr>
      <vt:lpstr>Davranışsal Diyagramlar (State)</vt:lpstr>
      <vt:lpstr>Davranışsal Diyagramlar (State)</vt:lpstr>
      <vt:lpstr>Davranışsal Diyagramlar (Timing)</vt:lpstr>
      <vt:lpstr>Davranışsal Diyagramlar (Timing)</vt:lpstr>
      <vt:lpstr>UML Diyagram Sembolleri ve Okları</vt:lpstr>
      <vt:lpstr>UML Diyagram Sembolleri ve Okları</vt:lpstr>
      <vt:lpstr>UML Diyagram Sembolleri ve Okları</vt:lpstr>
      <vt:lpstr>UML Diyagram Sembolleri ve Okları</vt:lpstr>
      <vt:lpstr>UML Diyagram Sembolleri ve Okları</vt:lpstr>
      <vt:lpstr>UML Diyagram Sembolleri ve Okları</vt:lpstr>
      <vt:lpstr>UML Diyagram Sembolleri ve Okları</vt:lpstr>
      <vt:lpstr>UML Diyagram Sembolleri ve Okları</vt:lpstr>
      <vt:lpstr>UML Diyagram Sembolleri ve Okları</vt:lpstr>
      <vt:lpstr>UML Diyagram Sembolleri ve Okları</vt:lpstr>
      <vt:lpstr>UML Diyagram Sembolleri ve Okları</vt:lpstr>
      <vt:lpstr>UML Diyagram Sembolleri ve Okları</vt:lpstr>
      <vt:lpstr>UML Diyagramları Nasıl Çizilir?</vt:lpstr>
      <vt:lpstr>UML Diyagramları Nasıl Çizilir?</vt:lpstr>
      <vt:lpstr>UML Diyagramları Nasıl Çizilir?</vt:lpstr>
      <vt:lpstr>UML Diyagramları Çizim Uygulamaları</vt:lpstr>
      <vt:lpstr>Ders Sonu!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FATİH BAL</cp:lastModifiedBy>
  <cp:revision>31</cp:revision>
  <dcterms:modified xsi:type="dcterms:W3CDTF">2025-10-10T09:44:36Z</dcterms:modified>
</cp:coreProperties>
</file>