
<file path=[Content_Types].xml><?xml version="1.0" encoding="utf-8"?>
<Types xmlns="http://schemas.openxmlformats.org/package/2006/content-types">
  <Default Extension="fntdata" ContentType="application/x-fontdata"/>
  <Default Extension="gif" ContentType="image/gi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51"/>
  </p:notesMasterIdLst>
  <p:sldIdLst>
    <p:sldId id="256" r:id="rId2"/>
    <p:sldId id="258" r:id="rId3"/>
    <p:sldId id="321" r:id="rId4"/>
    <p:sldId id="260" r:id="rId5"/>
    <p:sldId id="259" r:id="rId6"/>
    <p:sldId id="314" r:id="rId7"/>
    <p:sldId id="316" r:id="rId8"/>
    <p:sldId id="317" r:id="rId9"/>
    <p:sldId id="318" r:id="rId10"/>
    <p:sldId id="319" r:id="rId11"/>
    <p:sldId id="320" r:id="rId12"/>
    <p:sldId id="358" r:id="rId13"/>
    <p:sldId id="267" r:id="rId14"/>
    <p:sldId id="323" r:id="rId15"/>
    <p:sldId id="324" r:id="rId16"/>
    <p:sldId id="325" r:id="rId17"/>
    <p:sldId id="326" r:id="rId18"/>
    <p:sldId id="327" r:id="rId19"/>
    <p:sldId id="328" r:id="rId20"/>
    <p:sldId id="329" r:id="rId21"/>
    <p:sldId id="330" r:id="rId22"/>
    <p:sldId id="331" r:id="rId23"/>
    <p:sldId id="332" r:id="rId24"/>
    <p:sldId id="333" r:id="rId25"/>
    <p:sldId id="334" r:id="rId26"/>
    <p:sldId id="336" r:id="rId27"/>
    <p:sldId id="335" r:id="rId28"/>
    <p:sldId id="337" r:id="rId29"/>
    <p:sldId id="338" r:id="rId30"/>
    <p:sldId id="339" r:id="rId31"/>
    <p:sldId id="340" r:id="rId32"/>
    <p:sldId id="341" r:id="rId33"/>
    <p:sldId id="322" r:id="rId34"/>
    <p:sldId id="262"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265" r:id="rId50"/>
  </p:sldIdLst>
  <p:sldSz cx="9144000" cy="5143500" type="screen16x9"/>
  <p:notesSz cx="6797675" cy="9926638"/>
  <p:embeddedFontLst>
    <p:embeddedFont>
      <p:font typeface="Chakra Petch Medium" panose="020B0604020202020204" charset="-34"/>
      <p:regular r:id="rId52"/>
      <p:bold r:id="rId53"/>
      <p:italic r:id="rId54"/>
      <p:boldItalic r:id="rId55"/>
    </p:embeddedFont>
    <p:embeddedFont>
      <p:font typeface="Fira Code" panose="020B0809050000020004" pitchFamily="49" charset="0"/>
      <p:regular r:id="rId56"/>
      <p:bold r:id="rId57"/>
    </p:embeddedFont>
    <p:embeddedFont>
      <p:font typeface="Poppins" panose="00000500000000000000" pitchFamily="2" charset="-94"/>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A2D7C4-92F9-4D82-A34E-3DCEECCD286D}">
  <a:tblStyle styleId="{3BA2D7C4-92F9-4D82-A34E-3DCEECCD28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1" autoAdjust="0"/>
    <p:restoredTop sz="94660"/>
  </p:normalViewPr>
  <p:slideViewPr>
    <p:cSldViewPr snapToGrid="0">
      <p:cViewPr varScale="1">
        <p:scale>
          <a:sx n="138" d="100"/>
          <a:sy n="138" d="100"/>
        </p:scale>
        <p:origin x="85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3.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6.fntdata"/><Relationship Id="rId61"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openxmlformats.org/officeDocument/2006/relationships/font" Target="fonts/font9.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5.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79768" y="4715153"/>
            <a:ext cx="5438140" cy="4466987"/>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p: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161526d799_0_135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161526d799_0_1356: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207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161526d799_0_135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161526d799_0_1356: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6966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161526d799_0_135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161526d799_0_1356: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767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17030f7ab2_0_4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0935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624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849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36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0212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490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161526d799_0_125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1161526d799_0_125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0553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109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690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746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100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3569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523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908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317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247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161526d799_0_125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1161526d799_0_125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0805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1638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2538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2131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17030f7ab2_0_4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724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3177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68592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4623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17030f7ab2_0_4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429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522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161526d799_0_1444: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161526d799_0_1444: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17030f7ab2_0_45: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1144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2396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117030f7ab2_0_2230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117030f7ab2_0_2230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4880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38108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117030f7ab2_0_2230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117030f7ab2_0_2230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4956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6836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004516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117030f7ab2_0_22300: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117030f7ab2_0_22300: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08535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83388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117030f7ab2_0_24: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117030f7ab2_0_24: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161526d799_0_135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161526d799_0_1356: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161526d799_0_135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161526d799_0_1356: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3102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161526d799_0_135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161526d799_0_1356: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2565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161526d799_0_135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161526d799_0_1356: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234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161526d799_0_1356:notes"/>
          <p:cNvSpPr>
            <a:spLocks noGrp="1" noRot="1" noChangeAspect="1"/>
          </p:cNvSpPr>
          <p:nvPr>
            <p:ph type="sldImg" idx="2"/>
          </p:nvPr>
        </p:nvSpPr>
        <p:spPr>
          <a:xfrm>
            <a:off x="90488" y="744538"/>
            <a:ext cx="6616700" cy="3722687"/>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161526d799_0_1356:notes"/>
          <p:cNvSpPr txBox="1">
            <a:spLocks noGrp="1"/>
          </p:cNvSpPr>
          <p:nvPr>
            <p:ph type="body" idx="1"/>
          </p:nvPr>
        </p:nvSpPr>
        <p:spPr>
          <a:xfrm>
            <a:off x="679768" y="4715153"/>
            <a:ext cx="5438140" cy="4466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1792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9150" y="137187"/>
            <a:ext cx="9031450" cy="282372"/>
            <a:chOff x="69150" y="137187"/>
            <a:chExt cx="9031450" cy="282372"/>
          </a:xfrm>
        </p:grpSpPr>
        <p:cxnSp>
          <p:nvCxnSpPr>
            <p:cNvPr id="10" name="Google Shape;10;p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 name="Google Shape;15;p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234375" y="117804"/>
            <a:ext cx="256800" cy="256800"/>
            <a:chOff x="234375" y="110636"/>
            <a:chExt cx="256800" cy="256800"/>
          </a:xfrm>
        </p:grpSpPr>
        <p:sp>
          <p:nvSpPr>
            <p:cNvPr id="17" name="Google Shape;17;p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 name="Google Shape;19;p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0" name="Google Shape;20;p2"/>
          <p:cNvGrpSpPr/>
          <p:nvPr/>
        </p:nvGrpSpPr>
        <p:grpSpPr>
          <a:xfrm>
            <a:off x="6760300" y="117804"/>
            <a:ext cx="2161200" cy="256800"/>
            <a:chOff x="6760300" y="96350"/>
            <a:chExt cx="2161200" cy="256800"/>
          </a:xfrm>
        </p:grpSpPr>
        <p:sp>
          <p:nvSpPr>
            <p:cNvPr id="21" name="Google Shape;21;p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8683881" y="115948"/>
              <a:ext cx="159362" cy="217605"/>
              <a:chOff x="2025348" y="3145361"/>
              <a:chExt cx="406327" cy="554831"/>
            </a:xfrm>
          </p:grpSpPr>
          <p:sp>
            <p:nvSpPr>
              <p:cNvPr id="23" name="Google Shape;23;p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Google Shape;25;p2"/>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lvl1pPr lvl="0" algn="l">
              <a:lnSpc>
                <a:spcPct val="90000"/>
              </a:lnSpc>
              <a:spcBef>
                <a:spcPts val="0"/>
              </a:spcBef>
              <a:spcAft>
                <a:spcPts val="0"/>
              </a:spcAft>
              <a:buClr>
                <a:srgbClr val="191919"/>
              </a:buClr>
              <a:buSzPts val="5200"/>
              <a:buNone/>
              <a:defRPr sz="8500">
                <a:solidFill>
                  <a:srgbClr val="191919"/>
                </a:solidFill>
                <a:latin typeface="Chakra Petch Medium"/>
                <a:ea typeface="Chakra Petch Medium"/>
                <a:cs typeface="Chakra Petch Medium"/>
                <a:sym typeface="Chakra Petch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6" name="Google Shape;26;p2"/>
          <p:cNvSpPr txBox="1">
            <a:spLocks noGrp="1"/>
          </p:cNvSpPr>
          <p:nvPr>
            <p:ph type="subTitle" idx="1"/>
          </p:nvPr>
        </p:nvSpPr>
        <p:spPr>
          <a:xfrm>
            <a:off x="715250" y="3952400"/>
            <a:ext cx="7713600" cy="24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7" name="Google Shape;27;p2"/>
          <p:cNvSpPr/>
          <p:nvPr/>
        </p:nvSpPr>
        <p:spPr>
          <a:xfrm>
            <a:off x="0" y="-11775"/>
            <a:ext cx="0" cy="1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04"/>
        <p:cNvGrpSpPr/>
        <p:nvPr/>
      </p:nvGrpSpPr>
      <p:grpSpPr>
        <a:xfrm>
          <a:off x="0" y="0"/>
          <a:ext cx="0" cy="0"/>
          <a:chOff x="0" y="0"/>
          <a:chExt cx="0" cy="0"/>
        </a:xfrm>
      </p:grpSpPr>
      <p:grpSp>
        <p:nvGrpSpPr>
          <p:cNvPr id="605" name="Google Shape;605;p31"/>
          <p:cNvGrpSpPr/>
          <p:nvPr/>
        </p:nvGrpSpPr>
        <p:grpSpPr>
          <a:xfrm>
            <a:off x="69150" y="137187"/>
            <a:ext cx="9031450" cy="282372"/>
            <a:chOff x="69150" y="137187"/>
            <a:chExt cx="9031450" cy="282372"/>
          </a:xfrm>
        </p:grpSpPr>
        <p:cxnSp>
          <p:nvCxnSpPr>
            <p:cNvPr id="606" name="Google Shape;606;p31"/>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7" name="Google Shape;607;p31"/>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31"/>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9" name="Google Shape;609;p31"/>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31"/>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11" name="Google Shape;611;p31"/>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1"/>
          <p:cNvGrpSpPr/>
          <p:nvPr/>
        </p:nvGrpSpPr>
        <p:grpSpPr>
          <a:xfrm>
            <a:off x="234375" y="117804"/>
            <a:ext cx="256800" cy="256800"/>
            <a:chOff x="234375" y="110636"/>
            <a:chExt cx="256800" cy="256800"/>
          </a:xfrm>
        </p:grpSpPr>
        <p:sp>
          <p:nvSpPr>
            <p:cNvPr id="613" name="Google Shape;613;p31"/>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253750" y="130008"/>
              <a:ext cx="218100" cy="218100"/>
            </a:xfrm>
            <a:prstGeom prst="smileyFace">
              <a:avLst>
                <a:gd name="adj" fmla="val 465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5" name="Google Shape;615;p31"/>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16" name="Google Shape;616;p31"/>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1"/>
          <p:cNvGrpSpPr/>
          <p:nvPr/>
        </p:nvGrpSpPr>
        <p:grpSpPr>
          <a:xfrm>
            <a:off x="8712862" y="137154"/>
            <a:ext cx="132938" cy="218080"/>
            <a:chOff x="4113132" y="2072643"/>
            <a:chExt cx="406290" cy="666503"/>
          </a:xfrm>
        </p:grpSpPr>
        <p:sp>
          <p:nvSpPr>
            <p:cNvPr id="618" name="Google Shape;618;p31"/>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641"/>
        <p:cNvGrpSpPr/>
        <p:nvPr/>
      </p:nvGrpSpPr>
      <p:grpSpPr>
        <a:xfrm>
          <a:off x="0" y="0"/>
          <a:ext cx="0" cy="0"/>
          <a:chOff x="0" y="0"/>
          <a:chExt cx="0" cy="0"/>
        </a:xfrm>
      </p:grpSpPr>
      <p:grpSp>
        <p:nvGrpSpPr>
          <p:cNvPr id="642" name="Google Shape;642;p32"/>
          <p:cNvGrpSpPr/>
          <p:nvPr/>
        </p:nvGrpSpPr>
        <p:grpSpPr>
          <a:xfrm>
            <a:off x="69150" y="137187"/>
            <a:ext cx="9031450" cy="282372"/>
            <a:chOff x="69150" y="137187"/>
            <a:chExt cx="9031450" cy="282372"/>
          </a:xfrm>
        </p:grpSpPr>
        <p:cxnSp>
          <p:nvCxnSpPr>
            <p:cNvPr id="643" name="Google Shape;643;p3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4" name="Google Shape;644;p3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5" name="Google Shape;645;p3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6" name="Google Shape;646;p3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3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48" name="Google Shape;648;p3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32"/>
          <p:cNvGrpSpPr/>
          <p:nvPr/>
        </p:nvGrpSpPr>
        <p:grpSpPr>
          <a:xfrm>
            <a:off x="234375" y="117804"/>
            <a:ext cx="256800" cy="256800"/>
            <a:chOff x="234375" y="110636"/>
            <a:chExt cx="256800" cy="256800"/>
          </a:xfrm>
        </p:grpSpPr>
        <p:sp>
          <p:nvSpPr>
            <p:cNvPr id="650" name="Google Shape;650;p3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253750" y="130008"/>
              <a:ext cx="218100" cy="218100"/>
            </a:xfrm>
            <a:prstGeom prst="leftRightArrowCallout">
              <a:avLst>
                <a:gd name="adj1" fmla="val 34916"/>
                <a:gd name="adj2" fmla="val 25000"/>
                <a:gd name="adj3" fmla="val 35030"/>
                <a:gd name="adj4" fmla="val 4812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2" name="Google Shape;652;p3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53" name="Google Shape;653;p32"/>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690995" y="137150"/>
            <a:ext cx="152400" cy="218100"/>
          </a:xfrm>
          <a:prstGeom prst="curvedLeftArrow">
            <a:avLst>
              <a:gd name="adj1" fmla="val 25000"/>
              <a:gd name="adj2" fmla="val 50000"/>
              <a:gd name="adj3" fmla="val 25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grpSp>
        <p:nvGrpSpPr>
          <p:cNvPr id="29" name="Google Shape;29;p3"/>
          <p:cNvGrpSpPr/>
          <p:nvPr/>
        </p:nvGrpSpPr>
        <p:grpSpPr>
          <a:xfrm>
            <a:off x="69150" y="137187"/>
            <a:ext cx="9031450" cy="282372"/>
            <a:chOff x="69150" y="137187"/>
            <a:chExt cx="9031450" cy="282372"/>
          </a:xfrm>
        </p:grpSpPr>
        <p:cxnSp>
          <p:nvCxnSpPr>
            <p:cNvPr id="30" name="Google Shape;30;p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32;p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33;p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34;p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35" name="Google Shape;35;p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234375" y="117804"/>
            <a:ext cx="256800" cy="256800"/>
            <a:chOff x="234375" y="110636"/>
            <a:chExt cx="256800" cy="256800"/>
          </a:xfrm>
        </p:grpSpPr>
        <p:sp>
          <p:nvSpPr>
            <p:cNvPr id="37" name="Google Shape;37;p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 name="Google Shape;39;p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0" name="Google Shape;40;p3"/>
          <p:cNvGrpSpPr/>
          <p:nvPr/>
        </p:nvGrpSpPr>
        <p:grpSpPr>
          <a:xfrm>
            <a:off x="6760300" y="117804"/>
            <a:ext cx="2161200" cy="256800"/>
            <a:chOff x="6760300" y="96350"/>
            <a:chExt cx="2161200" cy="256800"/>
          </a:xfrm>
        </p:grpSpPr>
        <p:sp>
          <p:nvSpPr>
            <p:cNvPr id="41" name="Google Shape;41;p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3"/>
            <p:cNvGrpSpPr/>
            <p:nvPr/>
          </p:nvGrpSpPr>
          <p:grpSpPr>
            <a:xfrm>
              <a:off x="8683881" y="115948"/>
              <a:ext cx="159362" cy="217605"/>
              <a:chOff x="2025348" y="3145361"/>
              <a:chExt cx="406327" cy="554831"/>
            </a:xfrm>
          </p:grpSpPr>
          <p:sp>
            <p:nvSpPr>
              <p:cNvPr id="43" name="Google Shape;43;p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 name="Google Shape;45;p3"/>
          <p:cNvSpPr txBox="1">
            <a:spLocks noGrp="1"/>
          </p:cNvSpPr>
          <p:nvPr>
            <p:ph type="title"/>
          </p:nvPr>
        </p:nvSpPr>
        <p:spPr>
          <a:xfrm>
            <a:off x="1908675" y="2364788"/>
            <a:ext cx="5326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6" name="Google Shape;46;p3"/>
          <p:cNvSpPr txBox="1">
            <a:spLocks noGrp="1"/>
          </p:cNvSpPr>
          <p:nvPr>
            <p:ph type="title" idx="2" hasCustomPrompt="1"/>
          </p:nvPr>
        </p:nvSpPr>
        <p:spPr>
          <a:xfrm>
            <a:off x="2996625" y="1522988"/>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1908825" y="3310913"/>
            <a:ext cx="5326500" cy="3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grpSp>
        <p:nvGrpSpPr>
          <p:cNvPr id="108" name="Google Shape;108;p7"/>
          <p:cNvGrpSpPr/>
          <p:nvPr/>
        </p:nvGrpSpPr>
        <p:grpSpPr>
          <a:xfrm>
            <a:off x="69150" y="137187"/>
            <a:ext cx="9031450" cy="282372"/>
            <a:chOff x="69150" y="137187"/>
            <a:chExt cx="9031450" cy="282372"/>
          </a:xfrm>
        </p:grpSpPr>
        <p:cxnSp>
          <p:nvCxnSpPr>
            <p:cNvPr id="109" name="Google Shape;109;p7"/>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0" name="Google Shape;110;p7"/>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1" name="Google Shape;111;p7"/>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2" name="Google Shape;112;p7"/>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113;p7"/>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14" name="Google Shape;114;p7"/>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7"/>
          <p:cNvGrpSpPr/>
          <p:nvPr/>
        </p:nvGrpSpPr>
        <p:grpSpPr>
          <a:xfrm>
            <a:off x="234375" y="117804"/>
            <a:ext cx="256800" cy="256800"/>
            <a:chOff x="234375" y="110636"/>
            <a:chExt cx="256800" cy="256800"/>
          </a:xfrm>
        </p:grpSpPr>
        <p:sp>
          <p:nvSpPr>
            <p:cNvPr id="116" name="Google Shape;116;p7"/>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 name="Google Shape;118;p7"/>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19" name="Google Shape;119;p7"/>
          <p:cNvGrpSpPr/>
          <p:nvPr/>
        </p:nvGrpSpPr>
        <p:grpSpPr>
          <a:xfrm>
            <a:off x="6760300" y="117804"/>
            <a:ext cx="2161200" cy="256800"/>
            <a:chOff x="6760300" y="96350"/>
            <a:chExt cx="2161200" cy="256800"/>
          </a:xfrm>
        </p:grpSpPr>
        <p:sp>
          <p:nvSpPr>
            <p:cNvPr id="120" name="Google Shape;120;p7"/>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7"/>
            <p:cNvGrpSpPr/>
            <p:nvPr/>
          </p:nvGrpSpPr>
          <p:grpSpPr>
            <a:xfrm>
              <a:off x="8683881" y="115948"/>
              <a:ext cx="159362" cy="217605"/>
              <a:chOff x="2025348" y="3145361"/>
              <a:chExt cx="406327" cy="554831"/>
            </a:xfrm>
          </p:grpSpPr>
          <p:sp>
            <p:nvSpPr>
              <p:cNvPr id="122" name="Google Shape;122;p7"/>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4" name="Google Shape;124;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 name="Google Shape;125;p7"/>
          <p:cNvSpPr txBox="1">
            <a:spLocks noGrp="1"/>
          </p:cNvSpPr>
          <p:nvPr>
            <p:ph type="body" idx="1"/>
          </p:nvPr>
        </p:nvSpPr>
        <p:spPr>
          <a:xfrm>
            <a:off x="720000" y="1152475"/>
            <a:ext cx="5199300" cy="3416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rgbClr val="BA4C96"/>
              </a:buClr>
              <a:buSzPts val="1600"/>
              <a:buFont typeface="Poppins"/>
              <a:buChar char="●"/>
              <a:defRPr sz="1500">
                <a:solidFill>
                  <a:srgbClr val="434343"/>
                </a:solidFill>
              </a:defRPr>
            </a:lvl1pPr>
            <a:lvl2pPr marL="914400" lvl="1" indent="-330200" rtl="0">
              <a:lnSpc>
                <a:spcPct val="115000"/>
              </a:lnSpc>
              <a:spcBef>
                <a:spcPts val="0"/>
              </a:spcBef>
              <a:spcAft>
                <a:spcPts val="0"/>
              </a:spcAft>
              <a:buClr>
                <a:schemeClr val="lt1"/>
              </a:buClr>
              <a:buSzPts val="1600"/>
              <a:buFont typeface="Poppins"/>
              <a:buChar char="○"/>
              <a:defRPr>
                <a:solidFill>
                  <a:srgbClr val="434343"/>
                </a:solidFill>
              </a:defRPr>
            </a:lvl2pPr>
            <a:lvl3pPr marL="1371600" lvl="2" indent="-330200" rtl="0">
              <a:lnSpc>
                <a:spcPct val="115000"/>
              </a:lnSpc>
              <a:spcBef>
                <a:spcPts val="0"/>
              </a:spcBef>
              <a:spcAft>
                <a:spcPts val="0"/>
              </a:spcAft>
              <a:buClr>
                <a:schemeClr val="lt1"/>
              </a:buClr>
              <a:buSzPts val="1600"/>
              <a:buFont typeface="Poppins"/>
              <a:buChar char="■"/>
              <a:defRPr>
                <a:solidFill>
                  <a:srgbClr val="434343"/>
                </a:solidFill>
              </a:defRPr>
            </a:lvl3pPr>
            <a:lvl4pPr marL="1828800" lvl="3" indent="-330200" rtl="0">
              <a:lnSpc>
                <a:spcPct val="115000"/>
              </a:lnSpc>
              <a:spcBef>
                <a:spcPts val="0"/>
              </a:spcBef>
              <a:spcAft>
                <a:spcPts val="0"/>
              </a:spcAft>
              <a:buClr>
                <a:schemeClr val="lt1"/>
              </a:buClr>
              <a:buSzPts val="1600"/>
              <a:buFont typeface="Poppins"/>
              <a:buChar char="●"/>
              <a:defRPr>
                <a:solidFill>
                  <a:srgbClr val="434343"/>
                </a:solidFill>
              </a:defRPr>
            </a:lvl4pPr>
            <a:lvl5pPr marL="2286000" lvl="4" indent="-330200" rtl="0">
              <a:lnSpc>
                <a:spcPct val="115000"/>
              </a:lnSpc>
              <a:spcBef>
                <a:spcPts val="0"/>
              </a:spcBef>
              <a:spcAft>
                <a:spcPts val="0"/>
              </a:spcAft>
              <a:buClr>
                <a:schemeClr val="lt1"/>
              </a:buClr>
              <a:buSzPts val="1600"/>
              <a:buFont typeface="Poppins"/>
              <a:buChar char="○"/>
              <a:defRPr>
                <a:solidFill>
                  <a:srgbClr val="434343"/>
                </a:solidFill>
              </a:defRPr>
            </a:lvl5pPr>
            <a:lvl6pPr marL="2743200" lvl="5" indent="-330200" rtl="0">
              <a:lnSpc>
                <a:spcPct val="115000"/>
              </a:lnSpc>
              <a:spcBef>
                <a:spcPts val="0"/>
              </a:spcBef>
              <a:spcAft>
                <a:spcPts val="0"/>
              </a:spcAft>
              <a:buClr>
                <a:schemeClr val="lt1"/>
              </a:buClr>
              <a:buSzPts val="1600"/>
              <a:buFont typeface="Poppins"/>
              <a:buChar char="■"/>
              <a:defRPr>
                <a:solidFill>
                  <a:srgbClr val="434343"/>
                </a:solidFill>
              </a:defRPr>
            </a:lvl6pPr>
            <a:lvl7pPr marL="3200400" lvl="6" indent="-330200" rtl="0">
              <a:lnSpc>
                <a:spcPct val="115000"/>
              </a:lnSpc>
              <a:spcBef>
                <a:spcPts val="0"/>
              </a:spcBef>
              <a:spcAft>
                <a:spcPts val="0"/>
              </a:spcAft>
              <a:buClr>
                <a:schemeClr val="lt1"/>
              </a:buClr>
              <a:buSzPts val="1600"/>
              <a:buFont typeface="Poppins"/>
              <a:buChar char="●"/>
              <a:defRPr>
                <a:solidFill>
                  <a:srgbClr val="434343"/>
                </a:solidFill>
              </a:defRPr>
            </a:lvl7pPr>
            <a:lvl8pPr marL="3657600" lvl="7" indent="-330200" rtl="0">
              <a:lnSpc>
                <a:spcPct val="115000"/>
              </a:lnSpc>
              <a:spcBef>
                <a:spcPts val="0"/>
              </a:spcBef>
              <a:spcAft>
                <a:spcPts val="0"/>
              </a:spcAft>
              <a:buClr>
                <a:schemeClr val="lt1"/>
              </a:buClr>
              <a:buSzPts val="1600"/>
              <a:buFont typeface="Poppins"/>
              <a:buChar char="○"/>
              <a:defRPr>
                <a:solidFill>
                  <a:srgbClr val="434343"/>
                </a:solidFill>
              </a:defRPr>
            </a:lvl8pPr>
            <a:lvl9pPr marL="4114800" lvl="8" indent="-330200" rtl="0">
              <a:lnSpc>
                <a:spcPct val="115000"/>
              </a:lnSpc>
              <a:spcBef>
                <a:spcPts val="0"/>
              </a:spcBef>
              <a:spcAft>
                <a:spcPts val="0"/>
              </a:spcAft>
              <a:buClr>
                <a:schemeClr val="lt1"/>
              </a:buClr>
              <a:buSzPts val="1600"/>
              <a:buFont typeface="Poppins"/>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grpSp>
        <p:nvGrpSpPr>
          <p:cNvPr id="145" name="Google Shape;145;p9"/>
          <p:cNvGrpSpPr/>
          <p:nvPr/>
        </p:nvGrpSpPr>
        <p:grpSpPr>
          <a:xfrm>
            <a:off x="69150" y="137187"/>
            <a:ext cx="9031450" cy="282372"/>
            <a:chOff x="69150" y="137187"/>
            <a:chExt cx="9031450" cy="282372"/>
          </a:xfrm>
        </p:grpSpPr>
        <p:cxnSp>
          <p:nvCxnSpPr>
            <p:cNvPr id="146" name="Google Shape;146;p9"/>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9"/>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9"/>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9"/>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50" name="Google Shape;150;p9"/>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1" name="Google Shape;151;p9"/>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9"/>
          <p:cNvGrpSpPr/>
          <p:nvPr/>
        </p:nvGrpSpPr>
        <p:grpSpPr>
          <a:xfrm>
            <a:off x="234375" y="117804"/>
            <a:ext cx="256800" cy="256800"/>
            <a:chOff x="234375" y="110636"/>
            <a:chExt cx="256800" cy="256800"/>
          </a:xfrm>
        </p:grpSpPr>
        <p:sp>
          <p:nvSpPr>
            <p:cNvPr id="153" name="Google Shape;153;p9"/>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 name="Google Shape;155;p9"/>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56" name="Google Shape;156;p9"/>
          <p:cNvGrpSpPr/>
          <p:nvPr/>
        </p:nvGrpSpPr>
        <p:grpSpPr>
          <a:xfrm>
            <a:off x="6760300" y="117804"/>
            <a:ext cx="2161200" cy="256800"/>
            <a:chOff x="6760300" y="96350"/>
            <a:chExt cx="2161200" cy="256800"/>
          </a:xfrm>
        </p:grpSpPr>
        <p:sp>
          <p:nvSpPr>
            <p:cNvPr id="157" name="Google Shape;157;p9"/>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9"/>
            <p:cNvGrpSpPr/>
            <p:nvPr/>
          </p:nvGrpSpPr>
          <p:grpSpPr>
            <a:xfrm>
              <a:off x="8683881" y="115948"/>
              <a:ext cx="159362" cy="217605"/>
              <a:chOff x="2025348" y="3145361"/>
              <a:chExt cx="406327" cy="554831"/>
            </a:xfrm>
          </p:grpSpPr>
          <p:sp>
            <p:nvSpPr>
              <p:cNvPr id="159" name="Google Shape;159;p9"/>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 name="Google Shape;161;p9"/>
          <p:cNvSpPr txBox="1">
            <a:spLocks noGrp="1"/>
          </p:cNvSpPr>
          <p:nvPr>
            <p:ph type="title"/>
          </p:nvPr>
        </p:nvSpPr>
        <p:spPr>
          <a:xfrm>
            <a:off x="715100" y="1547575"/>
            <a:ext cx="4661100" cy="648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2" name="Google Shape;162;p9"/>
          <p:cNvSpPr txBox="1">
            <a:spLocks noGrp="1"/>
          </p:cNvSpPr>
          <p:nvPr>
            <p:ph type="subTitle" idx="1"/>
          </p:nvPr>
        </p:nvSpPr>
        <p:spPr>
          <a:xfrm>
            <a:off x="715100" y="2305922"/>
            <a:ext cx="4661100" cy="12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01"/>
        <p:cNvGrpSpPr/>
        <p:nvPr/>
      </p:nvGrpSpPr>
      <p:grpSpPr>
        <a:xfrm>
          <a:off x="0" y="0"/>
          <a:ext cx="0" cy="0"/>
          <a:chOff x="0" y="0"/>
          <a:chExt cx="0" cy="0"/>
        </a:xfrm>
      </p:grpSpPr>
      <p:grpSp>
        <p:nvGrpSpPr>
          <p:cNvPr id="202" name="Google Shape;202;p13"/>
          <p:cNvGrpSpPr/>
          <p:nvPr/>
        </p:nvGrpSpPr>
        <p:grpSpPr>
          <a:xfrm>
            <a:off x="69150" y="137187"/>
            <a:ext cx="9031450" cy="282372"/>
            <a:chOff x="69150" y="137187"/>
            <a:chExt cx="9031450" cy="282372"/>
          </a:xfrm>
        </p:grpSpPr>
        <p:cxnSp>
          <p:nvCxnSpPr>
            <p:cNvPr id="203" name="Google Shape;203;p1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4" name="Google Shape;204;p1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5" name="Google Shape;205;p1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6" name="Google Shape;206;p1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7" name="Google Shape;207;p1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08" name="Google Shape;208;p1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3"/>
          <p:cNvGrpSpPr/>
          <p:nvPr/>
        </p:nvGrpSpPr>
        <p:grpSpPr>
          <a:xfrm>
            <a:off x="234375" y="117804"/>
            <a:ext cx="256800" cy="256800"/>
            <a:chOff x="234375" y="110636"/>
            <a:chExt cx="256800" cy="256800"/>
          </a:xfrm>
        </p:grpSpPr>
        <p:sp>
          <p:nvSpPr>
            <p:cNvPr id="210" name="Google Shape;210;p1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 name="Google Shape;212;p1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13" name="Google Shape;213;p13"/>
          <p:cNvGrpSpPr/>
          <p:nvPr/>
        </p:nvGrpSpPr>
        <p:grpSpPr>
          <a:xfrm>
            <a:off x="6760300" y="117804"/>
            <a:ext cx="2161200" cy="256800"/>
            <a:chOff x="6760300" y="96350"/>
            <a:chExt cx="2161200" cy="256800"/>
          </a:xfrm>
        </p:grpSpPr>
        <p:sp>
          <p:nvSpPr>
            <p:cNvPr id="214" name="Google Shape;214;p1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3"/>
            <p:cNvGrpSpPr/>
            <p:nvPr/>
          </p:nvGrpSpPr>
          <p:grpSpPr>
            <a:xfrm>
              <a:off x="8683881" y="115948"/>
              <a:ext cx="159362" cy="217605"/>
              <a:chOff x="2025348" y="3145361"/>
              <a:chExt cx="406327" cy="554831"/>
            </a:xfrm>
          </p:grpSpPr>
          <p:sp>
            <p:nvSpPr>
              <p:cNvPr id="216" name="Google Shape;216;p1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8" name="Google Shape;218;p13"/>
          <p:cNvSpPr txBox="1">
            <a:spLocks noGrp="1"/>
          </p:cNvSpPr>
          <p:nvPr>
            <p:ph type="title"/>
          </p:nvPr>
        </p:nvSpPr>
        <p:spPr>
          <a:xfrm>
            <a:off x="1407500" y="6371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19" name="Google Shape;219;p13"/>
          <p:cNvSpPr txBox="1">
            <a:spLocks noGrp="1"/>
          </p:cNvSpPr>
          <p:nvPr>
            <p:ph type="title" idx="2" hasCustomPrompt="1"/>
          </p:nvPr>
        </p:nvSpPr>
        <p:spPr>
          <a:xfrm>
            <a:off x="715100" y="6371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a:spLocks noGrp="1"/>
          </p:cNvSpPr>
          <p:nvPr>
            <p:ph type="subTitle" idx="1"/>
          </p:nvPr>
        </p:nvSpPr>
        <p:spPr>
          <a:xfrm>
            <a:off x="722600" y="10194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1" name="Google Shape;221;p13"/>
          <p:cNvSpPr txBox="1">
            <a:spLocks noGrp="1"/>
          </p:cNvSpPr>
          <p:nvPr>
            <p:ph type="title" idx="3"/>
          </p:nvPr>
        </p:nvSpPr>
        <p:spPr>
          <a:xfrm>
            <a:off x="1407500" y="145930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2" name="Google Shape;222;p13"/>
          <p:cNvSpPr txBox="1">
            <a:spLocks noGrp="1"/>
          </p:cNvSpPr>
          <p:nvPr>
            <p:ph type="title" idx="4" hasCustomPrompt="1"/>
          </p:nvPr>
        </p:nvSpPr>
        <p:spPr>
          <a:xfrm>
            <a:off x="718850" y="145930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13"/>
          <p:cNvSpPr txBox="1">
            <a:spLocks noGrp="1"/>
          </p:cNvSpPr>
          <p:nvPr>
            <p:ph type="subTitle" idx="5"/>
          </p:nvPr>
        </p:nvSpPr>
        <p:spPr>
          <a:xfrm>
            <a:off x="725560" y="184160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4" name="Google Shape;224;p13"/>
          <p:cNvSpPr txBox="1">
            <a:spLocks noGrp="1"/>
          </p:cNvSpPr>
          <p:nvPr>
            <p:ph type="title" idx="6"/>
          </p:nvPr>
        </p:nvSpPr>
        <p:spPr>
          <a:xfrm>
            <a:off x="1407500" y="22814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5" name="Google Shape;225;p13"/>
          <p:cNvSpPr txBox="1">
            <a:spLocks noGrp="1"/>
          </p:cNvSpPr>
          <p:nvPr>
            <p:ph type="title" idx="7" hasCustomPrompt="1"/>
          </p:nvPr>
        </p:nvSpPr>
        <p:spPr>
          <a:xfrm>
            <a:off x="718850" y="22814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a:spLocks noGrp="1"/>
          </p:cNvSpPr>
          <p:nvPr>
            <p:ph type="subTitle" idx="8"/>
          </p:nvPr>
        </p:nvSpPr>
        <p:spPr>
          <a:xfrm>
            <a:off x="725560" y="26637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7" name="Google Shape;227;p13"/>
          <p:cNvSpPr txBox="1">
            <a:spLocks noGrp="1"/>
          </p:cNvSpPr>
          <p:nvPr>
            <p:ph type="title" idx="9"/>
          </p:nvPr>
        </p:nvSpPr>
        <p:spPr>
          <a:xfrm>
            <a:off x="1407500" y="317980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8" name="Google Shape;228;p13"/>
          <p:cNvSpPr txBox="1">
            <a:spLocks noGrp="1"/>
          </p:cNvSpPr>
          <p:nvPr>
            <p:ph type="title" idx="13" hasCustomPrompt="1"/>
          </p:nvPr>
        </p:nvSpPr>
        <p:spPr>
          <a:xfrm>
            <a:off x="718850" y="317980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a:spLocks noGrp="1"/>
          </p:cNvSpPr>
          <p:nvPr>
            <p:ph type="subTitle" idx="14"/>
          </p:nvPr>
        </p:nvSpPr>
        <p:spPr>
          <a:xfrm>
            <a:off x="725560" y="356210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0" name="Google Shape;230;p13"/>
          <p:cNvSpPr txBox="1">
            <a:spLocks noGrp="1"/>
          </p:cNvSpPr>
          <p:nvPr>
            <p:ph type="title" idx="15"/>
          </p:nvPr>
        </p:nvSpPr>
        <p:spPr>
          <a:xfrm>
            <a:off x="1407500" y="40019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31" name="Google Shape;231;p13"/>
          <p:cNvSpPr txBox="1">
            <a:spLocks noGrp="1"/>
          </p:cNvSpPr>
          <p:nvPr>
            <p:ph type="title" idx="16" hasCustomPrompt="1"/>
          </p:nvPr>
        </p:nvSpPr>
        <p:spPr>
          <a:xfrm>
            <a:off x="718850" y="40019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a:spLocks noGrp="1"/>
          </p:cNvSpPr>
          <p:nvPr>
            <p:ph type="subTitle" idx="17"/>
          </p:nvPr>
        </p:nvSpPr>
        <p:spPr>
          <a:xfrm>
            <a:off x="725560" y="43842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52"/>
        <p:cNvGrpSpPr/>
        <p:nvPr/>
      </p:nvGrpSpPr>
      <p:grpSpPr>
        <a:xfrm>
          <a:off x="0" y="0"/>
          <a:ext cx="0" cy="0"/>
          <a:chOff x="0" y="0"/>
          <a:chExt cx="0" cy="0"/>
        </a:xfrm>
      </p:grpSpPr>
      <p:grpSp>
        <p:nvGrpSpPr>
          <p:cNvPr id="253" name="Google Shape;253;p15"/>
          <p:cNvGrpSpPr/>
          <p:nvPr/>
        </p:nvGrpSpPr>
        <p:grpSpPr>
          <a:xfrm>
            <a:off x="69150" y="137187"/>
            <a:ext cx="9031450" cy="282372"/>
            <a:chOff x="69150" y="137187"/>
            <a:chExt cx="9031450" cy="282372"/>
          </a:xfrm>
        </p:grpSpPr>
        <p:cxnSp>
          <p:nvCxnSpPr>
            <p:cNvPr id="254" name="Google Shape;254;p15"/>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5" name="Google Shape;255;p15"/>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6" name="Google Shape;256;p15"/>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7" name="Google Shape;257;p15"/>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8" name="Google Shape;258;p15"/>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59" name="Google Shape;259;p15"/>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5"/>
          <p:cNvGrpSpPr/>
          <p:nvPr/>
        </p:nvGrpSpPr>
        <p:grpSpPr>
          <a:xfrm>
            <a:off x="234375" y="117804"/>
            <a:ext cx="256800" cy="256800"/>
            <a:chOff x="234375" y="110636"/>
            <a:chExt cx="256800" cy="256800"/>
          </a:xfrm>
        </p:grpSpPr>
        <p:sp>
          <p:nvSpPr>
            <p:cNvPr id="261" name="Google Shape;261;p15"/>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15"/>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15"/>
          <p:cNvGrpSpPr/>
          <p:nvPr/>
        </p:nvGrpSpPr>
        <p:grpSpPr>
          <a:xfrm>
            <a:off x="6760300" y="117804"/>
            <a:ext cx="2161200" cy="256800"/>
            <a:chOff x="6760300" y="96350"/>
            <a:chExt cx="2161200" cy="256800"/>
          </a:xfrm>
        </p:grpSpPr>
        <p:sp>
          <p:nvSpPr>
            <p:cNvPr id="265" name="Google Shape;265;p15"/>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5"/>
            <p:cNvGrpSpPr/>
            <p:nvPr/>
          </p:nvGrpSpPr>
          <p:grpSpPr>
            <a:xfrm>
              <a:off x="8683881" y="115948"/>
              <a:ext cx="159362" cy="217605"/>
              <a:chOff x="2025348" y="3145361"/>
              <a:chExt cx="406327" cy="554831"/>
            </a:xfrm>
          </p:grpSpPr>
          <p:sp>
            <p:nvSpPr>
              <p:cNvPr id="267" name="Google Shape;267;p15"/>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15"/>
          <p:cNvSpPr txBox="1">
            <a:spLocks noGrp="1"/>
          </p:cNvSpPr>
          <p:nvPr>
            <p:ph type="subTitle" idx="1"/>
          </p:nvPr>
        </p:nvSpPr>
        <p:spPr>
          <a:xfrm>
            <a:off x="1844400" y="2739675"/>
            <a:ext cx="5455200" cy="69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15"/>
          <p:cNvSpPr txBox="1">
            <a:spLocks noGrp="1"/>
          </p:cNvSpPr>
          <p:nvPr>
            <p:ph type="title"/>
          </p:nvPr>
        </p:nvSpPr>
        <p:spPr>
          <a:xfrm>
            <a:off x="1844413" y="1467150"/>
            <a:ext cx="5455200" cy="1029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11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425"/>
        <p:cNvGrpSpPr/>
        <p:nvPr/>
      </p:nvGrpSpPr>
      <p:grpSpPr>
        <a:xfrm>
          <a:off x="0" y="0"/>
          <a:ext cx="0" cy="0"/>
          <a:chOff x="0" y="0"/>
          <a:chExt cx="0" cy="0"/>
        </a:xfrm>
      </p:grpSpPr>
      <p:grpSp>
        <p:nvGrpSpPr>
          <p:cNvPr id="426" name="Google Shape;426;p22"/>
          <p:cNvGrpSpPr/>
          <p:nvPr/>
        </p:nvGrpSpPr>
        <p:grpSpPr>
          <a:xfrm>
            <a:off x="69150" y="137187"/>
            <a:ext cx="9031450" cy="282372"/>
            <a:chOff x="69150" y="137187"/>
            <a:chExt cx="9031450" cy="282372"/>
          </a:xfrm>
        </p:grpSpPr>
        <p:cxnSp>
          <p:nvCxnSpPr>
            <p:cNvPr id="427" name="Google Shape;427;p2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2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9" name="Google Shape;429;p2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0" name="Google Shape;430;p2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1" name="Google Shape;431;p2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32" name="Google Shape;432;p2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2"/>
          <p:cNvGrpSpPr/>
          <p:nvPr/>
        </p:nvGrpSpPr>
        <p:grpSpPr>
          <a:xfrm>
            <a:off x="234375" y="117804"/>
            <a:ext cx="256800" cy="256800"/>
            <a:chOff x="234375" y="110636"/>
            <a:chExt cx="256800" cy="256800"/>
          </a:xfrm>
        </p:grpSpPr>
        <p:sp>
          <p:nvSpPr>
            <p:cNvPr id="434" name="Google Shape;434;p2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6" name="Google Shape;436;p2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37" name="Google Shape;437;p22"/>
          <p:cNvGrpSpPr/>
          <p:nvPr/>
        </p:nvGrpSpPr>
        <p:grpSpPr>
          <a:xfrm>
            <a:off x="6760300" y="117804"/>
            <a:ext cx="2161200" cy="256800"/>
            <a:chOff x="6760300" y="96350"/>
            <a:chExt cx="2161200" cy="256800"/>
          </a:xfrm>
        </p:grpSpPr>
        <p:sp>
          <p:nvSpPr>
            <p:cNvPr id="438" name="Google Shape;438;p2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2"/>
            <p:cNvGrpSpPr/>
            <p:nvPr/>
          </p:nvGrpSpPr>
          <p:grpSpPr>
            <a:xfrm>
              <a:off x="8683881" y="115948"/>
              <a:ext cx="159362" cy="217605"/>
              <a:chOff x="2025348" y="3145361"/>
              <a:chExt cx="406327" cy="554831"/>
            </a:xfrm>
          </p:grpSpPr>
          <p:sp>
            <p:nvSpPr>
              <p:cNvPr id="440" name="Google Shape;440;p2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2" name="Google Shape;442;p22"/>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443" name="Google Shape;443;p22"/>
          <p:cNvSpPr txBox="1">
            <a:spLocks noGrp="1"/>
          </p:cNvSpPr>
          <p:nvPr>
            <p:ph type="title" idx="2" hasCustomPrompt="1"/>
          </p:nvPr>
        </p:nvSpPr>
        <p:spPr>
          <a:xfrm>
            <a:off x="715100" y="1300850"/>
            <a:ext cx="31509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444" name="Google Shape;444;p22"/>
          <p:cNvSpPr txBox="1">
            <a:spLocks noGrp="1"/>
          </p:cNvSpPr>
          <p:nvPr>
            <p:ph type="subTitle" idx="1"/>
          </p:nvPr>
        </p:nvSpPr>
        <p:spPr>
          <a:xfrm>
            <a:off x="715100" y="3545975"/>
            <a:ext cx="5326500" cy="3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3">
  <p:cSld name="CUSTOM_6">
    <p:spTree>
      <p:nvGrpSpPr>
        <p:cNvPr id="1" name="Shape 487"/>
        <p:cNvGrpSpPr/>
        <p:nvPr/>
      </p:nvGrpSpPr>
      <p:grpSpPr>
        <a:xfrm>
          <a:off x="0" y="0"/>
          <a:ext cx="0" cy="0"/>
          <a:chOff x="0" y="0"/>
          <a:chExt cx="0" cy="0"/>
        </a:xfrm>
      </p:grpSpPr>
      <p:grpSp>
        <p:nvGrpSpPr>
          <p:cNvPr id="488" name="Google Shape;488;p25"/>
          <p:cNvGrpSpPr/>
          <p:nvPr/>
        </p:nvGrpSpPr>
        <p:grpSpPr>
          <a:xfrm>
            <a:off x="69150" y="137187"/>
            <a:ext cx="9031450" cy="282372"/>
            <a:chOff x="69150" y="137187"/>
            <a:chExt cx="9031450" cy="282372"/>
          </a:xfrm>
        </p:grpSpPr>
        <p:cxnSp>
          <p:nvCxnSpPr>
            <p:cNvPr id="489" name="Google Shape;489;p25"/>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90" name="Google Shape;490;p25"/>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91" name="Google Shape;491;p25"/>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92" name="Google Shape;492;p25"/>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93" name="Google Shape;493;p25"/>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94" name="Google Shape;494;p25"/>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25"/>
          <p:cNvGrpSpPr/>
          <p:nvPr/>
        </p:nvGrpSpPr>
        <p:grpSpPr>
          <a:xfrm>
            <a:off x="234375" y="117804"/>
            <a:ext cx="256800" cy="256800"/>
            <a:chOff x="234375" y="110636"/>
            <a:chExt cx="256800" cy="256800"/>
          </a:xfrm>
        </p:grpSpPr>
        <p:sp>
          <p:nvSpPr>
            <p:cNvPr id="496" name="Google Shape;496;p25"/>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5"/>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8" name="Google Shape;498;p25"/>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99" name="Google Shape;499;p25"/>
          <p:cNvGrpSpPr/>
          <p:nvPr/>
        </p:nvGrpSpPr>
        <p:grpSpPr>
          <a:xfrm>
            <a:off x="6760300" y="117804"/>
            <a:ext cx="2161200" cy="256800"/>
            <a:chOff x="6760300" y="96350"/>
            <a:chExt cx="2161200" cy="256800"/>
          </a:xfrm>
        </p:grpSpPr>
        <p:sp>
          <p:nvSpPr>
            <p:cNvPr id="500" name="Google Shape;500;p25"/>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25"/>
            <p:cNvGrpSpPr/>
            <p:nvPr/>
          </p:nvGrpSpPr>
          <p:grpSpPr>
            <a:xfrm>
              <a:off x="8683881" y="115948"/>
              <a:ext cx="159362" cy="217605"/>
              <a:chOff x="2025348" y="3145361"/>
              <a:chExt cx="406327" cy="554831"/>
            </a:xfrm>
          </p:grpSpPr>
          <p:sp>
            <p:nvSpPr>
              <p:cNvPr id="502" name="Google Shape;502;p25"/>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5"/>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4" name="Google Shape;504;p25"/>
          <p:cNvSpPr txBox="1">
            <a:spLocks noGrp="1"/>
          </p:cNvSpPr>
          <p:nvPr>
            <p:ph type="title"/>
          </p:nvPr>
        </p:nvSpPr>
        <p:spPr>
          <a:xfrm>
            <a:off x="1311963" y="2361963"/>
            <a:ext cx="6519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5" name="Google Shape;505;p25"/>
          <p:cNvSpPr txBox="1">
            <a:spLocks noGrp="1"/>
          </p:cNvSpPr>
          <p:nvPr>
            <p:ph type="title" idx="2" hasCustomPrompt="1"/>
          </p:nvPr>
        </p:nvSpPr>
        <p:spPr>
          <a:xfrm>
            <a:off x="2996625" y="1243600"/>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6" name="Google Shape;506;p25"/>
          <p:cNvSpPr txBox="1">
            <a:spLocks noGrp="1"/>
          </p:cNvSpPr>
          <p:nvPr>
            <p:ph type="subTitle" idx="1"/>
          </p:nvPr>
        </p:nvSpPr>
        <p:spPr>
          <a:xfrm>
            <a:off x="1312121" y="3590288"/>
            <a:ext cx="6519900" cy="3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1pPr>
            <a:lvl2pPr lvl="1"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2pPr>
            <a:lvl3pPr lvl="2"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3pPr>
            <a:lvl4pPr lvl="3"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4pPr>
            <a:lvl5pPr lvl="4"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5pPr>
            <a:lvl6pPr lvl="5"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6pPr>
            <a:lvl7pPr lvl="6"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7pPr>
            <a:lvl8pPr lvl="7"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8pPr>
            <a:lvl9pPr lvl="8"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Fira Code"/>
              <a:buChar char="●"/>
              <a:defRPr>
                <a:solidFill>
                  <a:schemeClr val="dk1"/>
                </a:solidFill>
                <a:latin typeface="Fira Code"/>
                <a:ea typeface="Fira Code"/>
                <a:cs typeface="Fira Code"/>
                <a:sym typeface="Fira Code"/>
              </a:defRPr>
            </a:lvl1pPr>
            <a:lvl2pPr marL="914400" lvl="1"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2pPr>
            <a:lvl3pPr marL="1371600" lvl="2"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3pPr>
            <a:lvl4pPr marL="1828800" lvl="3"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4pPr>
            <a:lvl5pPr marL="2286000" lvl="4"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5pPr>
            <a:lvl6pPr marL="2743200" lvl="5"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6pPr>
            <a:lvl7pPr marL="3200400" lvl="6"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7pPr>
            <a:lvl8pPr marL="3657600" lvl="7"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8pPr>
            <a:lvl9pPr marL="4114800" lvl="8" indent="-317500">
              <a:lnSpc>
                <a:spcPct val="115000"/>
              </a:lnSpc>
              <a:spcBef>
                <a:spcPts val="1600"/>
              </a:spcBef>
              <a:spcAft>
                <a:spcPts val="1600"/>
              </a:spcAft>
              <a:buClr>
                <a:schemeClr val="dk1"/>
              </a:buClr>
              <a:buSzPts val="1400"/>
              <a:buFont typeface="Fira Code"/>
              <a:buChar char="■"/>
              <a:defRPr>
                <a:solidFill>
                  <a:schemeClr val="dk1"/>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1" r:id="rId7"/>
    <p:sldLayoutId id="2147483668" r:id="rId8"/>
    <p:sldLayoutId id="2147483671" r:id="rId9"/>
    <p:sldLayoutId id="2147483677" r:id="rId10"/>
    <p:sldLayoutId id="214748367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gi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6"/>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4500" b="1" dirty="0"/>
              <a:t>YAZILIM MİMARİSİ VE </a:t>
            </a:r>
            <a:br>
              <a:rPr lang="tr-TR" sz="4500" b="1" dirty="0"/>
            </a:br>
            <a:r>
              <a:rPr lang="tr-TR" sz="4500" b="1" dirty="0"/>
              <a:t>TASARIMI</a:t>
            </a:r>
            <a:endParaRPr sz="3100" b="1" dirty="0"/>
          </a:p>
          <a:p>
            <a:pPr marL="0" lvl="0" indent="0" algn="l" rtl="0">
              <a:spcBef>
                <a:spcPts val="1500"/>
              </a:spcBef>
              <a:spcAft>
                <a:spcPts val="0"/>
              </a:spcAft>
              <a:buNone/>
            </a:pPr>
            <a:r>
              <a:rPr lang="tr-TR" sz="3100" dirty="0">
                <a:solidFill>
                  <a:schemeClr val="accent1"/>
                </a:solidFill>
              </a:rPr>
              <a:t>Dr. Öğr. Üyesi Fatih BAL</a:t>
            </a:r>
            <a:endParaRPr sz="3100" dirty="0">
              <a:solidFill>
                <a:schemeClr val="accent1"/>
              </a:solidFill>
            </a:endParaRPr>
          </a:p>
        </p:txBody>
      </p:sp>
      <p:grpSp>
        <p:nvGrpSpPr>
          <p:cNvPr id="667" name="Google Shape;667;p36"/>
          <p:cNvGrpSpPr/>
          <p:nvPr/>
        </p:nvGrpSpPr>
        <p:grpSpPr>
          <a:xfrm>
            <a:off x="7587247" y="2888719"/>
            <a:ext cx="378215" cy="598023"/>
            <a:chOff x="1654675" y="1997765"/>
            <a:chExt cx="445587" cy="704551"/>
          </a:xfrm>
        </p:grpSpPr>
        <p:sp>
          <p:nvSpPr>
            <p:cNvPr id="668" name="Google Shape;668;p36"/>
            <p:cNvSpPr/>
            <p:nvPr/>
          </p:nvSpPr>
          <p:spPr>
            <a:xfrm>
              <a:off x="1655926" y="1998979"/>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1654675" y="1997765"/>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692758" y="203459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729553" y="2072643"/>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1765170" y="21094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1803216" y="2146269"/>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1841262" y="2183101"/>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1878057" y="221993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191488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1951721"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1988553" y="2330391"/>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2025348" y="236722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206217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914889" y="2442064"/>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914889"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1803216" y="2478895"/>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1841262" y="2515727"/>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1878057" y="2589354"/>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1914889" y="2663017"/>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1951721"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1988553" y="258935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1765170" y="251572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1729553" y="255255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1692758" y="2589354"/>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5" name="Google Shape;745;p39"/>
          <p:cNvSpPr txBox="1">
            <a:spLocks noGrp="1"/>
          </p:cNvSpPr>
          <p:nvPr>
            <p:ph type="subTitle" idx="1"/>
          </p:nvPr>
        </p:nvSpPr>
        <p:spPr>
          <a:xfrm>
            <a:off x="569626" y="907473"/>
            <a:ext cx="7293566" cy="2057400"/>
          </a:xfrm>
          <a:prstGeom prst="rect">
            <a:avLst/>
          </a:prstGeom>
        </p:spPr>
        <p:txBody>
          <a:bodyPr spcFirstLastPara="1" wrap="square" lIns="91425" tIns="91425" rIns="91425" bIns="91425" anchor="ctr" anchorCtr="0">
            <a:noAutofit/>
          </a:bodyPr>
          <a:lstStyle/>
          <a:p>
            <a:pPr marL="228600" lvl="0" indent="-228600" algn="just" rtl="0">
              <a:spcBef>
                <a:spcPts val="0"/>
              </a:spcBef>
              <a:spcAft>
                <a:spcPts val="0"/>
              </a:spcAft>
              <a:buSzPct val="100000"/>
              <a:buFont typeface="+mj-lt"/>
              <a:buAutoNum type="arabicPeriod" startAt="4"/>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Doğrulanması ve Onaylanması</a:t>
            </a:r>
          </a:p>
          <a:p>
            <a:pPr marL="228600" lvl="0" indent="-228600" algn="just" rtl="0">
              <a:spcBef>
                <a:spcPts val="0"/>
              </a:spcBef>
              <a:spcAft>
                <a:spcPts val="0"/>
              </a:spcAft>
              <a:buSzPct val="100000"/>
              <a:buFont typeface="+mj-lt"/>
              <a:buAutoNum type="arabicPeriod" startAt="4"/>
            </a:pPr>
            <a:endPar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0" lvl="0" indent="0" algn="just" rtl="0">
              <a:spcBef>
                <a:spcPts val="0"/>
              </a:spcBef>
              <a:spcAft>
                <a:spcPts val="0"/>
              </a:spcAft>
              <a:buSzPct val="100000"/>
            </a:pPr>
            <a:r>
              <a:rPr lang="tr-TR" sz="1200" dirty="0"/>
              <a:t>Gereksinimlerin doğrulanması ve onaylanması aşaması, yazılım geliştirme sürecinin kritik bir adımıdır. Bu aşamada, toplanan gereksinimlerin doğru bir şekilde anlaşıldığından, yazılımın amaca uygun olduğundan ve paydaşların ihtiyaçlarını karşılayacağından emin olunur. Gereksinimlerin doğrulanması, yazılımın geliştirilmesine başlamadan önce gereksinimlerin doğruluğunu ve eksiksizliğini kontrol etmeye yardımcı olurken, onaylanması ise bu gereksinimlerin paydaşlar tarafından resmi olarak kabul edilmesini sağlar.</a:t>
            </a:r>
          </a:p>
        </p:txBody>
      </p:sp>
      <p:sp>
        <p:nvSpPr>
          <p:cNvPr id="2" name="Google Shape;856;p42">
            <a:extLst>
              <a:ext uri="{FF2B5EF4-FFF2-40B4-BE49-F238E27FC236}">
                <a16:creationId xmlns:a16="http://schemas.microsoft.com/office/drawing/2014/main" id="{864AAB06-3FD9-CA46-39E2-9647FD134DD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3200" b="1" dirty="0"/>
              <a:t>Gereksinim Sürecinin Aşamaları</a:t>
            </a:r>
            <a:endParaRPr sz="3200" b="1" dirty="0"/>
          </a:p>
        </p:txBody>
      </p:sp>
      <p:grpSp>
        <p:nvGrpSpPr>
          <p:cNvPr id="4" name="Google Shape;10456;p85">
            <a:extLst>
              <a:ext uri="{FF2B5EF4-FFF2-40B4-BE49-F238E27FC236}">
                <a16:creationId xmlns:a16="http://schemas.microsoft.com/office/drawing/2014/main" id="{437F9551-C664-195F-C7BF-F476D55DD25A}"/>
              </a:ext>
            </a:extLst>
          </p:cNvPr>
          <p:cNvGrpSpPr/>
          <p:nvPr/>
        </p:nvGrpSpPr>
        <p:grpSpPr>
          <a:xfrm>
            <a:off x="8126500" y="4253346"/>
            <a:ext cx="629573" cy="491836"/>
            <a:chOff x="-41694200" y="2382950"/>
            <a:chExt cx="317425" cy="248900"/>
          </a:xfrm>
          <a:solidFill>
            <a:schemeClr val="tx1"/>
          </a:solidFill>
        </p:grpSpPr>
        <p:sp>
          <p:nvSpPr>
            <p:cNvPr id="5" name="Google Shape;10457;p85">
              <a:extLst>
                <a:ext uri="{FF2B5EF4-FFF2-40B4-BE49-F238E27FC236}">
                  <a16:creationId xmlns:a16="http://schemas.microsoft.com/office/drawing/2014/main" id="{D8E610F5-2423-2B42-AFC4-B2F7AD591E50}"/>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58;p85">
              <a:extLst>
                <a:ext uri="{FF2B5EF4-FFF2-40B4-BE49-F238E27FC236}">
                  <a16:creationId xmlns:a16="http://schemas.microsoft.com/office/drawing/2014/main" id="{D6E3245A-10CF-0989-D11F-2B1FBFC698CF}"/>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Metin kutusu 6">
            <a:extLst>
              <a:ext uri="{FF2B5EF4-FFF2-40B4-BE49-F238E27FC236}">
                <a16:creationId xmlns:a16="http://schemas.microsoft.com/office/drawing/2014/main" id="{E4D0F9B5-DC47-DF59-7EAA-3385292DFD12}"/>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96751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45">
                                            <p:txEl>
                                              <p:pRg st="0" end="0"/>
                                            </p:txEl>
                                          </p:spTgt>
                                        </p:tgtEl>
                                        <p:attrNameLst>
                                          <p:attrName>style.visibility</p:attrName>
                                        </p:attrNameLst>
                                      </p:cBhvr>
                                      <p:to>
                                        <p:strVal val="visible"/>
                                      </p:to>
                                    </p:set>
                                    <p:animEffect transition="in" filter="fade">
                                      <p:cBhvr>
                                        <p:cTn id="7" dur="1000"/>
                                        <p:tgtEl>
                                          <p:spTgt spid="745">
                                            <p:txEl>
                                              <p:pRg st="0" end="0"/>
                                            </p:txEl>
                                          </p:spTgt>
                                        </p:tgtEl>
                                      </p:cBhvr>
                                    </p:animEffect>
                                    <p:anim calcmode="lin" valueType="num">
                                      <p:cBhvr>
                                        <p:cTn id="8" dur="1000" fill="hold"/>
                                        <p:tgtEl>
                                          <p:spTgt spid="74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45">
                                            <p:txEl>
                                              <p:pRg st="2" end="2"/>
                                            </p:txEl>
                                          </p:spTgt>
                                        </p:tgtEl>
                                        <p:attrNameLst>
                                          <p:attrName>style.visibility</p:attrName>
                                        </p:attrNameLst>
                                      </p:cBhvr>
                                      <p:to>
                                        <p:strVal val="visible"/>
                                      </p:to>
                                    </p:set>
                                    <p:animEffect transition="in" filter="fade">
                                      <p:cBhvr>
                                        <p:cTn id="14" dur="1000"/>
                                        <p:tgtEl>
                                          <p:spTgt spid="745">
                                            <p:txEl>
                                              <p:pRg st="2" end="2"/>
                                            </p:txEl>
                                          </p:spTgt>
                                        </p:tgtEl>
                                      </p:cBhvr>
                                    </p:animEffect>
                                    <p:anim calcmode="lin" valueType="num">
                                      <p:cBhvr>
                                        <p:cTn id="15" dur="1000" fill="hold"/>
                                        <p:tgtEl>
                                          <p:spTgt spid="74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4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5" name="Google Shape;745;p39"/>
          <p:cNvSpPr txBox="1">
            <a:spLocks noGrp="1"/>
          </p:cNvSpPr>
          <p:nvPr>
            <p:ph type="subTitle" idx="1"/>
          </p:nvPr>
        </p:nvSpPr>
        <p:spPr>
          <a:xfrm>
            <a:off x="569626" y="907473"/>
            <a:ext cx="7293566" cy="2057400"/>
          </a:xfrm>
          <a:prstGeom prst="rect">
            <a:avLst/>
          </a:prstGeom>
        </p:spPr>
        <p:txBody>
          <a:bodyPr spcFirstLastPara="1" wrap="square" lIns="91425" tIns="91425" rIns="91425" bIns="91425" anchor="ctr" anchorCtr="0">
            <a:noAutofit/>
          </a:bodyPr>
          <a:lstStyle/>
          <a:p>
            <a:pPr marL="228600" lvl="0" indent="-228600" algn="just" rtl="0">
              <a:spcBef>
                <a:spcPts val="0"/>
              </a:spcBef>
              <a:spcAft>
                <a:spcPts val="0"/>
              </a:spcAft>
              <a:buSzPct val="100000"/>
              <a:buFont typeface="+mj-lt"/>
              <a:buAutoNum type="arabicPeriod" startAt="5"/>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Yönetimi</a:t>
            </a:r>
          </a:p>
          <a:p>
            <a:pPr marL="228600" lvl="0" indent="-228600" algn="just" rtl="0">
              <a:spcBef>
                <a:spcPts val="0"/>
              </a:spcBef>
              <a:spcAft>
                <a:spcPts val="0"/>
              </a:spcAft>
              <a:buSzPct val="100000"/>
              <a:buFont typeface="+mj-lt"/>
              <a:buAutoNum type="arabicPeriod" startAt="4"/>
            </a:pPr>
            <a:endPar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0" lvl="0" indent="0" algn="just" rtl="0">
              <a:spcBef>
                <a:spcPts val="0"/>
              </a:spcBef>
              <a:spcAft>
                <a:spcPts val="0"/>
              </a:spcAft>
              <a:buSzPct val="100000"/>
            </a:pPr>
            <a:r>
              <a:rPr lang="tr-TR" sz="1200" dirty="0"/>
              <a:t>Gereksinimlerin doğrulanması ve onaylanması aşaması, yazılım geliştirme sürecinin kritik bir adımıdır. Bu aşamada, toplanan gereksinimlerin doğru bir şekilde anlaşıldığından, yazılımın amaca uygun olduğundan ve paydaşların ihtiyaçlarını karşılayacağından emin olunur. Gereksinimlerin doğrulanması, yazılımın geliştirilmesine başlamadan önce gereksinimlerin doğruluğunu ve eksiksizliğini kontrol etmeye yardımcı olurken, onaylanması ise bu gereksinimlerin paydaşlar tarafından resmi olarak kabul edilmesini sağlar.</a:t>
            </a:r>
          </a:p>
        </p:txBody>
      </p:sp>
      <p:sp>
        <p:nvSpPr>
          <p:cNvPr id="2" name="Google Shape;856;p42">
            <a:extLst>
              <a:ext uri="{FF2B5EF4-FFF2-40B4-BE49-F238E27FC236}">
                <a16:creationId xmlns:a16="http://schemas.microsoft.com/office/drawing/2014/main" id="{864AAB06-3FD9-CA46-39E2-9647FD134DD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3200" b="1" dirty="0"/>
              <a:t>Gereksinim Sürecinin Aşamaları</a:t>
            </a:r>
            <a:endParaRPr sz="3200" b="1" dirty="0"/>
          </a:p>
        </p:txBody>
      </p:sp>
      <p:sp>
        <p:nvSpPr>
          <p:cNvPr id="3" name="Google Shape;745;p39">
            <a:extLst>
              <a:ext uri="{FF2B5EF4-FFF2-40B4-BE49-F238E27FC236}">
                <a16:creationId xmlns:a16="http://schemas.microsoft.com/office/drawing/2014/main" id="{51B08336-AB44-A007-7FBA-5BCD5B671D16}"/>
              </a:ext>
            </a:extLst>
          </p:cNvPr>
          <p:cNvSpPr txBox="1">
            <a:spLocks/>
          </p:cNvSpPr>
          <p:nvPr/>
        </p:nvSpPr>
        <p:spPr>
          <a:xfrm>
            <a:off x="1473413" y="3112360"/>
            <a:ext cx="6200172" cy="11804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800" b="0" i="0" u="none" strike="noStrike" cap="none">
                <a:solidFill>
                  <a:schemeClr val="dk1"/>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ctr" rtl="0">
              <a:lnSpc>
                <a:spcPct val="100000"/>
              </a:lnSpc>
              <a:spcBef>
                <a:spcPts val="1600"/>
              </a:spcBef>
              <a:spcAft>
                <a:spcPts val="160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171450" indent="-171450" algn="just">
              <a:buSzPct val="100000"/>
              <a:buFont typeface="Arial" panose="020B0604020202020204" pitchFamily="34" charset="0"/>
              <a:buChar char="•"/>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İzlenebilirliği</a:t>
            </a:r>
          </a:p>
          <a:p>
            <a:pPr marL="171450" indent="-171450" algn="just">
              <a:buSzPct val="100000"/>
              <a:buFont typeface="Arial" panose="020B0604020202020204" pitchFamily="34" charset="0"/>
              <a:buChar char="•"/>
            </a:pPr>
            <a:r>
              <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Değişim Yönetimi</a:t>
            </a:r>
          </a:p>
          <a:p>
            <a:pPr marL="171450" indent="-171450" algn="just">
              <a:buSzPct val="100000"/>
              <a:buFont typeface="Arial" panose="020B0604020202020204" pitchFamily="34" charset="0"/>
              <a:buChar char="•"/>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Versiyon Kontrolü</a:t>
            </a:r>
          </a:p>
          <a:p>
            <a:pPr marL="171450" indent="-171450" algn="just">
              <a:buSzPct val="100000"/>
              <a:buFont typeface="Arial" panose="020B0604020202020204" pitchFamily="34" charset="0"/>
              <a:buChar char="•"/>
            </a:pPr>
            <a:r>
              <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Ölçeklendirilmesi</a:t>
            </a:r>
          </a:p>
          <a:p>
            <a:pPr marL="171450" indent="-171450" algn="just">
              <a:buSzPct val="100000"/>
              <a:buFont typeface="Arial" panose="020B0604020202020204" pitchFamily="34" charset="0"/>
              <a:buChar char="•"/>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İletişimi</a:t>
            </a:r>
          </a:p>
          <a:p>
            <a:pPr marL="171450" indent="-171450" algn="just">
              <a:buSzPct val="100000"/>
              <a:buFont typeface="Arial" panose="020B0604020202020204" pitchFamily="34" charset="0"/>
              <a:buChar char="•"/>
            </a:pPr>
            <a:r>
              <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 Yönetiminde Araçlar</a:t>
            </a:r>
          </a:p>
        </p:txBody>
      </p:sp>
      <p:grpSp>
        <p:nvGrpSpPr>
          <p:cNvPr id="4" name="Google Shape;10456;p85">
            <a:extLst>
              <a:ext uri="{FF2B5EF4-FFF2-40B4-BE49-F238E27FC236}">
                <a16:creationId xmlns:a16="http://schemas.microsoft.com/office/drawing/2014/main" id="{67892788-9C83-F7A1-B521-B41C97B528C5}"/>
              </a:ext>
            </a:extLst>
          </p:cNvPr>
          <p:cNvGrpSpPr/>
          <p:nvPr/>
        </p:nvGrpSpPr>
        <p:grpSpPr>
          <a:xfrm>
            <a:off x="8126500" y="4253346"/>
            <a:ext cx="629573" cy="491836"/>
            <a:chOff x="-41694200" y="2382950"/>
            <a:chExt cx="317425" cy="248900"/>
          </a:xfrm>
          <a:solidFill>
            <a:schemeClr val="tx1"/>
          </a:solidFill>
        </p:grpSpPr>
        <p:sp>
          <p:nvSpPr>
            <p:cNvPr id="5" name="Google Shape;10457;p85">
              <a:extLst>
                <a:ext uri="{FF2B5EF4-FFF2-40B4-BE49-F238E27FC236}">
                  <a16:creationId xmlns:a16="http://schemas.microsoft.com/office/drawing/2014/main" id="{37B3727B-49CC-51B1-83A1-FD3D17708968}"/>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58;p85">
              <a:extLst>
                <a:ext uri="{FF2B5EF4-FFF2-40B4-BE49-F238E27FC236}">
                  <a16:creationId xmlns:a16="http://schemas.microsoft.com/office/drawing/2014/main" id="{8614B7C4-9F56-70AC-B0BB-C07952BE7791}"/>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Metin kutusu 6">
            <a:extLst>
              <a:ext uri="{FF2B5EF4-FFF2-40B4-BE49-F238E27FC236}">
                <a16:creationId xmlns:a16="http://schemas.microsoft.com/office/drawing/2014/main" id="{C671F38E-52B1-901A-E23D-88B50644BCDF}"/>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01032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45">
                                            <p:txEl>
                                              <p:pRg st="0" end="0"/>
                                            </p:txEl>
                                          </p:spTgt>
                                        </p:tgtEl>
                                        <p:attrNameLst>
                                          <p:attrName>style.visibility</p:attrName>
                                        </p:attrNameLst>
                                      </p:cBhvr>
                                      <p:to>
                                        <p:strVal val="visible"/>
                                      </p:to>
                                    </p:set>
                                    <p:animEffect transition="in" filter="fade">
                                      <p:cBhvr>
                                        <p:cTn id="7" dur="1000"/>
                                        <p:tgtEl>
                                          <p:spTgt spid="745">
                                            <p:txEl>
                                              <p:pRg st="0" end="0"/>
                                            </p:txEl>
                                          </p:spTgt>
                                        </p:tgtEl>
                                      </p:cBhvr>
                                    </p:animEffect>
                                    <p:anim calcmode="lin" valueType="num">
                                      <p:cBhvr>
                                        <p:cTn id="8" dur="1000" fill="hold"/>
                                        <p:tgtEl>
                                          <p:spTgt spid="74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45">
                                            <p:txEl>
                                              <p:pRg st="2" end="2"/>
                                            </p:txEl>
                                          </p:spTgt>
                                        </p:tgtEl>
                                        <p:attrNameLst>
                                          <p:attrName>style.visibility</p:attrName>
                                        </p:attrNameLst>
                                      </p:cBhvr>
                                      <p:to>
                                        <p:strVal val="visible"/>
                                      </p:to>
                                    </p:set>
                                    <p:animEffect transition="in" filter="fade">
                                      <p:cBhvr>
                                        <p:cTn id="14" dur="1000"/>
                                        <p:tgtEl>
                                          <p:spTgt spid="745">
                                            <p:txEl>
                                              <p:pRg st="2" end="2"/>
                                            </p:txEl>
                                          </p:spTgt>
                                        </p:tgtEl>
                                      </p:cBhvr>
                                    </p:animEffect>
                                    <p:anim calcmode="lin" valueType="num">
                                      <p:cBhvr>
                                        <p:cTn id="15" dur="1000" fill="hold"/>
                                        <p:tgtEl>
                                          <p:spTgt spid="74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4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1000"/>
                                        <p:tgtEl>
                                          <p:spTgt spid="3">
                                            <p:txEl>
                                              <p:pRg st="4" end="4"/>
                                            </p:txEl>
                                          </p:spTgt>
                                        </p:tgtEl>
                                      </p:cBhvr>
                                    </p:animEffect>
                                    <p:anim calcmode="lin" valueType="num">
                                      <p:cBhvr>
                                        <p:cTn id="5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1000"/>
                                        <p:tgtEl>
                                          <p:spTgt spid="3">
                                            <p:txEl>
                                              <p:pRg st="5" end="5"/>
                                            </p:txEl>
                                          </p:spTgt>
                                        </p:tgtEl>
                                      </p:cBhvr>
                                    </p:animEffect>
                                    <p:anim calcmode="lin" valueType="num">
                                      <p:cBhvr>
                                        <p:cTn id="5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2" name="Google Shape;856;p42">
            <a:extLst>
              <a:ext uri="{FF2B5EF4-FFF2-40B4-BE49-F238E27FC236}">
                <a16:creationId xmlns:a16="http://schemas.microsoft.com/office/drawing/2014/main" id="{864AAB06-3FD9-CA46-39E2-9647FD134DD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3200" b="1" dirty="0"/>
              <a:t>Gereksinim Sürecinin Aşamaları</a:t>
            </a:r>
            <a:endParaRPr sz="3200" b="1" dirty="0"/>
          </a:p>
        </p:txBody>
      </p:sp>
      <p:grpSp>
        <p:nvGrpSpPr>
          <p:cNvPr id="4" name="Google Shape;10456;p85">
            <a:extLst>
              <a:ext uri="{FF2B5EF4-FFF2-40B4-BE49-F238E27FC236}">
                <a16:creationId xmlns:a16="http://schemas.microsoft.com/office/drawing/2014/main" id="{67892788-9C83-F7A1-B521-B41C97B528C5}"/>
              </a:ext>
            </a:extLst>
          </p:cNvPr>
          <p:cNvGrpSpPr/>
          <p:nvPr/>
        </p:nvGrpSpPr>
        <p:grpSpPr>
          <a:xfrm>
            <a:off x="8126500" y="4253346"/>
            <a:ext cx="629573" cy="491836"/>
            <a:chOff x="-41694200" y="2382950"/>
            <a:chExt cx="317425" cy="248900"/>
          </a:xfrm>
          <a:solidFill>
            <a:schemeClr val="tx1"/>
          </a:solidFill>
        </p:grpSpPr>
        <p:sp>
          <p:nvSpPr>
            <p:cNvPr id="5" name="Google Shape;10457;p85">
              <a:extLst>
                <a:ext uri="{FF2B5EF4-FFF2-40B4-BE49-F238E27FC236}">
                  <a16:creationId xmlns:a16="http://schemas.microsoft.com/office/drawing/2014/main" id="{37B3727B-49CC-51B1-83A1-FD3D17708968}"/>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58;p85">
              <a:extLst>
                <a:ext uri="{FF2B5EF4-FFF2-40B4-BE49-F238E27FC236}">
                  <a16:creationId xmlns:a16="http://schemas.microsoft.com/office/drawing/2014/main" id="{8614B7C4-9F56-70AC-B0BB-C07952BE7791}"/>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Metin kutusu 6">
            <a:extLst>
              <a:ext uri="{FF2B5EF4-FFF2-40B4-BE49-F238E27FC236}">
                <a16:creationId xmlns:a16="http://schemas.microsoft.com/office/drawing/2014/main" id="{C671F38E-52B1-901A-E23D-88B50644BCDF}"/>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10" name="Metin kutusu 9">
            <a:extLst>
              <a:ext uri="{FF2B5EF4-FFF2-40B4-BE49-F238E27FC236}">
                <a16:creationId xmlns:a16="http://schemas.microsoft.com/office/drawing/2014/main" id="{D063F942-858C-C6D0-6992-50C603210B85}"/>
              </a:ext>
            </a:extLst>
          </p:cNvPr>
          <p:cNvSpPr txBox="1"/>
          <p:nvPr/>
        </p:nvSpPr>
        <p:spPr>
          <a:xfrm>
            <a:off x="2779486" y="1531256"/>
            <a:ext cx="2949846" cy="461665"/>
          </a:xfrm>
          <a:prstGeom prst="rect">
            <a:avLst/>
          </a:prstGeom>
          <a:noFill/>
        </p:spPr>
        <p:txBody>
          <a:bodyPr wrap="none" rtlCol="0">
            <a:spAutoFit/>
          </a:bodyPr>
          <a:lstStyle/>
          <a:p>
            <a:r>
              <a:rPr lang="tr-TR" sz="2400" b="1" dirty="0">
                <a:latin typeface="Fira Code" panose="020B0809050000020004" pitchFamily="49" charset="0"/>
                <a:ea typeface="Fira Code" panose="020B0809050000020004" pitchFamily="49" charset="0"/>
                <a:cs typeface="Fira Code" panose="020B0809050000020004" pitchFamily="49" charset="0"/>
              </a:rPr>
              <a:t>2.  5.  7.  128</a:t>
            </a:r>
          </a:p>
        </p:txBody>
      </p:sp>
      <p:sp>
        <p:nvSpPr>
          <p:cNvPr id="12" name="Dikdörtgen 11">
            <a:extLst>
              <a:ext uri="{FF2B5EF4-FFF2-40B4-BE49-F238E27FC236}">
                <a16:creationId xmlns:a16="http://schemas.microsoft.com/office/drawing/2014/main" id="{CF1D66F8-A89E-0971-8A4D-089E55BA5938}"/>
              </a:ext>
            </a:extLst>
          </p:cNvPr>
          <p:cNvSpPr/>
          <p:nvPr/>
        </p:nvSpPr>
        <p:spPr>
          <a:xfrm>
            <a:off x="2525487" y="1508088"/>
            <a:ext cx="747485" cy="508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3" name="Dikdörtgen 12">
            <a:extLst>
              <a:ext uri="{FF2B5EF4-FFF2-40B4-BE49-F238E27FC236}">
                <a16:creationId xmlns:a16="http://schemas.microsoft.com/office/drawing/2014/main" id="{E1CB00E0-146D-858B-33BC-D61A0BD254C1}"/>
              </a:ext>
            </a:extLst>
          </p:cNvPr>
          <p:cNvSpPr/>
          <p:nvPr/>
        </p:nvSpPr>
        <p:spPr>
          <a:xfrm>
            <a:off x="3526971" y="1508088"/>
            <a:ext cx="507999" cy="508000"/>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Dikdörtgen 13">
            <a:extLst>
              <a:ext uri="{FF2B5EF4-FFF2-40B4-BE49-F238E27FC236}">
                <a16:creationId xmlns:a16="http://schemas.microsoft.com/office/drawing/2014/main" id="{A9FD9CE6-7A07-395D-47D0-F179E55620CE}"/>
              </a:ext>
            </a:extLst>
          </p:cNvPr>
          <p:cNvSpPr/>
          <p:nvPr/>
        </p:nvSpPr>
        <p:spPr>
          <a:xfrm>
            <a:off x="4254409" y="1508088"/>
            <a:ext cx="478971" cy="50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Dikdörtgen 14">
            <a:extLst>
              <a:ext uri="{FF2B5EF4-FFF2-40B4-BE49-F238E27FC236}">
                <a16:creationId xmlns:a16="http://schemas.microsoft.com/office/drawing/2014/main" id="{C4A218A7-EF61-AC9D-575A-9BA0E918B04E}"/>
              </a:ext>
            </a:extLst>
          </p:cNvPr>
          <p:cNvSpPr/>
          <p:nvPr/>
        </p:nvSpPr>
        <p:spPr>
          <a:xfrm>
            <a:off x="4981847" y="1508088"/>
            <a:ext cx="747485" cy="508000"/>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Metin kutusu 15">
            <a:extLst>
              <a:ext uri="{FF2B5EF4-FFF2-40B4-BE49-F238E27FC236}">
                <a16:creationId xmlns:a16="http://schemas.microsoft.com/office/drawing/2014/main" id="{B8677629-3380-8014-B10A-CDE32471FA39}"/>
              </a:ext>
            </a:extLst>
          </p:cNvPr>
          <p:cNvSpPr txBox="1"/>
          <p:nvPr/>
        </p:nvSpPr>
        <p:spPr>
          <a:xfrm>
            <a:off x="924673" y="2483381"/>
            <a:ext cx="1366080" cy="523220"/>
          </a:xfrm>
          <a:prstGeom prst="rect">
            <a:avLst/>
          </a:prstGeom>
          <a:noFill/>
        </p:spPr>
        <p:txBody>
          <a:bodyPr wrap="none" rtlCol="0">
            <a:spAutoFit/>
          </a:bodyPr>
          <a:lstStyle/>
          <a:p>
            <a:pPr algn="ctr"/>
            <a:r>
              <a:rPr lang="tr-TR" dirty="0">
                <a:latin typeface="Fira Code" panose="020B0809050000020004" pitchFamily="49" charset="0"/>
                <a:ea typeface="Fira Code" panose="020B0809050000020004" pitchFamily="49" charset="0"/>
                <a:cs typeface="Fira Code" panose="020B0809050000020004" pitchFamily="49" charset="0"/>
              </a:rPr>
              <a:t>MAJOR </a:t>
            </a:r>
          </a:p>
          <a:p>
            <a:pPr algn="ctr"/>
            <a:r>
              <a:rPr lang="tr-TR" dirty="0">
                <a:latin typeface="Fira Code" panose="020B0809050000020004" pitchFamily="49" charset="0"/>
                <a:ea typeface="Fira Code" panose="020B0809050000020004" pitchFamily="49" charset="0"/>
                <a:cs typeface="Fira Code" panose="020B0809050000020004" pitchFamily="49" charset="0"/>
              </a:rPr>
              <a:t>(Ana sürüm)</a:t>
            </a:r>
          </a:p>
        </p:txBody>
      </p:sp>
      <p:sp>
        <p:nvSpPr>
          <p:cNvPr id="17" name="Metin kutusu 16">
            <a:extLst>
              <a:ext uri="{FF2B5EF4-FFF2-40B4-BE49-F238E27FC236}">
                <a16:creationId xmlns:a16="http://schemas.microsoft.com/office/drawing/2014/main" id="{4D2895FB-DE2E-B51E-7AFB-E456379E726D}"/>
              </a:ext>
            </a:extLst>
          </p:cNvPr>
          <p:cNvSpPr txBox="1"/>
          <p:nvPr/>
        </p:nvSpPr>
        <p:spPr>
          <a:xfrm>
            <a:off x="3084270" y="3127413"/>
            <a:ext cx="1366080" cy="523220"/>
          </a:xfrm>
          <a:prstGeom prst="rect">
            <a:avLst/>
          </a:prstGeom>
          <a:noFill/>
        </p:spPr>
        <p:txBody>
          <a:bodyPr wrap="none" rtlCol="0">
            <a:spAutoFit/>
          </a:bodyPr>
          <a:lstStyle/>
          <a:p>
            <a:pPr algn="ctr"/>
            <a:r>
              <a:rPr lang="tr-TR" dirty="0">
                <a:latin typeface="Fira Code" panose="020B0809050000020004" pitchFamily="49" charset="0"/>
                <a:ea typeface="Fira Code" panose="020B0809050000020004" pitchFamily="49" charset="0"/>
                <a:cs typeface="Fira Code" panose="020B0809050000020004" pitchFamily="49" charset="0"/>
              </a:rPr>
              <a:t>MINOR </a:t>
            </a:r>
          </a:p>
          <a:p>
            <a:pPr algn="ctr"/>
            <a:r>
              <a:rPr lang="tr-TR" dirty="0">
                <a:latin typeface="Fira Code" panose="020B0809050000020004" pitchFamily="49" charset="0"/>
                <a:ea typeface="Fira Code" panose="020B0809050000020004" pitchFamily="49" charset="0"/>
                <a:cs typeface="Fira Code" panose="020B0809050000020004" pitchFamily="49" charset="0"/>
              </a:rPr>
              <a:t>(Alt sürüm)</a:t>
            </a:r>
          </a:p>
        </p:txBody>
      </p:sp>
      <p:sp>
        <p:nvSpPr>
          <p:cNvPr id="18" name="Metin kutusu 17">
            <a:extLst>
              <a:ext uri="{FF2B5EF4-FFF2-40B4-BE49-F238E27FC236}">
                <a16:creationId xmlns:a16="http://schemas.microsoft.com/office/drawing/2014/main" id="{86BF93FA-BB6E-42A7-EBDF-1BB1AEAFF059}"/>
              </a:ext>
            </a:extLst>
          </p:cNvPr>
          <p:cNvSpPr txBox="1"/>
          <p:nvPr/>
        </p:nvSpPr>
        <p:spPr>
          <a:xfrm>
            <a:off x="5382332" y="2911152"/>
            <a:ext cx="1473480" cy="523220"/>
          </a:xfrm>
          <a:prstGeom prst="rect">
            <a:avLst/>
          </a:prstGeom>
          <a:noFill/>
        </p:spPr>
        <p:txBody>
          <a:bodyPr wrap="none" rtlCol="0">
            <a:spAutoFit/>
          </a:bodyPr>
          <a:lstStyle/>
          <a:p>
            <a:pPr algn="ctr"/>
            <a:r>
              <a:rPr lang="tr-TR" dirty="0">
                <a:latin typeface="Fira Code" panose="020B0809050000020004" pitchFamily="49" charset="0"/>
                <a:ea typeface="Fira Code" panose="020B0809050000020004" pitchFamily="49" charset="0"/>
                <a:cs typeface="Fira Code" panose="020B0809050000020004" pitchFamily="49" charset="0"/>
              </a:rPr>
              <a:t>PATCH </a:t>
            </a:r>
          </a:p>
          <a:p>
            <a:pPr algn="ctr"/>
            <a:r>
              <a:rPr lang="tr-TR" dirty="0">
                <a:latin typeface="Fira Code" panose="020B0809050000020004" pitchFamily="49" charset="0"/>
                <a:ea typeface="Fira Code" panose="020B0809050000020004" pitchFamily="49" charset="0"/>
                <a:cs typeface="Fira Code" panose="020B0809050000020004" pitchFamily="49" charset="0"/>
              </a:rPr>
              <a:t>(Yama sürüm)</a:t>
            </a:r>
          </a:p>
        </p:txBody>
      </p:sp>
      <p:sp>
        <p:nvSpPr>
          <p:cNvPr id="19" name="Metin kutusu 18">
            <a:extLst>
              <a:ext uri="{FF2B5EF4-FFF2-40B4-BE49-F238E27FC236}">
                <a16:creationId xmlns:a16="http://schemas.microsoft.com/office/drawing/2014/main" id="{0E1654E8-3768-1E95-0CBD-25056D0688F7}"/>
              </a:ext>
            </a:extLst>
          </p:cNvPr>
          <p:cNvSpPr txBox="1"/>
          <p:nvPr/>
        </p:nvSpPr>
        <p:spPr>
          <a:xfrm>
            <a:off x="6855812" y="1975661"/>
            <a:ext cx="1151277" cy="523220"/>
          </a:xfrm>
          <a:prstGeom prst="rect">
            <a:avLst/>
          </a:prstGeom>
          <a:noFill/>
        </p:spPr>
        <p:txBody>
          <a:bodyPr wrap="none" rtlCol="0">
            <a:spAutoFit/>
          </a:bodyPr>
          <a:lstStyle/>
          <a:p>
            <a:pPr algn="ctr"/>
            <a:r>
              <a:rPr lang="tr-TR" dirty="0">
                <a:latin typeface="Fira Code" panose="020B0809050000020004" pitchFamily="49" charset="0"/>
                <a:ea typeface="Fira Code" panose="020B0809050000020004" pitchFamily="49" charset="0"/>
                <a:cs typeface="Fira Code" panose="020B0809050000020004" pitchFamily="49" charset="0"/>
              </a:rPr>
              <a:t>BUILD</a:t>
            </a:r>
          </a:p>
          <a:p>
            <a:pPr algn="ctr"/>
            <a:r>
              <a:rPr lang="tr-TR" dirty="0">
                <a:latin typeface="Fira Code" panose="020B0809050000020004" pitchFamily="49" charset="0"/>
                <a:ea typeface="Fira Code" panose="020B0809050000020004" pitchFamily="49" charset="0"/>
                <a:cs typeface="Fira Code" panose="020B0809050000020004" pitchFamily="49" charset="0"/>
              </a:rPr>
              <a:t>(Derleme)</a:t>
            </a:r>
          </a:p>
        </p:txBody>
      </p:sp>
      <p:cxnSp>
        <p:nvCxnSpPr>
          <p:cNvPr id="21" name="Düz Ok Bağlayıcısı 20">
            <a:extLst>
              <a:ext uri="{FF2B5EF4-FFF2-40B4-BE49-F238E27FC236}">
                <a16:creationId xmlns:a16="http://schemas.microsoft.com/office/drawing/2014/main" id="{D7360AA8-9953-FDC0-8E8C-FD094F7A8A6F}"/>
              </a:ext>
            </a:extLst>
          </p:cNvPr>
          <p:cNvCxnSpPr>
            <a:stCxn id="12" idx="2"/>
            <a:endCxn id="16" idx="0"/>
          </p:cNvCxnSpPr>
          <p:nvPr/>
        </p:nvCxnSpPr>
        <p:spPr>
          <a:xfrm flipH="1">
            <a:off x="1607713" y="2016088"/>
            <a:ext cx="1291517" cy="4672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Düz Ok Bağlayıcısı 22">
            <a:extLst>
              <a:ext uri="{FF2B5EF4-FFF2-40B4-BE49-F238E27FC236}">
                <a16:creationId xmlns:a16="http://schemas.microsoft.com/office/drawing/2014/main" id="{76951ADD-8154-7784-B341-D344F463F5EC}"/>
              </a:ext>
            </a:extLst>
          </p:cNvPr>
          <p:cNvCxnSpPr>
            <a:stCxn id="13" idx="2"/>
            <a:endCxn id="17" idx="0"/>
          </p:cNvCxnSpPr>
          <p:nvPr/>
        </p:nvCxnSpPr>
        <p:spPr>
          <a:xfrm flipH="1">
            <a:off x="3767310" y="2016088"/>
            <a:ext cx="13661" cy="111132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Düz Ok Bağlayıcısı 24">
            <a:extLst>
              <a:ext uri="{FF2B5EF4-FFF2-40B4-BE49-F238E27FC236}">
                <a16:creationId xmlns:a16="http://schemas.microsoft.com/office/drawing/2014/main" id="{E8AD1805-54EB-8F39-ED7F-DF6E3ACDF66B}"/>
              </a:ext>
            </a:extLst>
          </p:cNvPr>
          <p:cNvCxnSpPr>
            <a:stCxn id="14" idx="2"/>
            <a:endCxn id="18" idx="0"/>
          </p:cNvCxnSpPr>
          <p:nvPr/>
        </p:nvCxnSpPr>
        <p:spPr>
          <a:xfrm>
            <a:off x="4493895" y="2016088"/>
            <a:ext cx="1625177" cy="89506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Düz Ok Bağlayıcısı 26">
            <a:extLst>
              <a:ext uri="{FF2B5EF4-FFF2-40B4-BE49-F238E27FC236}">
                <a16:creationId xmlns:a16="http://schemas.microsoft.com/office/drawing/2014/main" id="{44930793-E883-66D9-1AA7-8C42AA6BA901}"/>
              </a:ext>
            </a:extLst>
          </p:cNvPr>
          <p:cNvCxnSpPr>
            <a:stCxn id="15" idx="3"/>
            <a:endCxn id="19" idx="0"/>
          </p:cNvCxnSpPr>
          <p:nvPr/>
        </p:nvCxnSpPr>
        <p:spPr>
          <a:xfrm>
            <a:off x="5729332" y="1762088"/>
            <a:ext cx="1702119" cy="21357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868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randombar(horizontal)">
                                      <p:cBhvr>
                                        <p:cTn id="14" dur="500"/>
                                        <p:tgtEl>
                                          <p:spTgt spid="12"/>
                                        </p:tgtEl>
                                      </p:cBhvr>
                                    </p:animEffect>
                                  </p:childTnLst>
                                </p:cTn>
                              </p:par>
                              <p:par>
                                <p:cTn id="15" presetID="14" presetClass="entr" presetSubtype="1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randombar(horizontal)">
                                      <p:cBhvr>
                                        <p:cTn id="17" dur="500"/>
                                        <p:tgtEl>
                                          <p:spTgt spid="21"/>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randombar(horizontal)">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randombar(horizontal)">
                                      <p:cBhvr>
                                        <p:cTn id="25" dur="500"/>
                                        <p:tgtEl>
                                          <p:spTgt spid="13"/>
                                        </p:tgtEl>
                                      </p:cBhvr>
                                    </p:animEffect>
                                  </p:childTnLst>
                                </p:cTn>
                              </p:par>
                              <p:par>
                                <p:cTn id="26" presetID="14" presetClass="entr" presetSubtype="1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randombar(horizontal)">
                                      <p:cBhvr>
                                        <p:cTn id="28" dur="500"/>
                                        <p:tgtEl>
                                          <p:spTgt spid="23"/>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randombar(horizontal)">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randombar(horizontal)">
                                      <p:cBhvr>
                                        <p:cTn id="36" dur="500"/>
                                        <p:tgtEl>
                                          <p:spTgt spid="14"/>
                                        </p:tgtEl>
                                      </p:cBhvr>
                                    </p:animEffect>
                                  </p:childTnLst>
                                </p:cTn>
                              </p:par>
                              <p:par>
                                <p:cTn id="37" presetID="14" presetClass="entr" presetSubtype="1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randombar(horizontal)">
                                      <p:cBhvr>
                                        <p:cTn id="39" dur="500"/>
                                        <p:tgtEl>
                                          <p:spTgt spid="25"/>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randombar(horizontal)">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randombar(horizontal)">
                                      <p:cBhvr>
                                        <p:cTn id="47" dur="500"/>
                                        <p:tgtEl>
                                          <p:spTgt spid="15"/>
                                        </p:tgtEl>
                                      </p:cBhvr>
                                    </p:animEffect>
                                  </p:childTnLst>
                                </p:cTn>
                              </p:par>
                              <p:par>
                                <p:cTn id="48" presetID="14" presetClass="entr" presetSubtype="10" fill="hold"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randombar(horizontal)">
                                      <p:cBhvr>
                                        <p:cTn id="50" dur="500"/>
                                        <p:tgtEl>
                                          <p:spTgt spid="27"/>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randombar(horizontal)">
                                      <p:cBhvr>
                                        <p:cTn id="5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animBg="1"/>
      <p:bldP spid="14" grpId="0" animBg="1"/>
      <p:bldP spid="15" grpId="0" animBg="1"/>
      <p:bldP spid="16" grpId="0"/>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7"/>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b="1" dirty="0"/>
              <a:t>Yazılım Geliştirme Metodolojileri</a:t>
            </a:r>
            <a:endParaRPr b="1" dirty="0"/>
          </a:p>
        </p:txBody>
      </p:sp>
      <p:sp>
        <p:nvSpPr>
          <p:cNvPr id="997" name="Google Shape;997;p47"/>
          <p:cNvSpPr txBox="1">
            <a:spLocks noGrp="1"/>
          </p:cNvSpPr>
          <p:nvPr>
            <p:ph type="title" idx="2"/>
          </p:nvPr>
        </p:nvSpPr>
        <p:spPr>
          <a:xfrm>
            <a:off x="715100" y="1300850"/>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02</a:t>
            </a:r>
            <a:endParaRPr b="1" dirty="0"/>
          </a:p>
        </p:txBody>
      </p:sp>
      <p:grpSp>
        <p:nvGrpSpPr>
          <p:cNvPr id="13" name="Google Shape;2501;p78">
            <a:extLst>
              <a:ext uri="{FF2B5EF4-FFF2-40B4-BE49-F238E27FC236}">
                <a16:creationId xmlns:a16="http://schemas.microsoft.com/office/drawing/2014/main" id="{64497B47-B24D-FAE4-E2A6-8112FEF202BF}"/>
              </a:ext>
            </a:extLst>
          </p:cNvPr>
          <p:cNvGrpSpPr/>
          <p:nvPr/>
        </p:nvGrpSpPr>
        <p:grpSpPr>
          <a:xfrm>
            <a:off x="6792606" y="995344"/>
            <a:ext cx="1193063" cy="1147306"/>
            <a:chOff x="3729467" y="2889422"/>
            <a:chExt cx="419153" cy="404977"/>
          </a:xfrm>
        </p:grpSpPr>
        <p:sp>
          <p:nvSpPr>
            <p:cNvPr id="14" name="Google Shape;2502;p78">
              <a:extLst>
                <a:ext uri="{FF2B5EF4-FFF2-40B4-BE49-F238E27FC236}">
                  <a16:creationId xmlns:a16="http://schemas.microsoft.com/office/drawing/2014/main" id="{DC47308A-7E3B-F473-8A29-1172121550D0}"/>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03;p78">
              <a:extLst>
                <a:ext uri="{FF2B5EF4-FFF2-40B4-BE49-F238E27FC236}">
                  <a16:creationId xmlns:a16="http://schemas.microsoft.com/office/drawing/2014/main" id="{24AF2DA1-EA76-9128-DCA2-4DB73FC3336B}"/>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04;p78">
              <a:extLst>
                <a:ext uri="{FF2B5EF4-FFF2-40B4-BE49-F238E27FC236}">
                  <a16:creationId xmlns:a16="http://schemas.microsoft.com/office/drawing/2014/main" id="{ECF479C7-F8C6-894C-ED6B-F4F5819C8582}"/>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2505;p78">
              <a:extLst>
                <a:ext uri="{FF2B5EF4-FFF2-40B4-BE49-F238E27FC236}">
                  <a16:creationId xmlns:a16="http://schemas.microsoft.com/office/drawing/2014/main" id="{0B86423A-1E20-A679-B5CA-FAD770F0F99C}"/>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06;p78">
              <a:extLst>
                <a:ext uri="{FF2B5EF4-FFF2-40B4-BE49-F238E27FC236}">
                  <a16:creationId xmlns:a16="http://schemas.microsoft.com/office/drawing/2014/main" id="{9DF6AB3A-5969-9AEA-5A3E-A2350199BA8D}"/>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07;p78">
              <a:extLst>
                <a:ext uri="{FF2B5EF4-FFF2-40B4-BE49-F238E27FC236}">
                  <a16:creationId xmlns:a16="http://schemas.microsoft.com/office/drawing/2014/main" id="{7C6980AD-F0E9-54F7-2A6F-CE942B78C6EA}"/>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08;p78">
              <a:extLst>
                <a:ext uri="{FF2B5EF4-FFF2-40B4-BE49-F238E27FC236}">
                  <a16:creationId xmlns:a16="http://schemas.microsoft.com/office/drawing/2014/main" id="{332CBA3F-BCAA-7F25-F682-FF4AE60730FB}"/>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Yazılım Geliştirme Metodolojileri</a:t>
            </a:r>
            <a:endParaRPr dirty="0"/>
          </a:p>
        </p:txBody>
      </p:sp>
      <p:sp>
        <p:nvSpPr>
          <p:cNvPr id="857" name="Google Shape;857;p42"/>
          <p:cNvSpPr txBox="1">
            <a:spLocks noGrp="1"/>
          </p:cNvSpPr>
          <p:nvPr>
            <p:ph type="body" idx="1"/>
          </p:nvPr>
        </p:nvSpPr>
        <p:spPr>
          <a:xfrm>
            <a:off x="720000" y="1608166"/>
            <a:ext cx="5199300" cy="224471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C0604"/>
              </a:buClr>
              <a:buSzPts val="1100"/>
              <a:buFont typeface="Arial"/>
              <a:buNone/>
            </a:pPr>
            <a:r>
              <a:rPr lang="tr-TR" b="1" dirty="0">
                <a:solidFill>
                  <a:schemeClr val="tx1"/>
                </a:solidFill>
              </a:rPr>
              <a:t>Yazılım geliştirme metodolojileri</a:t>
            </a:r>
            <a:r>
              <a:rPr lang="tr-TR" dirty="0">
                <a:solidFill>
                  <a:schemeClr val="tx1"/>
                </a:solidFill>
              </a:rPr>
              <a:t>, bir yazılım projesinin planlanması, yönetilmesi ve yürütülmesi için kullanılan sistematik yaklaşımlardır. Bu metodolojiler, proje hedeflerine ulaşmak, zaman ve maliyet kısıtlarını aşmadan yazılımı geliştirmek için geliştirilmiş çerçeveler ve süreçler sunmaktadır.</a:t>
            </a:r>
            <a:endParaRPr dirty="0">
              <a:solidFill>
                <a:schemeClr val="tx1"/>
              </a:solidFill>
            </a:endParaRPr>
          </a:p>
        </p:txBody>
      </p:sp>
      <p:grpSp>
        <p:nvGrpSpPr>
          <p:cNvPr id="2" name="Google Shape;2501;p78">
            <a:extLst>
              <a:ext uri="{FF2B5EF4-FFF2-40B4-BE49-F238E27FC236}">
                <a16:creationId xmlns:a16="http://schemas.microsoft.com/office/drawing/2014/main" id="{54B06120-9B7C-FC3E-BBD7-BDFD29F7BB79}"/>
              </a:ext>
            </a:extLst>
          </p:cNvPr>
          <p:cNvGrpSpPr/>
          <p:nvPr/>
        </p:nvGrpSpPr>
        <p:grpSpPr>
          <a:xfrm>
            <a:off x="6637393" y="1929723"/>
            <a:ext cx="1193063" cy="1147306"/>
            <a:chOff x="3729467" y="2889422"/>
            <a:chExt cx="419153" cy="404977"/>
          </a:xfrm>
        </p:grpSpPr>
        <p:sp>
          <p:nvSpPr>
            <p:cNvPr id="3" name="Google Shape;2502;p78">
              <a:extLst>
                <a:ext uri="{FF2B5EF4-FFF2-40B4-BE49-F238E27FC236}">
                  <a16:creationId xmlns:a16="http://schemas.microsoft.com/office/drawing/2014/main" id="{6D9744EE-8110-4BBB-4DAC-DC1C3C336898}"/>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78">
              <a:extLst>
                <a:ext uri="{FF2B5EF4-FFF2-40B4-BE49-F238E27FC236}">
                  <a16:creationId xmlns:a16="http://schemas.microsoft.com/office/drawing/2014/main" id="{57CFC09D-CDF7-297A-7A1F-8C6976E32AC8}"/>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78">
              <a:extLst>
                <a:ext uri="{FF2B5EF4-FFF2-40B4-BE49-F238E27FC236}">
                  <a16:creationId xmlns:a16="http://schemas.microsoft.com/office/drawing/2014/main" id="{C31FBAEE-FCC1-2C72-68FD-593C81228C3A}"/>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78">
              <a:extLst>
                <a:ext uri="{FF2B5EF4-FFF2-40B4-BE49-F238E27FC236}">
                  <a16:creationId xmlns:a16="http://schemas.microsoft.com/office/drawing/2014/main" id="{D1B83DFD-E52F-2661-1B0E-AF3D7CFB848C}"/>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78">
              <a:extLst>
                <a:ext uri="{FF2B5EF4-FFF2-40B4-BE49-F238E27FC236}">
                  <a16:creationId xmlns:a16="http://schemas.microsoft.com/office/drawing/2014/main" id="{30DDD536-8C8C-E575-CD32-0E210D7F401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78">
              <a:extLst>
                <a:ext uri="{FF2B5EF4-FFF2-40B4-BE49-F238E27FC236}">
                  <a16:creationId xmlns:a16="http://schemas.microsoft.com/office/drawing/2014/main" id="{AACB03D8-C10B-69C5-777E-ED8F9A5CAD54}"/>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78">
              <a:extLst>
                <a:ext uri="{FF2B5EF4-FFF2-40B4-BE49-F238E27FC236}">
                  <a16:creationId xmlns:a16="http://schemas.microsoft.com/office/drawing/2014/main" id="{E0BADAAD-029A-F38F-B825-411AFAF67DA7}"/>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Metin kutusu 9">
            <a:extLst>
              <a:ext uri="{FF2B5EF4-FFF2-40B4-BE49-F238E27FC236}">
                <a16:creationId xmlns:a16="http://schemas.microsoft.com/office/drawing/2014/main" id="{182751B9-2BAC-D5B4-C435-82721926F355}"/>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611732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Yazılım Geliştirme Metodoloji Türleri</a:t>
            </a:r>
            <a:endParaRPr sz="2800" b="1" dirty="0"/>
          </a:p>
        </p:txBody>
      </p:sp>
      <p:sp>
        <p:nvSpPr>
          <p:cNvPr id="857" name="Google Shape;857;p42"/>
          <p:cNvSpPr txBox="1">
            <a:spLocks noGrp="1"/>
          </p:cNvSpPr>
          <p:nvPr>
            <p:ph type="body" idx="1"/>
          </p:nvPr>
        </p:nvSpPr>
        <p:spPr>
          <a:xfrm>
            <a:off x="720000" y="1608166"/>
            <a:ext cx="5199300" cy="2244714"/>
          </a:xfrm>
          <a:prstGeom prst="rect">
            <a:avLst/>
          </a:prstGeom>
        </p:spPr>
        <p:txBody>
          <a:bodyPr spcFirstLastPara="1" wrap="square" lIns="91425" tIns="91425" rIns="91425" bIns="91425" anchor="ctr" anchorCtr="0">
            <a:noAutofit/>
          </a:bodyPr>
          <a:lstStyle/>
          <a:p>
            <a:pPr marL="342900" lvl="0" indent="-342900" algn="just" rtl="0">
              <a:spcBef>
                <a:spcPts val="0"/>
              </a:spcBef>
              <a:spcAft>
                <a:spcPts val="0"/>
              </a:spcAft>
              <a:buClr>
                <a:srgbClr val="2C0604"/>
              </a:buClr>
              <a:buSzPts val="1100"/>
              <a:buFont typeface="+mj-lt"/>
              <a:buAutoNum type="arabicPeriod"/>
            </a:pPr>
            <a:r>
              <a:rPr lang="tr-TR" b="1" dirty="0">
                <a:solidFill>
                  <a:schemeClr val="tx1"/>
                </a:solidFill>
              </a:rPr>
              <a:t>Çevik (Agile) Metodolojileri</a:t>
            </a:r>
          </a:p>
          <a:p>
            <a:pPr marL="342900" lvl="0" indent="-342900" algn="just" rtl="0">
              <a:spcBef>
                <a:spcPts val="0"/>
              </a:spcBef>
              <a:spcAft>
                <a:spcPts val="0"/>
              </a:spcAft>
              <a:buClr>
                <a:srgbClr val="2C0604"/>
              </a:buClr>
              <a:buSzPts val="1100"/>
              <a:buFont typeface="+mj-lt"/>
              <a:buAutoNum type="arabicPeriod"/>
            </a:pPr>
            <a:r>
              <a:rPr lang="tr-TR" dirty="0">
                <a:solidFill>
                  <a:schemeClr val="dk1"/>
                </a:solidFill>
              </a:rPr>
              <a:t>Şelale (</a:t>
            </a:r>
            <a:r>
              <a:rPr lang="tr-TR" dirty="0" err="1">
                <a:solidFill>
                  <a:schemeClr val="dk1"/>
                </a:solidFill>
              </a:rPr>
              <a:t>Watefall</a:t>
            </a:r>
            <a:r>
              <a:rPr lang="tr-TR" dirty="0">
                <a:solidFill>
                  <a:schemeClr val="dk1"/>
                </a:solidFill>
              </a:rPr>
              <a:t>) Modeli</a:t>
            </a:r>
          </a:p>
          <a:p>
            <a:pPr marL="342900" indent="-342900" algn="just">
              <a:buClr>
                <a:srgbClr val="2C0604"/>
              </a:buClr>
              <a:buSzPts val="1100"/>
              <a:buFont typeface="+mj-lt"/>
              <a:buAutoNum type="arabicPeriod"/>
            </a:pPr>
            <a:r>
              <a:rPr lang="tr-TR" b="1" dirty="0" err="1">
                <a:solidFill>
                  <a:schemeClr val="dk1"/>
                </a:solidFill>
              </a:rPr>
              <a:t>DevOps</a:t>
            </a:r>
            <a:endParaRPr lang="tr-TR" b="1" dirty="0">
              <a:solidFill>
                <a:schemeClr val="dk1"/>
              </a:solidFill>
            </a:endParaRPr>
          </a:p>
          <a:p>
            <a:pPr marL="342900" lvl="0" indent="-342900" algn="just" rtl="0">
              <a:spcBef>
                <a:spcPts val="0"/>
              </a:spcBef>
              <a:spcAft>
                <a:spcPts val="0"/>
              </a:spcAft>
              <a:buClr>
                <a:srgbClr val="2C0604"/>
              </a:buClr>
              <a:buSzPts val="1100"/>
              <a:buFont typeface="+mj-lt"/>
              <a:buAutoNum type="arabicPeriod"/>
            </a:pPr>
            <a:r>
              <a:rPr lang="tr-TR" dirty="0">
                <a:solidFill>
                  <a:schemeClr val="dk1"/>
                </a:solidFill>
              </a:rPr>
              <a:t>V Modeli</a:t>
            </a:r>
          </a:p>
          <a:p>
            <a:pPr marL="342900" lvl="0" indent="-342900" algn="just" rtl="0">
              <a:spcBef>
                <a:spcPts val="0"/>
              </a:spcBef>
              <a:spcAft>
                <a:spcPts val="0"/>
              </a:spcAft>
              <a:buClr>
                <a:srgbClr val="2C0604"/>
              </a:buClr>
              <a:buSzPts val="1100"/>
              <a:buFont typeface="+mj-lt"/>
              <a:buAutoNum type="arabicPeriod"/>
            </a:pPr>
            <a:r>
              <a:rPr lang="tr-TR" b="1" dirty="0">
                <a:solidFill>
                  <a:schemeClr val="dk1"/>
                </a:solidFill>
              </a:rPr>
              <a:t>Spiral Modeli</a:t>
            </a:r>
          </a:p>
          <a:p>
            <a:pPr marL="342900" lvl="0" indent="-342900" algn="just" rtl="0">
              <a:spcBef>
                <a:spcPts val="0"/>
              </a:spcBef>
              <a:spcAft>
                <a:spcPts val="0"/>
              </a:spcAft>
              <a:buClr>
                <a:srgbClr val="2C0604"/>
              </a:buClr>
              <a:buSzPts val="1100"/>
              <a:buFont typeface="+mj-lt"/>
              <a:buAutoNum type="arabicPeriod"/>
            </a:pPr>
            <a:r>
              <a:rPr lang="tr-TR" dirty="0">
                <a:solidFill>
                  <a:schemeClr val="dk1"/>
                </a:solidFill>
              </a:rPr>
              <a:t>RAD (</a:t>
            </a:r>
            <a:r>
              <a:rPr lang="tr-TR" dirty="0" err="1">
                <a:solidFill>
                  <a:schemeClr val="dk1"/>
                </a:solidFill>
              </a:rPr>
              <a:t>Rapid</a:t>
            </a:r>
            <a:r>
              <a:rPr lang="tr-TR" dirty="0">
                <a:solidFill>
                  <a:schemeClr val="dk1"/>
                </a:solidFill>
              </a:rPr>
              <a:t> Application Development)</a:t>
            </a:r>
          </a:p>
        </p:txBody>
      </p:sp>
      <p:grpSp>
        <p:nvGrpSpPr>
          <p:cNvPr id="2" name="Google Shape;2501;p78">
            <a:extLst>
              <a:ext uri="{FF2B5EF4-FFF2-40B4-BE49-F238E27FC236}">
                <a16:creationId xmlns:a16="http://schemas.microsoft.com/office/drawing/2014/main" id="{54B06120-9B7C-FC3E-BBD7-BDFD29F7BB79}"/>
              </a:ext>
            </a:extLst>
          </p:cNvPr>
          <p:cNvGrpSpPr/>
          <p:nvPr/>
        </p:nvGrpSpPr>
        <p:grpSpPr>
          <a:xfrm>
            <a:off x="6637393" y="1929723"/>
            <a:ext cx="1193063" cy="1147306"/>
            <a:chOff x="3729467" y="2889422"/>
            <a:chExt cx="419153" cy="404977"/>
          </a:xfrm>
        </p:grpSpPr>
        <p:sp>
          <p:nvSpPr>
            <p:cNvPr id="3" name="Google Shape;2502;p78">
              <a:extLst>
                <a:ext uri="{FF2B5EF4-FFF2-40B4-BE49-F238E27FC236}">
                  <a16:creationId xmlns:a16="http://schemas.microsoft.com/office/drawing/2014/main" id="{6D9744EE-8110-4BBB-4DAC-DC1C3C336898}"/>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78">
              <a:extLst>
                <a:ext uri="{FF2B5EF4-FFF2-40B4-BE49-F238E27FC236}">
                  <a16:creationId xmlns:a16="http://schemas.microsoft.com/office/drawing/2014/main" id="{57CFC09D-CDF7-297A-7A1F-8C6976E32AC8}"/>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78">
              <a:extLst>
                <a:ext uri="{FF2B5EF4-FFF2-40B4-BE49-F238E27FC236}">
                  <a16:creationId xmlns:a16="http://schemas.microsoft.com/office/drawing/2014/main" id="{C31FBAEE-FCC1-2C72-68FD-593C81228C3A}"/>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78">
              <a:extLst>
                <a:ext uri="{FF2B5EF4-FFF2-40B4-BE49-F238E27FC236}">
                  <a16:creationId xmlns:a16="http://schemas.microsoft.com/office/drawing/2014/main" id="{D1B83DFD-E52F-2661-1B0E-AF3D7CFB848C}"/>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78">
              <a:extLst>
                <a:ext uri="{FF2B5EF4-FFF2-40B4-BE49-F238E27FC236}">
                  <a16:creationId xmlns:a16="http://schemas.microsoft.com/office/drawing/2014/main" id="{30DDD536-8C8C-E575-CD32-0E210D7F401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78">
              <a:extLst>
                <a:ext uri="{FF2B5EF4-FFF2-40B4-BE49-F238E27FC236}">
                  <a16:creationId xmlns:a16="http://schemas.microsoft.com/office/drawing/2014/main" id="{AACB03D8-C10B-69C5-777E-ED8F9A5CAD54}"/>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78">
              <a:extLst>
                <a:ext uri="{FF2B5EF4-FFF2-40B4-BE49-F238E27FC236}">
                  <a16:creationId xmlns:a16="http://schemas.microsoft.com/office/drawing/2014/main" id="{E0BADAAD-029A-F38F-B825-411AFAF67DA7}"/>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Metin kutusu 9">
            <a:extLst>
              <a:ext uri="{FF2B5EF4-FFF2-40B4-BE49-F238E27FC236}">
                <a16:creationId xmlns:a16="http://schemas.microsoft.com/office/drawing/2014/main" id="{761A4ED2-3412-AA42-55D1-3061FF6F8257}"/>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82373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57">
                                            <p:txEl>
                                              <p:pRg st="1" end="1"/>
                                            </p:txEl>
                                          </p:spTgt>
                                        </p:tgtEl>
                                        <p:attrNameLst>
                                          <p:attrName>style.visibility</p:attrName>
                                        </p:attrNameLst>
                                      </p:cBhvr>
                                      <p:to>
                                        <p:strVal val="visible"/>
                                      </p:to>
                                    </p:set>
                                    <p:animEffect transition="in" filter="fade">
                                      <p:cBhvr>
                                        <p:cTn id="14" dur="1000"/>
                                        <p:tgtEl>
                                          <p:spTgt spid="857">
                                            <p:txEl>
                                              <p:pRg st="1" end="1"/>
                                            </p:txEl>
                                          </p:spTgt>
                                        </p:tgtEl>
                                      </p:cBhvr>
                                    </p:animEffect>
                                    <p:anim calcmode="lin" valueType="num">
                                      <p:cBhvr>
                                        <p:cTn id="15" dur="1000" fill="hold"/>
                                        <p:tgtEl>
                                          <p:spTgt spid="85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57">
                                            <p:txEl>
                                              <p:pRg st="2" end="2"/>
                                            </p:txEl>
                                          </p:spTgt>
                                        </p:tgtEl>
                                        <p:attrNameLst>
                                          <p:attrName>style.visibility</p:attrName>
                                        </p:attrNameLst>
                                      </p:cBhvr>
                                      <p:to>
                                        <p:strVal val="visible"/>
                                      </p:to>
                                    </p:set>
                                    <p:animEffect transition="in" filter="fade">
                                      <p:cBhvr>
                                        <p:cTn id="21" dur="1000"/>
                                        <p:tgtEl>
                                          <p:spTgt spid="857">
                                            <p:txEl>
                                              <p:pRg st="2" end="2"/>
                                            </p:txEl>
                                          </p:spTgt>
                                        </p:tgtEl>
                                      </p:cBhvr>
                                    </p:animEffect>
                                    <p:anim calcmode="lin" valueType="num">
                                      <p:cBhvr>
                                        <p:cTn id="22"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57">
                                            <p:txEl>
                                              <p:pRg st="3" end="3"/>
                                            </p:txEl>
                                          </p:spTgt>
                                        </p:tgtEl>
                                        <p:attrNameLst>
                                          <p:attrName>style.visibility</p:attrName>
                                        </p:attrNameLst>
                                      </p:cBhvr>
                                      <p:to>
                                        <p:strVal val="visible"/>
                                      </p:to>
                                    </p:set>
                                    <p:animEffect transition="in" filter="fade">
                                      <p:cBhvr>
                                        <p:cTn id="28" dur="1000"/>
                                        <p:tgtEl>
                                          <p:spTgt spid="857">
                                            <p:txEl>
                                              <p:pRg st="3" end="3"/>
                                            </p:txEl>
                                          </p:spTgt>
                                        </p:tgtEl>
                                      </p:cBhvr>
                                    </p:animEffect>
                                    <p:anim calcmode="lin" valueType="num">
                                      <p:cBhvr>
                                        <p:cTn id="29" dur="1000" fill="hold"/>
                                        <p:tgtEl>
                                          <p:spTgt spid="85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5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57">
                                            <p:txEl>
                                              <p:pRg st="4" end="4"/>
                                            </p:txEl>
                                          </p:spTgt>
                                        </p:tgtEl>
                                        <p:attrNameLst>
                                          <p:attrName>style.visibility</p:attrName>
                                        </p:attrNameLst>
                                      </p:cBhvr>
                                      <p:to>
                                        <p:strVal val="visible"/>
                                      </p:to>
                                    </p:set>
                                    <p:animEffect transition="in" filter="fade">
                                      <p:cBhvr>
                                        <p:cTn id="35" dur="1000"/>
                                        <p:tgtEl>
                                          <p:spTgt spid="857">
                                            <p:txEl>
                                              <p:pRg st="4" end="4"/>
                                            </p:txEl>
                                          </p:spTgt>
                                        </p:tgtEl>
                                      </p:cBhvr>
                                    </p:animEffect>
                                    <p:anim calcmode="lin" valueType="num">
                                      <p:cBhvr>
                                        <p:cTn id="36" dur="1000" fill="hold"/>
                                        <p:tgtEl>
                                          <p:spTgt spid="85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85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57">
                                            <p:txEl>
                                              <p:pRg st="5" end="5"/>
                                            </p:txEl>
                                          </p:spTgt>
                                        </p:tgtEl>
                                        <p:attrNameLst>
                                          <p:attrName>style.visibility</p:attrName>
                                        </p:attrNameLst>
                                      </p:cBhvr>
                                      <p:to>
                                        <p:strVal val="visible"/>
                                      </p:to>
                                    </p:set>
                                    <p:animEffect transition="in" filter="fade">
                                      <p:cBhvr>
                                        <p:cTn id="42" dur="1000"/>
                                        <p:tgtEl>
                                          <p:spTgt spid="857">
                                            <p:txEl>
                                              <p:pRg st="5" end="5"/>
                                            </p:txEl>
                                          </p:spTgt>
                                        </p:tgtEl>
                                      </p:cBhvr>
                                    </p:animEffect>
                                    <p:anim calcmode="lin" valueType="num">
                                      <p:cBhvr>
                                        <p:cTn id="43" dur="1000" fill="hold"/>
                                        <p:tgtEl>
                                          <p:spTgt spid="85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85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1. Çevik (Agile) Metodolojileri</a:t>
            </a:r>
            <a:endParaRPr sz="2800" b="1" dirty="0"/>
          </a:p>
        </p:txBody>
      </p:sp>
      <p:sp>
        <p:nvSpPr>
          <p:cNvPr id="857" name="Google Shape;857;p42"/>
          <p:cNvSpPr txBox="1">
            <a:spLocks noGrp="1"/>
          </p:cNvSpPr>
          <p:nvPr>
            <p:ph type="body" idx="1"/>
          </p:nvPr>
        </p:nvSpPr>
        <p:spPr>
          <a:xfrm>
            <a:off x="720000" y="1184655"/>
            <a:ext cx="5199300" cy="3239788"/>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C0604"/>
              </a:buClr>
              <a:buSzPts val="1100"/>
              <a:buNone/>
            </a:pPr>
            <a:r>
              <a:rPr lang="tr-TR" sz="1300" b="1" dirty="0">
                <a:solidFill>
                  <a:schemeClr val="tx1"/>
                </a:solidFill>
              </a:rPr>
              <a:t>Agile</a:t>
            </a:r>
            <a:r>
              <a:rPr lang="tr-TR" sz="1300" dirty="0">
                <a:solidFill>
                  <a:schemeClr val="tx1"/>
                </a:solidFill>
              </a:rPr>
              <a:t>, değişime açık, müşteri odaklı ve esnek bir yazılım geliştirme sürecini temsil eder. Geliştirme süreci, küçük ve yönetilebilir adımlarla yapılır.</a:t>
            </a:r>
          </a:p>
          <a:p>
            <a:pPr marL="0" lvl="0" indent="0" algn="just" rtl="0">
              <a:spcBef>
                <a:spcPts val="0"/>
              </a:spcBef>
              <a:spcAft>
                <a:spcPts val="0"/>
              </a:spcAft>
              <a:buClr>
                <a:srgbClr val="2C0604"/>
              </a:buClr>
              <a:buSzPts val="1100"/>
              <a:buNone/>
            </a:pPr>
            <a:endParaRPr lang="tr-TR" sz="1300" dirty="0">
              <a:solidFill>
                <a:schemeClr val="tx1"/>
              </a:solidFill>
            </a:endParaRPr>
          </a:p>
          <a:p>
            <a:pPr marL="0" lvl="0" indent="0" algn="just" rtl="0">
              <a:spcBef>
                <a:spcPts val="0"/>
              </a:spcBef>
              <a:spcAft>
                <a:spcPts val="0"/>
              </a:spcAft>
              <a:buClr>
                <a:srgbClr val="2C0604"/>
              </a:buClr>
              <a:buSzPts val="1100"/>
              <a:buNone/>
            </a:pPr>
            <a:r>
              <a:rPr lang="tr-TR" sz="1300" dirty="0">
                <a:solidFill>
                  <a:schemeClr val="tx1"/>
                </a:solidFill>
              </a:rPr>
              <a:t>Çevik metodolojiler, özellikle değişen müşteri ihtiyaçlarına hızla uyum sağlama konusunda çok başarılıdır. Projeyi küçük parçalara böler ve her parçanın tamamlanmasından sonra müşteri geri bildirimleri alınarak ilerleme sağlanır. Bu sayede proje sırasında ortaya çıkabilecek sorunlar ve ihtiyaç değişiklikleri, büyük bir risk oluşturmadan çözülebilir.</a:t>
            </a:r>
            <a:endParaRPr sz="1300" dirty="0">
              <a:solidFill>
                <a:schemeClr val="tx1"/>
              </a:solidFill>
            </a:endParaRPr>
          </a:p>
        </p:txBody>
      </p:sp>
      <p:grpSp>
        <p:nvGrpSpPr>
          <p:cNvPr id="2" name="Google Shape;2501;p78">
            <a:extLst>
              <a:ext uri="{FF2B5EF4-FFF2-40B4-BE49-F238E27FC236}">
                <a16:creationId xmlns:a16="http://schemas.microsoft.com/office/drawing/2014/main" id="{54B06120-9B7C-FC3E-BBD7-BDFD29F7BB79}"/>
              </a:ext>
            </a:extLst>
          </p:cNvPr>
          <p:cNvGrpSpPr/>
          <p:nvPr/>
        </p:nvGrpSpPr>
        <p:grpSpPr>
          <a:xfrm>
            <a:off x="6637393" y="1929723"/>
            <a:ext cx="1193063" cy="1147306"/>
            <a:chOff x="3729467" y="2889422"/>
            <a:chExt cx="419153" cy="404977"/>
          </a:xfrm>
        </p:grpSpPr>
        <p:sp>
          <p:nvSpPr>
            <p:cNvPr id="3" name="Google Shape;2502;p78">
              <a:extLst>
                <a:ext uri="{FF2B5EF4-FFF2-40B4-BE49-F238E27FC236}">
                  <a16:creationId xmlns:a16="http://schemas.microsoft.com/office/drawing/2014/main" id="{6D9744EE-8110-4BBB-4DAC-DC1C3C336898}"/>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78">
              <a:extLst>
                <a:ext uri="{FF2B5EF4-FFF2-40B4-BE49-F238E27FC236}">
                  <a16:creationId xmlns:a16="http://schemas.microsoft.com/office/drawing/2014/main" id="{57CFC09D-CDF7-297A-7A1F-8C6976E32AC8}"/>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78">
              <a:extLst>
                <a:ext uri="{FF2B5EF4-FFF2-40B4-BE49-F238E27FC236}">
                  <a16:creationId xmlns:a16="http://schemas.microsoft.com/office/drawing/2014/main" id="{C31FBAEE-FCC1-2C72-68FD-593C81228C3A}"/>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78">
              <a:extLst>
                <a:ext uri="{FF2B5EF4-FFF2-40B4-BE49-F238E27FC236}">
                  <a16:creationId xmlns:a16="http://schemas.microsoft.com/office/drawing/2014/main" id="{D1B83DFD-E52F-2661-1B0E-AF3D7CFB848C}"/>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78">
              <a:extLst>
                <a:ext uri="{FF2B5EF4-FFF2-40B4-BE49-F238E27FC236}">
                  <a16:creationId xmlns:a16="http://schemas.microsoft.com/office/drawing/2014/main" id="{30DDD536-8C8C-E575-CD32-0E210D7F401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78">
              <a:extLst>
                <a:ext uri="{FF2B5EF4-FFF2-40B4-BE49-F238E27FC236}">
                  <a16:creationId xmlns:a16="http://schemas.microsoft.com/office/drawing/2014/main" id="{AACB03D8-C10B-69C5-777E-ED8F9A5CAD54}"/>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78">
              <a:extLst>
                <a:ext uri="{FF2B5EF4-FFF2-40B4-BE49-F238E27FC236}">
                  <a16:creationId xmlns:a16="http://schemas.microsoft.com/office/drawing/2014/main" id="{E0BADAAD-029A-F38F-B825-411AFAF67DA7}"/>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Metin kutusu 9">
            <a:extLst>
              <a:ext uri="{FF2B5EF4-FFF2-40B4-BE49-F238E27FC236}">
                <a16:creationId xmlns:a16="http://schemas.microsoft.com/office/drawing/2014/main" id="{BEF063E7-A877-8D85-2B06-D70310D46BD8}"/>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07924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2800" b="1" dirty="0"/>
              <a:t>1. Çevik (Agile) Metodolojileri</a:t>
            </a:r>
            <a:endParaRPr sz="2800" b="1" dirty="0"/>
          </a:p>
        </p:txBody>
      </p:sp>
      <p:sp>
        <p:nvSpPr>
          <p:cNvPr id="857" name="Google Shape;857;p42"/>
          <p:cNvSpPr txBox="1">
            <a:spLocks noGrp="1"/>
          </p:cNvSpPr>
          <p:nvPr>
            <p:ph type="body" idx="1"/>
          </p:nvPr>
        </p:nvSpPr>
        <p:spPr>
          <a:xfrm>
            <a:off x="720000" y="1184655"/>
            <a:ext cx="5199300" cy="3239788"/>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C0604"/>
              </a:buClr>
              <a:buSzPts val="1100"/>
              <a:buNone/>
            </a:pPr>
            <a:r>
              <a:rPr lang="tr-TR" sz="1300" b="1" dirty="0">
                <a:solidFill>
                  <a:schemeClr val="tx1"/>
                </a:solidFill>
              </a:rPr>
              <a:t>Çevik (Agile) Türleri:</a:t>
            </a:r>
          </a:p>
          <a:p>
            <a:pPr marL="0" lvl="0" indent="0" algn="just" rtl="0">
              <a:spcBef>
                <a:spcPts val="0"/>
              </a:spcBef>
              <a:spcAft>
                <a:spcPts val="0"/>
              </a:spcAft>
              <a:buClr>
                <a:srgbClr val="2C0604"/>
              </a:buClr>
              <a:buSzPts val="1100"/>
              <a:buNone/>
            </a:pPr>
            <a:endParaRPr lang="tr-TR" sz="1300" b="1" dirty="0">
              <a:solidFill>
                <a:schemeClr val="tx1"/>
              </a:solidFill>
            </a:endParaRPr>
          </a:p>
          <a:p>
            <a:pPr marL="342900" lvl="0" indent="-342900" algn="just" rtl="0">
              <a:spcBef>
                <a:spcPts val="0"/>
              </a:spcBef>
              <a:spcAft>
                <a:spcPts val="0"/>
              </a:spcAft>
              <a:buClr>
                <a:srgbClr val="2C0604"/>
              </a:buClr>
              <a:buSzPts val="1100"/>
              <a:buFont typeface="+mj-lt"/>
              <a:buAutoNum type="arabicPeriod"/>
            </a:pPr>
            <a:r>
              <a:rPr lang="tr-TR" sz="1300" b="1" dirty="0" err="1">
                <a:solidFill>
                  <a:schemeClr val="tx1"/>
                </a:solidFill>
              </a:rPr>
              <a:t>Scrum</a:t>
            </a:r>
            <a:endParaRPr lang="tr-TR" sz="1300" b="1" dirty="0">
              <a:solidFill>
                <a:schemeClr val="tx1"/>
              </a:solidFill>
            </a:endParaRPr>
          </a:p>
          <a:p>
            <a:pPr marL="342900" lvl="0" indent="-342900" algn="just" rtl="0">
              <a:spcBef>
                <a:spcPts val="0"/>
              </a:spcBef>
              <a:spcAft>
                <a:spcPts val="0"/>
              </a:spcAft>
              <a:buClr>
                <a:srgbClr val="2C0604"/>
              </a:buClr>
              <a:buSzPts val="1100"/>
              <a:buFont typeface="+mj-lt"/>
              <a:buAutoNum type="arabicPeriod"/>
            </a:pPr>
            <a:endParaRPr lang="tr-TR" sz="1300" b="1" dirty="0">
              <a:solidFill>
                <a:schemeClr val="tx1"/>
              </a:solidFill>
            </a:endParaRPr>
          </a:p>
          <a:p>
            <a:pPr marL="342900" lvl="0" indent="-342900" algn="just" rtl="0">
              <a:spcBef>
                <a:spcPts val="0"/>
              </a:spcBef>
              <a:spcAft>
                <a:spcPts val="0"/>
              </a:spcAft>
              <a:buClr>
                <a:srgbClr val="2C0604"/>
              </a:buClr>
              <a:buSzPts val="1100"/>
              <a:buFont typeface="+mj-lt"/>
              <a:buAutoNum type="arabicPeriod"/>
            </a:pPr>
            <a:r>
              <a:rPr lang="tr-TR" sz="1300" dirty="0" err="1">
                <a:solidFill>
                  <a:schemeClr val="tx1"/>
                </a:solidFill>
              </a:rPr>
              <a:t>Kanban</a:t>
            </a:r>
            <a:endParaRPr lang="tr-TR" sz="1300" dirty="0">
              <a:solidFill>
                <a:schemeClr val="tx1"/>
              </a:solidFill>
            </a:endParaRPr>
          </a:p>
          <a:p>
            <a:pPr marL="342900" lvl="0" indent="-342900" algn="just" rtl="0">
              <a:spcBef>
                <a:spcPts val="0"/>
              </a:spcBef>
              <a:spcAft>
                <a:spcPts val="0"/>
              </a:spcAft>
              <a:buClr>
                <a:srgbClr val="2C0604"/>
              </a:buClr>
              <a:buSzPts val="1100"/>
              <a:buFont typeface="+mj-lt"/>
              <a:buAutoNum type="arabicPeriod"/>
            </a:pPr>
            <a:endParaRPr lang="tr-TR" sz="1300" b="1" dirty="0">
              <a:solidFill>
                <a:schemeClr val="tx1"/>
              </a:solidFill>
            </a:endParaRPr>
          </a:p>
          <a:p>
            <a:pPr marL="342900" lvl="0" indent="-342900" algn="just" rtl="0">
              <a:spcBef>
                <a:spcPts val="0"/>
              </a:spcBef>
              <a:spcAft>
                <a:spcPts val="0"/>
              </a:spcAft>
              <a:buClr>
                <a:srgbClr val="2C0604"/>
              </a:buClr>
              <a:buSzPts val="1100"/>
              <a:buFont typeface="+mj-lt"/>
              <a:buAutoNum type="arabicPeriod"/>
            </a:pPr>
            <a:r>
              <a:rPr lang="tr-TR" sz="1300" b="1" dirty="0">
                <a:solidFill>
                  <a:schemeClr val="tx1"/>
                </a:solidFill>
              </a:rPr>
              <a:t>Extreme Programming (XP)</a:t>
            </a:r>
            <a:endParaRPr sz="1300" dirty="0">
              <a:solidFill>
                <a:schemeClr val="tx1"/>
              </a:solidFill>
            </a:endParaRPr>
          </a:p>
        </p:txBody>
      </p:sp>
      <p:grpSp>
        <p:nvGrpSpPr>
          <p:cNvPr id="2" name="Google Shape;2501;p78">
            <a:extLst>
              <a:ext uri="{FF2B5EF4-FFF2-40B4-BE49-F238E27FC236}">
                <a16:creationId xmlns:a16="http://schemas.microsoft.com/office/drawing/2014/main" id="{54B06120-9B7C-FC3E-BBD7-BDFD29F7BB79}"/>
              </a:ext>
            </a:extLst>
          </p:cNvPr>
          <p:cNvGrpSpPr/>
          <p:nvPr/>
        </p:nvGrpSpPr>
        <p:grpSpPr>
          <a:xfrm>
            <a:off x="6637393" y="1929723"/>
            <a:ext cx="1193063" cy="1147306"/>
            <a:chOff x="3729467" y="2889422"/>
            <a:chExt cx="419153" cy="404977"/>
          </a:xfrm>
        </p:grpSpPr>
        <p:sp>
          <p:nvSpPr>
            <p:cNvPr id="3" name="Google Shape;2502;p78">
              <a:extLst>
                <a:ext uri="{FF2B5EF4-FFF2-40B4-BE49-F238E27FC236}">
                  <a16:creationId xmlns:a16="http://schemas.microsoft.com/office/drawing/2014/main" id="{6D9744EE-8110-4BBB-4DAC-DC1C3C336898}"/>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78">
              <a:extLst>
                <a:ext uri="{FF2B5EF4-FFF2-40B4-BE49-F238E27FC236}">
                  <a16:creationId xmlns:a16="http://schemas.microsoft.com/office/drawing/2014/main" id="{57CFC09D-CDF7-297A-7A1F-8C6976E32AC8}"/>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78">
              <a:extLst>
                <a:ext uri="{FF2B5EF4-FFF2-40B4-BE49-F238E27FC236}">
                  <a16:creationId xmlns:a16="http://schemas.microsoft.com/office/drawing/2014/main" id="{C31FBAEE-FCC1-2C72-68FD-593C81228C3A}"/>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78">
              <a:extLst>
                <a:ext uri="{FF2B5EF4-FFF2-40B4-BE49-F238E27FC236}">
                  <a16:creationId xmlns:a16="http://schemas.microsoft.com/office/drawing/2014/main" id="{D1B83DFD-E52F-2661-1B0E-AF3D7CFB848C}"/>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78">
              <a:extLst>
                <a:ext uri="{FF2B5EF4-FFF2-40B4-BE49-F238E27FC236}">
                  <a16:creationId xmlns:a16="http://schemas.microsoft.com/office/drawing/2014/main" id="{30DDD536-8C8C-E575-CD32-0E210D7F401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78">
              <a:extLst>
                <a:ext uri="{FF2B5EF4-FFF2-40B4-BE49-F238E27FC236}">
                  <a16:creationId xmlns:a16="http://schemas.microsoft.com/office/drawing/2014/main" id="{AACB03D8-C10B-69C5-777E-ED8F9A5CAD54}"/>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78">
              <a:extLst>
                <a:ext uri="{FF2B5EF4-FFF2-40B4-BE49-F238E27FC236}">
                  <a16:creationId xmlns:a16="http://schemas.microsoft.com/office/drawing/2014/main" id="{E0BADAAD-029A-F38F-B825-411AFAF67DA7}"/>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Metin kutusu 9">
            <a:extLst>
              <a:ext uri="{FF2B5EF4-FFF2-40B4-BE49-F238E27FC236}">
                <a16:creationId xmlns:a16="http://schemas.microsoft.com/office/drawing/2014/main" id="{3223F60D-B2E6-58D1-D0F8-07E09F5C4DAA}"/>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47644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57">
                                            <p:txEl>
                                              <p:pRg st="4" end="4"/>
                                            </p:txEl>
                                          </p:spTgt>
                                        </p:tgtEl>
                                        <p:attrNameLst>
                                          <p:attrName>style.visibility</p:attrName>
                                        </p:attrNameLst>
                                      </p:cBhvr>
                                      <p:to>
                                        <p:strVal val="visible"/>
                                      </p:to>
                                    </p:set>
                                    <p:animEffect transition="in" filter="fade">
                                      <p:cBhvr>
                                        <p:cTn id="21" dur="1000"/>
                                        <p:tgtEl>
                                          <p:spTgt spid="857">
                                            <p:txEl>
                                              <p:pRg st="4" end="4"/>
                                            </p:txEl>
                                          </p:spTgt>
                                        </p:tgtEl>
                                      </p:cBhvr>
                                    </p:animEffect>
                                    <p:anim calcmode="lin" valueType="num">
                                      <p:cBhvr>
                                        <p:cTn id="22" dur="1000" fill="hold"/>
                                        <p:tgtEl>
                                          <p:spTgt spid="85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5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57">
                                            <p:txEl>
                                              <p:pRg st="6" end="6"/>
                                            </p:txEl>
                                          </p:spTgt>
                                        </p:tgtEl>
                                        <p:attrNameLst>
                                          <p:attrName>style.visibility</p:attrName>
                                        </p:attrNameLst>
                                      </p:cBhvr>
                                      <p:to>
                                        <p:strVal val="visible"/>
                                      </p:to>
                                    </p:set>
                                    <p:animEffect transition="in" filter="fade">
                                      <p:cBhvr>
                                        <p:cTn id="28" dur="1000"/>
                                        <p:tgtEl>
                                          <p:spTgt spid="857">
                                            <p:txEl>
                                              <p:pRg st="6" end="6"/>
                                            </p:txEl>
                                          </p:spTgt>
                                        </p:tgtEl>
                                      </p:cBhvr>
                                    </p:animEffect>
                                    <p:anim calcmode="lin" valueType="num">
                                      <p:cBhvr>
                                        <p:cTn id="29" dur="1000" fill="hold"/>
                                        <p:tgtEl>
                                          <p:spTgt spid="85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85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8612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2800" b="1" dirty="0"/>
              <a:t>1. Çevik (Agile) Metodolojileri</a:t>
            </a:r>
            <a:br>
              <a:rPr lang="tr-TR" sz="2800" b="1" dirty="0"/>
            </a:br>
            <a:r>
              <a:rPr lang="tr-TR" sz="1800" b="1" dirty="0">
                <a:solidFill>
                  <a:srgbClr val="0070C0"/>
                </a:solidFill>
              </a:rPr>
              <a:t>1. 1. </a:t>
            </a:r>
            <a:r>
              <a:rPr lang="tr-TR" sz="1800" b="1" dirty="0" err="1">
                <a:solidFill>
                  <a:srgbClr val="0070C0"/>
                </a:solidFill>
              </a:rPr>
              <a:t>Scrum</a:t>
            </a:r>
            <a:r>
              <a:rPr lang="tr-TR" sz="1800" b="1" dirty="0">
                <a:solidFill>
                  <a:srgbClr val="0070C0"/>
                </a:solidFill>
              </a:rPr>
              <a:t> Yaklaşımı</a:t>
            </a:r>
            <a:endParaRPr sz="1800" b="1" dirty="0">
              <a:solidFill>
                <a:srgbClr val="0070C0"/>
              </a:solidFill>
            </a:endParaRPr>
          </a:p>
        </p:txBody>
      </p:sp>
      <p:sp>
        <p:nvSpPr>
          <p:cNvPr id="857" name="Google Shape;857;p42"/>
          <p:cNvSpPr txBox="1">
            <a:spLocks noGrp="1"/>
          </p:cNvSpPr>
          <p:nvPr>
            <p:ph type="body" idx="1"/>
          </p:nvPr>
        </p:nvSpPr>
        <p:spPr>
          <a:xfrm>
            <a:off x="720000" y="1389325"/>
            <a:ext cx="5199300" cy="310284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C0604"/>
              </a:buClr>
              <a:buSzPts val="1100"/>
              <a:buNone/>
            </a:pPr>
            <a:r>
              <a:rPr lang="tr-TR" sz="1300" b="1" dirty="0" err="1">
                <a:solidFill>
                  <a:schemeClr val="tx1"/>
                </a:solidFill>
              </a:rPr>
              <a:t>Scrum</a:t>
            </a:r>
            <a:r>
              <a:rPr lang="tr-TR" sz="1300" dirty="0">
                <a:solidFill>
                  <a:schemeClr val="tx1"/>
                </a:solidFill>
              </a:rPr>
              <a:t>, </a:t>
            </a:r>
            <a:r>
              <a:rPr lang="tr-TR" sz="1300" dirty="0" err="1">
                <a:solidFill>
                  <a:schemeClr val="tx1"/>
                </a:solidFill>
              </a:rPr>
              <a:t>Agile'ın</a:t>
            </a:r>
            <a:r>
              <a:rPr lang="tr-TR" sz="1300" dirty="0">
                <a:solidFill>
                  <a:schemeClr val="tx1"/>
                </a:solidFill>
              </a:rPr>
              <a:t> en yaygın uygulamalarından biridir. Yazılım projelerini kısa döngüler (sprintler) halinde ele alır. Her sprint sonunda çalışır bir yazılım parçası teslim edilir. Ekip, sprintler boyunca sürekli olarak toplantılar (</a:t>
            </a:r>
            <a:r>
              <a:rPr lang="tr-TR" sz="1300" dirty="0" err="1">
                <a:solidFill>
                  <a:schemeClr val="tx1"/>
                </a:solidFill>
              </a:rPr>
              <a:t>daily</a:t>
            </a:r>
            <a:r>
              <a:rPr lang="tr-TR" sz="1300" dirty="0">
                <a:solidFill>
                  <a:schemeClr val="tx1"/>
                </a:solidFill>
              </a:rPr>
              <a:t> </a:t>
            </a:r>
            <a:r>
              <a:rPr lang="tr-TR" sz="1300" dirty="0" err="1">
                <a:solidFill>
                  <a:schemeClr val="tx1"/>
                </a:solidFill>
              </a:rPr>
              <a:t>stand-up</a:t>
            </a:r>
            <a:r>
              <a:rPr lang="tr-TR" sz="1300" dirty="0">
                <a:solidFill>
                  <a:schemeClr val="tx1"/>
                </a:solidFill>
              </a:rPr>
              <a:t>) yapar ve ilerlemeyi gözden geçirir.</a:t>
            </a:r>
          </a:p>
          <a:p>
            <a:pPr marL="0" lvl="0" indent="0" algn="just" rtl="0">
              <a:spcBef>
                <a:spcPts val="0"/>
              </a:spcBef>
              <a:spcAft>
                <a:spcPts val="0"/>
              </a:spcAft>
              <a:buClr>
                <a:srgbClr val="2C0604"/>
              </a:buClr>
              <a:buSzPts val="1100"/>
              <a:buNone/>
            </a:pPr>
            <a:endParaRPr lang="tr-TR" sz="1300" dirty="0">
              <a:solidFill>
                <a:schemeClr val="tx1"/>
              </a:solidFill>
            </a:endParaRPr>
          </a:p>
          <a:p>
            <a:pPr marL="0" lvl="0" indent="0" algn="just" rtl="0">
              <a:spcBef>
                <a:spcPts val="0"/>
              </a:spcBef>
              <a:spcAft>
                <a:spcPts val="0"/>
              </a:spcAft>
              <a:buClr>
                <a:srgbClr val="2C0604"/>
              </a:buClr>
              <a:buSzPts val="1100"/>
              <a:buNone/>
            </a:pPr>
            <a:r>
              <a:rPr lang="tr-TR" sz="1300" b="1" dirty="0" err="1">
                <a:solidFill>
                  <a:schemeClr val="tx1"/>
                </a:solidFill>
              </a:rPr>
              <a:t>Scrum</a:t>
            </a:r>
            <a:r>
              <a:rPr lang="tr-TR" sz="1300" b="1" dirty="0">
                <a:solidFill>
                  <a:schemeClr val="tx1"/>
                </a:solidFill>
              </a:rPr>
              <a:t> Aşamaları:</a:t>
            </a:r>
          </a:p>
          <a:p>
            <a:pPr marL="800100" lvl="1" indent="-342900" algn="just">
              <a:buClr>
                <a:srgbClr val="2C0604"/>
              </a:buClr>
              <a:buSzPts val="1100"/>
              <a:buFont typeface="+mj-lt"/>
              <a:buAutoNum type="arabicPeriod"/>
            </a:pPr>
            <a:r>
              <a:rPr lang="tr-TR" sz="1200" dirty="0">
                <a:solidFill>
                  <a:schemeClr val="tx1"/>
                </a:solidFill>
              </a:rPr>
              <a:t>Sprint Planlaması</a:t>
            </a:r>
          </a:p>
          <a:p>
            <a:pPr marL="800100" lvl="1" indent="-342900" algn="just">
              <a:buClr>
                <a:srgbClr val="2C0604"/>
              </a:buClr>
              <a:buSzPts val="1100"/>
              <a:buFont typeface="+mj-lt"/>
              <a:buAutoNum type="arabicPeriod"/>
            </a:pPr>
            <a:r>
              <a:rPr lang="tr-TR" sz="1200" dirty="0">
                <a:solidFill>
                  <a:schemeClr val="tx1"/>
                </a:solidFill>
              </a:rPr>
              <a:t>Sprint </a:t>
            </a:r>
            <a:r>
              <a:rPr lang="tr-TR" sz="1200" dirty="0" err="1">
                <a:solidFill>
                  <a:schemeClr val="tx1"/>
                </a:solidFill>
              </a:rPr>
              <a:t>Backlog</a:t>
            </a:r>
            <a:endParaRPr lang="tr-TR" sz="1200" dirty="0">
              <a:solidFill>
                <a:schemeClr val="tx1"/>
              </a:solidFill>
            </a:endParaRPr>
          </a:p>
          <a:p>
            <a:pPr marL="800100" lvl="1" indent="-342900" algn="just">
              <a:buClr>
                <a:srgbClr val="2C0604"/>
              </a:buClr>
              <a:buSzPts val="1100"/>
              <a:buFont typeface="+mj-lt"/>
              <a:buAutoNum type="arabicPeriod"/>
            </a:pPr>
            <a:r>
              <a:rPr lang="tr-TR" sz="1200" dirty="0">
                <a:solidFill>
                  <a:schemeClr val="tx1"/>
                </a:solidFill>
              </a:rPr>
              <a:t>Daily </a:t>
            </a:r>
            <a:r>
              <a:rPr lang="tr-TR" sz="1200" dirty="0" err="1">
                <a:solidFill>
                  <a:schemeClr val="tx1"/>
                </a:solidFill>
              </a:rPr>
              <a:t>Scrum</a:t>
            </a:r>
            <a:r>
              <a:rPr lang="tr-TR" sz="1200" dirty="0">
                <a:solidFill>
                  <a:schemeClr val="tx1"/>
                </a:solidFill>
              </a:rPr>
              <a:t> </a:t>
            </a:r>
          </a:p>
          <a:p>
            <a:pPr marL="800100" lvl="1" indent="-342900" algn="just">
              <a:buClr>
                <a:srgbClr val="2C0604"/>
              </a:buClr>
              <a:buSzPts val="1100"/>
              <a:buFont typeface="+mj-lt"/>
              <a:buAutoNum type="arabicPeriod"/>
            </a:pPr>
            <a:r>
              <a:rPr lang="tr-TR" sz="1200" dirty="0">
                <a:solidFill>
                  <a:schemeClr val="tx1"/>
                </a:solidFill>
              </a:rPr>
              <a:t>Sprint Sonu Gözden Geçirme</a:t>
            </a:r>
          </a:p>
          <a:p>
            <a:pPr marL="0" lvl="0" indent="0" algn="just" rtl="0">
              <a:spcBef>
                <a:spcPts val="0"/>
              </a:spcBef>
              <a:spcAft>
                <a:spcPts val="0"/>
              </a:spcAft>
              <a:buClr>
                <a:srgbClr val="2C0604"/>
              </a:buClr>
              <a:buSzPts val="1100"/>
              <a:buNone/>
            </a:pPr>
            <a:endParaRPr lang="tr-TR" sz="1300" dirty="0">
              <a:solidFill>
                <a:schemeClr val="tx1"/>
              </a:solidFill>
            </a:endParaRPr>
          </a:p>
          <a:p>
            <a:pPr marL="0" lvl="0" indent="0" algn="just" rtl="0">
              <a:spcBef>
                <a:spcPts val="0"/>
              </a:spcBef>
              <a:spcAft>
                <a:spcPts val="0"/>
              </a:spcAft>
              <a:buClr>
                <a:srgbClr val="2C0604"/>
              </a:buClr>
              <a:buSzPts val="1100"/>
              <a:buNone/>
            </a:pPr>
            <a:endParaRPr sz="1300" dirty="0">
              <a:solidFill>
                <a:schemeClr val="tx1"/>
              </a:solidFill>
            </a:endParaRPr>
          </a:p>
        </p:txBody>
      </p:sp>
      <p:grpSp>
        <p:nvGrpSpPr>
          <p:cNvPr id="2" name="Google Shape;2501;p78">
            <a:extLst>
              <a:ext uri="{FF2B5EF4-FFF2-40B4-BE49-F238E27FC236}">
                <a16:creationId xmlns:a16="http://schemas.microsoft.com/office/drawing/2014/main" id="{54B06120-9B7C-FC3E-BBD7-BDFD29F7BB79}"/>
              </a:ext>
            </a:extLst>
          </p:cNvPr>
          <p:cNvGrpSpPr/>
          <p:nvPr/>
        </p:nvGrpSpPr>
        <p:grpSpPr>
          <a:xfrm>
            <a:off x="6637393" y="1929723"/>
            <a:ext cx="1193063" cy="1147306"/>
            <a:chOff x="3729467" y="2889422"/>
            <a:chExt cx="419153" cy="404977"/>
          </a:xfrm>
        </p:grpSpPr>
        <p:sp>
          <p:nvSpPr>
            <p:cNvPr id="3" name="Google Shape;2502;p78">
              <a:extLst>
                <a:ext uri="{FF2B5EF4-FFF2-40B4-BE49-F238E27FC236}">
                  <a16:creationId xmlns:a16="http://schemas.microsoft.com/office/drawing/2014/main" id="{6D9744EE-8110-4BBB-4DAC-DC1C3C336898}"/>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78">
              <a:extLst>
                <a:ext uri="{FF2B5EF4-FFF2-40B4-BE49-F238E27FC236}">
                  <a16:creationId xmlns:a16="http://schemas.microsoft.com/office/drawing/2014/main" id="{57CFC09D-CDF7-297A-7A1F-8C6976E32AC8}"/>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78">
              <a:extLst>
                <a:ext uri="{FF2B5EF4-FFF2-40B4-BE49-F238E27FC236}">
                  <a16:creationId xmlns:a16="http://schemas.microsoft.com/office/drawing/2014/main" id="{C31FBAEE-FCC1-2C72-68FD-593C81228C3A}"/>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78">
              <a:extLst>
                <a:ext uri="{FF2B5EF4-FFF2-40B4-BE49-F238E27FC236}">
                  <a16:creationId xmlns:a16="http://schemas.microsoft.com/office/drawing/2014/main" id="{D1B83DFD-E52F-2661-1B0E-AF3D7CFB848C}"/>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78">
              <a:extLst>
                <a:ext uri="{FF2B5EF4-FFF2-40B4-BE49-F238E27FC236}">
                  <a16:creationId xmlns:a16="http://schemas.microsoft.com/office/drawing/2014/main" id="{30DDD536-8C8C-E575-CD32-0E210D7F401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78">
              <a:extLst>
                <a:ext uri="{FF2B5EF4-FFF2-40B4-BE49-F238E27FC236}">
                  <a16:creationId xmlns:a16="http://schemas.microsoft.com/office/drawing/2014/main" id="{AACB03D8-C10B-69C5-777E-ED8F9A5CAD54}"/>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78">
              <a:extLst>
                <a:ext uri="{FF2B5EF4-FFF2-40B4-BE49-F238E27FC236}">
                  <a16:creationId xmlns:a16="http://schemas.microsoft.com/office/drawing/2014/main" id="{E0BADAAD-029A-F38F-B825-411AFAF67DA7}"/>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Metin kutusu 9">
            <a:extLst>
              <a:ext uri="{FF2B5EF4-FFF2-40B4-BE49-F238E27FC236}">
                <a16:creationId xmlns:a16="http://schemas.microsoft.com/office/drawing/2014/main" id="{0DCA0504-3CD3-59A0-844F-268F481792DE}"/>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00731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57">
                                            <p:txEl>
                                              <p:pRg st="3" end="3"/>
                                            </p:txEl>
                                          </p:spTgt>
                                        </p:tgtEl>
                                        <p:attrNameLst>
                                          <p:attrName>style.visibility</p:attrName>
                                        </p:attrNameLst>
                                      </p:cBhvr>
                                      <p:to>
                                        <p:strVal val="visible"/>
                                      </p:to>
                                    </p:set>
                                    <p:animEffect transition="in" filter="fade">
                                      <p:cBhvr>
                                        <p:cTn id="21" dur="1000"/>
                                        <p:tgtEl>
                                          <p:spTgt spid="857">
                                            <p:txEl>
                                              <p:pRg st="3" end="3"/>
                                            </p:txEl>
                                          </p:spTgt>
                                        </p:tgtEl>
                                      </p:cBhvr>
                                    </p:animEffect>
                                    <p:anim calcmode="lin" valueType="num">
                                      <p:cBhvr>
                                        <p:cTn id="22" dur="1000" fill="hold"/>
                                        <p:tgtEl>
                                          <p:spTgt spid="85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85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57">
                                            <p:txEl>
                                              <p:pRg st="4" end="4"/>
                                            </p:txEl>
                                          </p:spTgt>
                                        </p:tgtEl>
                                        <p:attrNameLst>
                                          <p:attrName>style.visibility</p:attrName>
                                        </p:attrNameLst>
                                      </p:cBhvr>
                                      <p:to>
                                        <p:strVal val="visible"/>
                                      </p:to>
                                    </p:set>
                                    <p:animEffect transition="in" filter="fade">
                                      <p:cBhvr>
                                        <p:cTn id="28" dur="1000"/>
                                        <p:tgtEl>
                                          <p:spTgt spid="857">
                                            <p:txEl>
                                              <p:pRg st="4" end="4"/>
                                            </p:txEl>
                                          </p:spTgt>
                                        </p:tgtEl>
                                      </p:cBhvr>
                                    </p:animEffect>
                                    <p:anim calcmode="lin" valueType="num">
                                      <p:cBhvr>
                                        <p:cTn id="29" dur="1000" fill="hold"/>
                                        <p:tgtEl>
                                          <p:spTgt spid="85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85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57">
                                            <p:txEl>
                                              <p:pRg st="5" end="5"/>
                                            </p:txEl>
                                          </p:spTgt>
                                        </p:tgtEl>
                                        <p:attrNameLst>
                                          <p:attrName>style.visibility</p:attrName>
                                        </p:attrNameLst>
                                      </p:cBhvr>
                                      <p:to>
                                        <p:strVal val="visible"/>
                                      </p:to>
                                    </p:set>
                                    <p:animEffect transition="in" filter="fade">
                                      <p:cBhvr>
                                        <p:cTn id="35" dur="1000"/>
                                        <p:tgtEl>
                                          <p:spTgt spid="857">
                                            <p:txEl>
                                              <p:pRg st="5" end="5"/>
                                            </p:txEl>
                                          </p:spTgt>
                                        </p:tgtEl>
                                      </p:cBhvr>
                                    </p:animEffect>
                                    <p:anim calcmode="lin" valueType="num">
                                      <p:cBhvr>
                                        <p:cTn id="36" dur="1000" fill="hold"/>
                                        <p:tgtEl>
                                          <p:spTgt spid="85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85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57">
                                            <p:txEl>
                                              <p:pRg st="6" end="6"/>
                                            </p:txEl>
                                          </p:spTgt>
                                        </p:tgtEl>
                                        <p:attrNameLst>
                                          <p:attrName>style.visibility</p:attrName>
                                        </p:attrNameLst>
                                      </p:cBhvr>
                                      <p:to>
                                        <p:strVal val="visible"/>
                                      </p:to>
                                    </p:set>
                                    <p:animEffect transition="in" filter="fade">
                                      <p:cBhvr>
                                        <p:cTn id="42" dur="1000"/>
                                        <p:tgtEl>
                                          <p:spTgt spid="857">
                                            <p:txEl>
                                              <p:pRg st="6" end="6"/>
                                            </p:txEl>
                                          </p:spTgt>
                                        </p:tgtEl>
                                      </p:cBhvr>
                                    </p:animEffect>
                                    <p:anim calcmode="lin" valueType="num">
                                      <p:cBhvr>
                                        <p:cTn id="43" dur="1000" fill="hold"/>
                                        <p:tgtEl>
                                          <p:spTgt spid="85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85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8612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2800" b="1" dirty="0"/>
              <a:t>1. Çevik (Agile) Metodolojileri</a:t>
            </a:r>
            <a:br>
              <a:rPr lang="tr-TR" sz="2800" b="1" dirty="0"/>
            </a:br>
            <a:r>
              <a:rPr lang="tr-TR" sz="1800" b="1" dirty="0">
                <a:solidFill>
                  <a:srgbClr val="0070C0"/>
                </a:solidFill>
              </a:rPr>
              <a:t>1. 2. </a:t>
            </a:r>
            <a:r>
              <a:rPr lang="tr-TR" sz="1800" b="1" dirty="0" err="1">
                <a:solidFill>
                  <a:srgbClr val="0070C0"/>
                </a:solidFill>
              </a:rPr>
              <a:t>Kanban</a:t>
            </a:r>
            <a:r>
              <a:rPr lang="tr-TR" sz="1800" b="1" dirty="0">
                <a:solidFill>
                  <a:srgbClr val="0070C0"/>
                </a:solidFill>
              </a:rPr>
              <a:t> Yaklaşımı</a:t>
            </a:r>
            <a:endParaRPr sz="1800" b="1" dirty="0">
              <a:solidFill>
                <a:srgbClr val="0070C0"/>
              </a:solidFill>
            </a:endParaRPr>
          </a:p>
        </p:txBody>
      </p:sp>
      <p:sp>
        <p:nvSpPr>
          <p:cNvPr id="857" name="Google Shape;857;p42"/>
          <p:cNvSpPr txBox="1">
            <a:spLocks noGrp="1"/>
          </p:cNvSpPr>
          <p:nvPr>
            <p:ph type="body" idx="1"/>
          </p:nvPr>
        </p:nvSpPr>
        <p:spPr>
          <a:xfrm>
            <a:off x="720000" y="1389325"/>
            <a:ext cx="5199300" cy="310284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C0604"/>
              </a:buClr>
              <a:buSzPts val="1100"/>
              <a:buNone/>
            </a:pPr>
            <a:r>
              <a:rPr lang="tr-TR" sz="1300" b="1" dirty="0" err="1"/>
              <a:t>Kanban</a:t>
            </a:r>
            <a:r>
              <a:rPr lang="tr-TR" sz="1300" dirty="0"/>
              <a:t>, görselleştirme üzerine kurulu bir Agile metodudur. </a:t>
            </a:r>
            <a:r>
              <a:rPr lang="tr-TR" sz="1300" dirty="0" err="1"/>
              <a:t>Kanban</a:t>
            </a:r>
            <a:r>
              <a:rPr lang="tr-TR" sz="1300" dirty="0"/>
              <a:t> tabloları (</a:t>
            </a:r>
            <a:r>
              <a:rPr lang="tr-TR" sz="1300" dirty="0" err="1"/>
              <a:t>Kanban</a:t>
            </a:r>
            <a:r>
              <a:rPr lang="tr-TR" sz="1300" dirty="0"/>
              <a:t> board) üzerinden iş akışını yönetir. Her işin hangi aşamada olduğunu açıkça görebilir ve iş akışındaki darboğazlar tespit edilebilir.</a:t>
            </a:r>
          </a:p>
          <a:p>
            <a:pPr marL="0" lvl="0" indent="0" algn="just" rtl="0">
              <a:spcBef>
                <a:spcPts val="0"/>
              </a:spcBef>
              <a:spcAft>
                <a:spcPts val="0"/>
              </a:spcAft>
              <a:buClr>
                <a:srgbClr val="2C0604"/>
              </a:buClr>
              <a:buSzPts val="1100"/>
              <a:buNone/>
            </a:pPr>
            <a:endParaRPr lang="tr-TR" sz="1300" dirty="0">
              <a:solidFill>
                <a:schemeClr val="tx1"/>
              </a:solidFill>
            </a:endParaRPr>
          </a:p>
          <a:p>
            <a:pPr marL="0" lvl="0" indent="0" algn="just" rtl="0">
              <a:spcBef>
                <a:spcPts val="0"/>
              </a:spcBef>
              <a:spcAft>
                <a:spcPts val="0"/>
              </a:spcAft>
              <a:buClr>
                <a:srgbClr val="2C0604"/>
              </a:buClr>
              <a:buSzPts val="1100"/>
              <a:buNone/>
            </a:pPr>
            <a:r>
              <a:rPr lang="tr-TR" sz="1300" b="1" dirty="0" err="1">
                <a:solidFill>
                  <a:schemeClr val="tx1"/>
                </a:solidFill>
              </a:rPr>
              <a:t>Kanban</a:t>
            </a:r>
            <a:r>
              <a:rPr lang="tr-TR" sz="1300" b="1" dirty="0">
                <a:solidFill>
                  <a:schemeClr val="tx1"/>
                </a:solidFill>
              </a:rPr>
              <a:t> Temel İlkeleri:</a:t>
            </a:r>
          </a:p>
          <a:p>
            <a:pPr marL="800100" lvl="1" indent="-342900" algn="just">
              <a:buClr>
                <a:srgbClr val="2C0604"/>
              </a:buClr>
              <a:buSzPts val="1100"/>
              <a:buFont typeface="+mj-lt"/>
              <a:buAutoNum type="arabicPeriod"/>
            </a:pPr>
            <a:r>
              <a:rPr lang="tr-TR" sz="1200" dirty="0">
                <a:solidFill>
                  <a:schemeClr val="tx1"/>
                </a:solidFill>
              </a:rPr>
              <a:t>İşi görselleştirme</a:t>
            </a:r>
          </a:p>
          <a:p>
            <a:pPr marL="800100" lvl="1" indent="-342900" algn="just">
              <a:buClr>
                <a:srgbClr val="2C0604"/>
              </a:buClr>
              <a:buSzPts val="1100"/>
              <a:buFont typeface="+mj-lt"/>
              <a:buAutoNum type="arabicPeriod"/>
            </a:pPr>
            <a:r>
              <a:rPr lang="tr-TR" sz="1200" dirty="0">
                <a:solidFill>
                  <a:schemeClr val="tx1"/>
                </a:solidFill>
              </a:rPr>
              <a:t>WIP (</a:t>
            </a:r>
            <a:r>
              <a:rPr lang="tr-TR" sz="1200" dirty="0" err="1">
                <a:solidFill>
                  <a:schemeClr val="tx1"/>
                </a:solidFill>
              </a:rPr>
              <a:t>Work</a:t>
            </a:r>
            <a:r>
              <a:rPr lang="tr-TR" sz="1200" dirty="0">
                <a:solidFill>
                  <a:schemeClr val="tx1"/>
                </a:solidFill>
              </a:rPr>
              <a:t> in </a:t>
            </a:r>
            <a:r>
              <a:rPr lang="tr-TR" sz="1200" dirty="0" err="1">
                <a:solidFill>
                  <a:schemeClr val="tx1"/>
                </a:solidFill>
              </a:rPr>
              <a:t>Progress</a:t>
            </a:r>
            <a:r>
              <a:rPr lang="tr-TR" sz="1200" dirty="0">
                <a:solidFill>
                  <a:schemeClr val="tx1"/>
                </a:solidFill>
              </a:rPr>
              <a:t>) Limitleri</a:t>
            </a:r>
          </a:p>
          <a:p>
            <a:pPr marL="800100" lvl="1" indent="-342900" algn="just">
              <a:buClr>
                <a:srgbClr val="2C0604"/>
              </a:buClr>
              <a:buSzPts val="1100"/>
              <a:buFont typeface="+mj-lt"/>
              <a:buAutoNum type="arabicPeriod"/>
            </a:pPr>
            <a:r>
              <a:rPr lang="tr-TR" sz="1200" dirty="0">
                <a:solidFill>
                  <a:schemeClr val="tx1"/>
                </a:solidFill>
              </a:rPr>
              <a:t>Akışı Yönet</a:t>
            </a:r>
          </a:p>
          <a:p>
            <a:pPr marL="0" lvl="0" indent="0" algn="just" rtl="0">
              <a:spcBef>
                <a:spcPts val="0"/>
              </a:spcBef>
              <a:spcAft>
                <a:spcPts val="0"/>
              </a:spcAft>
              <a:buClr>
                <a:srgbClr val="2C0604"/>
              </a:buClr>
              <a:buSzPts val="1100"/>
              <a:buNone/>
            </a:pPr>
            <a:endParaRPr sz="1300" dirty="0">
              <a:solidFill>
                <a:schemeClr val="tx1"/>
              </a:solidFill>
            </a:endParaRPr>
          </a:p>
        </p:txBody>
      </p:sp>
      <p:grpSp>
        <p:nvGrpSpPr>
          <p:cNvPr id="2" name="Google Shape;2501;p78">
            <a:extLst>
              <a:ext uri="{FF2B5EF4-FFF2-40B4-BE49-F238E27FC236}">
                <a16:creationId xmlns:a16="http://schemas.microsoft.com/office/drawing/2014/main" id="{54B06120-9B7C-FC3E-BBD7-BDFD29F7BB79}"/>
              </a:ext>
            </a:extLst>
          </p:cNvPr>
          <p:cNvGrpSpPr/>
          <p:nvPr/>
        </p:nvGrpSpPr>
        <p:grpSpPr>
          <a:xfrm>
            <a:off x="6637393" y="1929723"/>
            <a:ext cx="1193063" cy="1147306"/>
            <a:chOff x="3729467" y="2889422"/>
            <a:chExt cx="419153" cy="404977"/>
          </a:xfrm>
        </p:grpSpPr>
        <p:sp>
          <p:nvSpPr>
            <p:cNvPr id="3" name="Google Shape;2502;p78">
              <a:extLst>
                <a:ext uri="{FF2B5EF4-FFF2-40B4-BE49-F238E27FC236}">
                  <a16:creationId xmlns:a16="http://schemas.microsoft.com/office/drawing/2014/main" id="{6D9744EE-8110-4BBB-4DAC-DC1C3C336898}"/>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78">
              <a:extLst>
                <a:ext uri="{FF2B5EF4-FFF2-40B4-BE49-F238E27FC236}">
                  <a16:creationId xmlns:a16="http://schemas.microsoft.com/office/drawing/2014/main" id="{57CFC09D-CDF7-297A-7A1F-8C6976E32AC8}"/>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78">
              <a:extLst>
                <a:ext uri="{FF2B5EF4-FFF2-40B4-BE49-F238E27FC236}">
                  <a16:creationId xmlns:a16="http://schemas.microsoft.com/office/drawing/2014/main" id="{C31FBAEE-FCC1-2C72-68FD-593C81228C3A}"/>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78">
              <a:extLst>
                <a:ext uri="{FF2B5EF4-FFF2-40B4-BE49-F238E27FC236}">
                  <a16:creationId xmlns:a16="http://schemas.microsoft.com/office/drawing/2014/main" id="{D1B83DFD-E52F-2661-1B0E-AF3D7CFB848C}"/>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78">
              <a:extLst>
                <a:ext uri="{FF2B5EF4-FFF2-40B4-BE49-F238E27FC236}">
                  <a16:creationId xmlns:a16="http://schemas.microsoft.com/office/drawing/2014/main" id="{30DDD536-8C8C-E575-CD32-0E210D7F401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78">
              <a:extLst>
                <a:ext uri="{FF2B5EF4-FFF2-40B4-BE49-F238E27FC236}">
                  <a16:creationId xmlns:a16="http://schemas.microsoft.com/office/drawing/2014/main" id="{AACB03D8-C10B-69C5-777E-ED8F9A5CAD54}"/>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78">
              <a:extLst>
                <a:ext uri="{FF2B5EF4-FFF2-40B4-BE49-F238E27FC236}">
                  <a16:creationId xmlns:a16="http://schemas.microsoft.com/office/drawing/2014/main" id="{E0BADAAD-029A-F38F-B825-411AFAF67DA7}"/>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Metin kutusu 9">
            <a:extLst>
              <a:ext uri="{FF2B5EF4-FFF2-40B4-BE49-F238E27FC236}">
                <a16:creationId xmlns:a16="http://schemas.microsoft.com/office/drawing/2014/main" id="{6CD60B6A-08DC-F1C5-E86A-ED130AF1D446}"/>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62893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57">
                                            <p:txEl>
                                              <p:pRg st="3" end="3"/>
                                            </p:txEl>
                                          </p:spTgt>
                                        </p:tgtEl>
                                        <p:attrNameLst>
                                          <p:attrName>style.visibility</p:attrName>
                                        </p:attrNameLst>
                                      </p:cBhvr>
                                      <p:to>
                                        <p:strVal val="visible"/>
                                      </p:to>
                                    </p:set>
                                    <p:animEffect transition="in" filter="fade">
                                      <p:cBhvr>
                                        <p:cTn id="21" dur="1000"/>
                                        <p:tgtEl>
                                          <p:spTgt spid="857">
                                            <p:txEl>
                                              <p:pRg st="3" end="3"/>
                                            </p:txEl>
                                          </p:spTgt>
                                        </p:tgtEl>
                                      </p:cBhvr>
                                    </p:animEffect>
                                    <p:anim calcmode="lin" valueType="num">
                                      <p:cBhvr>
                                        <p:cTn id="22" dur="1000" fill="hold"/>
                                        <p:tgtEl>
                                          <p:spTgt spid="85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85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57">
                                            <p:txEl>
                                              <p:pRg st="4" end="4"/>
                                            </p:txEl>
                                          </p:spTgt>
                                        </p:tgtEl>
                                        <p:attrNameLst>
                                          <p:attrName>style.visibility</p:attrName>
                                        </p:attrNameLst>
                                      </p:cBhvr>
                                      <p:to>
                                        <p:strVal val="visible"/>
                                      </p:to>
                                    </p:set>
                                    <p:animEffect transition="in" filter="fade">
                                      <p:cBhvr>
                                        <p:cTn id="28" dur="1000"/>
                                        <p:tgtEl>
                                          <p:spTgt spid="857">
                                            <p:txEl>
                                              <p:pRg st="4" end="4"/>
                                            </p:txEl>
                                          </p:spTgt>
                                        </p:tgtEl>
                                      </p:cBhvr>
                                    </p:animEffect>
                                    <p:anim calcmode="lin" valueType="num">
                                      <p:cBhvr>
                                        <p:cTn id="29" dur="1000" fill="hold"/>
                                        <p:tgtEl>
                                          <p:spTgt spid="85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85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57">
                                            <p:txEl>
                                              <p:pRg st="5" end="5"/>
                                            </p:txEl>
                                          </p:spTgt>
                                        </p:tgtEl>
                                        <p:attrNameLst>
                                          <p:attrName>style.visibility</p:attrName>
                                        </p:attrNameLst>
                                      </p:cBhvr>
                                      <p:to>
                                        <p:strVal val="visible"/>
                                      </p:to>
                                    </p:set>
                                    <p:animEffect transition="in" filter="fade">
                                      <p:cBhvr>
                                        <p:cTn id="35" dur="1000"/>
                                        <p:tgtEl>
                                          <p:spTgt spid="857">
                                            <p:txEl>
                                              <p:pRg st="5" end="5"/>
                                            </p:txEl>
                                          </p:spTgt>
                                        </p:tgtEl>
                                      </p:cBhvr>
                                    </p:animEffect>
                                    <p:anim calcmode="lin" valueType="num">
                                      <p:cBhvr>
                                        <p:cTn id="36" dur="1000" fill="hold"/>
                                        <p:tgtEl>
                                          <p:spTgt spid="85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85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38"/>
          <p:cNvSpPr txBox="1">
            <a:spLocks noGrp="1"/>
          </p:cNvSpPr>
          <p:nvPr>
            <p:ph type="title"/>
          </p:nvPr>
        </p:nvSpPr>
        <p:spPr>
          <a:xfrm>
            <a:off x="1407500" y="637150"/>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Gereksinim Analizi</a:t>
            </a:r>
            <a:endParaRPr dirty="0"/>
          </a:p>
        </p:txBody>
      </p:sp>
      <p:sp>
        <p:nvSpPr>
          <p:cNvPr id="703" name="Google Shape;703;p38"/>
          <p:cNvSpPr txBox="1">
            <a:spLocks noGrp="1"/>
          </p:cNvSpPr>
          <p:nvPr>
            <p:ph type="title" idx="2"/>
          </p:nvPr>
        </p:nvSpPr>
        <p:spPr>
          <a:xfrm>
            <a:off x="715100" y="63715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705" name="Google Shape;705;p38"/>
          <p:cNvSpPr txBox="1">
            <a:spLocks noGrp="1"/>
          </p:cNvSpPr>
          <p:nvPr>
            <p:ph type="title" idx="3"/>
          </p:nvPr>
        </p:nvSpPr>
        <p:spPr>
          <a:xfrm>
            <a:off x="1407500" y="1459300"/>
            <a:ext cx="6602506"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Geliştirme Metodolojileri</a:t>
            </a:r>
            <a:endParaRPr dirty="0"/>
          </a:p>
        </p:txBody>
      </p:sp>
      <p:sp>
        <p:nvSpPr>
          <p:cNvPr id="706" name="Google Shape;706;p38"/>
          <p:cNvSpPr txBox="1">
            <a:spLocks noGrp="1"/>
          </p:cNvSpPr>
          <p:nvPr>
            <p:ph type="title" idx="4"/>
          </p:nvPr>
        </p:nvSpPr>
        <p:spPr>
          <a:xfrm>
            <a:off x="718850" y="145930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708" name="Google Shape;708;p38"/>
          <p:cNvSpPr txBox="1">
            <a:spLocks noGrp="1"/>
          </p:cNvSpPr>
          <p:nvPr>
            <p:ph type="title" idx="6"/>
          </p:nvPr>
        </p:nvSpPr>
        <p:spPr>
          <a:xfrm>
            <a:off x="1407500" y="2281450"/>
            <a:ext cx="7282642"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Geliştirme Yaşam Döngüsü</a:t>
            </a:r>
            <a:endParaRPr dirty="0"/>
          </a:p>
        </p:txBody>
      </p:sp>
      <p:sp>
        <p:nvSpPr>
          <p:cNvPr id="709" name="Google Shape;709;p38"/>
          <p:cNvSpPr txBox="1">
            <a:spLocks noGrp="1"/>
          </p:cNvSpPr>
          <p:nvPr>
            <p:ph type="title" idx="7"/>
          </p:nvPr>
        </p:nvSpPr>
        <p:spPr>
          <a:xfrm>
            <a:off x="718850" y="228145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711" name="Google Shape;711;p38"/>
          <p:cNvSpPr txBox="1">
            <a:spLocks noGrp="1"/>
          </p:cNvSpPr>
          <p:nvPr>
            <p:ph type="title" idx="9"/>
          </p:nvPr>
        </p:nvSpPr>
        <p:spPr>
          <a:xfrm>
            <a:off x="1407500" y="3179800"/>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Sistem Tasarımı</a:t>
            </a:r>
            <a:endParaRPr dirty="0"/>
          </a:p>
        </p:txBody>
      </p:sp>
      <p:sp>
        <p:nvSpPr>
          <p:cNvPr id="712" name="Google Shape;712;p38"/>
          <p:cNvSpPr txBox="1">
            <a:spLocks noGrp="1"/>
          </p:cNvSpPr>
          <p:nvPr>
            <p:ph type="title" idx="13"/>
          </p:nvPr>
        </p:nvSpPr>
        <p:spPr>
          <a:xfrm>
            <a:off x="718850" y="317980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
        <p:nvSpPr>
          <p:cNvPr id="714" name="Google Shape;714;p38"/>
          <p:cNvSpPr txBox="1">
            <a:spLocks noGrp="1"/>
          </p:cNvSpPr>
          <p:nvPr>
            <p:ph type="title" idx="15"/>
          </p:nvPr>
        </p:nvSpPr>
        <p:spPr>
          <a:xfrm>
            <a:off x="1407500" y="4001950"/>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Kodlama Aşaması </a:t>
            </a:r>
            <a:endParaRPr dirty="0"/>
          </a:p>
        </p:txBody>
      </p:sp>
      <p:sp>
        <p:nvSpPr>
          <p:cNvPr id="715" name="Google Shape;715;p38"/>
          <p:cNvSpPr txBox="1">
            <a:spLocks noGrp="1"/>
          </p:cNvSpPr>
          <p:nvPr>
            <p:ph type="title" idx="16"/>
          </p:nvPr>
        </p:nvSpPr>
        <p:spPr>
          <a:xfrm>
            <a:off x="718850" y="400195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grpSp>
        <p:nvGrpSpPr>
          <p:cNvPr id="717" name="Google Shape;717;p38"/>
          <p:cNvGrpSpPr/>
          <p:nvPr/>
        </p:nvGrpSpPr>
        <p:grpSpPr>
          <a:xfrm>
            <a:off x="7569329" y="186943"/>
            <a:ext cx="534466" cy="691809"/>
            <a:chOff x="2875937" y="1960933"/>
            <a:chExt cx="629673" cy="815044"/>
          </a:xfrm>
        </p:grpSpPr>
        <p:sp>
          <p:nvSpPr>
            <p:cNvPr id="718" name="Google Shape;718;p38"/>
            <p:cNvSpPr/>
            <p:nvPr/>
          </p:nvSpPr>
          <p:spPr>
            <a:xfrm>
              <a:off x="2879617" y="1962184"/>
              <a:ext cx="625993" cy="811330"/>
            </a:xfrm>
            <a:custGeom>
              <a:avLst/>
              <a:gdLst/>
              <a:ahLst/>
              <a:cxnLst/>
              <a:rect l="l" t="t" r="r" b="b"/>
              <a:pathLst>
                <a:path w="17013" h="22050" extrusionOk="0">
                  <a:moveTo>
                    <a:pt x="5004" y="0"/>
                  </a:moveTo>
                  <a:lnTo>
                    <a:pt x="5004" y="1001"/>
                  </a:lnTo>
                  <a:lnTo>
                    <a:pt x="4003" y="1001"/>
                  </a:lnTo>
                  <a:lnTo>
                    <a:pt x="4003" y="10041"/>
                  </a:lnTo>
                  <a:lnTo>
                    <a:pt x="3003" y="10041"/>
                  </a:lnTo>
                  <a:lnTo>
                    <a:pt x="3003" y="9040"/>
                  </a:lnTo>
                  <a:lnTo>
                    <a:pt x="0" y="9040"/>
                  </a:lnTo>
                  <a:lnTo>
                    <a:pt x="0" y="10041"/>
                  </a:lnTo>
                  <a:lnTo>
                    <a:pt x="0" y="10541"/>
                  </a:lnTo>
                  <a:lnTo>
                    <a:pt x="0" y="12042"/>
                  </a:lnTo>
                  <a:lnTo>
                    <a:pt x="1001" y="12042"/>
                  </a:lnTo>
                  <a:lnTo>
                    <a:pt x="1001" y="13043"/>
                  </a:lnTo>
                  <a:lnTo>
                    <a:pt x="2002" y="13043"/>
                  </a:lnTo>
                  <a:lnTo>
                    <a:pt x="2002" y="15044"/>
                  </a:lnTo>
                  <a:lnTo>
                    <a:pt x="3003" y="15044"/>
                  </a:lnTo>
                  <a:lnTo>
                    <a:pt x="3003" y="17046"/>
                  </a:lnTo>
                  <a:lnTo>
                    <a:pt x="4003" y="17046"/>
                  </a:lnTo>
                  <a:lnTo>
                    <a:pt x="4003" y="19047"/>
                  </a:lnTo>
                  <a:lnTo>
                    <a:pt x="5004" y="19047"/>
                  </a:lnTo>
                  <a:lnTo>
                    <a:pt x="5004" y="21049"/>
                  </a:lnTo>
                  <a:lnTo>
                    <a:pt x="5004" y="22049"/>
                  </a:lnTo>
                  <a:lnTo>
                    <a:pt x="15011" y="22049"/>
                  </a:lnTo>
                  <a:lnTo>
                    <a:pt x="15011" y="19047"/>
                  </a:lnTo>
                  <a:lnTo>
                    <a:pt x="16012" y="19047"/>
                  </a:lnTo>
                  <a:lnTo>
                    <a:pt x="16012" y="16045"/>
                  </a:lnTo>
                  <a:lnTo>
                    <a:pt x="17013" y="16045"/>
                  </a:lnTo>
                  <a:lnTo>
                    <a:pt x="17013" y="9007"/>
                  </a:lnTo>
                  <a:lnTo>
                    <a:pt x="16012" y="9007"/>
                  </a:lnTo>
                  <a:lnTo>
                    <a:pt x="16012" y="8006"/>
                  </a:lnTo>
                  <a:lnTo>
                    <a:pt x="15011" y="8006"/>
                  </a:lnTo>
                  <a:lnTo>
                    <a:pt x="15011" y="7005"/>
                  </a:lnTo>
                  <a:lnTo>
                    <a:pt x="13010" y="7005"/>
                  </a:lnTo>
                  <a:lnTo>
                    <a:pt x="13010" y="6005"/>
                  </a:lnTo>
                  <a:lnTo>
                    <a:pt x="10008" y="6005"/>
                  </a:lnTo>
                  <a:lnTo>
                    <a:pt x="10008" y="5004"/>
                  </a:lnTo>
                  <a:lnTo>
                    <a:pt x="8006" y="5004"/>
                  </a:lnTo>
                  <a:lnTo>
                    <a:pt x="8006" y="1001"/>
                  </a:lnTo>
                  <a:lnTo>
                    <a:pt x="7005" y="1001"/>
                  </a:lnTo>
                  <a:lnTo>
                    <a:pt x="70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3024442" y="1997765"/>
              <a:ext cx="36869" cy="443122"/>
            </a:xfrm>
            <a:custGeom>
              <a:avLst/>
              <a:gdLst/>
              <a:ahLst/>
              <a:cxnLst/>
              <a:rect l="l" t="t" r="r" b="b"/>
              <a:pathLst>
                <a:path w="1002" h="12043" extrusionOk="0">
                  <a:moveTo>
                    <a:pt x="1" y="1"/>
                  </a:moveTo>
                  <a:lnTo>
                    <a:pt x="1" y="12043"/>
                  </a:lnTo>
                  <a:lnTo>
                    <a:pt x="1001" y="1204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3062488" y="1960933"/>
              <a:ext cx="73700" cy="36869"/>
            </a:xfrm>
            <a:custGeom>
              <a:avLst/>
              <a:gdLst/>
              <a:ahLst/>
              <a:cxnLst/>
              <a:rect l="l" t="t" r="r" b="b"/>
              <a:pathLst>
                <a:path w="2003" h="1002" extrusionOk="0">
                  <a:moveTo>
                    <a:pt x="1" y="1"/>
                  </a:moveTo>
                  <a:lnTo>
                    <a:pt x="1" y="1002"/>
                  </a:lnTo>
                  <a:lnTo>
                    <a:pt x="2002" y="1002"/>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3136151" y="1997765"/>
              <a:ext cx="36832" cy="332664"/>
            </a:xfrm>
            <a:custGeom>
              <a:avLst/>
              <a:gdLst/>
              <a:ahLst/>
              <a:cxnLst/>
              <a:rect l="l" t="t" r="r" b="b"/>
              <a:pathLst>
                <a:path w="1001" h="9041" extrusionOk="0">
                  <a:moveTo>
                    <a:pt x="0" y="1"/>
                  </a:moveTo>
                  <a:lnTo>
                    <a:pt x="0" y="9040"/>
                  </a:lnTo>
                  <a:lnTo>
                    <a:pt x="1001" y="9040"/>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3172946" y="2146269"/>
              <a:ext cx="73700" cy="36869"/>
            </a:xfrm>
            <a:custGeom>
              <a:avLst/>
              <a:gdLst/>
              <a:ahLst/>
              <a:cxnLst/>
              <a:rect l="l" t="t" r="r" b="b"/>
              <a:pathLst>
                <a:path w="2003" h="1002" extrusionOk="0">
                  <a:moveTo>
                    <a:pt x="1" y="1"/>
                  </a:moveTo>
                  <a:lnTo>
                    <a:pt x="1" y="1002"/>
                  </a:lnTo>
                  <a:lnTo>
                    <a:pt x="2002" y="1002"/>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3246610" y="2219933"/>
              <a:ext cx="36832" cy="110495"/>
            </a:xfrm>
            <a:custGeom>
              <a:avLst/>
              <a:gdLst/>
              <a:ahLst/>
              <a:cxnLst/>
              <a:rect l="l" t="t" r="r" b="b"/>
              <a:pathLst>
                <a:path w="1001"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3246610" y="2183101"/>
              <a:ext cx="110495" cy="36869"/>
            </a:xfrm>
            <a:custGeom>
              <a:avLst/>
              <a:gdLst/>
              <a:ahLst/>
              <a:cxnLst/>
              <a:rect l="l" t="t" r="r" b="b"/>
              <a:pathLst>
                <a:path w="3003" h="1002" extrusionOk="0">
                  <a:moveTo>
                    <a:pt x="0" y="1"/>
                  </a:moveTo>
                  <a:lnTo>
                    <a:pt x="0" y="1001"/>
                  </a:lnTo>
                  <a:lnTo>
                    <a:pt x="3002" y="1001"/>
                  </a:lnTo>
                  <a:lnTo>
                    <a:pt x="3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3358283" y="2256728"/>
              <a:ext cx="36869" cy="110532"/>
            </a:xfrm>
            <a:custGeom>
              <a:avLst/>
              <a:gdLst/>
              <a:ahLst/>
              <a:cxnLst/>
              <a:rect l="l" t="t" r="r" b="b"/>
              <a:pathLst>
                <a:path w="1002" h="3004" extrusionOk="0">
                  <a:moveTo>
                    <a:pt x="1" y="1"/>
                  </a:moveTo>
                  <a:lnTo>
                    <a:pt x="1"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3358283" y="2219933"/>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3431946"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3468741" y="2293559"/>
              <a:ext cx="36869" cy="259037"/>
            </a:xfrm>
            <a:custGeom>
              <a:avLst/>
              <a:gdLst/>
              <a:ahLst/>
              <a:cxnLst/>
              <a:rect l="l" t="t" r="r" b="b"/>
              <a:pathLst>
                <a:path w="1002" h="7040" extrusionOk="0">
                  <a:moveTo>
                    <a:pt x="1" y="1"/>
                  </a:moveTo>
                  <a:lnTo>
                    <a:pt x="1" y="7039"/>
                  </a:lnTo>
                  <a:lnTo>
                    <a:pt x="1002" y="703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3431946" y="2552559"/>
              <a:ext cx="36832" cy="110495"/>
            </a:xfrm>
            <a:custGeom>
              <a:avLst/>
              <a:gdLst/>
              <a:ahLst/>
              <a:cxnLst/>
              <a:rect l="l" t="t" r="r" b="b"/>
              <a:pathLst>
                <a:path w="1001"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3395114" y="2663017"/>
              <a:ext cx="36869" cy="110495"/>
            </a:xfrm>
            <a:custGeom>
              <a:avLst/>
              <a:gdLst/>
              <a:ahLst/>
              <a:cxnLst/>
              <a:rect l="l" t="t" r="r" b="b"/>
              <a:pathLst>
                <a:path w="1002"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3062488" y="2739109"/>
              <a:ext cx="332664" cy="36869"/>
            </a:xfrm>
            <a:custGeom>
              <a:avLst/>
              <a:gdLst/>
              <a:ahLst/>
              <a:cxnLst/>
              <a:rect l="l" t="t" r="r" b="b"/>
              <a:pathLst>
                <a:path w="9041" h="1002" extrusionOk="0">
                  <a:moveTo>
                    <a:pt x="1" y="0"/>
                  </a:moveTo>
                  <a:lnTo>
                    <a:pt x="1" y="1001"/>
                  </a:lnTo>
                  <a:lnTo>
                    <a:pt x="9040" y="1001"/>
                  </a:lnTo>
                  <a:lnTo>
                    <a:pt x="9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2986396"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2875937" y="2293559"/>
              <a:ext cx="110495" cy="36869"/>
            </a:xfrm>
            <a:custGeom>
              <a:avLst/>
              <a:gdLst/>
              <a:ahLst/>
              <a:cxnLst/>
              <a:rect l="l" t="t" r="r" b="b"/>
              <a:pathLst>
                <a:path w="3003" h="1002" extrusionOk="0">
                  <a:moveTo>
                    <a:pt x="0" y="1"/>
                  </a:moveTo>
                  <a:lnTo>
                    <a:pt x="0" y="1001"/>
                  </a:lnTo>
                  <a:lnTo>
                    <a:pt x="3002" y="1001"/>
                  </a:lnTo>
                  <a:lnTo>
                    <a:pt x="3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875937" y="2330391"/>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2912769"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2950815" y="244206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2986396"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3024442" y="2589354"/>
              <a:ext cx="36869" cy="73700"/>
            </a:xfrm>
            <a:custGeom>
              <a:avLst/>
              <a:gdLst/>
              <a:ahLst/>
              <a:cxnLst/>
              <a:rect l="l" t="t" r="r" b="b"/>
              <a:pathLst>
                <a:path w="1002" h="2003" extrusionOk="0">
                  <a:moveTo>
                    <a:pt x="1" y="1"/>
                  </a:moveTo>
                  <a:lnTo>
                    <a:pt x="1"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3062488" y="2663017"/>
              <a:ext cx="36869" cy="73664"/>
            </a:xfrm>
            <a:custGeom>
              <a:avLst/>
              <a:gdLst/>
              <a:ahLst/>
              <a:cxnLst/>
              <a:rect l="l" t="t" r="r" b="b"/>
              <a:pathLst>
                <a:path w="1002" h="2002" extrusionOk="0">
                  <a:moveTo>
                    <a:pt x="1" y="0"/>
                  </a:moveTo>
                  <a:lnTo>
                    <a:pt x="1"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3"/>
                                        </p:tgtEl>
                                        <p:attrNameLst>
                                          <p:attrName>style.visibility</p:attrName>
                                        </p:attrNameLst>
                                      </p:cBhvr>
                                      <p:to>
                                        <p:strVal val="visible"/>
                                      </p:to>
                                    </p:set>
                                    <p:animEffect transition="in" filter="fade">
                                      <p:cBhvr>
                                        <p:cTn id="7" dur="1000"/>
                                        <p:tgtEl>
                                          <p:spTgt spid="703"/>
                                        </p:tgtEl>
                                      </p:cBhvr>
                                    </p:animEffect>
                                    <p:anim calcmode="lin" valueType="num">
                                      <p:cBhvr>
                                        <p:cTn id="8" dur="1000" fill="hold"/>
                                        <p:tgtEl>
                                          <p:spTgt spid="703"/>
                                        </p:tgtEl>
                                        <p:attrNameLst>
                                          <p:attrName>ppt_x</p:attrName>
                                        </p:attrNameLst>
                                      </p:cBhvr>
                                      <p:tavLst>
                                        <p:tav tm="0">
                                          <p:val>
                                            <p:strVal val="#ppt_x"/>
                                          </p:val>
                                        </p:tav>
                                        <p:tav tm="100000">
                                          <p:val>
                                            <p:strVal val="#ppt_x"/>
                                          </p:val>
                                        </p:tav>
                                      </p:tavLst>
                                    </p:anim>
                                    <p:anim calcmode="lin" valueType="num">
                                      <p:cBhvr>
                                        <p:cTn id="9" dur="1000" fill="hold"/>
                                        <p:tgtEl>
                                          <p:spTgt spid="70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02"/>
                                        </p:tgtEl>
                                        <p:attrNameLst>
                                          <p:attrName>style.visibility</p:attrName>
                                        </p:attrNameLst>
                                      </p:cBhvr>
                                      <p:to>
                                        <p:strVal val="visible"/>
                                      </p:to>
                                    </p:set>
                                    <p:animEffect transition="in" filter="fade">
                                      <p:cBhvr>
                                        <p:cTn id="12" dur="1000"/>
                                        <p:tgtEl>
                                          <p:spTgt spid="702"/>
                                        </p:tgtEl>
                                      </p:cBhvr>
                                    </p:animEffect>
                                    <p:anim calcmode="lin" valueType="num">
                                      <p:cBhvr>
                                        <p:cTn id="13" dur="1000" fill="hold"/>
                                        <p:tgtEl>
                                          <p:spTgt spid="702"/>
                                        </p:tgtEl>
                                        <p:attrNameLst>
                                          <p:attrName>ppt_x</p:attrName>
                                        </p:attrNameLst>
                                      </p:cBhvr>
                                      <p:tavLst>
                                        <p:tav tm="0">
                                          <p:val>
                                            <p:strVal val="#ppt_x"/>
                                          </p:val>
                                        </p:tav>
                                        <p:tav tm="100000">
                                          <p:val>
                                            <p:strVal val="#ppt_x"/>
                                          </p:val>
                                        </p:tav>
                                      </p:tavLst>
                                    </p:anim>
                                    <p:anim calcmode="lin" valueType="num">
                                      <p:cBhvr>
                                        <p:cTn id="14" dur="1000" fill="hold"/>
                                        <p:tgtEl>
                                          <p:spTgt spid="70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06"/>
                                        </p:tgtEl>
                                        <p:attrNameLst>
                                          <p:attrName>style.visibility</p:attrName>
                                        </p:attrNameLst>
                                      </p:cBhvr>
                                      <p:to>
                                        <p:strVal val="visible"/>
                                      </p:to>
                                    </p:set>
                                    <p:animEffect transition="in" filter="fade">
                                      <p:cBhvr>
                                        <p:cTn id="19" dur="1000"/>
                                        <p:tgtEl>
                                          <p:spTgt spid="706"/>
                                        </p:tgtEl>
                                      </p:cBhvr>
                                    </p:animEffect>
                                    <p:anim calcmode="lin" valueType="num">
                                      <p:cBhvr>
                                        <p:cTn id="20" dur="1000" fill="hold"/>
                                        <p:tgtEl>
                                          <p:spTgt spid="706"/>
                                        </p:tgtEl>
                                        <p:attrNameLst>
                                          <p:attrName>ppt_x</p:attrName>
                                        </p:attrNameLst>
                                      </p:cBhvr>
                                      <p:tavLst>
                                        <p:tav tm="0">
                                          <p:val>
                                            <p:strVal val="#ppt_x"/>
                                          </p:val>
                                        </p:tav>
                                        <p:tav tm="100000">
                                          <p:val>
                                            <p:strVal val="#ppt_x"/>
                                          </p:val>
                                        </p:tav>
                                      </p:tavLst>
                                    </p:anim>
                                    <p:anim calcmode="lin" valueType="num">
                                      <p:cBhvr>
                                        <p:cTn id="21" dur="1000" fill="hold"/>
                                        <p:tgtEl>
                                          <p:spTgt spid="70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05"/>
                                        </p:tgtEl>
                                        <p:attrNameLst>
                                          <p:attrName>style.visibility</p:attrName>
                                        </p:attrNameLst>
                                      </p:cBhvr>
                                      <p:to>
                                        <p:strVal val="visible"/>
                                      </p:to>
                                    </p:set>
                                    <p:animEffect transition="in" filter="fade">
                                      <p:cBhvr>
                                        <p:cTn id="24" dur="1000"/>
                                        <p:tgtEl>
                                          <p:spTgt spid="705"/>
                                        </p:tgtEl>
                                      </p:cBhvr>
                                    </p:animEffect>
                                    <p:anim calcmode="lin" valueType="num">
                                      <p:cBhvr>
                                        <p:cTn id="25" dur="1000" fill="hold"/>
                                        <p:tgtEl>
                                          <p:spTgt spid="705"/>
                                        </p:tgtEl>
                                        <p:attrNameLst>
                                          <p:attrName>ppt_x</p:attrName>
                                        </p:attrNameLst>
                                      </p:cBhvr>
                                      <p:tavLst>
                                        <p:tav tm="0">
                                          <p:val>
                                            <p:strVal val="#ppt_x"/>
                                          </p:val>
                                        </p:tav>
                                        <p:tav tm="100000">
                                          <p:val>
                                            <p:strVal val="#ppt_x"/>
                                          </p:val>
                                        </p:tav>
                                      </p:tavLst>
                                    </p:anim>
                                    <p:anim calcmode="lin" valueType="num">
                                      <p:cBhvr>
                                        <p:cTn id="26" dur="1000" fill="hold"/>
                                        <p:tgtEl>
                                          <p:spTgt spid="70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09"/>
                                        </p:tgtEl>
                                        <p:attrNameLst>
                                          <p:attrName>style.visibility</p:attrName>
                                        </p:attrNameLst>
                                      </p:cBhvr>
                                      <p:to>
                                        <p:strVal val="visible"/>
                                      </p:to>
                                    </p:set>
                                    <p:animEffect transition="in" filter="fade">
                                      <p:cBhvr>
                                        <p:cTn id="31" dur="1000"/>
                                        <p:tgtEl>
                                          <p:spTgt spid="709"/>
                                        </p:tgtEl>
                                      </p:cBhvr>
                                    </p:animEffect>
                                    <p:anim calcmode="lin" valueType="num">
                                      <p:cBhvr>
                                        <p:cTn id="32" dur="1000" fill="hold"/>
                                        <p:tgtEl>
                                          <p:spTgt spid="709"/>
                                        </p:tgtEl>
                                        <p:attrNameLst>
                                          <p:attrName>ppt_x</p:attrName>
                                        </p:attrNameLst>
                                      </p:cBhvr>
                                      <p:tavLst>
                                        <p:tav tm="0">
                                          <p:val>
                                            <p:strVal val="#ppt_x"/>
                                          </p:val>
                                        </p:tav>
                                        <p:tav tm="100000">
                                          <p:val>
                                            <p:strVal val="#ppt_x"/>
                                          </p:val>
                                        </p:tav>
                                      </p:tavLst>
                                    </p:anim>
                                    <p:anim calcmode="lin" valueType="num">
                                      <p:cBhvr>
                                        <p:cTn id="33" dur="1000" fill="hold"/>
                                        <p:tgtEl>
                                          <p:spTgt spid="70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08"/>
                                        </p:tgtEl>
                                        <p:attrNameLst>
                                          <p:attrName>style.visibility</p:attrName>
                                        </p:attrNameLst>
                                      </p:cBhvr>
                                      <p:to>
                                        <p:strVal val="visible"/>
                                      </p:to>
                                    </p:set>
                                    <p:animEffect transition="in" filter="fade">
                                      <p:cBhvr>
                                        <p:cTn id="36" dur="1000"/>
                                        <p:tgtEl>
                                          <p:spTgt spid="708"/>
                                        </p:tgtEl>
                                      </p:cBhvr>
                                    </p:animEffect>
                                    <p:anim calcmode="lin" valueType="num">
                                      <p:cBhvr>
                                        <p:cTn id="37" dur="1000" fill="hold"/>
                                        <p:tgtEl>
                                          <p:spTgt spid="708"/>
                                        </p:tgtEl>
                                        <p:attrNameLst>
                                          <p:attrName>ppt_x</p:attrName>
                                        </p:attrNameLst>
                                      </p:cBhvr>
                                      <p:tavLst>
                                        <p:tav tm="0">
                                          <p:val>
                                            <p:strVal val="#ppt_x"/>
                                          </p:val>
                                        </p:tav>
                                        <p:tav tm="100000">
                                          <p:val>
                                            <p:strVal val="#ppt_x"/>
                                          </p:val>
                                        </p:tav>
                                      </p:tavLst>
                                    </p:anim>
                                    <p:anim calcmode="lin" valueType="num">
                                      <p:cBhvr>
                                        <p:cTn id="38" dur="1000" fill="hold"/>
                                        <p:tgtEl>
                                          <p:spTgt spid="70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12"/>
                                        </p:tgtEl>
                                        <p:attrNameLst>
                                          <p:attrName>style.visibility</p:attrName>
                                        </p:attrNameLst>
                                      </p:cBhvr>
                                      <p:to>
                                        <p:strVal val="visible"/>
                                      </p:to>
                                    </p:set>
                                    <p:animEffect transition="in" filter="fade">
                                      <p:cBhvr>
                                        <p:cTn id="43" dur="1000"/>
                                        <p:tgtEl>
                                          <p:spTgt spid="712"/>
                                        </p:tgtEl>
                                      </p:cBhvr>
                                    </p:animEffect>
                                    <p:anim calcmode="lin" valueType="num">
                                      <p:cBhvr>
                                        <p:cTn id="44" dur="1000" fill="hold"/>
                                        <p:tgtEl>
                                          <p:spTgt spid="712"/>
                                        </p:tgtEl>
                                        <p:attrNameLst>
                                          <p:attrName>ppt_x</p:attrName>
                                        </p:attrNameLst>
                                      </p:cBhvr>
                                      <p:tavLst>
                                        <p:tav tm="0">
                                          <p:val>
                                            <p:strVal val="#ppt_x"/>
                                          </p:val>
                                        </p:tav>
                                        <p:tav tm="100000">
                                          <p:val>
                                            <p:strVal val="#ppt_x"/>
                                          </p:val>
                                        </p:tav>
                                      </p:tavLst>
                                    </p:anim>
                                    <p:anim calcmode="lin" valueType="num">
                                      <p:cBhvr>
                                        <p:cTn id="45" dur="1000" fill="hold"/>
                                        <p:tgtEl>
                                          <p:spTgt spid="71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11"/>
                                        </p:tgtEl>
                                        <p:attrNameLst>
                                          <p:attrName>style.visibility</p:attrName>
                                        </p:attrNameLst>
                                      </p:cBhvr>
                                      <p:to>
                                        <p:strVal val="visible"/>
                                      </p:to>
                                    </p:set>
                                    <p:animEffect transition="in" filter="fade">
                                      <p:cBhvr>
                                        <p:cTn id="48" dur="1000"/>
                                        <p:tgtEl>
                                          <p:spTgt spid="711"/>
                                        </p:tgtEl>
                                      </p:cBhvr>
                                    </p:animEffect>
                                    <p:anim calcmode="lin" valueType="num">
                                      <p:cBhvr>
                                        <p:cTn id="49" dur="1000" fill="hold"/>
                                        <p:tgtEl>
                                          <p:spTgt spid="711"/>
                                        </p:tgtEl>
                                        <p:attrNameLst>
                                          <p:attrName>ppt_x</p:attrName>
                                        </p:attrNameLst>
                                      </p:cBhvr>
                                      <p:tavLst>
                                        <p:tav tm="0">
                                          <p:val>
                                            <p:strVal val="#ppt_x"/>
                                          </p:val>
                                        </p:tav>
                                        <p:tav tm="100000">
                                          <p:val>
                                            <p:strVal val="#ppt_x"/>
                                          </p:val>
                                        </p:tav>
                                      </p:tavLst>
                                    </p:anim>
                                    <p:anim calcmode="lin" valueType="num">
                                      <p:cBhvr>
                                        <p:cTn id="50" dur="1000" fill="hold"/>
                                        <p:tgtEl>
                                          <p:spTgt spid="71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715"/>
                                        </p:tgtEl>
                                        <p:attrNameLst>
                                          <p:attrName>style.visibility</p:attrName>
                                        </p:attrNameLst>
                                      </p:cBhvr>
                                      <p:to>
                                        <p:strVal val="visible"/>
                                      </p:to>
                                    </p:set>
                                    <p:animEffect transition="in" filter="fade">
                                      <p:cBhvr>
                                        <p:cTn id="55" dur="1000"/>
                                        <p:tgtEl>
                                          <p:spTgt spid="715"/>
                                        </p:tgtEl>
                                      </p:cBhvr>
                                    </p:animEffect>
                                    <p:anim calcmode="lin" valueType="num">
                                      <p:cBhvr>
                                        <p:cTn id="56" dur="1000" fill="hold"/>
                                        <p:tgtEl>
                                          <p:spTgt spid="715"/>
                                        </p:tgtEl>
                                        <p:attrNameLst>
                                          <p:attrName>ppt_x</p:attrName>
                                        </p:attrNameLst>
                                      </p:cBhvr>
                                      <p:tavLst>
                                        <p:tav tm="0">
                                          <p:val>
                                            <p:strVal val="#ppt_x"/>
                                          </p:val>
                                        </p:tav>
                                        <p:tav tm="100000">
                                          <p:val>
                                            <p:strVal val="#ppt_x"/>
                                          </p:val>
                                        </p:tav>
                                      </p:tavLst>
                                    </p:anim>
                                    <p:anim calcmode="lin" valueType="num">
                                      <p:cBhvr>
                                        <p:cTn id="57" dur="1000" fill="hold"/>
                                        <p:tgtEl>
                                          <p:spTgt spid="715"/>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714"/>
                                        </p:tgtEl>
                                        <p:attrNameLst>
                                          <p:attrName>style.visibility</p:attrName>
                                        </p:attrNameLst>
                                      </p:cBhvr>
                                      <p:to>
                                        <p:strVal val="visible"/>
                                      </p:to>
                                    </p:set>
                                    <p:animEffect transition="in" filter="fade">
                                      <p:cBhvr>
                                        <p:cTn id="60" dur="1000"/>
                                        <p:tgtEl>
                                          <p:spTgt spid="714"/>
                                        </p:tgtEl>
                                      </p:cBhvr>
                                    </p:animEffect>
                                    <p:anim calcmode="lin" valueType="num">
                                      <p:cBhvr>
                                        <p:cTn id="61" dur="1000" fill="hold"/>
                                        <p:tgtEl>
                                          <p:spTgt spid="714"/>
                                        </p:tgtEl>
                                        <p:attrNameLst>
                                          <p:attrName>ppt_x</p:attrName>
                                        </p:attrNameLst>
                                      </p:cBhvr>
                                      <p:tavLst>
                                        <p:tav tm="0">
                                          <p:val>
                                            <p:strVal val="#ppt_x"/>
                                          </p:val>
                                        </p:tav>
                                        <p:tav tm="100000">
                                          <p:val>
                                            <p:strVal val="#ppt_x"/>
                                          </p:val>
                                        </p:tav>
                                      </p:tavLst>
                                    </p:anim>
                                    <p:anim calcmode="lin" valueType="num">
                                      <p:cBhvr>
                                        <p:cTn id="62" dur="1000" fill="hold"/>
                                        <p:tgtEl>
                                          <p:spTgt spid="7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 grpId="0"/>
      <p:bldP spid="703" grpId="0"/>
      <p:bldP spid="705" grpId="0"/>
      <p:bldP spid="706" grpId="0"/>
      <p:bldP spid="708" grpId="0"/>
      <p:bldP spid="709" grpId="0"/>
      <p:bldP spid="711" grpId="0"/>
      <p:bldP spid="712" grpId="0"/>
      <p:bldP spid="714" grpId="0"/>
      <p:bldP spid="7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8612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2800" b="1" dirty="0"/>
              <a:t>1. Çevik (Agile) Metodolojileri</a:t>
            </a:r>
            <a:br>
              <a:rPr lang="tr-TR" sz="2800" b="1" dirty="0"/>
            </a:br>
            <a:r>
              <a:rPr lang="tr-TR" sz="1800" b="1" dirty="0">
                <a:solidFill>
                  <a:srgbClr val="0070C0"/>
                </a:solidFill>
              </a:rPr>
              <a:t>1. 3. XP Yaklaşımı</a:t>
            </a:r>
            <a:endParaRPr sz="1800" b="1" dirty="0">
              <a:solidFill>
                <a:srgbClr val="0070C0"/>
              </a:solidFill>
            </a:endParaRPr>
          </a:p>
        </p:txBody>
      </p:sp>
      <p:sp>
        <p:nvSpPr>
          <p:cNvPr id="857" name="Google Shape;857;p42"/>
          <p:cNvSpPr txBox="1">
            <a:spLocks noGrp="1"/>
          </p:cNvSpPr>
          <p:nvPr>
            <p:ph type="body" idx="1"/>
          </p:nvPr>
        </p:nvSpPr>
        <p:spPr>
          <a:xfrm>
            <a:off x="720000" y="1389325"/>
            <a:ext cx="5199300" cy="310284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C0604"/>
              </a:buClr>
              <a:buSzPts val="1100"/>
              <a:buNone/>
            </a:pPr>
            <a:r>
              <a:rPr lang="tr-TR" sz="1300" b="1" dirty="0">
                <a:solidFill>
                  <a:schemeClr val="tx1"/>
                </a:solidFill>
              </a:rPr>
              <a:t>XP</a:t>
            </a:r>
            <a:r>
              <a:rPr lang="tr-TR" sz="1300" dirty="0">
                <a:solidFill>
                  <a:schemeClr val="tx1"/>
                </a:solidFill>
              </a:rPr>
              <a:t>, özellikle yazılım geliştirme süreçlerini hızlandırmak ve müşteri memnuniyetini en üst düzeye çıkarmak için tasarlanmıştır. Çevik metodolojinin esnek ve hızlı özelliklerini taşıyan XP, yazılım projelerinde belirli pratikleri ve disiplinleri takip ederek yüksek kaliteyi ve verimli işbirliğini hedefler.</a:t>
            </a:r>
          </a:p>
          <a:p>
            <a:pPr marL="0" lvl="0" indent="0" algn="just" rtl="0">
              <a:spcBef>
                <a:spcPts val="0"/>
              </a:spcBef>
              <a:spcAft>
                <a:spcPts val="0"/>
              </a:spcAft>
              <a:buClr>
                <a:srgbClr val="2C0604"/>
              </a:buClr>
              <a:buSzPts val="1100"/>
              <a:buNone/>
            </a:pPr>
            <a:endParaRPr lang="tr-TR" sz="1300" dirty="0">
              <a:solidFill>
                <a:schemeClr val="tx1"/>
              </a:solidFill>
            </a:endParaRPr>
          </a:p>
          <a:p>
            <a:pPr marL="0" lvl="0" indent="0" algn="just" rtl="0">
              <a:spcBef>
                <a:spcPts val="0"/>
              </a:spcBef>
              <a:spcAft>
                <a:spcPts val="0"/>
              </a:spcAft>
              <a:buClr>
                <a:srgbClr val="2C0604"/>
              </a:buClr>
              <a:buSzPts val="1100"/>
              <a:buNone/>
            </a:pPr>
            <a:r>
              <a:rPr lang="tr-TR" sz="1300" b="1" dirty="0">
                <a:solidFill>
                  <a:schemeClr val="tx1"/>
                </a:solidFill>
              </a:rPr>
              <a:t>XP’nin Ana İlkeleri:</a:t>
            </a:r>
          </a:p>
          <a:p>
            <a:pPr marL="800100" lvl="1" indent="-342900" algn="just">
              <a:buClr>
                <a:srgbClr val="2C0604"/>
              </a:buClr>
              <a:buSzPts val="1100"/>
              <a:buFont typeface="+mj-lt"/>
              <a:buAutoNum type="arabicPeriod"/>
            </a:pPr>
            <a:r>
              <a:rPr lang="tr-TR" sz="1200" dirty="0">
                <a:solidFill>
                  <a:schemeClr val="tx1"/>
                </a:solidFill>
              </a:rPr>
              <a:t>İletişim (</a:t>
            </a:r>
            <a:r>
              <a:rPr lang="tr-TR" sz="1200" dirty="0" err="1">
                <a:solidFill>
                  <a:schemeClr val="tx1"/>
                </a:solidFill>
              </a:rPr>
              <a:t>Communication</a:t>
            </a:r>
            <a:r>
              <a:rPr lang="tr-TR" sz="1200" dirty="0">
                <a:solidFill>
                  <a:schemeClr val="tx1"/>
                </a:solidFill>
              </a:rPr>
              <a:t>)</a:t>
            </a:r>
          </a:p>
          <a:p>
            <a:pPr marL="800100" lvl="1" indent="-342900" algn="just">
              <a:buClr>
                <a:srgbClr val="2C0604"/>
              </a:buClr>
              <a:buSzPts val="1100"/>
              <a:buFont typeface="+mj-lt"/>
              <a:buAutoNum type="arabicPeriod"/>
            </a:pPr>
            <a:r>
              <a:rPr lang="tr-TR" sz="1200" dirty="0">
                <a:solidFill>
                  <a:schemeClr val="tx1"/>
                </a:solidFill>
              </a:rPr>
              <a:t>Basitlik (</a:t>
            </a:r>
            <a:r>
              <a:rPr lang="tr-TR" sz="1200" dirty="0" err="1">
                <a:solidFill>
                  <a:schemeClr val="tx1"/>
                </a:solidFill>
              </a:rPr>
              <a:t>Simlicity</a:t>
            </a:r>
            <a:r>
              <a:rPr lang="tr-TR" sz="1200" dirty="0">
                <a:solidFill>
                  <a:schemeClr val="tx1"/>
                </a:solidFill>
              </a:rPr>
              <a:t>)</a:t>
            </a:r>
          </a:p>
          <a:p>
            <a:pPr marL="800100" lvl="1" indent="-342900" algn="just">
              <a:buClr>
                <a:srgbClr val="2C0604"/>
              </a:buClr>
              <a:buSzPts val="1100"/>
              <a:buFont typeface="+mj-lt"/>
              <a:buAutoNum type="arabicPeriod"/>
            </a:pPr>
            <a:r>
              <a:rPr lang="tr-TR" sz="1200" dirty="0">
                <a:solidFill>
                  <a:schemeClr val="tx1"/>
                </a:solidFill>
              </a:rPr>
              <a:t>Geri Bildirim (Feedback)</a:t>
            </a:r>
          </a:p>
          <a:p>
            <a:pPr marL="800100" lvl="1" indent="-342900" algn="just">
              <a:buClr>
                <a:srgbClr val="2C0604"/>
              </a:buClr>
              <a:buSzPts val="1100"/>
              <a:buFont typeface="+mj-lt"/>
              <a:buAutoNum type="arabicPeriod"/>
            </a:pPr>
            <a:r>
              <a:rPr lang="tr-TR" sz="1200" dirty="0">
                <a:solidFill>
                  <a:schemeClr val="tx1"/>
                </a:solidFill>
              </a:rPr>
              <a:t>Cesaret (</a:t>
            </a:r>
            <a:r>
              <a:rPr lang="tr-TR" sz="1200" dirty="0" err="1">
                <a:solidFill>
                  <a:schemeClr val="tx1"/>
                </a:solidFill>
              </a:rPr>
              <a:t>Courage</a:t>
            </a:r>
            <a:r>
              <a:rPr lang="tr-TR" sz="1200" dirty="0">
                <a:solidFill>
                  <a:schemeClr val="tx1"/>
                </a:solidFill>
              </a:rPr>
              <a:t>)</a:t>
            </a:r>
          </a:p>
          <a:p>
            <a:pPr marL="800100" lvl="1" indent="-342900" algn="just">
              <a:buClr>
                <a:srgbClr val="2C0604"/>
              </a:buClr>
              <a:buSzPts val="1100"/>
              <a:buFont typeface="+mj-lt"/>
              <a:buAutoNum type="arabicPeriod"/>
            </a:pPr>
            <a:r>
              <a:rPr lang="tr-TR" sz="1200" dirty="0">
                <a:solidFill>
                  <a:schemeClr val="tx1"/>
                </a:solidFill>
              </a:rPr>
              <a:t>Saygı (</a:t>
            </a:r>
            <a:r>
              <a:rPr lang="tr-TR" sz="1200" dirty="0" err="1">
                <a:solidFill>
                  <a:schemeClr val="tx1"/>
                </a:solidFill>
              </a:rPr>
              <a:t>Respect</a:t>
            </a:r>
            <a:r>
              <a:rPr lang="tr-TR" sz="1200" dirty="0">
                <a:solidFill>
                  <a:schemeClr val="tx1"/>
                </a:solidFill>
              </a:rPr>
              <a:t>)</a:t>
            </a:r>
            <a:endParaRPr sz="1200" dirty="0">
              <a:solidFill>
                <a:schemeClr val="tx1"/>
              </a:solidFill>
            </a:endParaRPr>
          </a:p>
        </p:txBody>
      </p:sp>
      <p:grpSp>
        <p:nvGrpSpPr>
          <p:cNvPr id="2" name="Google Shape;2501;p78">
            <a:extLst>
              <a:ext uri="{FF2B5EF4-FFF2-40B4-BE49-F238E27FC236}">
                <a16:creationId xmlns:a16="http://schemas.microsoft.com/office/drawing/2014/main" id="{54B06120-9B7C-FC3E-BBD7-BDFD29F7BB79}"/>
              </a:ext>
            </a:extLst>
          </p:cNvPr>
          <p:cNvGrpSpPr/>
          <p:nvPr/>
        </p:nvGrpSpPr>
        <p:grpSpPr>
          <a:xfrm>
            <a:off x="6637393" y="1929723"/>
            <a:ext cx="1193063" cy="1147306"/>
            <a:chOff x="3729467" y="2889422"/>
            <a:chExt cx="419153" cy="404977"/>
          </a:xfrm>
        </p:grpSpPr>
        <p:sp>
          <p:nvSpPr>
            <p:cNvPr id="3" name="Google Shape;2502;p78">
              <a:extLst>
                <a:ext uri="{FF2B5EF4-FFF2-40B4-BE49-F238E27FC236}">
                  <a16:creationId xmlns:a16="http://schemas.microsoft.com/office/drawing/2014/main" id="{6D9744EE-8110-4BBB-4DAC-DC1C3C336898}"/>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78">
              <a:extLst>
                <a:ext uri="{FF2B5EF4-FFF2-40B4-BE49-F238E27FC236}">
                  <a16:creationId xmlns:a16="http://schemas.microsoft.com/office/drawing/2014/main" id="{57CFC09D-CDF7-297A-7A1F-8C6976E32AC8}"/>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78">
              <a:extLst>
                <a:ext uri="{FF2B5EF4-FFF2-40B4-BE49-F238E27FC236}">
                  <a16:creationId xmlns:a16="http://schemas.microsoft.com/office/drawing/2014/main" id="{C31FBAEE-FCC1-2C72-68FD-593C81228C3A}"/>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78">
              <a:extLst>
                <a:ext uri="{FF2B5EF4-FFF2-40B4-BE49-F238E27FC236}">
                  <a16:creationId xmlns:a16="http://schemas.microsoft.com/office/drawing/2014/main" id="{D1B83DFD-E52F-2661-1B0E-AF3D7CFB848C}"/>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78">
              <a:extLst>
                <a:ext uri="{FF2B5EF4-FFF2-40B4-BE49-F238E27FC236}">
                  <a16:creationId xmlns:a16="http://schemas.microsoft.com/office/drawing/2014/main" id="{30DDD536-8C8C-E575-CD32-0E210D7F401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78">
              <a:extLst>
                <a:ext uri="{FF2B5EF4-FFF2-40B4-BE49-F238E27FC236}">
                  <a16:creationId xmlns:a16="http://schemas.microsoft.com/office/drawing/2014/main" id="{AACB03D8-C10B-69C5-777E-ED8F9A5CAD54}"/>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78">
              <a:extLst>
                <a:ext uri="{FF2B5EF4-FFF2-40B4-BE49-F238E27FC236}">
                  <a16:creationId xmlns:a16="http://schemas.microsoft.com/office/drawing/2014/main" id="{E0BADAAD-029A-F38F-B825-411AFAF67DA7}"/>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Metin kutusu 9">
            <a:extLst>
              <a:ext uri="{FF2B5EF4-FFF2-40B4-BE49-F238E27FC236}">
                <a16:creationId xmlns:a16="http://schemas.microsoft.com/office/drawing/2014/main" id="{71D077ED-5A78-A6C8-F273-B46E548EE62B}"/>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406985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57">
                                            <p:txEl>
                                              <p:pRg st="3" end="3"/>
                                            </p:txEl>
                                          </p:spTgt>
                                        </p:tgtEl>
                                        <p:attrNameLst>
                                          <p:attrName>style.visibility</p:attrName>
                                        </p:attrNameLst>
                                      </p:cBhvr>
                                      <p:to>
                                        <p:strVal val="visible"/>
                                      </p:to>
                                    </p:set>
                                    <p:animEffect transition="in" filter="fade">
                                      <p:cBhvr>
                                        <p:cTn id="21" dur="1000"/>
                                        <p:tgtEl>
                                          <p:spTgt spid="857">
                                            <p:txEl>
                                              <p:pRg st="3" end="3"/>
                                            </p:txEl>
                                          </p:spTgt>
                                        </p:tgtEl>
                                      </p:cBhvr>
                                    </p:animEffect>
                                    <p:anim calcmode="lin" valueType="num">
                                      <p:cBhvr>
                                        <p:cTn id="22" dur="1000" fill="hold"/>
                                        <p:tgtEl>
                                          <p:spTgt spid="85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85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57">
                                            <p:txEl>
                                              <p:pRg st="4" end="4"/>
                                            </p:txEl>
                                          </p:spTgt>
                                        </p:tgtEl>
                                        <p:attrNameLst>
                                          <p:attrName>style.visibility</p:attrName>
                                        </p:attrNameLst>
                                      </p:cBhvr>
                                      <p:to>
                                        <p:strVal val="visible"/>
                                      </p:to>
                                    </p:set>
                                    <p:animEffect transition="in" filter="fade">
                                      <p:cBhvr>
                                        <p:cTn id="28" dur="1000"/>
                                        <p:tgtEl>
                                          <p:spTgt spid="857">
                                            <p:txEl>
                                              <p:pRg st="4" end="4"/>
                                            </p:txEl>
                                          </p:spTgt>
                                        </p:tgtEl>
                                      </p:cBhvr>
                                    </p:animEffect>
                                    <p:anim calcmode="lin" valueType="num">
                                      <p:cBhvr>
                                        <p:cTn id="29" dur="1000" fill="hold"/>
                                        <p:tgtEl>
                                          <p:spTgt spid="85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85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57">
                                            <p:txEl>
                                              <p:pRg st="5" end="5"/>
                                            </p:txEl>
                                          </p:spTgt>
                                        </p:tgtEl>
                                        <p:attrNameLst>
                                          <p:attrName>style.visibility</p:attrName>
                                        </p:attrNameLst>
                                      </p:cBhvr>
                                      <p:to>
                                        <p:strVal val="visible"/>
                                      </p:to>
                                    </p:set>
                                    <p:animEffect transition="in" filter="fade">
                                      <p:cBhvr>
                                        <p:cTn id="35" dur="1000"/>
                                        <p:tgtEl>
                                          <p:spTgt spid="857">
                                            <p:txEl>
                                              <p:pRg st="5" end="5"/>
                                            </p:txEl>
                                          </p:spTgt>
                                        </p:tgtEl>
                                      </p:cBhvr>
                                    </p:animEffect>
                                    <p:anim calcmode="lin" valueType="num">
                                      <p:cBhvr>
                                        <p:cTn id="36" dur="1000" fill="hold"/>
                                        <p:tgtEl>
                                          <p:spTgt spid="85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85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57">
                                            <p:txEl>
                                              <p:pRg st="6" end="6"/>
                                            </p:txEl>
                                          </p:spTgt>
                                        </p:tgtEl>
                                        <p:attrNameLst>
                                          <p:attrName>style.visibility</p:attrName>
                                        </p:attrNameLst>
                                      </p:cBhvr>
                                      <p:to>
                                        <p:strVal val="visible"/>
                                      </p:to>
                                    </p:set>
                                    <p:animEffect transition="in" filter="fade">
                                      <p:cBhvr>
                                        <p:cTn id="42" dur="1000"/>
                                        <p:tgtEl>
                                          <p:spTgt spid="857">
                                            <p:txEl>
                                              <p:pRg st="6" end="6"/>
                                            </p:txEl>
                                          </p:spTgt>
                                        </p:tgtEl>
                                      </p:cBhvr>
                                    </p:animEffect>
                                    <p:anim calcmode="lin" valueType="num">
                                      <p:cBhvr>
                                        <p:cTn id="43" dur="1000" fill="hold"/>
                                        <p:tgtEl>
                                          <p:spTgt spid="85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85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57">
                                            <p:txEl>
                                              <p:pRg st="7" end="7"/>
                                            </p:txEl>
                                          </p:spTgt>
                                        </p:tgtEl>
                                        <p:attrNameLst>
                                          <p:attrName>style.visibility</p:attrName>
                                        </p:attrNameLst>
                                      </p:cBhvr>
                                      <p:to>
                                        <p:strVal val="visible"/>
                                      </p:to>
                                    </p:set>
                                    <p:animEffect transition="in" filter="fade">
                                      <p:cBhvr>
                                        <p:cTn id="49" dur="1000"/>
                                        <p:tgtEl>
                                          <p:spTgt spid="857">
                                            <p:txEl>
                                              <p:pRg st="7" end="7"/>
                                            </p:txEl>
                                          </p:spTgt>
                                        </p:tgtEl>
                                      </p:cBhvr>
                                    </p:animEffect>
                                    <p:anim calcmode="lin" valueType="num">
                                      <p:cBhvr>
                                        <p:cTn id="50" dur="1000" fill="hold"/>
                                        <p:tgtEl>
                                          <p:spTgt spid="85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85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8612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2800" b="1" dirty="0"/>
              <a:t>1. Çevik (Agile) Metodolojileri</a:t>
            </a:r>
            <a:br>
              <a:rPr lang="tr-TR" sz="2800" b="1" dirty="0"/>
            </a:br>
            <a:r>
              <a:rPr lang="tr-TR" sz="1800" b="1" dirty="0">
                <a:solidFill>
                  <a:srgbClr val="0070C0"/>
                </a:solidFill>
              </a:rPr>
              <a:t>1. 3. XP Yaklaşımı</a:t>
            </a:r>
            <a:endParaRPr sz="1800" b="1" dirty="0">
              <a:solidFill>
                <a:srgbClr val="0070C0"/>
              </a:solidFill>
            </a:endParaRPr>
          </a:p>
        </p:txBody>
      </p:sp>
      <p:sp>
        <p:nvSpPr>
          <p:cNvPr id="857" name="Google Shape;857;p42"/>
          <p:cNvSpPr txBox="1">
            <a:spLocks noGrp="1"/>
          </p:cNvSpPr>
          <p:nvPr>
            <p:ph type="body" idx="1"/>
          </p:nvPr>
        </p:nvSpPr>
        <p:spPr>
          <a:xfrm>
            <a:off x="720000" y="1389325"/>
            <a:ext cx="5199300" cy="310284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C0604"/>
              </a:buClr>
              <a:buSzPts val="1100"/>
              <a:buNone/>
            </a:pPr>
            <a:r>
              <a:rPr lang="tr-TR" sz="1300" b="1" dirty="0">
                <a:solidFill>
                  <a:schemeClr val="tx1"/>
                </a:solidFill>
              </a:rPr>
              <a:t>XP’nin Pratikleri:</a:t>
            </a:r>
          </a:p>
          <a:p>
            <a:pPr marL="0" lvl="0" indent="0" algn="just" rtl="0">
              <a:spcBef>
                <a:spcPts val="0"/>
              </a:spcBef>
              <a:spcAft>
                <a:spcPts val="0"/>
              </a:spcAft>
              <a:buClr>
                <a:srgbClr val="2C0604"/>
              </a:buClr>
              <a:buSzPts val="1100"/>
              <a:buNone/>
            </a:pPr>
            <a:endParaRPr lang="tr-TR" sz="1300" b="1" dirty="0">
              <a:solidFill>
                <a:schemeClr val="tx1"/>
              </a:solidFill>
            </a:endParaRPr>
          </a:p>
          <a:p>
            <a:pPr marL="342900" lvl="0" indent="-342900" algn="just" rtl="0">
              <a:spcBef>
                <a:spcPts val="0"/>
              </a:spcBef>
              <a:spcAft>
                <a:spcPts val="0"/>
              </a:spcAft>
              <a:buClr>
                <a:srgbClr val="2C0604"/>
              </a:buClr>
              <a:buSzPts val="1100"/>
              <a:buFont typeface="+mj-lt"/>
              <a:buAutoNum type="arabicPeriod"/>
            </a:pPr>
            <a:r>
              <a:rPr lang="tr-TR" sz="1300" b="1" dirty="0">
                <a:solidFill>
                  <a:schemeClr val="tx1"/>
                </a:solidFill>
              </a:rPr>
              <a:t>Çift Programlama</a:t>
            </a:r>
          </a:p>
          <a:p>
            <a:pPr marL="342900" lvl="0" indent="-342900" algn="just" rtl="0">
              <a:spcBef>
                <a:spcPts val="0"/>
              </a:spcBef>
              <a:spcAft>
                <a:spcPts val="0"/>
              </a:spcAft>
              <a:buClr>
                <a:srgbClr val="2C0604"/>
              </a:buClr>
              <a:buSzPts val="1100"/>
              <a:buFont typeface="+mj-lt"/>
              <a:buAutoNum type="arabicPeriod"/>
            </a:pPr>
            <a:r>
              <a:rPr lang="tr-TR" sz="1300" dirty="0">
                <a:solidFill>
                  <a:schemeClr val="tx1"/>
                </a:solidFill>
              </a:rPr>
              <a:t>Test Güdümlü Geliştirme</a:t>
            </a:r>
          </a:p>
          <a:p>
            <a:pPr marL="342900" lvl="0" indent="-342900" algn="just" rtl="0">
              <a:spcBef>
                <a:spcPts val="0"/>
              </a:spcBef>
              <a:spcAft>
                <a:spcPts val="0"/>
              </a:spcAft>
              <a:buClr>
                <a:srgbClr val="2C0604"/>
              </a:buClr>
              <a:buSzPts val="1100"/>
              <a:buFont typeface="+mj-lt"/>
              <a:buAutoNum type="arabicPeriod"/>
            </a:pPr>
            <a:r>
              <a:rPr lang="tr-TR" sz="1300" b="1" dirty="0">
                <a:solidFill>
                  <a:schemeClr val="tx1"/>
                </a:solidFill>
              </a:rPr>
              <a:t>Sürekli Entegrasyon</a:t>
            </a:r>
          </a:p>
          <a:p>
            <a:pPr marL="342900" lvl="0" indent="-342900" algn="just" rtl="0">
              <a:spcBef>
                <a:spcPts val="0"/>
              </a:spcBef>
              <a:spcAft>
                <a:spcPts val="0"/>
              </a:spcAft>
              <a:buClr>
                <a:srgbClr val="2C0604"/>
              </a:buClr>
              <a:buSzPts val="1100"/>
              <a:buFont typeface="+mj-lt"/>
              <a:buAutoNum type="arabicPeriod"/>
            </a:pPr>
            <a:r>
              <a:rPr lang="tr-TR" sz="1300" dirty="0">
                <a:solidFill>
                  <a:schemeClr val="tx1"/>
                </a:solidFill>
              </a:rPr>
              <a:t>Küçük </a:t>
            </a:r>
            <a:r>
              <a:rPr lang="tr-TR" sz="1300" dirty="0" err="1">
                <a:solidFill>
                  <a:schemeClr val="tx1"/>
                </a:solidFill>
              </a:rPr>
              <a:t>Sürümleme</a:t>
            </a:r>
            <a:endParaRPr lang="tr-TR" sz="1300" dirty="0">
              <a:solidFill>
                <a:schemeClr val="tx1"/>
              </a:solidFill>
            </a:endParaRPr>
          </a:p>
          <a:p>
            <a:pPr marL="342900" lvl="0" indent="-342900" algn="just" rtl="0">
              <a:spcBef>
                <a:spcPts val="0"/>
              </a:spcBef>
              <a:spcAft>
                <a:spcPts val="0"/>
              </a:spcAft>
              <a:buClr>
                <a:srgbClr val="2C0604"/>
              </a:buClr>
              <a:buSzPts val="1100"/>
              <a:buFont typeface="+mj-lt"/>
              <a:buAutoNum type="arabicPeriod"/>
            </a:pPr>
            <a:r>
              <a:rPr lang="tr-TR" sz="1300" b="1" dirty="0" err="1">
                <a:solidFill>
                  <a:schemeClr val="tx1"/>
                </a:solidFill>
              </a:rPr>
              <a:t>Refaktöring</a:t>
            </a:r>
            <a:endParaRPr lang="tr-TR" sz="1300" b="1" dirty="0">
              <a:solidFill>
                <a:schemeClr val="tx1"/>
              </a:solidFill>
            </a:endParaRPr>
          </a:p>
          <a:p>
            <a:pPr marL="342900" lvl="0" indent="-342900" algn="just" rtl="0">
              <a:spcBef>
                <a:spcPts val="0"/>
              </a:spcBef>
              <a:spcAft>
                <a:spcPts val="0"/>
              </a:spcAft>
              <a:buClr>
                <a:srgbClr val="2C0604"/>
              </a:buClr>
              <a:buSzPts val="1100"/>
              <a:buFont typeface="+mj-lt"/>
              <a:buAutoNum type="arabicPeriod"/>
            </a:pPr>
            <a:r>
              <a:rPr lang="tr-TR" sz="1300" dirty="0">
                <a:solidFill>
                  <a:schemeClr val="tx1"/>
                </a:solidFill>
              </a:rPr>
              <a:t>Müşteri ile Sürekli İşbirliği</a:t>
            </a:r>
          </a:p>
          <a:p>
            <a:pPr marL="0" lvl="0" indent="0" algn="just" rtl="0">
              <a:spcBef>
                <a:spcPts val="0"/>
              </a:spcBef>
              <a:spcAft>
                <a:spcPts val="0"/>
              </a:spcAft>
              <a:buClr>
                <a:srgbClr val="2C0604"/>
              </a:buClr>
              <a:buSzPts val="1100"/>
              <a:buNone/>
            </a:pPr>
            <a:endParaRPr lang="tr-TR" sz="1300" dirty="0">
              <a:solidFill>
                <a:schemeClr val="tx1"/>
              </a:solidFill>
            </a:endParaRPr>
          </a:p>
        </p:txBody>
      </p:sp>
      <p:grpSp>
        <p:nvGrpSpPr>
          <p:cNvPr id="2" name="Google Shape;2501;p78">
            <a:extLst>
              <a:ext uri="{FF2B5EF4-FFF2-40B4-BE49-F238E27FC236}">
                <a16:creationId xmlns:a16="http://schemas.microsoft.com/office/drawing/2014/main" id="{54B06120-9B7C-FC3E-BBD7-BDFD29F7BB79}"/>
              </a:ext>
            </a:extLst>
          </p:cNvPr>
          <p:cNvGrpSpPr/>
          <p:nvPr/>
        </p:nvGrpSpPr>
        <p:grpSpPr>
          <a:xfrm>
            <a:off x="6637393" y="1929723"/>
            <a:ext cx="1193063" cy="1147306"/>
            <a:chOff x="3729467" y="2889422"/>
            <a:chExt cx="419153" cy="404977"/>
          </a:xfrm>
        </p:grpSpPr>
        <p:sp>
          <p:nvSpPr>
            <p:cNvPr id="3" name="Google Shape;2502;p78">
              <a:extLst>
                <a:ext uri="{FF2B5EF4-FFF2-40B4-BE49-F238E27FC236}">
                  <a16:creationId xmlns:a16="http://schemas.microsoft.com/office/drawing/2014/main" id="{6D9744EE-8110-4BBB-4DAC-DC1C3C336898}"/>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78">
              <a:extLst>
                <a:ext uri="{FF2B5EF4-FFF2-40B4-BE49-F238E27FC236}">
                  <a16:creationId xmlns:a16="http://schemas.microsoft.com/office/drawing/2014/main" id="{57CFC09D-CDF7-297A-7A1F-8C6976E32AC8}"/>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78">
              <a:extLst>
                <a:ext uri="{FF2B5EF4-FFF2-40B4-BE49-F238E27FC236}">
                  <a16:creationId xmlns:a16="http://schemas.microsoft.com/office/drawing/2014/main" id="{C31FBAEE-FCC1-2C72-68FD-593C81228C3A}"/>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78">
              <a:extLst>
                <a:ext uri="{FF2B5EF4-FFF2-40B4-BE49-F238E27FC236}">
                  <a16:creationId xmlns:a16="http://schemas.microsoft.com/office/drawing/2014/main" id="{D1B83DFD-E52F-2661-1B0E-AF3D7CFB848C}"/>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78">
              <a:extLst>
                <a:ext uri="{FF2B5EF4-FFF2-40B4-BE49-F238E27FC236}">
                  <a16:creationId xmlns:a16="http://schemas.microsoft.com/office/drawing/2014/main" id="{30DDD536-8C8C-E575-CD32-0E210D7F401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78">
              <a:extLst>
                <a:ext uri="{FF2B5EF4-FFF2-40B4-BE49-F238E27FC236}">
                  <a16:creationId xmlns:a16="http://schemas.microsoft.com/office/drawing/2014/main" id="{AACB03D8-C10B-69C5-777E-ED8F9A5CAD54}"/>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78">
              <a:extLst>
                <a:ext uri="{FF2B5EF4-FFF2-40B4-BE49-F238E27FC236}">
                  <a16:creationId xmlns:a16="http://schemas.microsoft.com/office/drawing/2014/main" id="{E0BADAAD-029A-F38F-B825-411AFAF67DA7}"/>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Metin kutusu 9">
            <a:extLst>
              <a:ext uri="{FF2B5EF4-FFF2-40B4-BE49-F238E27FC236}">
                <a16:creationId xmlns:a16="http://schemas.microsoft.com/office/drawing/2014/main" id="{4A041273-64F1-C17A-B1BA-9F671C9E6E39}"/>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409848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57">
                                            <p:txEl>
                                              <p:pRg st="3" end="3"/>
                                            </p:txEl>
                                          </p:spTgt>
                                        </p:tgtEl>
                                        <p:attrNameLst>
                                          <p:attrName>style.visibility</p:attrName>
                                        </p:attrNameLst>
                                      </p:cBhvr>
                                      <p:to>
                                        <p:strVal val="visible"/>
                                      </p:to>
                                    </p:set>
                                    <p:animEffect transition="in" filter="fade">
                                      <p:cBhvr>
                                        <p:cTn id="21" dur="1000"/>
                                        <p:tgtEl>
                                          <p:spTgt spid="857">
                                            <p:txEl>
                                              <p:pRg st="3" end="3"/>
                                            </p:txEl>
                                          </p:spTgt>
                                        </p:tgtEl>
                                      </p:cBhvr>
                                    </p:animEffect>
                                    <p:anim calcmode="lin" valueType="num">
                                      <p:cBhvr>
                                        <p:cTn id="22" dur="1000" fill="hold"/>
                                        <p:tgtEl>
                                          <p:spTgt spid="85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85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57">
                                            <p:txEl>
                                              <p:pRg st="4" end="4"/>
                                            </p:txEl>
                                          </p:spTgt>
                                        </p:tgtEl>
                                        <p:attrNameLst>
                                          <p:attrName>style.visibility</p:attrName>
                                        </p:attrNameLst>
                                      </p:cBhvr>
                                      <p:to>
                                        <p:strVal val="visible"/>
                                      </p:to>
                                    </p:set>
                                    <p:animEffect transition="in" filter="fade">
                                      <p:cBhvr>
                                        <p:cTn id="28" dur="1000"/>
                                        <p:tgtEl>
                                          <p:spTgt spid="857">
                                            <p:txEl>
                                              <p:pRg st="4" end="4"/>
                                            </p:txEl>
                                          </p:spTgt>
                                        </p:tgtEl>
                                      </p:cBhvr>
                                    </p:animEffect>
                                    <p:anim calcmode="lin" valueType="num">
                                      <p:cBhvr>
                                        <p:cTn id="29" dur="1000" fill="hold"/>
                                        <p:tgtEl>
                                          <p:spTgt spid="85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85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57">
                                            <p:txEl>
                                              <p:pRg st="5" end="5"/>
                                            </p:txEl>
                                          </p:spTgt>
                                        </p:tgtEl>
                                        <p:attrNameLst>
                                          <p:attrName>style.visibility</p:attrName>
                                        </p:attrNameLst>
                                      </p:cBhvr>
                                      <p:to>
                                        <p:strVal val="visible"/>
                                      </p:to>
                                    </p:set>
                                    <p:animEffect transition="in" filter="fade">
                                      <p:cBhvr>
                                        <p:cTn id="35" dur="1000"/>
                                        <p:tgtEl>
                                          <p:spTgt spid="857">
                                            <p:txEl>
                                              <p:pRg st="5" end="5"/>
                                            </p:txEl>
                                          </p:spTgt>
                                        </p:tgtEl>
                                      </p:cBhvr>
                                    </p:animEffect>
                                    <p:anim calcmode="lin" valueType="num">
                                      <p:cBhvr>
                                        <p:cTn id="36" dur="1000" fill="hold"/>
                                        <p:tgtEl>
                                          <p:spTgt spid="857">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85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57">
                                            <p:txEl>
                                              <p:pRg st="6" end="6"/>
                                            </p:txEl>
                                          </p:spTgt>
                                        </p:tgtEl>
                                        <p:attrNameLst>
                                          <p:attrName>style.visibility</p:attrName>
                                        </p:attrNameLst>
                                      </p:cBhvr>
                                      <p:to>
                                        <p:strVal val="visible"/>
                                      </p:to>
                                    </p:set>
                                    <p:animEffect transition="in" filter="fade">
                                      <p:cBhvr>
                                        <p:cTn id="42" dur="1000"/>
                                        <p:tgtEl>
                                          <p:spTgt spid="857">
                                            <p:txEl>
                                              <p:pRg st="6" end="6"/>
                                            </p:txEl>
                                          </p:spTgt>
                                        </p:tgtEl>
                                      </p:cBhvr>
                                    </p:animEffect>
                                    <p:anim calcmode="lin" valueType="num">
                                      <p:cBhvr>
                                        <p:cTn id="43" dur="1000" fill="hold"/>
                                        <p:tgtEl>
                                          <p:spTgt spid="85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85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57">
                                            <p:txEl>
                                              <p:pRg st="7" end="7"/>
                                            </p:txEl>
                                          </p:spTgt>
                                        </p:tgtEl>
                                        <p:attrNameLst>
                                          <p:attrName>style.visibility</p:attrName>
                                        </p:attrNameLst>
                                      </p:cBhvr>
                                      <p:to>
                                        <p:strVal val="visible"/>
                                      </p:to>
                                    </p:set>
                                    <p:animEffect transition="in" filter="fade">
                                      <p:cBhvr>
                                        <p:cTn id="49" dur="1000"/>
                                        <p:tgtEl>
                                          <p:spTgt spid="857">
                                            <p:txEl>
                                              <p:pRg st="7" end="7"/>
                                            </p:txEl>
                                          </p:spTgt>
                                        </p:tgtEl>
                                      </p:cBhvr>
                                    </p:animEffect>
                                    <p:anim calcmode="lin" valueType="num">
                                      <p:cBhvr>
                                        <p:cTn id="50" dur="1000" fill="hold"/>
                                        <p:tgtEl>
                                          <p:spTgt spid="857">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85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8612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2800" b="1" dirty="0"/>
              <a:t>1. Çevik (Agile) Metodolojileri</a:t>
            </a:r>
            <a:br>
              <a:rPr lang="tr-TR" sz="2800" b="1" dirty="0"/>
            </a:br>
            <a:r>
              <a:rPr lang="tr-TR" sz="1800" b="1" dirty="0">
                <a:solidFill>
                  <a:srgbClr val="0070C0"/>
                </a:solidFill>
              </a:rPr>
              <a:t>Avantajları</a:t>
            </a:r>
            <a:endParaRPr sz="1800" b="1" dirty="0">
              <a:solidFill>
                <a:srgbClr val="0070C0"/>
              </a:solidFill>
            </a:endParaRPr>
          </a:p>
        </p:txBody>
      </p:sp>
      <p:sp>
        <p:nvSpPr>
          <p:cNvPr id="857" name="Google Shape;857;p42"/>
          <p:cNvSpPr txBox="1">
            <a:spLocks noGrp="1"/>
          </p:cNvSpPr>
          <p:nvPr>
            <p:ph type="body" idx="1"/>
          </p:nvPr>
        </p:nvSpPr>
        <p:spPr>
          <a:xfrm>
            <a:off x="720000" y="1389325"/>
            <a:ext cx="5199300" cy="1557075"/>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Clr>
                <a:srgbClr val="2C0604"/>
              </a:buClr>
              <a:buSzPts val="1100"/>
              <a:buAutoNum type="arabicPeriod"/>
            </a:pPr>
            <a:r>
              <a:rPr lang="tr-TR" sz="1300" b="1" dirty="0">
                <a:solidFill>
                  <a:schemeClr val="tx1"/>
                </a:solidFill>
              </a:rPr>
              <a:t>Hızlı ve Geri Bildirim</a:t>
            </a:r>
          </a:p>
          <a:p>
            <a:pPr marL="342900" lvl="0" indent="-342900" algn="just" rtl="0">
              <a:spcBef>
                <a:spcPts val="0"/>
              </a:spcBef>
              <a:spcAft>
                <a:spcPts val="0"/>
              </a:spcAft>
              <a:buClr>
                <a:srgbClr val="2C0604"/>
              </a:buClr>
              <a:buSzPts val="1100"/>
              <a:buAutoNum type="arabicPeriod"/>
            </a:pPr>
            <a:endParaRPr lang="tr-TR" sz="1300" b="1" dirty="0">
              <a:solidFill>
                <a:schemeClr val="tx1"/>
              </a:solidFill>
            </a:endParaRPr>
          </a:p>
          <a:p>
            <a:pPr marL="342900" lvl="0" indent="-342900" algn="just" rtl="0">
              <a:spcBef>
                <a:spcPts val="0"/>
              </a:spcBef>
              <a:spcAft>
                <a:spcPts val="0"/>
              </a:spcAft>
              <a:buClr>
                <a:srgbClr val="2C0604"/>
              </a:buClr>
              <a:buSzPts val="1100"/>
              <a:buAutoNum type="arabicPeriod"/>
            </a:pPr>
            <a:r>
              <a:rPr lang="tr-TR" sz="1300" dirty="0">
                <a:solidFill>
                  <a:schemeClr val="tx1"/>
                </a:solidFill>
              </a:rPr>
              <a:t>Esneklik</a:t>
            </a:r>
          </a:p>
          <a:p>
            <a:pPr marL="342900" lvl="0" indent="-342900" algn="just" rtl="0">
              <a:spcBef>
                <a:spcPts val="0"/>
              </a:spcBef>
              <a:spcAft>
                <a:spcPts val="0"/>
              </a:spcAft>
              <a:buClr>
                <a:srgbClr val="2C0604"/>
              </a:buClr>
              <a:buSzPts val="1100"/>
              <a:buAutoNum type="arabicPeriod"/>
            </a:pPr>
            <a:endParaRPr lang="tr-TR" sz="1300" b="1" dirty="0">
              <a:solidFill>
                <a:schemeClr val="tx1"/>
              </a:solidFill>
            </a:endParaRPr>
          </a:p>
          <a:p>
            <a:pPr marL="342900" lvl="0" indent="-342900" algn="just" rtl="0">
              <a:spcBef>
                <a:spcPts val="0"/>
              </a:spcBef>
              <a:spcAft>
                <a:spcPts val="0"/>
              </a:spcAft>
              <a:buClr>
                <a:srgbClr val="2C0604"/>
              </a:buClr>
              <a:buSzPts val="1100"/>
              <a:buAutoNum type="arabicPeriod"/>
            </a:pPr>
            <a:r>
              <a:rPr lang="tr-TR" sz="1300" b="1" dirty="0">
                <a:solidFill>
                  <a:schemeClr val="tx1"/>
                </a:solidFill>
              </a:rPr>
              <a:t>Çalışan Ürün</a:t>
            </a:r>
          </a:p>
          <a:p>
            <a:pPr marL="0" lvl="0" indent="0" algn="just" rtl="0">
              <a:spcBef>
                <a:spcPts val="0"/>
              </a:spcBef>
              <a:spcAft>
                <a:spcPts val="0"/>
              </a:spcAft>
              <a:buClr>
                <a:srgbClr val="2C0604"/>
              </a:buClr>
              <a:buSzPts val="1100"/>
              <a:buNone/>
            </a:pPr>
            <a:endParaRPr lang="tr-TR" sz="1300" dirty="0">
              <a:solidFill>
                <a:schemeClr val="tx1"/>
              </a:solidFill>
            </a:endParaRPr>
          </a:p>
          <a:p>
            <a:pPr marL="0" lvl="0" indent="0" algn="just" rtl="0">
              <a:spcBef>
                <a:spcPts val="0"/>
              </a:spcBef>
              <a:spcAft>
                <a:spcPts val="0"/>
              </a:spcAft>
              <a:buClr>
                <a:srgbClr val="2C0604"/>
              </a:buClr>
              <a:buSzPts val="1100"/>
              <a:buNone/>
            </a:pPr>
            <a:endParaRPr lang="tr-TR" sz="1300" dirty="0">
              <a:solidFill>
                <a:schemeClr val="tx1"/>
              </a:solidFill>
            </a:endParaRPr>
          </a:p>
        </p:txBody>
      </p:sp>
      <p:grpSp>
        <p:nvGrpSpPr>
          <p:cNvPr id="2" name="Google Shape;2501;p78">
            <a:extLst>
              <a:ext uri="{FF2B5EF4-FFF2-40B4-BE49-F238E27FC236}">
                <a16:creationId xmlns:a16="http://schemas.microsoft.com/office/drawing/2014/main" id="{54B06120-9B7C-FC3E-BBD7-BDFD29F7BB79}"/>
              </a:ext>
            </a:extLst>
          </p:cNvPr>
          <p:cNvGrpSpPr/>
          <p:nvPr/>
        </p:nvGrpSpPr>
        <p:grpSpPr>
          <a:xfrm>
            <a:off x="6637393" y="1929723"/>
            <a:ext cx="1193063" cy="1147306"/>
            <a:chOff x="3729467" y="2889422"/>
            <a:chExt cx="419153" cy="404977"/>
          </a:xfrm>
        </p:grpSpPr>
        <p:sp>
          <p:nvSpPr>
            <p:cNvPr id="3" name="Google Shape;2502;p78">
              <a:extLst>
                <a:ext uri="{FF2B5EF4-FFF2-40B4-BE49-F238E27FC236}">
                  <a16:creationId xmlns:a16="http://schemas.microsoft.com/office/drawing/2014/main" id="{6D9744EE-8110-4BBB-4DAC-DC1C3C336898}"/>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78">
              <a:extLst>
                <a:ext uri="{FF2B5EF4-FFF2-40B4-BE49-F238E27FC236}">
                  <a16:creationId xmlns:a16="http://schemas.microsoft.com/office/drawing/2014/main" id="{57CFC09D-CDF7-297A-7A1F-8C6976E32AC8}"/>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78">
              <a:extLst>
                <a:ext uri="{FF2B5EF4-FFF2-40B4-BE49-F238E27FC236}">
                  <a16:creationId xmlns:a16="http://schemas.microsoft.com/office/drawing/2014/main" id="{C31FBAEE-FCC1-2C72-68FD-593C81228C3A}"/>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78">
              <a:extLst>
                <a:ext uri="{FF2B5EF4-FFF2-40B4-BE49-F238E27FC236}">
                  <a16:creationId xmlns:a16="http://schemas.microsoft.com/office/drawing/2014/main" id="{D1B83DFD-E52F-2661-1B0E-AF3D7CFB848C}"/>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78">
              <a:extLst>
                <a:ext uri="{FF2B5EF4-FFF2-40B4-BE49-F238E27FC236}">
                  <a16:creationId xmlns:a16="http://schemas.microsoft.com/office/drawing/2014/main" id="{30DDD536-8C8C-E575-CD32-0E210D7F401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78">
              <a:extLst>
                <a:ext uri="{FF2B5EF4-FFF2-40B4-BE49-F238E27FC236}">
                  <a16:creationId xmlns:a16="http://schemas.microsoft.com/office/drawing/2014/main" id="{AACB03D8-C10B-69C5-777E-ED8F9A5CAD54}"/>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78">
              <a:extLst>
                <a:ext uri="{FF2B5EF4-FFF2-40B4-BE49-F238E27FC236}">
                  <a16:creationId xmlns:a16="http://schemas.microsoft.com/office/drawing/2014/main" id="{E0BADAAD-029A-F38F-B825-411AFAF67DA7}"/>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Metin kutusu 9">
            <a:extLst>
              <a:ext uri="{FF2B5EF4-FFF2-40B4-BE49-F238E27FC236}">
                <a16:creationId xmlns:a16="http://schemas.microsoft.com/office/drawing/2014/main" id="{3378E083-97A7-E45C-1952-E397AFD978FB}"/>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84113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57">
                                            <p:txEl>
                                              <p:pRg st="4" end="4"/>
                                            </p:txEl>
                                          </p:spTgt>
                                        </p:tgtEl>
                                        <p:attrNameLst>
                                          <p:attrName>style.visibility</p:attrName>
                                        </p:attrNameLst>
                                      </p:cBhvr>
                                      <p:to>
                                        <p:strVal val="visible"/>
                                      </p:to>
                                    </p:set>
                                    <p:animEffect transition="in" filter="fade">
                                      <p:cBhvr>
                                        <p:cTn id="21" dur="1000"/>
                                        <p:tgtEl>
                                          <p:spTgt spid="857">
                                            <p:txEl>
                                              <p:pRg st="4" end="4"/>
                                            </p:txEl>
                                          </p:spTgt>
                                        </p:tgtEl>
                                      </p:cBhvr>
                                    </p:animEffect>
                                    <p:anim calcmode="lin" valueType="num">
                                      <p:cBhvr>
                                        <p:cTn id="22" dur="1000" fill="hold"/>
                                        <p:tgtEl>
                                          <p:spTgt spid="85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5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8612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2800" b="1" dirty="0"/>
              <a:t>1. Çevik (Agile) Metodolojileri</a:t>
            </a:r>
            <a:br>
              <a:rPr lang="tr-TR" sz="2800" b="1" dirty="0"/>
            </a:br>
            <a:r>
              <a:rPr lang="tr-TR" sz="1800" b="1" dirty="0">
                <a:solidFill>
                  <a:srgbClr val="0070C0"/>
                </a:solidFill>
              </a:rPr>
              <a:t>Dezavantajları</a:t>
            </a:r>
            <a:endParaRPr sz="1800" b="1" dirty="0">
              <a:solidFill>
                <a:srgbClr val="0070C0"/>
              </a:solidFill>
            </a:endParaRPr>
          </a:p>
        </p:txBody>
      </p:sp>
      <p:sp>
        <p:nvSpPr>
          <p:cNvPr id="857" name="Google Shape;857;p42"/>
          <p:cNvSpPr txBox="1">
            <a:spLocks noGrp="1"/>
          </p:cNvSpPr>
          <p:nvPr>
            <p:ph type="body" idx="1"/>
          </p:nvPr>
        </p:nvSpPr>
        <p:spPr>
          <a:xfrm>
            <a:off x="720000" y="1389325"/>
            <a:ext cx="5199300" cy="1557075"/>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Clr>
                <a:srgbClr val="2C0604"/>
              </a:buClr>
              <a:buSzPts val="1100"/>
              <a:buAutoNum type="arabicPeriod"/>
            </a:pPr>
            <a:r>
              <a:rPr lang="tr-TR" sz="1300" b="1" dirty="0">
                <a:solidFill>
                  <a:schemeClr val="tx1"/>
                </a:solidFill>
              </a:rPr>
              <a:t>Kapsamın Sürekli Değişmesi ve Belirlenmesinin Zor Olması</a:t>
            </a:r>
          </a:p>
          <a:p>
            <a:pPr marL="342900" lvl="0" indent="-342900" algn="just" rtl="0">
              <a:spcBef>
                <a:spcPts val="0"/>
              </a:spcBef>
              <a:spcAft>
                <a:spcPts val="0"/>
              </a:spcAft>
              <a:buClr>
                <a:srgbClr val="2C0604"/>
              </a:buClr>
              <a:buSzPts val="1100"/>
              <a:buAutoNum type="arabicPeriod"/>
            </a:pPr>
            <a:endParaRPr lang="tr-TR" sz="1300" b="1" dirty="0">
              <a:solidFill>
                <a:schemeClr val="tx1"/>
              </a:solidFill>
            </a:endParaRPr>
          </a:p>
          <a:p>
            <a:pPr marL="342900" lvl="0" indent="-342900" algn="just" rtl="0">
              <a:spcBef>
                <a:spcPts val="0"/>
              </a:spcBef>
              <a:spcAft>
                <a:spcPts val="0"/>
              </a:spcAft>
              <a:buClr>
                <a:srgbClr val="2C0604"/>
              </a:buClr>
              <a:buSzPts val="1100"/>
              <a:buAutoNum type="arabicPeriod"/>
            </a:pPr>
            <a:r>
              <a:rPr lang="tr-TR" sz="1300" dirty="0">
                <a:solidFill>
                  <a:schemeClr val="tx1"/>
                </a:solidFill>
              </a:rPr>
              <a:t>Ciddi disiplin gerektirir. </a:t>
            </a:r>
          </a:p>
          <a:p>
            <a:pPr marL="0" lvl="0" indent="0" algn="just" rtl="0">
              <a:spcBef>
                <a:spcPts val="0"/>
              </a:spcBef>
              <a:spcAft>
                <a:spcPts val="0"/>
              </a:spcAft>
              <a:buClr>
                <a:srgbClr val="2C0604"/>
              </a:buClr>
              <a:buSzPts val="1100"/>
              <a:buNone/>
            </a:pPr>
            <a:endParaRPr lang="tr-TR" sz="1300" dirty="0">
              <a:solidFill>
                <a:schemeClr val="tx1"/>
              </a:solidFill>
            </a:endParaRPr>
          </a:p>
          <a:p>
            <a:pPr marL="0" lvl="0" indent="0" algn="just" rtl="0">
              <a:spcBef>
                <a:spcPts val="0"/>
              </a:spcBef>
              <a:spcAft>
                <a:spcPts val="0"/>
              </a:spcAft>
              <a:buClr>
                <a:srgbClr val="2C0604"/>
              </a:buClr>
              <a:buSzPts val="1100"/>
              <a:buNone/>
            </a:pPr>
            <a:endParaRPr lang="tr-TR" sz="1300" dirty="0">
              <a:solidFill>
                <a:schemeClr val="tx1"/>
              </a:solidFill>
            </a:endParaRPr>
          </a:p>
        </p:txBody>
      </p:sp>
      <p:grpSp>
        <p:nvGrpSpPr>
          <p:cNvPr id="2" name="Google Shape;2501;p78">
            <a:extLst>
              <a:ext uri="{FF2B5EF4-FFF2-40B4-BE49-F238E27FC236}">
                <a16:creationId xmlns:a16="http://schemas.microsoft.com/office/drawing/2014/main" id="{54B06120-9B7C-FC3E-BBD7-BDFD29F7BB79}"/>
              </a:ext>
            </a:extLst>
          </p:cNvPr>
          <p:cNvGrpSpPr/>
          <p:nvPr/>
        </p:nvGrpSpPr>
        <p:grpSpPr>
          <a:xfrm>
            <a:off x="6637393" y="1929723"/>
            <a:ext cx="1193063" cy="1147306"/>
            <a:chOff x="3729467" y="2889422"/>
            <a:chExt cx="419153" cy="404977"/>
          </a:xfrm>
        </p:grpSpPr>
        <p:sp>
          <p:nvSpPr>
            <p:cNvPr id="3" name="Google Shape;2502;p78">
              <a:extLst>
                <a:ext uri="{FF2B5EF4-FFF2-40B4-BE49-F238E27FC236}">
                  <a16:creationId xmlns:a16="http://schemas.microsoft.com/office/drawing/2014/main" id="{6D9744EE-8110-4BBB-4DAC-DC1C3C336898}"/>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78">
              <a:extLst>
                <a:ext uri="{FF2B5EF4-FFF2-40B4-BE49-F238E27FC236}">
                  <a16:creationId xmlns:a16="http://schemas.microsoft.com/office/drawing/2014/main" id="{57CFC09D-CDF7-297A-7A1F-8C6976E32AC8}"/>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78">
              <a:extLst>
                <a:ext uri="{FF2B5EF4-FFF2-40B4-BE49-F238E27FC236}">
                  <a16:creationId xmlns:a16="http://schemas.microsoft.com/office/drawing/2014/main" id="{C31FBAEE-FCC1-2C72-68FD-593C81228C3A}"/>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78">
              <a:extLst>
                <a:ext uri="{FF2B5EF4-FFF2-40B4-BE49-F238E27FC236}">
                  <a16:creationId xmlns:a16="http://schemas.microsoft.com/office/drawing/2014/main" id="{D1B83DFD-E52F-2661-1B0E-AF3D7CFB848C}"/>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78">
              <a:extLst>
                <a:ext uri="{FF2B5EF4-FFF2-40B4-BE49-F238E27FC236}">
                  <a16:creationId xmlns:a16="http://schemas.microsoft.com/office/drawing/2014/main" id="{30DDD536-8C8C-E575-CD32-0E210D7F401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78">
              <a:extLst>
                <a:ext uri="{FF2B5EF4-FFF2-40B4-BE49-F238E27FC236}">
                  <a16:creationId xmlns:a16="http://schemas.microsoft.com/office/drawing/2014/main" id="{AACB03D8-C10B-69C5-777E-ED8F9A5CAD54}"/>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78">
              <a:extLst>
                <a:ext uri="{FF2B5EF4-FFF2-40B4-BE49-F238E27FC236}">
                  <a16:creationId xmlns:a16="http://schemas.microsoft.com/office/drawing/2014/main" id="{E0BADAAD-029A-F38F-B825-411AFAF67DA7}"/>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Metin kutusu 9">
            <a:extLst>
              <a:ext uri="{FF2B5EF4-FFF2-40B4-BE49-F238E27FC236}">
                <a16:creationId xmlns:a16="http://schemas.microsoft.com/office/drawing/2014/main" id="{4DA73B00-99D1-C8EC-8F22-23AD102DA069}"/>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90799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8612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2800" b="1" dirty="0"/>
              <a:t>2. Şelale (</a:t>
            </a:r>
            <a:r>
              <a:rPr lang="tr-TR" sz="2800" b="1" dirty="0" err="1"/>
              <a:t>Waterfall</a:t>
            </a:r>
            <a:r>
              <a:rPr lang="tr-TR" sz="2800" b="1" dirty="0"/>
              <a:t>) Modeli</a:t>
            </a:r>
            <a:endParaRPr sz="1800" b="1" dirty="0">
              <a:solidFill>
                <a:srgbClr val="0070C0"/>
              </a:solidFill>
            </a:endParaRPr>
          </a:p>
        </p:txBody>
      </p:sp>
      <p:sp>
        <p:nvSpPr>
          <p:cNvPr id="23" name="Metin Yer Tutucusu 22">
            <a:extLst>
              <a:ext uri="{FF2B5EF4-FFF2-40B4-BE49-F238E27FC236}">
                <a16:creationId xmlns:a16="http://schemas.microsoft.com/office/drawing/2014/main" id="{FCB98B02-7188-C46E-CD7C-424D2885FEA4}"/>
              </a:ext>
            </a:extLst>
          </p:cNvPr>
          <p:cNvSpPr>
            <a:spLocks noGrp="1"/>
          </p:cNvSpPr>
          <p:nvPr>
            <p:ph type="body" idx="1"/>
          </p:nvPr>
        </p:nvSpPr>
        <p:spPr>
          <a:xfrm>
            <a:off x="645886" y="1072647"/>
            <a:ext cx="7778114" cy="1590724"/>
          </a:xfrm>
        </p:spPr>
        <p:txBody>
          <a:bodyPr anchor="t"/>
          <a:lstStyle/>
          <a:p>
            <a:pPr marL="127000" indent="0" algn="just">
              <a:buNone/>
            </a:pPr>
            <a:r>
              <a:rPr lang="tr-TR" sz="1300" b="1" dirty="0">
                <a:solidFill>
                  <a:schemeClr val="tx1"/>
                </a:solidFill>
              </a:rPr>
              <a:t>Şelale modeli</a:t>
            </a:r>
            <a:r>
              <a:rPr lang="tr-TR" sz="1300" dirty="0">
                <a:solidFill>
                  <a:schemeClr val="tx1"/>
                </a:solidFill>
              </a:rPr>
              <a:t>, yazılım geliştirme sürecinde her aşamanın ardışık olarak izlendiği geleneksel bir metodolojidir. </a:t>
            </a:r>
          </a:p>
          <a:p>
            <a:pPr marL="127000" indent="0" algn="just">
              <a:buNone/>
            </a:pPr>
            <a:endParaRPr lang="tr-TR" sz="1300" dirty="0">
              <a:solidFill>
                <a:schemeClr val="tx1"/>
              </a:solidFill>
            </a:endParaRPr>
          </a:p>
          <a:p>
            <a:pPr marL="127000" indent="0" algn="just">
              <a:buNone/>
            </a:pPr>
            <a:r>
              <a:rPr lang="tr-TR" sz="1300" dirty="0">
                <a:solidFill>
                  <a:schemeClr val="tx1"/>
                </a:solidFill>
              </a:rPr>
              <a:t>Her aşama, bir önceki aşamanın tamamlanmasını gerektirir. Şelale modelinde, gereksinimlerin baştan çok net bir şekilde belirlenmiş olması ve proje boyunca çok fazla değişmemesi beklenir.</a:t>
            </a:r>
          </a:p>
          <a:p>
            <a:pPr marL="127000" indent="0" algn="just">
              <a:buNone/>
            </a:pPr>
            <a:endParaRPr lang="tr-TR" sz="1300" dirty="0">
              <a:solidFill>
                <a:schemeClr val="tx1"/>
              </a:solidFill>
            </a:endParaRPr>
          </a:p>
        </p:txBody>
      </p:sp>
      <p:sp>
        <p:nvSpPr>
          <p:cNvPr id="2" name="Metin kutusu 1">
            <a:extLst>
              <a:ext uri="{FF2B5EF4-FFF2-40B4-BE49-F238E27FC236}">
                <a16:creationId xmlns:a16="http://schemas.microsoft.com/office/drawing/2014/main" id="{12622A18-B5AF-9194-5189-ACC51E8D7AB4}"/>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14188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Effect transition="in" filter="fade">
                                      <p:cBhvr>
                                        <p:cTn id="7" dur="1000"/>
                                        <p:tgtEl>
                                          <p:spTgt spid="23">
                                            <p:txEl>
                                              <p:pRg st="0" end="0"/>
                                            </p:txEl>
                                          </p:spTgt>
                                        </p:tgtEl>
                                      </p:cBhvr>
                                    </p:animEffect>
                                    <p:anim calcmode="lin" valueType="num">
                                      <p:cBhvr>
                                        <p:cTn id="8"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3">
                                            <p:txEl>
                                              <p:pRg st="2" end="2"/>
                                            </p:txEl>
                                          </p:spTgt>
                                        </p:tgtEl>
                                        <p:attrNameLst>
                                          <p:attrName>style.visibility</p:attrName>
                                        </p:attrNameLst>
                                      </p:cBhvr>
                                      <p:to>
                                        <p:strVal val="visible"/>
                                      </p:to>
                                    </p:set>
                                    <p:animEffect transition="in" filter="fade">
                                      <p:cBhvr>
                                        <p:cTn id="14" dur="1000"/>
                                        <p:tgtEl>
                                          <p:spTgt spid="23">
                                            <p:txEl>
                                              <p:pRg st="2" end="2"/>
                                            </p:txEl>
                                          </p:spTgt>
                                        </p:tgtEl>
                                      </p:cBhvr>
                                    </p:animEffect>
                                    <p:anim calcmode="lin" valueType="num">
                                      <p:cBhvr>
                                        <p:cTn id="15" dur="1000" fill="hold"/>
                                        <p:tgtEl>
                                          <p:spTgt spid="2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6"/>
            <a:ext cx="7704000" cy="5768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2800" b="1" dirty="0"/>
              <a:t>2. Şelale (</a:t>
            </a:r>
            <a:r>
              <a:rPr lang="tr-TR" sz="2800" b="1" dirty="0" err="1"/>
              <a:t>Waterfall</a:t>
            </a:r>
            <a:r>
              <a:rPr lang="tr-TR" sz="2800" b="1" dirty="0"/>
              <a:t>) Modeli</a:t>
            </a:r>
            <a:endParaRPr sz="1800" b="1" dirty="0">
              <a:solidFill>
                <a:srgbClr val="0070C0"/>
              </a:solidFill>
            </a:endParaRPr>
          </a:p>
        </p:txBody>
      </p:sp>
      <p:grpSp>
        <p:nvGrpSpPr>
          <p:cNvPr id="18" name="Google Shape;2514;p78">
            <a:extLst>
              <a:ext uri="{FF2B5EF4-FFF2-40B4-BE49-F238E27FC236}">
                <a16:creationId xmlns:a16="http://schemas.microsoft.com/office/drawing/2014/main" id="{7D72FC42-3A34-532E-FECB-20FD0A5FC81D}"/>
              </a:ext>
            </a:extLst>
          </p:cNvPr>
          <p:cNvGrpSpPr/>
          <p:nvPr/>
        </p:nvGrpSpPr>
        <p:grpSpPr>
          <a:xfrm>
            <a:off x="2157037" y="1158559"/>
            <a:ext cx="2313362" cy="615103"/>
            <a:chOff x="4411970" y="2726085"/>
            <a:chExt cx="643107" cy="193659"/>
          </a:xfrm>
          <a:noFill/>
        </p:grpSpPr>
        <p:sp>
          <p:nvSpPr>
            <p:cNvPr id="19" name="Google Shape;2515;p78">
              <a:extLst>
                <a:ext uri="{FF2B5EF4-FFF2-40B4-BE49-F238E27FC236}">
                  <a16:creationId xmlns:a16="http://schemas.microsoft.com/office/drawing/2014/main" id="{670DEB37-159C-2FE0-1F88-731A579DC732}"/>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16;p78">
              <a:extLst>
                <a:ext uri="{FF2B5EF4-FFF2-40B4-BE49-F238E27FC236}">
                  <a16:creationId xmlns:a16="http://schemas.microsoft.com/office/drawing/2014/main" id="{C8549F87-F221-8A08-0C18-53BFB627D4F0}"/>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17;p78">
              <a:extLst>
                <a:ext uri="{FF2B5EF4-FFF2-40B4-BE49-F238E27FC236}">
                  <a16:creationId xmlns:a16="http://schemas.microsoft.com/office/drawing/2014/main" id="{5E79730C-72B8-7391-E2F2-9E0AB663B1A0}"/>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1270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Metin kutusu 3">
            <a:extLst>
              <a:ext uri="{FF2B5EF4-FFF2-40B4-BE49-F238E27FC236}">
                <a16:creationId xmlns:a16="http://schemas.microsoft.com/office/drawing/2014/main" id="{D28355E2-4424-8B99-DA9E-776CF7692007}"/>
              </a:ext>
            </a:extLst>
          </p:cNvPr>
          <p:cNvSpPr txBox="1"/>
          <p:nvPr/>
        </p:nvSpPr>
        <p:spPr>
          <a:xfrm>
            <a:off x="2577949" y="1330181"/>
            <a:ext cx="1858201" cy="276999"/>
          </a:xfrm>
          <a:prstGeom prst="rect">
            <a:avLst/>
          </a:prstGeom>
          <a:noFill/>
        </p:spPr>
        <p:txBody>
          <a:bodyPr wrap="none" rtlCol="0">
            <a:spAutoFit/>
          </a:bodyPr>
          <a:lstStyle/>
          <a:p>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 Analizi</a:t>
            </a:r>
          </a:p>
        </p:txBody>
      </p:sp>
      <p:sp>
        <p:nvSpPr>
          <p:cNvPr id="5" name="Metin kutusu 4">
            <a:extLst>
              <a:ext uri="{FF2B5EF4-FFF2-40B4-BE49-F238E27FC236}">
                <a16:creationId xmlns:a16="http://schemas.microsoft.com/office/drawing/2014/main" id="{855CC82C-8E62-295D-F80F-F119B9687E82}"/>
              </a:ext>
            </a:extLst>
          </p:cNvPr>
          <p:cNvSpPr txBox="1"/>
          <p:nvPr/>
        </p:nvSpPr>
        <p:spPr>
          <a:xfrm>
            <a:off x="3005278" y="1917959"/>
            <a:ext cx="1579278" cy="276999"/>
          </a:xfrm>
          <a:prstGeom prst="rect">
            <a:avLst/>
          </a:prstGeom>
          <a:noFill/>
        </p:spPr>
        <p:txBody>
          <a:bodyPr wrap="none" rtlCol="0">
            <a:spAutoFit/>
          </a:bodyPr>
          <a:lstStyle/>
          <a:p>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Sistem Tasarımı</a:t>
            </a:r>
          </a:p>
        </p:txBody>
      </p:sp>
      <p:sp>
        <p:nvSpPr>
          <p:cNvPr id="6" name="Metin kutusu 5">
            <a:extLst>
              <a:ext uri="{FF2B5EF4-FFF2-40B4-BE49-F238E27FC236}">
                <a16:creationId xmlns:a16="http://schemas.microsoft.com/office/drawing/2014/main" id="{194A5B94-E2BC-468A-69A5-5EC3E8390779}"/>
              </a:ext>
            </a:extLst>
          </p:cNvPr>
          <p:cNvSpPr txBox="1"/>
          <p:nvPr/>
        </p:nvSpPr>
        <p:spPr>
          <a:xfrm>
            <a:off x="3432607" y="2534366"/>
            <a:ext cx="835485" cy="276999"/>
          </a:xfrm>
          <a:prstGeom prst="rect">
            <a:avLst/>
          </a:prstGeom>
          <a:noFill/>
        </p:spPr>
        <p:txBody>
          <a:bodyPr wrap="none" rtlCol="0">
            <a:spAutoFit/>
          </a:bodyPr>
          <a:lstStyle/>
          <a:p>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Kodlama</a:t>
            </a:r>
          </a:p>
        </p:txBody>
      </p:sp>
      <p:sp>
        <p:nvSpPr>
          <p:cNvPr id="7" name="Metin kutusu 6">
            <a:extLst>
              <a:ext uri="{FF2B5EF4-FFF2-40B4-BE49-F238E27FC236}">
                <a16:creationId xmlns:a16="http://schemas.microsoft.com/office/drawing/2014/main" id="{9F308FB6-4A9D-4FA4-80DE-166E1D5395E4}"/>
              </a:ext>
            </a:extLst>
          </p:cNvPr>
          <p:cNvSpPr txBox="1"/>
          <p:nvPr/>
        </p:nvSpPr>
        <p:spPr>
          <a:xfrm>
            <a:off x="4620754" y="4316789"/>
            <a:ext cx="649537" cy="276999"/>
          </a:xfrm>
          <a:prstGeom prst="rect">
            <a:avLst/>
          </a:prstGeom>
          <a:noFill/>
        </p:spPr>
        <p:txBody>
          <a:bodyPr wrap="none" rtlCol="0">
            <a:spAutoFit/>
          </a:bodyPr>
          <a:lstStyle/>
          <a:p>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Bakım</a:t>
            </a:r>
          </a:p>
        </p:txBody>
      </p:sp>
      <p:sp>
        <p:nvSpPr>
          <p:cNvPr id="8" name="Metin kutusu 7">
            <a:extLst>
              <a:ext uri="{FF2B5EF4-FFF2-40B4-BE49-F238E27FC236}">
                <a16:creationId xmlns:a16="http://schemas.microsoft.com/office/drawing/2014/main" id="{FE2257B2-2950-7802-ADFD-DE5C2D3FAA2C}"/>
              </a:ext>
            </a:extLst>
          </p:cNvPr>
          <p:cNvSpPr txBox="1"/>
          <p:nvPr/>
        </p:nvSpPr>
        <p:spPr>
          <a:xfrm>
            <a:off x="4222246" y="3720842"/>
            <a:ext cx="1207382" cy="276999"/>
          </a:xfrm>
          <a:prstGeom prst="rect">
            <a:avLst/>
          </a:prstGeom>
          <a:noFill/>
        </p:spPr>
        <p:txBody>
          <a:bodyPr wrap="none" rtlCol="0">
            <a:spAutoFit/>
          </a:bodyPr>
          <a:lstStyle/>
          <a:p>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Entegrasyon</a:t>
            </a:r>
          </a:p>
        </p:txBody>
      </p:sp>
      <p:sp>
        <p:nvSpPr>
          <p:cNvPr id="9" name="Metin kutusu 8">
            <a:extLst>
              <a:ext uri="{FF2B5EF4-FFF2-40B4-BE49-F238E27FC236}">
                <a16:creationId xmlns:a16="http://schemas.microsoft.com/office/drawing/2014/main" id="{D455DA7F-11F9-A00D-9009-BBCABC6D33E5}"/>
              </a:ext>
            </a:extLst>
          </p:cNvPr>
          <p:cNvSpPr txBox="1"/>
          <p:nvPr/>
        </p:nvSpPr>
        <p:spPr>
          <a:xfrm>
            <a:off x="3850349" y="3146882"/>
            <a:ext cx="556563" cy="276999"/>
          </a:xfrm>
          <a:prstGeom prst="rect">
            <a:avLst/>
          </a:prstGeom>
          <a:noFill/>
        </p:spPr>
        <p:txBody>
          <a:bodyPr wrap="none" rtlCol="0">
            <a:spAutoFit/>
          </a:bodyPr>
          <a:lstStyle/>
          <a:p>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Test</a:t>
            </a:r>
          </a:p>
        </p:txBody>
      </p:sp>
      <p:grpSp>
        <p:nvGrpSpPr>
          <p:cNvPr id="14" name="Google Shape;2514;p78">
            <a:extLst>
              <a:ext uri="{FF2B5EF4-FFF2-40B4-BE49-F238E27FC236}">
                <a16:creationId xmlns:a16="http://schemas.microsoft.com/office/drawing/2014/main" id="{4F7E5465-9E58-DB7B-5D1E-63FEAEDA2966}"/>
              </a:ext>
            </a:extLst>
          </p:cNvPr>
          <p:cNvGrpSpPr/>
          <p:nvPr/>
        </p:nvGrpSpPr>
        <p:grpSpPr>
          <a:xfrm>
            <a:off x="2584366" y="1748340"/>
            <a:ext cx="2313362" cy="615103"/>
            <a:chOff x="4411970" y="2726085"/>
            <a:chExt cx="643107" cy="193659"/>
          </a:xfrm>
          <a:noFill/>
        </p:grpSpPr>
        <p:sp>
          <p:nvSpPr>
            <p:cNvPr id="15" name="Google Shape;2515;p78">
              <a:extLst>
                <a:ext uri="{FF2B5EF4-FFF2-40B4-BE49-F238E27FC236}">
                  <a16:creationId xmlns:a16="http://schemas.microsoft.com/office/drawing/2014/main" id="{8C41BA14-8B85-91D4-969D-D0849B5CFAF9}"/>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12700"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16;p78">
              <a:extLst>
                <a:ext uri="{FF2B5EF4-FFF2-40B4-BE49-F238E27FC236}">
                  <a16:creationId xmlns:a16="http://schemas.microsoft.com/office/drawing/2014/main" id="{298B24E8-41B6-F094-5FF2-3D1EF3B55390}"/>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12700"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17;p78">
              <a:extLst>
                <a:ext uri="{FF2B5EF4-FFF2-40B4-BE49-F238E27FC236}">
                  <a16:creationId xmlns:a16="http://schemas.microsoft.com/office/drawing/2014/main" id="{CC56EB4D-7B26-78C7-D434-ED3F5E900CE9}"/>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12700" cap="flat" cmpd="sng">
              <a:solidFill>
                <a:srgbClr val="0070C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514;p78">
            <a:extLst>
              <a:ext uri="{FF2B5EF4-FFF2-40B4-BE49-F238E27FC236}">
                <a16:creationId xmlns:a16="http://schemas.microsoft.com/office/drawing/2014/main" id="{32249A2F-41C8-C0BF-91AA-AF87AE225A1B}"/>
              </a:ext>
            </a:extLst>
          </p:cNvPr>
          <p:cNvGrpSpPr/>
          <p:nvPr/>
        </p:nvGrpSpPr>
        <p:grpSpPr>
          <a:xfrm>
            <a:off x="3005278" y="2334761"/>
            <a:ext cx="2313362" cy="615103"/>
            <a:chOff x="4411970" y="2726085"/>
            <a:chExt cx="643107" cy="193659"/>
          </a:xfrm>
          <a:noFill/>
        </p:grpSpPr>
        <p:sp>
          <p:nvSpPr>
            <p:cNvPr id="24" name="Google Shape;2515;p78">
              <a:extLst>
                <a:ext uri="{FF2B5EF4-FFF2-40B4-BE49-F238E27FC236}">
                  <a16:creationId xmlns:a16="http://schemas.microsoft.com/office/drawing/2014/main" id="{3B127681-615B-A43E-5FD8-3026216C2940}"/>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12700" cap="flat"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16;p78">
              <a:extLst>
                <a:ext uri="{FF2B5EF4-FFF2-40B4-BE49-F238E27FC236}">
                  <a16:creationId xmlns:a16="http://schemas.microsoft.com/office/drawing/2014/main" id="{460EA4F0-97CB-843F-7AF1-B7E87E55105F}"/>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12700" cap="flat"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17;p78">
              <a:extLst>
                <a:ext uri="{FF2B5EF4-FFF2-40B4-BE49-F238E27FC236}">
                  <a16:creationId xmlns:a16="http://schemas.microsoft.com/office/drawing/2014/main" id="{6CC2C874-07B1-5C6E-9A88-2800F9F9EDF2}"/>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12700" cap="flat" cmpd="sng">
              <a:solidFill>
                <a:srgbClr val="7030A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514;p78">
            <a:extLst>
              <a:ext uri="{FF2B5EF4-FFF2-40B4-BE49-F238E27FC236}">
                <a16:creationId xmlns:a16="http://schemas.microsoft.com/office/drawing/2014/main" id="{DB8D7F3E-14EF-DEE1-6C93-E10F23F9EAAE}"/>
              </a:ext>
            </a:extLst>
          </p:cNvPr>
          <p:cNvGrpSpPr/>
          <p:nvPr/>
        </p:nvGrpSpPr>
        <p:grpSpPr>
          <a:xfrm>
            <a:off x="3383432" y="2936470"/>
            <a:ext cx="2313362" cy="615103"/>
            <a:chOff x="4411970" y="2726085"/>
            <a:chExt cx="643107" cy="193659"/>
          </a:xfrm>
          <a:noFill/>
        </p:grpSpPr>
        <p:sp>
          <p:nvSpPr>
            <p:cNvPr id="28" name="Google Shape;2515;p78">
              <a:extLst>
                <a:ext uri="{FF2B5EF4-FFF2-40B4-BE49-F238E27FC236}">
                  <a16:creationId xmlns:a16="http://schemas.microsoft.com/office/drawing/2014/main" id="{81B8CDF2-3FA0-7E53-8779-21A90DC8F592}"/>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12700"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16;p78">
              <a:extLst>
                <a:ext uri="{FF2B5EF4-FFF2-40B4-BE49-F238E27FC236}">
                  <a16:creationId xmlns:a16="http://schemas.microsoft.com/office/drawing/2014/main" id="{1F82CDE5-02FE-F937-789A-A6D3AD4CF94D}"/>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12700"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17;p78">
              <a:extLst>
                <a:ext uri="{FF2B5EF4-FFF2-40B4-BE49-F238E27FC236}">
                  <a16:creationId xmlns:a16="http://schemas.microsoft.com/office/drawing/2014/main" id="{286D03AC-74D5-48B3-B614-6D217695E7C0}"/>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12700" cap="flat" cmpd="sng">
              <a:solidFill>
                <a:srgbClr val="92D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2514;p78">
            <a:extLst>
              <a:ext uri="{FF2B5EF4-FFF2-40B4-BE49-F238E27FC236}">
                <a16:creationId xmlns:a16="http://schemas.microsoft.com/office/drawing/2014/main" id="{1E4DC7C8-DF8D-9576-5D28-2B6C35F79DFE}"/>
              </a:ext>
            </a:extLst>
          </p:cNvPr>
          <p:cNvGrpSpPr/>
          <p:nvPr/>
        </p:nvGrpSpPr>
        <p:grpSpPr>
          <a:xfrm>
            <a:off x="3794917" y="3549633"/>
            <a:ext cx="2313362" cy="615103"/>
            <a:chOff x="4411970" y="2726085"/>
            <a:chExt cx="643107" cy="193659"/>
          </a:xfrm>
          <a:noFill/>
        </p:grpSpPr>
        <p:sp>
          <p:nvSpPr>
            <p:cNvPr id="832" name="Google Shape;2515;p78">
              <a:extLst>
                <a:ext uri="{FF2B5EF4-FFF2-40B4-BE49-F238E27FC236}">
                  <a16:creationId xmlns:a16="http://schemas.microsoft.com/office/drawing/2014/main" id="{C1F877D4-4A61-F14C-3990-EAC678CE59C1}"/>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127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2516;p78">
              <a:extLst>
                <a:ext uri="{FF2B5EF4-FFF2-40B4-BE49-F238E27FC236}">
                  <a16:creationId xmlns:a16="http://schemas.microsoft.com/office/drawing/2014/main" id="{724F6C37-A4C2-7150-ACFB-2929D92A7439}"/>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127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2517;p78">
              <a:extLst>
                <a:ext uri="{FF2B5EF4-FFF2-40B4-BE49-F238E27FC236}">
                  <a16:creationId xmlns:a16="http://schemas.microsoft.com/office/drawing/2014/main" id="{A8A1B92A-C655-5930-84AC-F03666857D3F}"/>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127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2514;p78">
            <a:extLst>
              <a:ext uri="{FF2B5EF4-FFF2-40B4-BE49-F238E27FC236}">
                <a16:creationId xmlns:a16="http://schemas.microsoft.com/office/drawing/2014/main" id="{8533D9CB-CA8E-4F3E-AE88-49D9AD4E462A}"/>
              </a:ext>
            </a:extLst>
          </p:cNvPr>
          <p:cNvGrpSpPr/>
          <p:nvPr/>
        </p:nvGrpSpPr>
        <p:grpSpPr>
          <a:xfrm>
            <a:off x="4222246" y="4145580"/>
            <a:ext cx="2313362" cy="615103"/>
            <a:chOff x="4411970" y="2726085"/>
            <a:chExt cx="643107" cy="193659"/>
          </a:xfrm>
          <a:noFill/>
        </p:grpSpPr>
        <p:sp>
          <p:nvSpPr>
            <p:cNvPr id="836" name="Google Shape;2515;p78">
              <a:extLst>
                <a:ext uri="{FF2B5EF4-FFF2-40B4-BE49-F238E27FC236}">
                  <a16:creationId xmlns:a16="http://schemas.microsoft.com/office/drawing/2014/main" id="{B3B86838-26FD-191B-F229-A88546E83750}"/>
                </a:ext>
              </a:extLst>
            </p:cNvPr>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12700"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2516;p78">
              <a:extLst>
                <a:ext uri="{FF2B5EF4-FFF2-40B4-BE49-F238E27FC236}">
                  <a16:creationId xmlns:a16="http://schemas.microsoft.com/office/drawing/2014/main" id="{A097B5C0-9FD8-A798-B755-CC7AB7988AB1}"/>
                </a:ext>
              </a:extLst>
            </p:cNvPr>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12700"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2517;p78">
              <a:extLst>
                <a:ext uri="{FF2B5EF4-FFF2-40B4-BE49-F238E27FC236}">
                  <a16:creationId xmlns:a16="http://schemas.microsoft.com/office/drawing/2014/main" id="{0A9FD1EF-A692-8F26-69E6-CE3E711208E8}"/>
                </a:ext>
              </a:extLst>
            </p:cNvPr>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12700" cap="flat" cmpd="sng">
              <a:solidFill>
                <a:srgbClr val="00B0F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Metin kutusu 1">
            <a:extLst>
              <a:ext uri="{FF2B5EF4-FFF2-40B4-BE49-F238E27FC236}">
                <a16:creationId xmlns:a16="http://schemas.microsoft.com/office/drawing/2014/main" id="{C03A5EBA-668D-13B8-28AE-353D319FB5F5}"/>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10268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1000"/>
                                        <p:tgtEl>
                                          <p:spTgt spid="14"/>
                                        </p:tgtEl>
                                      </p:cBhvr>
                                    </p:animEffect>
                                    <p:anim calcmode="lin" valueType="num">
                                      <p:cBhvr>
                                        <p:cTn id="25" dur="1000" fill="hold"/>
                                        <p:tgtEl>
                                          <p:spTgt spid="14"/>
                                        </p:tgtEl>
                                        <p:attrNameLst>
                                          <p:attrName>ppt_x</p:attrName>
                                        </p:attrNameLst>
                                      </p:cBhvr>
                                      <p:tavLst>
                                        <p:tav tm="0">
                                          <p:val>
                                            <p:strVal val="#ppt_x"/>
                                          </p:val>
                                        </p:tav>
                                        <p:tav tm="100000">
                                          <p:val>
                                            <p:strVal val="#ppt_x"/>
                                          </p:val>
                                        </p:tav>
                                      </p:tavLst>
                                    </p:anim>
                                    <p:anim calcmode="lin" valueType="num">
                                      <p:cBhvr>
                                        <p:cTn id="2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1000"/>
                                        <p:tgtEl>
                                          <p:spTgt spid="27"/>
                                        </p:tgtEl>
                                      </p:cBhvr>
                                    </p:animEffect>
                                    <p:anim calcmode="lin" valueType="num">
                                      <p:cBhvr>
                                        <p:cTn id="49" dur="1000" fill="hold"/>
                                        <p:tgtEl>
                                          <p:spTgt spid="27"/>
                                        </p:tgtEl>
                                        <p:attrNameLst>
                                          <p:attrName>ppt_x</p:attrName>
                                        </p:attrNameLst>
                                      </p:cBhvr>
                                      <p:tavLst>
                                        <p:tav tm="0">
                                          <p:val>
                                            <p:strVal val="#ppt_x"/>
                                          </p:val>
                                        </p:tav>
                                        <p:tav tm="100000">
                                          <p:val>
                                            <p:strVal val="#ppt_x"/>
                                          </p:val>
                                        </p:tav>
                                      </p:tavLst>
                                    </p:anim>
                                    <p:anim calcmode="lin" valueType="num">
                                      <p:cBhvr>
                                        <p:cTn id="5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1000"/>
                                        <p:tgtEl>
                                          <p:spTgt spid="8"/>
                                        </p:tgtEl>
                                      </p:cBhvr>
                                    </p:animEffect>
                                    <p:anim calcmode="lin" valueType="num">
                                      <p:cBhvr>
                                        <p:cTn id="56" dur="1000" fill="hold"/>
                                        <p:tgtEl>
                                          <p:spTgt spid="8"/>
                                        </p:tgtEl>
                                        <p:attrNameLst>
                                          <p:attrName>ppt_x</p:attrName>
                                        </p:attrNameLst>
                                      </p:cBhvr>
                                      <p:tavLst>
                                        <p:tav tm="0">
                                          <p:val>
                                            <p:strVal val="#ppt_x"/>
                                          </p:val>
                                        </p:tav>
                                        <p:tav tm="100000">
                                          <p:val>
                                            <p:strVal val="#ppt_x"/>
                                          </p:val>
                                        </p:tav>
                                      </p:tavLst>
                                    </p:anim>
                                    <p:anim calcmode="lin" valueType="num">
                                      <p:cBhvr>
                                        <p:cTn id="57" dur="1000" fill="hold"/>
                                        <p:tgtEl>
                                          <p:spTgt spid="8"/>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0"/>
                                        <p:tgtEl>
                                          <p:spTgt spid="31"/>
                                        </p:tgtEl>
                                      </p:cBhvr>
                                    </p:animEffect>
                                    <p:anim calcmode="lin" valueType="num">
                                      <p:cBhvr>
                                        <p:cTn id="61" dur="1000" fill="hold"/>
                                        <p:tgtEl>
                                          <p:spTgt spid="31"/>
                                        </p:tgtEl>
                                        <p:attrNameLst>
                                          <p:attrName>ppt_x</p:attrName>
                                        </p:attrNameLst>
                                      </p:cBhvr>
                                      <p:tavLst>
                                        <p:tav tm="0">
                                          <p:val>
                                            <p:strVal val="#ppt_x"/>
                                          </p:val>
                                        </p:tav>
                                        <p:tav tm="100000">
                                          <p:val>
                                            <p:strVal val="#ppt_x"/>
                                          </p:val>
                                        </p:tav>
                                      </p:tavLst>
                                    </p:anim>
                                    <p:anim calcmode="lin" valueType="num">
                                      <p:cBhvr>
                                        <p:cTn id="62"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1000"/>
                                        <p:tgtEl>
                                          <p:spTgt spid="7"/>
                                        </p:tgtEl>
                                      </p:cBhvr>
                                    </p:animEffect>
                                    <p:anim calcmode="lin" valueType="num">
                                      <p:cBhvr>
                                        <p:cTn id="68" dur="1000" fill="hold"/>
                                        <p:tgtEl>
                                          <p:spTgt spid="7"/>
                                        </p:tgtEl>
                                        <p:attrNameLst>
                                          <p:attrName>ppt_x</p:attrName>
                                        </p:attrNameLst>
                                      </p:cBhvr>
                                      <p:tavLst>
                                        <p:tav tm="0">
                                          <p:val>
                                            <p:strVal val="#ppt_x"/>
                                          </p:val>
                                        </p:tav>
                                        <p:tav tm="100000">
                                          <p:val>
                                            <p:strVal val="#ppt_x"/>
                                          </p:val>
                                        </p:tav>
                                      </p:tavLst>
                                    </p:anim>
                                    <p:anim calcmode="lin" valueType="num">
                                      <p:cBhvr>
                                        <p:cTn id="69" dur="1000" fill="hold"/>
                                        <p:tgtEl>
                                          <p:spTgt spid="7"/>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835"/>
                                        </p:tgtEl>
                                        <p:attrNameLst>
                                          <p:attrName>style.visibility</p:attrName>
                                        </p:attrNameLst>
                                      </p:cBhvr>
                                      <p:to>
                                        <p:strVal val="visible"/>
                                      </p:to>
                                    </p:set>
                                    <p:animEffect transition="in" filter="fade">
                                      <p:cBhvr>
                                        <p:cTn id="72" dur="1000"/>
                                        <p:tgtEl>
                                          <p:spTgt spid="835"/>
                                        </p:tgtEl>
                                      </p:cBhvr>
                                    </p:animEffect>
                                    <p:anim calcmode="lin" valueType="num">
                                      <p:cBhvr>
                                        <p:cTn id="73" dur="1000" fill="hold"/>
                                        <p:tgtEl>
                                          <p:spTgt spid="835"/>
                                        </p:tgtEl>
                                        <p:attrNameLst>
                                          <p:attrName>ppt_x</p:attrName>
                                        </p:attrNameLst>
                                      </p:cBhvr>
                                      <p:tavLst>
                                        <p:tav tm="0">
                                          <p:val>
                                            <p:strVal val="#ppt_x"/>
                                          </p:val>
                                        </p:tav>
                                        <p:tav tm="100000">
                                          <p:val>
                                            <p:strVal val="#ppt_x"/>
                                          </p:val>
                                        </p:tav>
                                      </p:tavLst>
                                    </p:anim>
                                    <p:anim calcmode="lin" valueType="num">
                                      <p:cBhvr>
                                        <p:cTn id="74" dur="1000" fill="hold"/>
                                        <p:tgtEl>
                                          <p:spTgt spid="8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8612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2800" b="1" dirty="0"/>
              <a:t>2. Şelale (</a:t>
            </a:r>
            <a:r>
              <a:rPr lang="tr-TR" sz="2800" b="1" dirty="0" err="1"/>
              <a:t>Waterfall</a:t>
            </a:r>
            <a:r>
              <a:rPr lang="tr-TR" sz="2800" b="1" dirty="0"/>
              <a:t>) Modeli</a:t>
            </a:r>
            <a:br>
              <a:rPr lang="tr-TR" sz="2800" b="1" dirty="0"/>
            </a:br>
            <a:r>
              <a:rPr lang="tr-TR" sz="1800" b="1" dirty="0">
                <a:solidFill>
                  <a:srgbClr val="0070C0"/>
                </a:solidFill>
              </a:rPr>
              <a:t>Avantajları</a:t>
            </a:r>
            <a:endParaRPr sz="1800" b="1" dirty="0">
              <a:solidFill>
                <a:srgbClr val="0070C0"/>
              </a:solidFill>
            </a:endParaRPr>
          </a:p>
        </p:txBody>
      </p:sp>
      <p:sp>
        <p:nvSpPr>
          <p:cNvPr id="857" name="Google Shape;857;p42"/>
          <p:cNvSpPr txBox="1">
            <a:spLocks noGrp="1"/>
          </p:cNvSpPr>
          <p:nvPr>
            <p:ph type="body" idx="1"/>
          </p:nvPr>
        </p:nvSpPr>
        <p:spPr>
          <a:xfrm>
            <a:off x="720000" y="1389325"/>
            <a:ext cx="5199300" cy="1557075"/>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Clr>
                <a:srgbClr val="2C0604"/>
              </a:buClr>
              <a:buSzPts val="1100"/>
              <a:buAutoNum type="arabicPeriod"/>
            </a:pPr>
            <a:r>
              <a:rPr lang="tr-TR" sz="1300" b="1" dirty="0">
                <a:solidFill>
                  <a:schemeClr val="tx1"/>
                </a:solidFill>
              </a:rPr>
              <a:t>Disiplinli ve Planlı Yaklaşım</a:t>
            </a:r>
          </a:p>
          <a:p>
            <a:pPr marL="342900" lvl="0" indent="-342900" algn="just" rtl="0">
              <a:spcBef>
                <a:spcPts val="0"/>
              </a:spcBef>
              <a:spcAft>
                <a:spcPts val="0"/>
              </a:spcAft>
              <a:buClr>
                <a:srgbClr val="2C0604"/>
              </a:buClr>
              <a:buSzPts val="1100"/>
              <a:buAutoNum type="arabicPeriod"/>
            </a:pPr>
            <a:endParaRPr lang="tr-TR" sz="1300" b="1" dirty="0">
              <a:solidFill>
                <a:schemeClr val="tx1"/>
              </a:solidFill>
            </a:endParaRPr>
          </a:p>
          <a:p>
            <a:pPr marL="342900" lvl="0" indent="-342900" algn="just" rtl="0">
              <a:spcBef>
                <a:spcPts val="0"/>
              </a:spcBef>
              <a:spcAft>
                <a:spcPts val="0"/>
              </a:spcAft>
              <a:buClr>
                <a:srgbClr val="2C0604"/>
              </a:buClr>
              <a:buSzPts val="1100"/>
              <a:buAutoNum type="arabicPeriod"/>
            </a:pPr>
            <a:r>
              <a:rPr lang="tr-TR" sz="1300" dirty="0">
                <a:solidFill>
                  <a:schemeClr val="tx1"/>
                </a:solidFill>
              </a:rPr>
              <a:t>Dokümantasyon</a:t>
            </a:r>
          </a:p>
          <a:p>
            <a:pPr marL="342900" lvl="0" indent="-342900" algn="just" rtl="0">
              <a:spcBef>
                <a:spcPts val="0"/>
              </a:spcBef>
              <a:spcAft>
                <a:spcPts val="0"/>
              </a:spcAft>
              <a:buClr>
                <a:srgbClr val="2C0604"/>
              </a:buClr>
              <a:buSzPts val="1100"/>
              <a:buAutoNum type="arabicPeriod"/>
            </a:pPr>
            <a:endParaRPr lang="tr-TR" sz="1300" b="1" dirty="0">
              <a:solidFill>
                <a:schemeClr val="tx1"/>
              </a:solidFill>
            </a:endParaRPr>
          </a:p>
          <a:p>
            <a:pPr marL="342900" lvl="0" indent="-342900" algn="just" rtl="0">
              <a:spcBef>
                <a:spcPts val="0"/>
              </a:spcBef>
              <a:spcAft>
                <a:spcPts val="0"/>
              </a:spcAft>
              <a:buClr>
                <a:srgbClr val="2C0604"/>
              </a:buClr>
              <a:buSzPts val="1100"/>
              <a:buAutoNum type="arabicPeriod"/>
            </a:pPr>
            <a:r>
              <a:rPr lang="tr-TR" sz="1300" b="1" dirty="0">
                <a:solidFill>
                  <a:schemeClr val="tx1"/>
                </a:solidFill>
              </a:rPr>
              <a:t>Net Süreç</a:t>
            </a:r>
          </a:p>
          <a:p>
            <a:pPr marL="0" lvl="0" indent="0" algn="just" rtl="0">
              <a:spcBef>
                <a:spcPts val="0"/>
              </a:spcBef>
              <a:spcAft>
                <a:spcPts val="0"/>
              </a:spcAft>
              <a:buClr>
                <a:srgbClr val="2C0604"/>
              </a:buClr>
              <a:buSzPts val="1100"/>
              <a:buNone/>
            </a:pPr>
            <a:endParaRPr lang="tr-TR" sz="1300" dirty="0">
              <a:solidFill>
                <a:schemeClr val="tx1"/>
              </a:solidFill>
            </a:endParaRPr>
          </a:p>
          <a:p>
            <a:pPr marL="0" lvl="0" indent="0" algn="just" rtl="0">
              <a:spcBef>
                <a:spcPts val="0"/>
              </a:spcBef>
              <a:spcAft>
                <a:spcPts val="0"/>
              </a:spcAft>
              <a:buClr>
                <a:srgbClr val="2C0604"/>
              </a:buClr>
              <a:buSzPts val="1100"/>
              <a:buNone/>
            </a:pPr>
            <a:endParaRPr lang="tr-TR" sz="1300" dirty="0">
              <a:solidFill>
                <a:schemeClr val="tx1"/>
              </a:solidFill>
            </a:endParaRPr>
          </a:p>
        </p:txBody>
      </p:sp>
      <p:grpSp>
        <p:nvGrpSpPr>
          <p:cNvPr id="2" name="Google Shape;2501;p78">
            <a:extLst>
              <a:ext uri="{FF2B5EF4-FFF2-40B4-BE49-F238E27FC236}">
                <a16:creationId xmlns:a16="http://schemas.microsoft.com/office/drawing/2014/main" id="{54B06120-9B7C-FC3E-BBD7-BDFD29F7BB79}"/>
              </a:ext>
            </a:extLst>
          </p:cNvPr>
          <p:cNvGrpSpPr/>
          <p:nvPr/>
        </p:nvGrpSpPr>
        <p:grpSpPr>
          <a:xfrm>
            <a:off x="6637393" y="1929723"/>
            <a:ext cx="1193063" cy="1147306"/>
            <a:chOff x="3729467" y="2889422"/>
            <a:chExt cx="419153" cy="404977"/>
          </a:xfrm>
        </p:grpSpPr>
        <p:sp>
          <p:nvSpPr>
            <p:cNvPr id="3" name="Google Shape;2502;p78">
              <a:extLst>
                <a:ext uri="{FF2B5EF4-FFF2-40B4-BE49-F238E27FC236}">
                  <a16:creationId xmlns:a16="http://schemas.microsoft.com/office/drawing/2014/main" id="{6D9744EE-8110-4BBB-4DAC-DC1C3C336898}"/>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78">
              <a:extLst>
                <a:ext uri="{FF2B5EF4-FFF2-40B4-BE49-F238E27FC236}">
                  <a16:creationId xmlns:a16="http://schemas.microsoft.com/office/drawing/2014/main" id="{57CFC09D-CDF7-297A-7A1F-8C6976E32AC8}"/>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78">
              <a:extLst>
                <a:ext uri="{FF2B5EF4-FFF2-40B4-BE49-F238E27FC236}">
                  <a16:creationId xmlns:a16="http://schemas.microsoft.com/office/drawing/2014/main" id="{C31FBAEE-FCC1-2C72-68FD-593C81228C3A}"/>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78">
              <a:extLst>
                <a:ext uri="{FF2B5EF4-FFF2-40B4-BE49-F238E27FC236}">
                  <a16:creationId xmlns:a16="http://schemas.microsoft.com/office/drawing/2014/main" id="{D1B83DFD-E52F-2661-1B0E-AF3D7CFB848C}"/>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78">
              <a:extLst>
                <a:ext uri="{FF2B5EF4-FFF2-40B4-BE49-F238E27FC236}">
                  <a16:creationId xmlns:a16="http://schemas.microsoft.com/office/drawing/2014/main" id="{30DDD536-8C8C-E575-CD32-0E210D7F401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78">
              <a:extLst>
                <a:ext uri="{FF2B5EF4-FFF2-40B4-BE49-F238E27FC236}">
                  <a16:creationId xmlns:a16="http://schemas.microsoft.com/office/drawing/2014/main" id="{AACB03D8-C10B-69C5-777E-ED8F9A5CAD54}"/>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78">
              <a:extLst>
                <a:ext uri="{FF2B5EF4-FFF2-40B4-BE49-F238E27FC236}">
                  <a16:creationId xmlns:a16="http://schemas.microsoft.com/office/drawing/2014/main" id="{E0BADAAD-029A-F38F-B825-411AFAF67DA7}"/>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Metin kutusu 9">
            <a:extLst>
              <a:ext uri="{FF2B5EF4-FFF2-40B4-BE49-F238E27FC236}">
                <a16:creationId xmlns:a16="http://schemas.microsoft.com/office/drawing/2014/main" id="{D1F08E9A-13F1-5BDA-F80A-8577EDD80EEA}"/>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46685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57">
                                            <p:txEl>
                                              <p:pRg st="4" end="4"/>
                                            </p:txEl>
                                          </p:spTgt>
                                        </p:tgtEl>
                                        <p:attrNameLst>
                                          <p:attrName>style.visibility</p:attrName>
                                        </p:attrNameLst>
                                      </p:cBhvr>
                                      <p:to>
                                        <p:strVal val="visible"/>
                                      </p:to>
                                    </p:set>
                                    <p:animEffect transition="in" filter="fade">
                                      <p:cBhvr>
                                        <p:cTn id="21" dur="1000"/>
                                        <p:tgtEl>
                                          <p:spTgt spid="857">
                                            <p:txEl>
                                              <p:pRg st="4" end="4"/>
                                            </p:txEl>
                                          </p:spTgt>
                                        </p:tgtEl>
                                      </p:cBhvr>
                                    </p:animEffect>
                                    <p:anim calcmode="lin" valueType="num">
                                      <p:cBhvr>
                                        <p:cTn id="22" dur="1000" fill="hold"/>
                                        <p:tgtEl>
                                          <p:spTgt spid="85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5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8612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2800" b="1" dirty="0"/>
              <a:t>2. Şelale (</a:t>
            </a:r>
            <a:r>
              <a:rPr lang="tr-TR" sz="2800" b="1" dirty="0" err="1"/>
              <a:t>Waterfall</a:t>
            </a:r>
            <a:r>
              <a:rPr lang="tr-TR" sz="2800" b="1" dirty="0"/>
              <a:t>) Modeli</a:t>
            </a:r>
            <a:br>
              <a:rPr lang="tr-TR" sz="2800" b="1" dirty="0"/>
            </a:br>
            <a:r>
              <a:rPr lang="tr-TR" sz="1800" b="1" dirty="0">
                <a:solidFill>
                  <a:srgbClr val="0070C0"/>
                </a:solidFill>
              </a:rPr>
              <a:t>Dezavantajları</a:t>
            </a:r>
            <a:endParaRPr sz="1800" b="1" dirty="0">
              <a:solidFill>
                <a:srgbClr val="0070C0"/>
              </a:solidFill>
            </a:endParaRPr>
          </a:p>
        </p:txBody>
      </p:sp>
      <p:sp>
        <p:nvSpPr>
          <p:cNvPr id="857" name="Google Shape;857;p42"/>
          <p:cNvSpPr txBox="1">
            <a:spLocks noGrp="1"/>
          </p:cNvSpPr>
          <p:nvPr>
            <p:ph type="body" idx="1"/>
          </p:nvPr>
        </p:nvSpPr>
        <p:spPr>
          <a:xfrm>
            <a:off x="720000" y="1519954"/>
            <a:ext cx="5199300" cy="1557075"/>
          </a:xfrm>
          <a:prstGeom prst="rect">
            <a:avLst/>
          </a:prstGeom>
        </p:spPr>
        <p:txBody>
          <a:bodyPr spcFirstLastPara="1" wrap="square" lIns="91425" tIns="91425" rIns="91425" bIns="91425" anchor="t" anchorCtr="0">
            <a:noAutofit/>
          </a:bodyPr>
          <a:lstStyle/>
          <a:p>
            <a:pPr marL="342900" lvl="0" indent="-342900" algn="just" rtl="0">
              <a:spcBef>
                <a:spcPts val="0"/>
              </a:spcBef>
              <a:spcAft>
                <a:spcPts val="0"/>
              </a:spcAft>
              <a:buClr>
                <a:srgbClr val="2C0604"/>
              </a:buClr>
              <a:buSzPts val="1100"/>
              <a:buAutoNum type="arabicPeriod"/>
            </a:pPr>
            <a:r>
              <a:rPr lang="tr-TR" sz="1300" b="1" dirty="0">
                <a:solidFill>
                  <a:schemeClr val="tx1"/>
                </a:solidFill>
              </a:rPr>
              <a:t>Değişikliklere karşı esnek değil.</a:t>
            </a:r>
          </a:p>
          <a:p>
            <a:pPr marL="342900" lvl="0" indent="-342900" algn="just" rtl="0">
              <a:spcBef>
                <a:spcPts val="0"/>
              </a:spcBef>
              <a:spcAft>
                <a:spcPts val="0"/>
              </a:spcAft>
              <a:buClr>
                <a:srgbClr val="2C0604"/>
              </a:buClr>
              <a:buSzPts val="1100"/>
              <a:buAutoNum type="arabicPeriod"/>
            </a:pPr>
            <a:endParaRPr lang="tr-TR" sz="1300" b="1" dirty="0">
              <a:solidFill>
                <a:schemeClr val="tx1"/>
              </a:solidFill>
            </a:endParaRPr>
          </a:p>
          <a:p>
            <a:pPr marL="342900" lvl="0" indent="-342900" algn="just" rtl="0">
              <a:spcBef>
                <a:spcPts val="0"/>
              </a:spcBef>
              <a:spcAft>
                <a:spcPts val="0"/>
              </a:spcAft>
              <a:buClr>
                <a:srgbClr val="2C0604"/>
              </a:buClr>
              <a:buSzPts val="1100"/>
              <a:buAutoNum type="arabicPeriod"/>
            </a:pPr>
            <a:r>
              <a:rPr lang="tr-TR" sz="1300" dirty="0">
                <a:solidFill>
                  <a:schemeClr val="tx1"/>
                </a:solidFill>
              </a:rPr>
              <a:t>Sonuçların geç görülmesi.</a:t>
            </a:r>
          </a:p>
          <a:p>
            <a:pPr marL="0" lvl="0" indent="0" algn="just" rtl="0">
              <a:spcBef>
                <a:spcPts val="0"/>
              </a:spcBef>
              <a:spcAft>
                <a:spcPts val="0"/>
              </a:spcAft>
              <a:buClr>
                <a:srgbClr val="2C0604"/>
              </a:buClr>
              <a:buSzPts val="1100"/>
              <a:buNone/>
            </a:pPr>
            <a:endParaRPr lang="tr-TR" sz="1300" dirty="0">
              <a:solidFill>
                <a:schemeClr val="tx1"/>
              </a:solidFill>
            </a:endParaRPr>
          </a:p>
          <a:p>
            <a:pPr marL="0" lvl="0" indent="0" algn="just" rtl="0">
              <a:spcBef>
                <a:spcPts val="0"/>
              </a:spcBef>
              <a:spcAft>
                <a:spcPts val="0"/>
              </a:spcAft>
              <a:buClr>
                <a:srgbClr val="2C0604"/>
              </a:buClr>
              <a:buSzPts val="1100"/>
              <a:buNone/>
            </a:pPr>
            <a:endParaRPr lang="tr-TR" sz="1300" dirty="0">
              <a:solidFill>
                <a:schemeClr val="tx1"/>
              </a:solidFill>
            </a:endParaRPr>
          </a:p>
        </p:txBody>
      </p:sp>
      <p:grpSp>
        <p:nvGrpSpPr>
          <p:cNvPr id="2" name="Google Shape;2501;p78">
            <a:extLst>
              <a:ext uri="{FF2B5EF4-FFF2-40B4-BE49-F238E27FC236}">
                <a16:creationId xmlns:a16="http://schemas.microsoft.com/office/drawing/2014/main" id="{54B06120-9B7C-FC3E-BBD7-BDFD29F7BB79}"/>
              </a:ext>
            </a:extLst>
          </p:cNvPr>
          <p:cNvGrpSpPr/>
          <p:nvPr/>
        </p:nvGrpSpPr>
        <p:grpSpPr>
          <a:xfrm>
            <a:off x="6637393" y="1929723"/>
            <a:ext cx="1193063" cy="1147306"/>
            <a:chOff x="3729467" y="2889422"/>
            <a:chExt cx="419153" cy="404977"/>
          </a:xfrm>
        </p:grpSpPr>
        <p:sp>
          <p:nvSpPr>
            <p:cNvPr id="3" name="Google Shape;2502;p78">
              <a:extLst>
                <a:ext uri="{FF2B5EF4-FFF2-40B4-BE49-F238E27FC236}">
                  <a16:creationId xmlns:a16="http://schemas.microsoft.com/office/drawing/2014/main" id="{6D9744EE-8110-4BBB-4DAC-DC1C3C336898}"/>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78">
              <a:extLst>
                <a:ext uri="{FF2B5EF4-FFF2-40B4-BE49-F238E27FC236}">
                  <a16:creationId xmlns:a16="http://schemas.microsoft.com/office/drawing/2014/main" id="{57CFC09D-CDF7-297A-7A1F-8C6976E32AC8}"/>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78">
              <a:extLst>
                <a:ext uri="{FF2B5EF4-FFF2-40B4-BE49-F238E27FC236}">
                  <a16:creationId xmlns:a16="http://schemas.microsoft.com/office/drawing/2014/main" id="{C31FBAEE-FCC1-2C72-68FD-593C81228C3A}"/>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78">
              <a:extLst>
                <a:ext uri="{FF2B5EF4-FFF2-40B4-BE49-F238E27FC236}">
                  <a16:creationId xmlns:a16="http://schemas.microsoft.com/office/drawing/2014/main" id="{D1B83DFD-E52F-2661-1B0E-AF3D7CFB848C}"/>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78">
              <a:extLst>
                <a:ext uri="{FF2B5EF4-FFF2-40B4-BE49-F238E27FC236}">
                  <a16:creationId xmlns:a16="http://schemas.microsoft.com/office/drawing/2014/main" id="{30DDD536-8C8C-E575-CD32-0E210D7F401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78">
              <a:extLst>
                <a:ext uri="{FF2B5EF4-FFF2-40B4-BE49-F238E27FC236}">
                  <a16:creationId xmlns:a16="http://schemas.microsoft.com/office/drawing/2014/main" id="{AACB03D8-C10B-69C5-777E-ED8F9A5CAD54}"/>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78">
              <a:extLst>
                <a:ext uri="{FF2B5EF4-FFF2-40B4-BE49-F238E27FC236}">
                  <a16:creationId xmlns:a16="http://schemas.microsoft.com/office/drawing/2014/main" id="{E0BADAAD-029A-F38F-B825-411AFAF67DA7}"/>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Metin kutusu 9">
            <a:extLst>
              <a:ext uri="{FF2B5EF4-FFF2-40B4-BE49-F238E27FC236}">
                <a16:creationId xmlns:a16="http://schemas.microsoft.com/office/drawing/2014/main" id="{8D2918FB-3CC0-D956-B4D6-21CA191F9BDF}"/>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53667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6"/>
            <a:ext cx="7704000" cy="50628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2800" b="1" dirty="0"/>
              <a:t>3. </a:t>
            </a:r>
            <a:r>
              <a:rPr lang="tr-TR" sz="2800" b="1" dirty="0" err="1"/>
              <a:t>DevOps</a:t>
            </a:r>
            <a:r>
              <a:rPr lang="tr-TR" sz="2800" b="1" dirty="0"/>
              <a:t> Modeli</a:t>
            </a:r>
            <a:endParaRPr sz="1800" b="1" dirty="0">
              <a:solidFill>
                <a:srgbClr val="0070C0"/>
              </a:solidFill>
            </a:endParaRPr>
          </a:p>
        </p:txBody>
      </p:sp>
      <p:sp>
        <p:nvSpPr>
          <p:cNvPr id="857" name="Google Shape;857;p42"/>
          <p:cNvSpPr txBox="1">
            <a:spLocks noGrp="1"/>
          </p:cNvSpPr>
          <p:nvPr>
            <p:ph type="body" idx="1"/>
          </p:nvPr>
        </p:nvSpPr>
        <p:spPr>
          <a:xfrm>
            <a:off x="720000" y="1201823"/>
            <a:ext cx="5199300" cy="228886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C0604"/>
              </a:buClr>
              <a:buSzPts val="1100"/>
              <a:buNone/>
            </a:pPr>
            <a:r>
              <a:rPr lang="tr-TR" sz="1300" b="1" dirty="0" err="1">
                <a:solidFill>
                  <a:schemeClr val="tx1"/>
                </a:solidFill>
              </a:rPr>
              <a:t>DevOps</a:t>
            </a:r>
            <a:r>
              <a:rPr lang="tr-TR" sz="1300" dirty="0">
                <a:solidFill>
                  <a:schemeClr val="tx1"/>
                </a:solidFill>
              </a:rPr>
              <a:t>, yazılım geliştirme (</a:t>
            </a:r>
            <a:r>
              <a:rPr lang="tr-TR" sz="1300" dirty="0" err="1">
                <a:solidFill>
                  <a:schemeClr val="tx1"/>
                </a:solidFill>
              </a:rPr>
              <a:t>development</a:t>
            </a:r>
            <a:r>
              <a:rPr lang="tr-TR" sz="1300" dirty="0">
                <a:solidFill>
                  <a:schemeClr val="tx1"/>
                </a:solidFill>
              </a:rPr>
              <a:t>) ve IT operasyonlarını (</a:t>
            </a:r>
            <a:r>
              <a:rPr lang="tr-TR" sz="1300" dirty="0" err="1">
                <a:solidFill>
                  <a:schemeClr val="tx1"/>
                </a:solidFill>
              </a:rPr>
              <a:t>operations</a:t>
            </a:r>
            <a:r>
              <a:rPr lang="tr-TR" sz="1300" dirty="0">
                <a:solidFill>
                  <a:schemeClr val="tx1"/>
                </a:solidFill>
              </a:rPr>
              <a:t>) birleştiren bir yaklaşımdır. </a:t>
            </a:r>
            <a:r>
              <a:rPr lang="tr-TR" sz="1300" dirty="0" err="1">
                <a:solidFill>
                  <a:schemeClr val="tx1"/>
                </a:solidFill>
              </a:rPr>
              <a:t>DevOps</a:t>
            </a:r>
            <a:r>
              <a:rPr lang="tr-TR" sz="1300" dirty="0">
                <a:solidFill>
                  <a:schemeClr val="tx1"/>
                </a:solidFill>
              </a:rPr>
              <a:t>, yazılım geliştirme sürecini hızlandırmayı, otomasyonu artırmayı ve yazılımın sürekli teslimatını sağlamayı amaçlar.</a:t>
            </a:r>
          </a:p>
          <a:p>
            <a:pPr marL="0" lvl="0" indent="0" algn="just" rtl="0">
              <a:spcBef>
                <a:spcPts val="0"/>
              </a:spcBef>
              <a:spcAft>
                <a:spcPts val="0"/>
              </a:spcAft>
              <a:buClr>
                <a:srgbClr val="2C0604"/>
              </a:buClr>
              <a:buSzPts val="1100"/>
              <a:buNone/>
            </a:pPr>
            <a:endParaRPr lang="tr-TR" sz="1300" dirty="0">
              <a:solidFill>
                <a:schemeClr val="tx1"/>
              </a:solidFill>
            </a:endParaRPr>
          </a:p>
          <a:p>
            <a:pPr marL="0" lvl="0" indent="0" algn="just" rtl="0">
              <a:spcBef>
                <a:spcPts val="0"/>
              </a:spcBef>
              <a:spcAft>
                <a:spcPts val="0"/>
              </a:spcAft>
              <a:buClr>
                <a:srgbClr val="2C0604"/>
              </a:buClr>
              <a:buSzPts val="1100"/>
              <a:buNone/>
            </a:pPr>
            <a:r>
              <a:rPr lang="tr-TR" sz="1300" dirty="0">
                <a:solidFill>
                  <a:schemeClr val="tx1"/>
                </a:solidFill>
              </a:rPr>
              <a:t>Bu metodoloji, yazılımın daha hızlı ve sürekli olarak piyasaya sürülmesi için geliştirme ve operasyon ekipleri arasındaki iş birliğini teşvik eder.</a:t>
            </a:r>
          </a:p>
          <a:p>
            <a:pPr marL="0" lvl="0" indent="0" algn="just" rtl="0">
              <a:spcBef>
                <a:spcPts val="0"/>
              </a:spcBef>
              <a:spcAft>
                <a:spcPts val="0"/>
              </a:spcAft>
              <a:buClr>
                <a:srgbClr val="2C0604"/>
              </a:buClr>
              <a:buSzPts val="1100"/>
              <a:buNone/>
            </a:pPr>
            <a:endParaRPr lang="tr-TR" sz="1300" dirty="0">
              <a:solidFill>
                <a:schemeClr val="tx1"/>
              </a:solidFill>
            </a:endParaRPr>
          </a:p>
        </p:txBody>
      </p:sp>
      <p:grpSp>
        <p:nvGrpSpPr>
          <p:cNvPr id="2" name="Google Shape;2501;p78">
            <a:extLst>
              <a:ext uri="{FF2B5EF4-FFF2-40B4-BE49-F238E27FC236}">
                <a16:creationId xmlns:a16="http://schemas.microsoft.com/office/drawing/2014/main" id="{54B06120-9B7C-FC3E-BBD7-BDFD29F7BB79}"/>
              </a:ext>
            </a:extLst>
          </p:cNvPr>
          <p:cNvGrpSpPr/>
          <p:nvPr/>
        </p:nvGrpSpPr>
        <p:grpSpPr>
          <a:xfrm>
            <a:off x="6637393" y="1929723"/>
            <a:ext cx="1193063" cy="1147306"/>
            <a:chOff x="3729467" y="2889422"/>
            <a:chExt cx="419153" cy="404977"/>
          </a:xfrm>
        </p:grpSpPr>
        <p:sp>
          <p:nvSpPr>
            <p:cNvPr id="3" name="Google Shape;2502;p78">
              <a:extLst>
                <a:ext uri="{FF2B5EF4-FFF2-40B4-BE49-F238E27FC236}">
                  <a16:creationId xmlns:a16="http://schemas.microsoft.com/office/drawing/2014/main" id="{6D9744EE-8110-4BBB-4DAC-DC1C3C336898}"/>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78">
              <a:extLst>
                <a:ext uri="{FF2B5EF4-FFF2-40B4-BE49-F238E27FC236}">
                  <a16:creationId xmlns:a16="http://schemas.microsoft.com/office/drawing/2014/main" id="{57CFC09D-CDF7-297A-7A1F-8C6976E32AC8}"/>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78">
              <a:extLst>
                <a:ext uri="{FF2B5EF4-FFF2-40B4-BE49-F238E27FC236}">
                  <a16:creationId xmlns:a16="http://schemas.microsoft.com/office/drawing/2014/main" id="{C31FBAEE-FCC1-2C72-68FD-593C81228C3A}"/>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78">
              <a:extLst>
                <a:ext uri="{FF2B5EF4-FFF2-40B4-BE49-F238E27FC236}">
                  <a16:creationId xmlns:a16="http://schemas.microsoft.com/office/drawing/2014/main" id="{D1B83DFD-E52F-2661-1B0E-AF3D7CFB848C}"/>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78">
              <a:extLst>
                <a:ext uri="{FF2B5EF4-FFF2-40B4-BE49-F238E27FC236}">
                  <a16:creationId xmlns:a16="http://schemas.microsoft.com/office/drawing/2014/main" id="{30DDD536-8C8C-E575-CD32-0E210D7F401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78">
              <a:extLst>
                <a:ext uri="{FF2B5EF4-FFF2-40B4-BE49-F238E27FC236}">
                  <a16:creationId xmlns:a16="http://schemas.microsoft.com/office/drawing/2014/main" id="{AACB03D8-C10B-69C5-777E-ED8F9A5CAD54}"/>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78">
              <a:extLst>
                <a:ext uri="{FF2B5EF4-FFF2-40B4-BE49-F238E27FC236}">
                  <a16:creationId xmlns:a16="http://schemas.microsoft.com/office/drawing/2014/main" id="{E0BADAAD-029A-F38F-B825-411AFAF67DA7}"/>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Metin kutusu 9">
            <a:extLst>
              <a:ext uri="{FF2B5EF4-FFF2-40B4-BE49-F238E27FC236}">
                <a16:creationId xmlns:a16="http://schemas.microsoft.com/office/drawing/2014/main" id="{68569FD1-6442-FF2E-ACC5-5154F4E17CE3}"/>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75963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8763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2800" b="1" dirty="0"/>
              <a:t>3. </a:t>
            </a:r>
            <a:r>
              <a:rPr lang="tr-TR" sz="2800" b="1" dirty="0" err="1"/>
              <a:t>DevOps</a:t>
            </a:r>
            <a:r>
              <a:rPr lang="tr-TR" sz="2800" b="1" dirty="0"/>
              <a:t> Modeli</a:t>
            </a:r>
            <a:br>
              <a:rPr lang="tr-TR" sz="2800" b="1" dirty="0"/>
            </a:br>
            <a:r>
              <a:rPr lang="tr-TR" sz="1800" b="1" dirty="0" err="1">
                <a:solidFill>
                  <a:srgbClr val="0070C0"/>
                </a:solidFill>
              </a:rPr>
              <a:t>DevOps</a:t>
            </a:r>
            <a:r>
              <a:rPr lang="tr-TR" sz="1800" b="1" dirty="0">
                <a:solidFill>
                  <a:srgbClr val="0070C0"/>
                </a:solidFill>
              </a:rPr>
              <a:t> Süreçleri</a:t>
            </a:r>
            <a:endParaRPr sz="1800" b="1" dirty="0">
              <a:solidFill>
                <a:srgbClr val="0070C0"/>
              </a:solidFill>
            </a:endParaRPr>
          </a:p>
        </p:txBody>
      </p:sp>
      <p:sp>
        <p:nvSpPr>
          <p:cNvPr id="857" name="Google Shape;857;p42"/>
          <p:cNvSpPr txBox="1">
            <a:spLocks noGrp="1"/>
          </p:cNvSpPr>
          <p:nvPr>
            <p:ph type="body" idx="1"/>
          </p:nvPr>
        </p:nvSpPr>
        <p:spPr>
          <a:xfrm>
            <a:off x="720000" y="1453758"/>
            <a:ext cx="5199300" cy="2288863"/>
          </a:xfrm>
          <a:prstGeom prst="rect">
            <a:avLst/>
          </a:prstGeom>
        </p:spPr>
        <p:txBody>
          <a:bodyPr spcFirstLastPara="1" wrap="square" lIns="91425" tIns="91425" rIns="91425" bIns="91425" anchor="t" anchorCtr="0">
            <a:noAutofit/>
          </a:bodyPr>
          <a:lstStyle/>
          <a:p>
            <a:pPr marL="342900" indent="-342900" algn="just">
              <a:buClr>
                <a:srgbClr val="2C0604"/>
              </a:buClr>
              <a:buSzPts val="1100"/>
            </a:pPr>
            <a:r>
              <a:rPr lang="tr-TR" sz="1300" b="1" dirty="0">
                <a:solidFill>
                  <a:schemeClr val="tx1"/>
                </a:solidFill>
              </a:rPr>
              <a:t>Sürekli Entegrasyon (CI-</a:t>
            </a:r>
            <a:r>
              <a:rPr lang="tr-TR" sz="1300" b="1" dirty="0" err="1">
                <a:solidFill>
                  <a:schemeClr val="tx1"/>
                </a:solidFill>
              </a:rPr>
              <a:t>Continuous</a:t>
            </a:r>
            <a:r>
              <a:rPr lang="tr-TR" sz="1300" b="1" dirty="0">
                <a:solidFill>
                  <a:schemeClr val="tx1"/>
                </a:solidFill>
              </a:rPr>
              <a:t> Integration)</a:t>
            </a:r>
          </a:p>
          <a:p>
            <a:pPr marL="342900" indent="-342900" algn="just">
              <a:buClr>
                <a:srgbClr val="2C0604"/>
              </a:buClr>
              <a:buSzPts val="1100"/>
            </a:pPr>
            <a:endParaRPr lang="tr-TR" sz="1300" dirty="0">
              <a:solidFill>
                <a:schemeClr val="tx1"/>
              </a:solidFill>
            </a:endParaRPr>
          </a:p>
          <a:p>
            <a:pPr marL="342900" indent="-342900" algn="just">
              <a:buClr>
                <a:srgbClr val="2C0604"/>
              </a:buClr>
              <a:buSzPts val="1100"/>
            </a:pPr>
            <a:r>
              <a:rPr lang="tr-TR" sz="1300" dirty="0">
                <a:solidFill>
                  <a:schemeClr val="tx1"/>
                </a:solidFill>
              </a:rPr>
              <a:t>Sürekli Teslimat (CD-</a:t>
            </a:r>
            <a:r>
              <a:rPr lang="tr-TR" sz="1300" dirty="0" err="1">
                <a:solidFill>
                  <a:schemeClr val="tx1"/>
                </a:solidFill>
              </a:rPr>
              <a:t>Continuous</a:t>
            </a:r>
            <a:r>
              <a:rPr lang="tr-TR" sz="1300" dirty="0">
                <a:solidFill>
                  <a:schemeClr val="tx1"/>
                </a:solidFill>
              </a:rPr>
              <a:t> Delivery)</a:t>
            </a:r>
          </a:p>
          <a:p>
            <a:pPr marL="342900" indent="-342900" algn="just">
              <a:buClr>
                <a:srgbClr val="2C0604"/>
              </a:buClr>
              <a:buSzPts val="1100"/>
            </a:pPr>
            <a:endParaRPr lang="tr-TR" sz="1300" dirty="0">
              <a:solidFill>
                <a:schemeClr val="tx1"/>
              </a:solidFill>
            </a:endParaRPr>
          </a:p>
          <a:p>
            <a:pPr marL="342900" indent="-342900" algn="just">
              <a:buClr>
                <a:srgbClr val="2C0604"/>
              </a:buClr>
              <a:buSzPts val="1100"/>
            </a:pPr>
            <a:r>
              <a:rPr lang="tr-TR" sz="1300" b="1" dirty="0">
                <a:solidFill>
                  <a:schemeClr val="tx1"/>
                </a:solidFill>
              </a:rPr>
              <a:t>Otomasyon</a:t>
            </a:r>
          </a:p>
          <a:p>
            <a:pPr marL="342900" indent="-342900" algn="just">
              <a:buClr>
                <a:srgbClr val="2C0604"/>
              </a:buClr>
              <a:buSzPts val="1100"/>
            </a:pPr>
            <a:endParaRPr lang="tr-TR" sz="1300" dirty="0">
              <a:solidFill>
                <a:schemeClr val="tx1"/>
              </a:solidFill>
            </a:endParaRPr>
          </a:p>
          <a:p>
            <a:pPr marL="342900" indent="-342900" algn="just">
              <a:buClr>
                <a:srgbClr val="2C0604"/>
              </a:buClr>
              <a:buSzPts val="1100"/>
            </a:pPr>
            <a:r>
              <a:rPr lang="tr-TR" sz="1300" dirty="0">
                <a:solidFill>
                  <a:schemeClr val="tx1"/>
                </a:solidFill>
              </a:rPr>
              <a:t>İzleme ve Geri Bildirim</a:t>
            </a:r>
          </a:p>
        </p:txBody>
      </p:sp>
      <p:grpSp>
        <p:nvGrpSpPr>
          <p:cNvPr id="2" name="Google Shape;2501;p78">
            <a:extLst>
              <a:ext uri="{FF2B5EF4-FFF2-40B4-BE49-F238E27FC236}">
                <a16:creationId xmlns:a16="http://schemas.microsoft.com/office/drawing/2014/main" id="{54B06120-9B7C-FC3E-BBD7-BDFD29F7BB79}"/>
              </a:ext>
            </a:extLst>
          </p:cNvPr>
          <p:cNvGrpSpPr/>
          <p:nvPr/>
        </p:nvGrpSpPr>
        <p:grpSpPr>
          <a:xfrm>
            <a:off x="6637393" y="1929723"/>
            <a:ext cx="1193063" cy="1147306"/>
            <a:chOff x="3729467" y="2889422"/>
            <a:chExt cx="419153" cy="404977"/>
          </a:xfrm>
        </p:grpSpPr>
        <p:sp>
          <p:nvSpPr>
            <p:cNvPr id="3" name="Google Shape;2502;p78">
              <a:extLst>
                <a:ext uri="{FF2B5EF4-FFF2-40B4-BE49-F238E27FC236}">
                  <a16:creationId xmlns:a16="http://schemas.microsoft.com/office/drawing/2014/main" id="{6D9744EE-8110-4BBB-4DAC-DC1C3C336898}"/>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78">
              <a:extLst>
                <a:ext uri="{FF2B5EF4-FFF2-40B4-BE49-F238E27FC236}">
                  <a16:creationId xmlns:a16="http://schemas.microsoft.com/office/drawing/2014/main" id="{57CFC09D-CDF7-297A-7A1F-8C6976E32AC8}"/>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78">
              <a:extLst>
                <a:ext uri="{FF2B5EF4-FFF2-40B4-BE49-F238E27FC236}">
                  <a16:creationId xmlns:a16="http://schemas.microsoft.com/office/drawing/2014/main" id="{C31FBAEE-FCC1-2C72-68FD-593C81228C3A}"/>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78">
              <a:extLst>
                <a:ext uri="{FF2B5EF4-FFF2-40B4-BE49-F238E27FC236}">
                  <a16:creationId xmlns:a16="http://schemas.microsoft.com/office/drawing/2014/main" id="{D1B83DFD-E52F-2661-1B0E-AF3D7CFB848C}"/>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78">
              <a:extLst>
                <a:ext uri="{FF2B5EF4-FFF2-40B4-BE49-F238E27FC236}">
                  <a16:creationId xmlns:a16="http://schemas.microsoft.com/office/drawing/2014/main" id="{30DDD536-8C8C-E575-CD32-0E210D7F401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78">
              <a:extLst>
                <a:ext uri="{FF2B5EF4-FFF2-40B4-BE49-F238E27FC236}">
                  <a16:creationId xmlns:a16="http://schemas.microsoft.com/office/drawing/2014/main" id="{AACB03D8-C10B-69C5-777E-ED8F9A5CAD54}"/>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78">
              <a:extLst>
                <a:ext uri="{FF2B5EF4-FFF2-40B4-BE49-F238E27FC236}">
                  <a16:creationId xmlns:a16="http://schemas.microsoft.com/office/drawing/2014/main" id="{E0BADAAD-029A-F38F-B825-411AFAF67DA7}"/>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Metin kutusu 9">
            <a:extLst>
              <a:ext uri="{FF2B5EF4-FFF2-40B4-BE49-F238E27FC236}">
                <a16:creationId xmlns:a16="http://schemas.microsoft.com/office/drawing/2014/main" id="{AF0D6B34-77ED-6F5D-96EB-0828EE6E386C}"/>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96556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57">
                                            <p:txEl>
                                              <p:pRg st="4" end="4"/>
                                            </p:txEl>
                                          </p:spTgt>
                                        </p:tgtEl>
                                        <p:attrNameLst>
                                          <p:attrName>style.visibility</p:attrName>
                                        </p:attrNameLst>
                                      </p:cBhvr>
                                      <p:to>
                                        <p:strVal val="visible"/>
                                      </p:to>
                                    </p:set>
                                    <p:animEffect transition="in" filter="fade">
                                      <p:cBhvr>
                                        <p:cTn id="21" dur="1000"/>
                                        <p:tgtEl>
                                          <p:spTgt spid="857">
                                            <p:txEl>
                                              <p:pRg st="4" end="4"/>
                                            </p:txEl>
                                          </p:spTgt>
                                        </p:tgtEl>
                                      </p:cBhvr>
                                    </p:animEffect>
                                    <p:anim calcmode="lin" valueType="num">
                                      <p:cBhvr>
                                        <p:cTn id="22" dur="1000" fill="hold"/>
                                        <p:tgtEl>
                                          <p:spTgt spid="85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5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57">
                                            <p:txEl>
                                              <p:pRg st="6" end="6"/>
                                            </p:txEl>
                                          </p:spTgt>
                                        </p:tgtEl>
                                        <p:attrNameLst>
                                          <p:attrName>style.visibility</p:attrName>
                                        </p:attrNameLst>
                                      </p:cBhvr>
                                      <p:to>
                                        <p:strVal val="visible"/>
                                      </p:to>
                                    </p:set>
                                    <p:animEffect transition="in" filter="fade">
                                      <p:cBhvr>
                                        <p:cTn id="28" dur="1000"/>
                                        <p:tgtEl>
                                          <p:spTgt spid="857">
                                            <p:txEl>
                                              <p:pRg st="6" end="6"/>
                                            </p:txEl>
                                          </p:spTgt>
                                        </p:tgtEl>
                                      </p:cBhvr>
                                    </p:animEffect>
                                    <p:anim calcmode="lin" valueType="num">
                                      <p:cBhvr>
                                        <p:cTn id="29" dur="1000" fill="hold"/>
                                        <p:tgtEl>
                                          <p:spTgt spid="85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85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38"/>
          <p:cNvSpPr txBox="1">
            <a:spLocks noGrp="1"/>
          </p:cNvSpPr>
          <p:nvPr>
            <p:ph type="title"/>
          </p:nvPr>
        </p:nvSpPr>
        <p:spPr>
          <a:xfrm>
            <a:off x="1407500" y="637150"/>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Test Aşaması</a:t>
            </a:r>
            <a:endParaRPr dirty="0"/>
          </a:p>
        </p:txBody>
      </p:sp>
      <p:sp>
        <p:nvSpPr>
          <p:cNvPr id="703" name="Google Shape;703;p38"/>
          <p:cNvSpPr txBox="1">
            <a:spLocks noGrp="1"/>
          </p:cNvSpPr>
          <p:nvPr>
            <p:ph type="title" idx="2"/>
          </p:nvPr>
        </p:nvSpPr>
        <p:spPr>
          <a:xfrm>
            <a:off x="715100" y="63715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tr-TR" dirty="0"/>
              <a:t>6</a:t>
            </a:r>
            <a:endParaRPr dirty="0"/>
          </a:p>
        </p:txBody>
      </p:sp>
      <p:sp>
        <p:nvSpPr>
          <p:cNvPr id="705" name="Google Shape;705;p38"/>
          <p:cNvSpPr txBox="1">
            <a:spLocks noGrp="1"/>
          </p:cNvSpPr>
          <p:nvPr>
            <p:ph type="title" idx="3"/>
          </p:nvPr>
        </p:nvSpPr>
        <p:spPr>
          <a:xfrm>
            <a:off x="1407500" y="1459300"/>
            <a:ext cx="6602506"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Mimarisi ve Yazılım Tasarımı Nedir?</a:t>
            </a:r>
            <a:endParaRPr dirty="0"/>
          </a:p>
        </p:txBody>
      </p:sp>
      <p:sp>
        <p:nvSpPr>
          <p:cNvPr id="706" name="Google Shape;706;p38"/>
          <p:cNvSpPr txBox="1">
            <a:spLocks noGrp="1"/>
          </p:cNvSpPr>
          <p:nvPr>
            <p:ph type="title" idx="4"/>
          </p:nvPr>
        </p:nvSpPr>
        <p:spPr>
          <a:xfrm>
            <a:off x="718850" y="145930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tr-TR" dirty="0"/>
              <a:t>7</a:t>
            </a:r>
            <a:endParaRPr dirty="0"/>
          </a:p>
        </p:txBody>
      </p:sp>
      <p:sp>
        <p:nvSpPr>
          <p:cNvPr id="708" name="Google Shape;708;p38"/>
          <p:cNvSpPr txBox="1">
            <a:spLocks noGrp="1"/>
          </p:cNvSpPr>
          <p:nvPr>
            <p:ph type="title" idx="6"/>
          </p:nvPr>
        </p:nvSpPr>
        <p:spPr>
          <a:xfrm>
            <a:off x="1407500" y="2281450"/>
            <a:ext cx="7282642"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Mimarisi ve Tasarımı Arasındaki Farklar?</a:t>
            </a:r>
          </a:p>
        </p:txBody>
      </p:sp>
      <p:sp>
        <p:nvSpPr>
          <p:cNvPr id="709" name="Google Shape;709;p38"/>
          <p:cNvSpPr txBox="1">
            <a:spLocks noGrp="1"/>
          </p:cNvSpPr>
          <p:nvPr>
            <p:ph type="title" idx="7"/>
          </p:nvPr>
        </p:nvSpPr>
        <p:spPr>
          <a:xfrm>
            <a:off x="718850" y="228145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tr-TR" dirty="0"/>
              <a:t>8</a:t>
            </a:r>
            <a:endParaRPr dirty="0"/>
          </a:p>
        </p:txBody>
      </p:sp>
      <p:grpSp>
        <p:nvGrpSpPr>
          <p:cNvPr id="717" name="Google Shape;717;p38"/>
          <p:cNvGrpSpPr/>
          <p:nvPr/>
        </p:nvGrpSpPr>
        <p:grpSpPr>
          <a:xfrm>
            <a:off x="7569329" y="186943"/>
            <a:ext cx="534466" cy="691809"/>
            <a:chOff x="2875937" y="1960933"/>
            <a:chExt cx="629673" cy="815044"/>
          </a:xfrm>
        </p:grpSpPr>
        <p:sp>
          <p:nvSpPr>
            <p:cNvPr id="718" name="Google Shape;718;p38"/>
            <p:cNvSpPr/>
            <p:nvPr/>
          </p:nvSpPr>
          <p:spPr>
            <a:xfrm>
              <a:off x="2879617" y="1962184"/>
              <a:ext cx="625993" cy="811330"/>
            </a:xfrm>
            <a:custGeom>
              <a:avLst/>
              <a:gdLst/>
              <a:ahLst/>
              <a:cxnLst/>
              <a:rect l="l" t="t" r="r" b="b"/>
              <a:pathLst>
                <a:path w="17013" h="22050" extrusionOk="0">
                  <a:moveTo>
                    <a:pt x="5004" y="0"/>
                  </a:moveTo>
                  <a:lnTo>
                    <a:pt x="5004" y="1001"/>
                  </a:lnTo>
                  <a:lnTo>
                    <a:pt x="4003" y="1001"/>
                  </a:lnTo>
                  <a:lnTo>
                    <a:pt x="4003" y="10041"/>
                  </a:lnTo>
                  <a:lnTo>
                    <a:pt x="3003" y="10041"/>
                  </a:lnTo>
                  <a:lnTo>
                    <a:pt x="3003" y="9040"/>
                  </a:lnTo>
                  <a:lnTo>
                    <a:pt x="0" y="9040"/>
                  </a:lnTo>
                  <a:lnTo>
                    <a:pt x="0" y="10041"/>
                  </a:lnTo>
                  <a:lnTo>
                    <a:pt x="0" y="10541"/>
                  </a:lnTo>
                  <a:lnTo>
                    <a:pt x="0" y="12042"/>
                  </a:lnTo>
                  <a:lnTo>
                    <a:pt x="1001" y="12042"/>
                  </a:lnTo>
                  <a:lnTo>
                    <a:pt x="1001" y="13043"/>
                  </a:lnTo>
                  <a:lnTo>
                    <a:pt x="2002" y="13043"/>
                  </a:lnTo>
                  <a:lnTo>
                    <a:pt x="2002" y="15044"/>
                  </a:lnTo>
                  <a:lnTo>
                    <a:pt x="3003" y="15044"/>
                  </a:lnTo>
                  <a:lnTo>
                    <a:pt x="3003" y="17046"/>
                  </a:lnTo>
                  <a:lnTo>
                    <a:pt x="4003" y="17046"/>
                  </a:lnTo>
                  <a:lnTo>
                    <a:pt x="4003" y="19047"/>
                  </a:lnTo>
                  <a:lnTo>
                    <a:pt x="5004" y="19047"/>
                  </a:lnTo>
                  <a:lnTo>
                    <a:pt x="5004" y="21049"/>
                  </a:lnTo>
                  <a:lnTo>
                    <a:pt x="5004" y="22049"/>
                  </a:lnTo>
                  <a:lnTo>
                    <a:pt x="15011" y="22049"/>
                  </a:lnTo>
                  <a:lnTo>
                    <a:pt x="15011" y="19047"/>
                  </a:lnTo>
                  <a:lnTo>
                    <a:pt x="16012" y="19047"/>
                  </a:lnTo>
                  <a:lnTo>
                    <a:pt x="16012" y="16045"/>
                  </a:lnTo>
                  <a:lnTo>
                    <a:pt x="17013" y="16045"/>
                  </a:lnTo>
                  <a:lnTo>
                    <a:pt x="17013" y="9007"/>
                  </a:lnTo>
                  <a:lnTo>
                    <a:pt x="16012" y="9007"/>
                  </a:lnTo>
                  <a:lnTo>
                    <a:pt x="16012" y="8006"/>
                  </a:lnTo>
                  <a:lnTo>
                    <a:pt x="15011" y="8006"/>
                  </a:lnTo>
                  <a:lnTo>
                    <a:pt x="15011" y="7005"/>
                  </a:lnTo>
                  <a:lnTo>
                    <a:pt x="13010" y="7005"/>
                  </a:lnTo>
                  <a:lnTo>
                    <a:pt x="13010" y="6005"/>
                  </a:lnTo>
                  <a:lnTo>
                    <a:pt x="10008" y="6005"/>
                  </a:lnTo>
                  <a:lnTo>
                    <a:pt x="10008" y="5004"/>
                  </a:lnTo>
                  <a:lnTo>
                    <a:pt x="8006" y="5004"/>
                  </a:lnTo>
                  <a:lnTo>
                    <a:pt x="8006" y="1001"/>
                  </a:lnTo>
                  <a:lnTo>
                    <a:pt x="7005" y="1001"/>
                  </a:lnTo>
                  <a:lnTo>
                    <a:pt x="70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3024442" y="1997765"/>
              <a:ext cx="36869" cy="443122"/>
            </a:xfrm>
            <a:custGeom>
              <a:avLst/>
              <a:gdLst/>
              <a:ahLst/>
              <a:cxnLst/>
              <a:rect l="l" t="t" r="r" b="b"/>
              <a:pathLst>
                <a:path w="1002" h="12043" extrusionOk="0">
                  <a:moveTo>
                    <a:pt x="1" y="1"/>
                  </a:moveTo>
                  <a:lnTo>
                    <a:pt x="1" y="12043"/>
                  </a:lnTo>
                  <a:lnTo>
                    <a:pt x="1001" y="1204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3062488" y="1960933"/>
              <a:ext cx="73700" cy="36869"/>
            </a:xfrm>
            <a:custGeom>
              <a:avLst/>
              <a:gdLst/>
              <a:ahLst/>
              <a:cxnLst/>
              <a:rect l="l" t="t" r="r" b="b"/>
              <a:pathLst>
                <a:path w="2003" h="1002" extrusionOk="0">
                  <a:moveTo>
                    <a:pt x="1" y="1"/>
                  </a:moveTo>
                  <a:lnTo>
                    <a:pt x="1" y="1002"/>
                  </a:lnTo>
                  <a:lnTo>
                    <a:pt x="2002" y="1002"/>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3136151" y="1997765"/>
              <a:ext cx="36832" cy="332664"/>
            </a:xfrm>
            <a:custGeom>
              <a:avLst/>
              <a:gdLst/>
              <a:ahLst/>
              <a:cxnLst/>
              <a:rect l="l" t="t" r="r" b="b"/>
              <a:pathLst>
                <a:path w="1001" h="9041" extrusionOk="0">
                  <a:moveTo>
                    <a:pt x="0" y="1"/>
                  </a:moveTo>
                  <a:lnTo>
                    <a:pt x="0" y="9040"/>
                  </a:lnTo>
                  <a:lnTo>
                    <a:pt x="1001" y="9040"/>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3172946" y="2146269"/>
              <a:ext cx="73700" cy="36869"/>
            </a:xfrm>
            <a:custGeom>
              <a:avLst/>
              <a:gdLst/>
              <a:ahLst/>
              <a:cxnLst/>
              <a:rect l="l" t="t" r="r" b="b"/>
              <a:pathLst>
                <a:path w="2003" h="1002" extrusionOk="0">
                  <a:moveTo>
                    <a:pt x="1" y="1"/>
                  </a:moveTo>
                  <a:lnTo>
                    <a:pt x="1" y="1002"/>
                  </a:lnTo>
                  <a:lnTo>
                    <a:pt x="2002" y="1002"/>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3246610" y="2219933"/>
              <a:ext cx="36832" cy="110495"/>
            </a:xfrm>
            <a:custGeom>
              <a:avLst/>
              <a:gdLst/>
              <a:ahLst/>
              <a:cxnLst/>
              <a:rect l="l" t="t" r="r" b="b"/>
              <a:pathLst>
                <a:path w="1001"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3246610" y="2183101"/>
              <a:ext cx="110495" cy="36869"/>
            </a:xfrm>
            <a:custGeom>
              <a:avLst/>
              <a:gdLst/>
              <a:ahLst/>
              <a:cxnLst/>
              <a:rect l="l" t="t" r="r" b="b"/>
              <a:pathLst>
                <a:path w="3003" h="1002" extrusionOk="0">
                  <a:moveTo>
                    <a:pt x="0" y="1"/>
                  </a:moveTo>
                  <a:lnTo>
                    <a:pt x="0" y="1001"/>
                  </a:lnTo>
                  <a:lnTo>
                    <a:pt x="3002" y="1001"/>
                  </a:lnTo>
                  <a:lnTo>
                    <a:pt x="3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3358283" y="2256728"/>
              <a:ext cx="36869" cy="110532"/>
            </a:xfrm>
            <a:custGeom>
              <a:avLst/>
              <a:gdLst/>
              <a:ahLst/>
              <a:cxnLst/>
              <a:rect l="l" t="t" r="r" b="b"/>
              <a:pathLst>
                <a:path w="1002" h="3004" extrusionOk="0">
                  <a:moveTo>
                    <a:pt x="1" y="1"/>
                  </a:moveTo>
                  <a:lnTo>
                    <a:pt x="1"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3358283" y="2219933"/>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3431946"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3468741" y="2293559"/>
              <a:ext cx="36869" cy="259037"/>
            </a:xfrm>
            <a:custGeom>
              <a:avLst/>
              <a:gdLst/>
              <a:ahLst/>
              <a:cxnLst/>
              <a:rect l="l" t="t" r="r" b="b"/>
              <a:pathLst>
                <a:path w="1002" h="7040" extrusionOk="0">
                  <a:moveTo>
                    <a:pt x="1" y="1"/>
                  </a:moveTo>
                  <a:lnTo>
                    <a:pt x="1" y="7039"/>
                  </a:lnTo>
                  <a:lnTo>
                    <a:pt x="1002" y="703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3431946" y="2552559"/>
              <a:ext cx="36832" cy="110495"/>
            </a:xfrm>
            <a:custGeom>
              <a:avLst/>
              <a:gdLst/>
              <a:ahLst/>
              <a:cxnLst/>
              <a:rect l="l" t="t" r="r" b="b"/>
              <a:pathLst>
                <a:path w="1001"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3395114" y="2663017"/>
              <a:ext cx="36869" cy="110495"/>
            </a:xfrm>
            <a:custGeom>
              <a:avLst/>
              <a:gdLst/>
              <a:ahLst/>
              <a:cxnLst/>
              <a:rect l="l" t="t" r="r" b="b"/>
              <a:pathLst>
                <a:path w="1002"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3062488" y="2739109"/>
              <a:ext cx="332664" cy="36869"/>
            </a:xfrm>
            <a:custGeom>
              <a:avLst/>
              <a:gdLst/>
              <a:ahLst/>
              <a:cxnLst/>
              <a:rect l="l" t="t" r="r" b="b"/>
              <a:pathLst>
                <a:path w="9041" h="1002" extrusionOk="0">
                  <a:moveTo>
                    <a:pt x="1" y="0"/>
                  </a:moveTo>
                  <a:lnTo>
                    <a:pt x="1" y="1001"/>
                  </a:lnTo>
                  <a:lnTo>
                    <a:pt x="9040" y="1001"/>
                  </a:lnTo>
                  <a:lnTo>
                    <a:pt x="9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2986396"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2875937" y="2293559"/>
              <a:ext cx="110495" cy="36869"/>
            </a:xfrm>
            <a:custGeom>
              <a:avLst/>
              <a:gdLst/>
              <a:ahLst/>
              <a:cxnLst/>
              <a:rect l="l" t="t" r="r" b="b"/>
              <a:pathLst>
                <a:path w="3003" h="1002" extrusionOk="0">
                  <a:moveTo>
                    <a:pt x="0" y="1"/>
                  </a:moveTo>
                  <a:lnTo>
                    <a:pt x="0" y="1001"/>
                  </a:lnTo>
                  <a:lnTo>
                    <a:pt x="3002" y="1001"/>
                  </a:lnTo>
                  <a:lnTo>
                    <a:pt x="3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875937" y="2330391"/>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2912769"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2950815" y="244206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2986396"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3024442" y="2589354"/>
              <a:ext cx="36869" cy="73700"/>
            </a:xfrm>
            <a:custGeom>
              <a:avLst/>
              <a:gdLst/>
              <a:ahLst/>
              <a:cxnLst/>
              <a:rect l="l" t="t" r="r" b="b"/>
              <a:pathLst>
                <a:path w="1002" h="2003" extrusionOk="0">
                  <a:moveTo>
                    <a:pt x="1" y="1"/>
                  </a:moveTo>
                  <a:lnTo>
                    <a:pt x="1"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3062488" y="2663017"/>
              <a:ext cx="36869" cy="73664"/>
            </a:xfrm>
            <a:custGeom>
              <a:avLst/>
              <a:gdLst/>
              <a:ahLst/>
              <a:cxnLst/>
              <a:rect l="l" t="t" r="r" b="b"/>
              <a:pathLst>
                <a:path w="1002" h="2002" extrusionOk="0">
                  <a:moveTo>
                    <a:pt x="1" y="0"/>
                  </a:moveTo>
                  <a:lnTo>
                    <a:pt x="1"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711;p38">
            <a:extLst>
              <a:ext uri="{FF2B5EF4-FFF2-40B4-BE49-F238E27FC236}">
                <a16:creationId xmlns:a16="http://schemas.microsoft.com/office/drawing/2014/main" id="{A8B9FF4E-F9CF-6A78-77C4-91FFDCC84105}"/>
              </a:ext>
            </a:extLst>
          </p:cNvPr>
          <p:cNvSpPr txBox="1">
            <a:spLocks noGrp="1"/>
          </p:cNvSpPr>
          <p:nvPr>
            <p:ph type="title" idx="9"/>
          </p:nvPr>
        </p:nvSpPr>
        <p:spPr>
          <a:xfrm>
            <a:off x="1407500" y="3179800"/>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Mimarisi Türleri Nelerdir?</a:t>
            </a:r>
            <a:endParaRPr dirty="0"/>
          </a:p>
        </p:txBody>
      </p:sp>
      <p:sp>
        <p:nvSpPr>
          <p:cNvPr id="21" name="Google Shape;712;p38">
            <a:extLst>
              <a:ext uri="{FF2B5EF4-FFF2-40B4-BE49-F238E27FC236}">
                <a16:creationId xmlns:a16="http://schemas.microsoft.com/office/drawing/2014/main" id="{677F875B-9467-8C59-221A-4596B0D399B3}"/>
              </a:ext>
            </a:extLst>
          </p:cNvPr>
          <p:cNvSpPr txBox="1">
            <a:spLocks noGrp="1"/>
          </p:cNvSpPr>
          <p:nvPr>
            <p:ph type="title" idx="13"/>
          </p:nvPr>
        </p:nvSpPr>
        <p:spPr>
          <a:xfrm>
            <a:off x="718850" y="317980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tr-TR" dirty="0"/>
              <a:t>9</a:t>
            </a:r>
            <a:endParaRPr dirty="0"/>
          </a:p>
        </p:txBody>
      </p:sp>
    </p:spTree>
    <p:extLst>
      <p:ext uri="{BB962C8B-B14F-4D97-AF65-F5344CB8AC3E}">
        <p14:creationId xmlns:p14="http://schemas.microsoft.com/office/powerpoint/2010/main" val="34446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02"/>
                                        </p:tgtEl>
                                        <p:attrNameLst>
                                          <p:attrName>style.visibility</p:attrName>
                                        </p:attrNameLst>
                                      </p:cBhvr>
                                      <p:to>
                                        <p:strVal val="visible"/>
                                      </p:to>
                                    </p:set>
                                    <p:animEffect transition="in" filter="fade">
                                      <p:cBhvr>
                                        <p:cTn id="7" dur="1000"/>
                                        <p:tgtEl>
                                          <p:spTgt spid="702"/>
                                        </p:tgtEl>
                                      </p:cBhvr>
                                    </p:animEffect>
                                    <p:anim calcmode="lin" valueType="num">
                                      <p:cBhvr>
                                        <p:cTn id="8" dur="1000" fill="hold"/>
                                        <p:tgtEl>
                                          <p:spTgt spid="702"/>
                                        </p:tgtEl>
                                        <p:attrNameLst>
                                          <p:attrName>ppt_x</p:attrName>
                                        </p:attrNameLst>
                                      </p:cBhvr>
                                      <p:tavLst>
                                        <p:tav tm="0">
                                          <p:val>
                                            <p:strVal val="#ppt_x"/>
                                          </p:val>
                                        </p:tav>
                                        <p:tav tm="100000">
                                          <p:val>
                                            <p:strVal val="#ppt_x"/>
                                          </p:val>
                                        </p:tav>
                                      </p:tavLst>
                                    </p:anim>
                                    <p:anim calcmode="lin" valueType="num">
                                      <p:cBhvr>
                                        <p:cTn id="9" dur="1000" fill="hold"/>
                                        <p:tgtEl>
                                          <p:spTgt spid="70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03"/>
                                        </p:tgtEl>
                                        <p:attrNameLst>
                                          <p:attrName>style.visibility</p:attrName>
                                        </p:attrNameLst>
                                      </p:cBhvr>
                                      <p:to>
                                        <p:strVal val="visible"/>
                                      </p:to>
                                    </p:set>
                                    <p:animEffect transition="in" filter="fade">
                                      <p:cBhvr>
                                        <p:cTn id="12" dur="1000"/>
                                        <p:tgtEl>
                                          <p:spTgt spid="703"/>
                                        </p:tgtEl>
                                      </p:cBhvr>
                                    </p:animEffect>
                                    <p:anim calcmode="lin" valueType="num">
                                      <p:cBhvr>
                                        <p:cTn id="13" dur="1000" fill="hold"/>
                                        <p:tgtEl>
                                          <p:spTgt spid="703"/>
                                        </p:tgtEl>
                                        <p:attrNameLst>
                                          <p:attrName>ppt_x</p:attrName>
                                        </p:attrNameLst>
                                      </p:cBhvr>
                                      <p:tavLst>
                                        <p:tav tm="0">
                                          <p:val>
                                            <p:strVal val="#ppt_x"/>
                                          </p:val>
                                        </p:tav>
                                        <p:tav tm="100000">
                                          <p:val>
                                            <p:strVal val="#ppt_x"/>
                                          </p:val>
                                        </p:tav>
                                      </p:tavLst>
                                    </p:anim>
                                    <p:anim calcmode="lin" valueType="num">
                                      <p:cBhvr>
                                        <p:cTn id="14" dur="1000" fill="hold"/>
                                        <p:tgtEl>
                                          <p:spTgt spid="70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06"/>
                                        </p:tgtEl>
                                        <p:attrNameLst>
                                          <p:attrName>style.visibility</p:attrName>
                                        </p:attrNameLst>
                                      </p:cBhvr>
                                      <p:to>
                                        <p:strVal val="visible"/>
                                      </p:to>
                                    </p:set>
                                    <p:animEffect transition="in" filter="fade">
                                      <p:cBhvr>
                                        <p:cTn id="19" dur="1000"/>
                                        <p:tgtEl>
                                          <p:spTgt spid="706"/>
                                        </p:tgtEl>
                                      </p:cBhvr>
                                    </p:animEffect>
                                    <p:anim calcmode="lin" valueType="num">
                                      <p:cBhvr>
                                        <p:cTn id="20" dur="1000" fill="hold"/>
                                        <p:tgtEl>
                                          <p:spTgt spid="706"/>
                                        </p:tgtEl>
                                        <p:attrNameLst>
                                          <p:attrName>ppt_x</p:attrName>
                                        </p:attrNameLst>
                                      </p:cBhvr>
                                      <p:tavLst>
                                        <p:tav tm="0">
                                          <p:val>
                                            <p:strVal val="#ppt_x"/>
                                          </p:val>
                                        </p:tav>
                                        <p:tav tm="100000">
                                          <p:val>
                                            <p:strVal val="#ppt_x"/>
                                          </p:val>
                                        </p:tav>
                                      </p:tavLst>
                                    </p:anim>
                                    <p:anim calcmode="lin" valueType="num">
                                      <p:cBhvr>
                                        <p:cTn id="21" dur="1000" fill="hold"/>
                                        <p:tgtEl>
                                          <p:spTgt spid="70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05"/>
                                        </p:tgtEl>
                                        <p:attrNameLst>
                                          <p:attrName>style.visibility</p:attrName>
                                        </p:attrNameLst>
                                      </p:cBhvr>
                                      <p:to>
                                        <p:strVal val="visible"/>
                                      </p:to>
                                    </p:set>
                                    <p:animEffect transition="in" filter="fade">
                                      <p:cBhvr>
                                        <p:cTn id="24" dur="1000"/>
                                        <p:tgtEl>
                                          <p:spTgt spid="705"/>
                                        </p:tgtEl>
                                      </p:cBhvr>
                                    </p:animEffect>
                                    <p:anim calcmode="lin" valueType="num">
                                      <p:cBhvr>
                                        <p:cTn id="25" dur="1000" fill="hold"/>
                                        <p:tgtEl>
                                          <p:spTgt spid="705"/>
                                        </p:tgtEl>
                                        <p:attrNameLst>
                                          <p:attrName>ppt_x</p:attrName>
                                        </p:attrNameLst>
                                      </p:cBhvr>
                                      <p:tavLst>
                                        <p:tav tm="0">
                                          <p:val>
                                            <p:strVal val="#ppt_x"/>
                                          </p:val>
                                        </p:tav>
                                        <p:tav tm="100000">
                                          <p:val>
                                            <p:strVal val="#ppt_x"/>
                                          </p:val>
                                        </p:tav>
                                      </p:tavLst>
                                    </p:anim>
                                    <p:anim calcmode="lin" valueType="num">
                                      <p:cBhvr>
                                        <p:cTn id="26" dur="1000" fill="hold"/>
                                        <p:tgtEl>
                                          <p:spTgt spid="70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09"/>
                                        </p:tgtEl>
                                        <p:attrNameLst>
                                          <p:attrName>style.visibility</p:attrName>
                                        </p:attrNameLst>
                                      </p:cBhvr>
                                      <p:to>
                                        <p:strVal val="visible"/>
                                      </p:to>
                                    </p:set>
                                    <p:animEffect transition="in" filter="fade">
                                      <p:cBhvr>
                                        <p:cTn id="31" dur="1000"/>
                                        <p:tgtEl>
                                          <p:spTgt spid="709"/>
                                        </p:tgtEl>
                                      </p:cBhvr>
                                    </p:animEffect>
                                    <p:anim calcmode="lin" valueType="num">
                                      <p:cBhvr>
                                        <p:cTn id="32" dur="1000" fill="hold"/>
                                        <p:tgtEl>
                                          <p:spTgt spid="709"/>
                                        </p:tgtEl>
                                        <p:attrNameLst>
                                          <p:attrName>ppt_x</p:attrName>
                                        </p:attrNameLst>
                                      </p:cBhvr>
                                      <p:tavLst>
                                        <p:tav tm="0">
                                          <p:val>
                                            <p:strVal val="#ppt_x"/>
                                          </p:val>
                                        </p:tav>
                                        <p:tav tm="100000">
                                          <p:val>
                                            <p:strVal val="#ppt_x"/>
                                          </p:val>
                                        </p:tav>
                                      </p:tavLst>
                                    </p:anim>
                                    <p:anim calcmode="lin" valueType="num">
                                      <p:cBhvr>
                                        <p:cTn id="33" dur="1000" fill="hold"/>
                                        <p:tgtEl>
                                          <p:spTgt spid="70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08"/>
                                        </p:tgtEl>
                                        <p:attrNameLst>
                                          <p:attrName>style.visibility</p:attrName>
                                        </p:attrNameLst>
                                      </p:cBhvr>
                                      <p:to>
                                        <p:strVal val="visible"/>
                                      </p:to>
                                    </p:set>
                                    <p:animEffect transition="in" filter="fade">
                                      <p:cBhvr>
                                        <p:cTn id="36" dur="1000"/>
                                        <p:tgtEl>
                                          <p:spTgt spid="708"/>
                                        </p:tgtEl>
                                      </p:cBhvr>
                                    </p:animEffect>
                                    <p:anim calcmode="lin" valueType="num">
                                      <p:cBhvr>
                                        <p:cTn id="37" dur="1000" fill="hold"/>
                                        <p:tgtEl>
                                          <p:spTgt spid="708"/>
                                        </p:tgtEl>
                                        <p:attrNameLst>
                                          <p:attrName>ppt_x</p:attrName>
                                        </p:attrNameLst>
                                      </p:cBhvr>
                                      <p:tavLst>
                                        <p:tav tm="0">
                                          <p:val>
                                            <p:strVal val="#ppt_x"/>
                                          </p:val>
                                        </p:tav>
                                        <p:tav tm="100000">
                                          <p:val>
                                            <p:strVal val="#ppt_x"/>
                                          </p:val>
                                        </p:tav>
                                      </p:tavLst>
                                    </p:anim>
                                    <p:anim calcmode="lin" valueType="num">
                                      <p:cBhvr>
                                        <p:cTn id="38" dur="1000" fill="hold"/>
                                        <p:tgtEl>
                                          <p:spTgt spid="70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 grpId="0"/>
      <p:bldP spid="703" grpId="0"/>
      <p:bldP spid="705" grpId="0"/>
      <p:bldP spid="706" grpId="0"/>
      <p:bldP spid="708" grpId="0"/>
      <p:bldP spid="709" grpId="0"/>
      <p:bldP spid="20"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8763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2800" b="1" dirty="0"/>
              <a:t>3. </a:t>
            </a:r>
            <a:r>
              <a:rPr lang="tr-TR" sz="2800" b="1" dirty="0" err="1"/>
              <a:t>DevOps</a:t>
            </a:r>
            <a:r>
              <a:rPr lang="tr-TR" sz="2800" b="1" dirty="0"/>
              <a:t> Modeli</a:t>
            </a:r>
            <a:br>
              <a:rPr lang="tr-TR" sz="2800" b="1" dirty="0"/>
            </a:br>
            <a:r>
              <a:rPr lang="tr-TR" sz="1800" b="1" dirty="0">
                <a:solidFill>
                  <a:srgbClr val="0070C0"/>
                </a:solidFill>
              </a:rPr>
              <a:t>Avantajları</a:t>
            </a:r>
            <a:endParaRPr sz="1800" b="1" dirty="0">
              <a:solidFill>
                <a:srgbClr val="0070C0"/>
              </a:solidFill>
            </a:endParaRPr>
          </a:p>
        </p:txBody>
      </p:sp>
      <p:sp>
        <p:nvSpPr>
          <p:cNvPr id="857" name="Google Shape;857;p42"/>
          <p:cNvSpPr txBox="1">
            <a:spLocks noGrp="1"/>
          </p:cNvSpPr>
          <p:nvPr>
            <p:ph type="body" idx="1"/>
          </p:nvPr>
        </p:nvSpPr>
        <p:spPr>
          <a:xfrm>
            <a:off x="720000" y="1453758"/>
            <a:ext cx="5199300" cy="2288863"/>
          </a:xfrm>
          <a:prstGeom prst="rect">
            <a:avLst/>
          </a:prstGeom>
        </p:spPr>
        <p:txBody>
          <a:bodyPr spcFirstLastPara="1" wrap="square" lIns="91425" tIns="91425" rIns="91425" bIns="91425" anchor="t" anchorCtr="0">
            <a:noAutofit/>
          </a:bodyPr>
          <a:lstStyle/>
          <a:p>
            <a:pPr marL="342900" indent="-342900" algn="just">
              <a:buClr>
                <a:srgbClr val="2C0604"/>
              </a:buClr>
              <a:buSzPts val="1100"/>
            </a:pPr>
            <a:r>
              <a:rPr lang="tr-TR" sz="1300" b="1" dirty="0">
                <a:solidFill>
                  <a:schemeClr val="tx1"/>
                </a:solidFill>
              </a:rPr>
              <a:t>Hızlı Teslimat</a:t>
            </a:r>
          </a:p>
          <a:p>
            <a:pPr marL="342900" indent="-342900" algn="just">
              <a:buClr>
                <a:srgbClr val="2C0604"/>
              </a:buClr>
              <a:buSzPts val="1100"/>
            </a:pPr>
            <a:endParaRPr lang="tr-TR" sz="1300" b="1" dirty="0">
              <a:solidFill>
                <a:schemeClr val="tx1"/>
              </a:solidFill>
            </a:endParaRPr>
          </a:p>
          <a:p>
            <a:pPr marL="342900" indent="-342900" algn="just">
              <a:buClr>
                <a:srgbClr val="2C0604"/>
              </a:buClr>
              <a:buSzPts val="1100"/>
            </a:pPr>
            <a:r>
              <a:rPr lang="tr-TR" sz="1300" dirty="0">
                <a:solidFill>
                  <a:schemeClr val="tx1"/>
                </a:solidFill>
              </a:rPr>
              <a:t>Otomasyon</a:t>
            </a:r>
          </a:p>
          <a:p>
            <a:pPr marL="342900" indent="-342900" algn="just">
              <a:buClr>
                <a:srgbClr val="2C0604"/>
              </a:buClr>
              <a:buSzPts val="1100"/>
            </a:pPr>
            <a:endParaRPr lang="tr-TR" sz="1300" b="1" dirty="0">
              <a:solidFill>
                <a:schemeClr val="tx1"/>
              </a:solidFill>
            </a:endParaRPr>
          </a:p>
          <a:p>
            <a:pPr marL="342900" indent="-342900" algn="just">
              <a:buClr>
                <a:srgbClr val="2C0604"/>
              </a:buClr>
              <a:buSzPts val="1100"/>
            </a:pPr>
            <a:r>
              <a:rPr lang="tr-TR" sz="1300" b="1" dirty="0">
                <a:solidFill>
                  <a:schemeClr val="tx1"/>
                </a:solidFill>
              </a:rPr>
              <a:t>İş Birliği</a:t>
            </a:r>
            <a:endParaRPr lang="tr-TR" sz="1300" dirty="0">
              <a:solidFill>
                <a:schemeClr val="tx1"/>
              </a:solidFill>
            </a:endParaRPr>
          </a:p>
        </p:txBody>
      </p:sp>
      <p:grpSp>
        <p:nvGrpSpPr>
          <p:cNvPr id="2" name="Google Shape;2501;p78">
            <a:extLst>
              <a:ext uri="{FF2B5EF4-FFF2-40B4-BE49-F238E27FC236}">
                <a16:creationId xmlns:a16="http://schemas.microsoft.com/office/drawing/2014/main" id="{54B06120-9B7C-FC3E-BBD7-BDFD29F7BB79}"/>
              </a:ext>
            </a:extLst>
          </p:cNvPr>
          <p:cNvGrpSpPr/>
          <p:nvPr/>
        </p:nvGrpSpPr>
        <p:grpSpPr>
          <a:xfrm>
            <a:off x="6637393" y="1929723"/>
            <a:ext cx="1193063" cy="1147306"/>
            <a:chOff x="3729467" y="2889422"/>
            <a:chExt cx="419153" cy="404977"/>
          </a:xfrm>
        </p:grpSpPr>
        <p:sp>
          <p:nvSpPr>
            <p:cNvPr id="3" name="Google Shape;2502;p78">
              <a:extLst>
                <a:ext uri="{FF2B5EF4-FFF2-40B4-BE49-F238E27FC236}">
                  <a16:creationId xmlns:a16="http://schemas.microsoft.com/office/drawing/2014/main" id="{6D9744EE-8110-4BBB-4DAC-DC1C3C336898}"/>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78">
              <a:extLst>
                <a:ext uri="{FF2B5EF4-FFF2-40B4-BE49-F238E27FC236}">
                  <a16:creationId xmlns:a16="http://schemas.microsoft.com/office/drawing/2014/main" id="{57CFC09D-CDF7-297A-7A1F-8C6976E32AC8}"/>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78">
              <a:extLst>
                <a:ext uri="{FF2B5EF4-FFF2-40B4-BE49-F238E27FC236}">
                  <a16:creationId xmlns:a16="http://schemas.microsoft.com/office/drawing/2014/main" id="{C31FBAEE-FCC1-2C72-68FD-593C81228C3A}"/>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78">
              <a:extLst>
                <a:ext uri="{FF2B5EF4-FFF2-40B4-BE49-F238E27FC236}">
                  <a16:creationId xmlns:a16="http://schemas.microsoft.com/office/drawing/2014/main" id="{D1B83DFD-E52F-2661-1B0E-AF3D7CFB848C}"/>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78">
              <a:extLst>
                <a:ext uri="{FF2B5EF4-FFF2-40B4-BE49-F238E27FC236}">
                  <a16:creationId xmlns:a16="http://schemas.microsoft.com/office/drawing/2014/main" id="{30DDD536-8C8C-E575-CD32-0E210D7F401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78">
              <a:extLst>
                <a:ext uri="{FF2B5EF4-FFF2-40B4-BE49-F238E27FC236}">
                  <a16:creationId xmlns:a16="http://schemas.microsoft.com/office/drawing/2014/main" id="{AACB03D8-C10B-69C5-777E-ED8F9A5CAD54}"/>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78">
              <a:extLst>
                <a:ext uri="{FF2B5EF4-FFF2-40B4-BE49-F238E27FC236}">
                  <a16:creationId xmlns:a16="http://schemas.microsoft.com/office/drawing/2014/main" id="{E0BADAAD-029A-F38F-B825-411AFAF67DA7}"/>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Metin kutusu 9">
            <a:extLst>
              <a:ext uri="{FF2B5EF4-FFF2-40B4-BE49-F238E27FC236}">
                <a16:creationId xmlns:a16="http://schemas.microsoft.com/office/drawing/2014/main" id="{B86A669D-34EA-CF5F-80F4-1D1033EC84A0}"/>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94935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57">
                                            <p:txEl>
                                              <p:pRg st="4" end="4"/>
                                            </p:txEl>
                                          </p:spTgt>
                                        </p:tgtEl>
                                        <p:attrNameLst>
                                          <p:attrName>style.visibility</p:attrName>
                                        </p:attrNameLst>
                                      </p:cBhvr>
                                      <p:to>
                                        <p:strVal val="visible"/>
                                      </p:to>
                                    </p:set>
                                    <p:animEffect transition="in" filter="fade">
                                      <p:cBhvr>
                                        <p:cTn id="21" dur="1000"/>
                                        <p:tgtEl>
                                          <p:spTgt spid="857">
                                            <p:txEl>
                                              <p:pRg st="4" end="4"/>
                                            </p:txEl>
                                          </p:spTgt>
                                        </p:tgtEl>
                                      </p:cBhvr>
                                    </p:animEffect>
                                    <p:anim calcmode="lin" valueType="num">
                                      <p:cBhvr>
                                        <p:cTn id="22" dur="1000" fill="hold"/>
                                        <p:tgtEl>
                                          <p:spTgt spid="85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5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8763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2800" b="1" dirty="0"/>
              <a:t>3. </a:t>
            </a:r>
            <a:r>
              <a:rPr lang="tr-TR" sz="2800" b="1" dirty="0" err="1"/>
              <a:t>DevOps</a:t>
            </a:r>
            <a:r>
              <a:rPr lang="tr-TR" sz="2800" b="1" dirty="0"/>
              <a:t> Modeli</a:t>
            </a:r>
            <a:br>
              <a:rPr lang="tr-TR" sz="2800" b="1" dirty="0"/>
            </a:br>
            <a:r>
              <a:rPr lang="tr-TR" sz="1800" b="1" dirty="0">
                <a:solidFill>
                  <a:srgbClr val="0070C0"/>
                </a:solidFill>
              </a:rPr>
              <a:t>Dezavantajları</a:t>
            </a:r>
            <a:endParaRPr sz="1800" b="1" dirty="0">
              <a:solidFill>
                <a:srgbClr val="0070C0"/>
              </a:solidFill>
            </a:endParaRPr>
          </a:p>
        </p:txBody>
      </p:sp>
      <p:sp>
        <p:nvSpPr>
          <p:cNvPr id="857" name="Google Shape;857;p42"/>
          <p:cNvSpPr txBox="1">
            <a:spLocks noGrp="1"/>
          </p:cNvSpPr>
          <p:nvPr>
            <p:ph type="body" idx="1"/>
          </p:nvPr>
        </p:nvSpPr>
        <p:spPr>
          <a:xfrm>
            <a:off x="720000" y="1453758"/>
            <a:ext cx="5199300" cy="2288863"/>
          </a:xfrm>
          <a:prstGeom prst="rect">
            <a:avLst/>
          </a:prstGeom>
        </p:spPr>
        <p:txBody>
          <a:bodyPr spcFirstLastPara="1" wrap="square" lIns="91425" tIns="91425" rIns="91425" bIns="91425" anchor="t" anchorCtr="0">
            <a:noAutofit/>
          </a:bodyPr>
          <a:lstStyle/>
          <a:p>
            <a:pPr marL="285750" indent="-285750" algn="just">
              <a:buClr>
                <a:srgbClr val="2C0604"/>
              </a:buClr>
              <a:buSzPts val="1100"/>
            </a:pPr>
            <a:r>
              <a:rPr lang="tr-TR" sz="1300" b="1" dirty="0">
                <a:solidFill>
                  <a:schemeClr val="tx1"/>
                </a:solidFill>
              </a:rPr>
              <a:t>Kültürel değişim gerektirir.</a:t>
            </a:r>
          </a:p>
          <a:p>
            <a:pPr marL="285750" indent="-285750" algn="just">
              <a:buClr>
                <a:srgbClr val="2C0604"/>
              </a:buClr>
              <a:buSzPts val="1100"/>
            </a:pPr>
            <a:endParaRPr lang="tr-TR" sz="1300" b="1" dirty="0">
              <a:solidFill>
                <a:schemeClr val="tx1"/>
              </a:solidFill>
            </a:endParaRPr>
          </a:p>
          <a:p>
            <a:pPr marL="285750" indent="-285750" algn="just">
              <a:buClr>
                <a:srgbClr val="2C0604"/>
              </a:buClr>
              <a:buSzPts val="1100"/>
            </a:pPr>
            <a:r>
              <a:rPr lang="tr-TR" sz="1300" dirty="0">
                <a:solidFill>
                  <a:schemeClr val="tx1"/>
                </a:solidFill>
              </a:rPr>
              <a:t>Yüksek otomasyon maliyeti.</a:t>
            </a:r>
          </a:p>
        </p:txBody>
      </p:sp>
      <p:grpSp>
        <p:nvGrpSpPr>
          <p:cNvPr id="2" name="Google Shape;2501;p78">
            <a:extLst>
              <a:ext uri="{FF2B5EF4-FFF2-40B4-BE49-F238E27FC236}">
                <a16:creationId xmlns:a16="http://schemas.microsoft.com/office/drawing/2014/main" id="{54B06120-9B7C-FC3E-BBD7-BDFD29F7BB79}"/>
              </a:ext>
            </a:extLst>
          </p:cNvPr>
          <p:cNvGrpSpPr/>
          <p:nvPr/>
        </p:nvGrpSpPr>
        <p:grpSpPr>
          <a:xfrm>
            <a:off x="6637393" y="1929723"/>
            <a:ext cx="1193063" cy="1147306"/>
            <a:chOff x="3729467" y="2889422"/>
            <a:chExt cx="419153" cy="404977"/>
          </a:xfrm>
        </p:grpSpPr>
        <p:sp>
          <p:nvSpPr>
            <p:cNvPr id="3" name="Google Shape;2502;p78">
              <a:extLst>
                <a:ext uri="{FF2B5EF4-FFF2-40B4-BE49-F238E27FC236}">
                  <a16:creationId xmlns:a16="http://schemas.microsoft.com/office/drawing/2014/main" id="{6D9744EE-8110-4BBB-4DAC-DC1C3C336898}"/>
                </a:ext>
              </a:extLst>
            </p:cNvPr>
            <p:cNvSpPr/>
            <p:nvPr/>
          </p:nvSpPr>
          <p:spPr>
            <a:xfrm>
              <a:off x="4014137" y="2974913"/>
              <a:ext cx="134482" cy="178707"/>
            </a:xfrm>
            <a:custGeom>
              <a:avLst/>
              <a:gdLst/>
              <a:ahLst/>
              <a:cxnLst/>
              <a:rect l="l" t="t" r="r" b="b"/>
              <a:pathLst>
                <a:path w="6176" h="8207" extrusionOk="0">
                  <a:moveTo>
                    <a:pt x="4121" y="0"/>
                  </a:moveTo>
                  <a:lnTo>
                    <a:pt x="2973" y="2732"/>
                  </a:lnTo>
                  <a:lnTo>
                    <a:pt x="0" y="3260"/>
                  </a:lnTo>
                  <a:cubicBezTo>
                    <a:pt x="391" y="3891"/>
                    <a:pt x="586" y="4625"/>
                    <a:pt x="586" y="5372"/>
                  </a:cubicBezTo>
                  <a:cubicBezTo>
                    <a:pt x="586" y="5658"/>
                    <a:pt x="563" y="5945"/>
                    <a:pt x="494" y="6232"/>
                  </a:cubicBezTo>
                  <a:lnTo>
                    <a:pt x="2743" y="8206"/>
                  </a:lnTo>
                  <a:lnTo>
                    <a:pt x="5613" y="7392"/>
                  </a:lnTo>
                  <a:cubicBezTo>
                    <a:pt x="6175" y="4832"/>
                    <a:pt x="5636" y="2146"/>
                    <a:pt x="412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03;p78">
              <a:extLst>
                <a:ext uri="{FF2B5EF4-FFF2-40B4-BE49-F238E27FC236}">
                  <a16:creationId xmlns:a16="http://schemas.microsoft.com/office/drawing/2014/main" id="{57CFC09D-CDF7-297A-7A1F-8C6976E32AC8}"/>
                </a:ext>
              </a:extLst>
            </p:cNvPr>
            <p:cNvSpPr/>
            <p:nvPr/>
          </p:nvSpPr>
          <p:spPr>
            <a:xfrm>
              <a:off x="3741225" y="3095375"/>
              <a:ext cx="148963" cy="173460"/>
            </a:xfrm>
            <a:custGeom>
              <a:avLst/>
              <a:gdLst/>
              <a:ahLst/>
              <a:cxnLst/>
              <a:rect l="l" t="t" r="r" b="b"/>
              <a:pathLst>
                <a:path w="6841" h="7966" extrusionOk="0">
                  <a:moveTo>
                    <a:pt x="2215" y="0"/>
                  </a:moveTo>
                  <a:lnTo>
                    <a:pt x="0" y="1963"/>
                  </a:lnTo>
                  <a:cubicBezTo>
                    <a:pt x="597" y="4511"/>
                    <a:pt x="2250" y="6691"/>
                    <a:pt x="4534" y="7965"/>
                  </a:cubicBezTo>
                  <a:lnTo>
                    <a:pt x="4373" y="5027"/>
                  </a:lnTo>
                  <a:lnTo>
                    <a:pt x="6841" y="3248"/>
                  </a:lnTo>
                  <a:cubicBezTo>
                    <a:pt x="5980" y="2686"/>
                    <a:pt x="5360" y="1814"/>
                    <a:pt x="5108" y="804"/>
                  </a:cubicBezTo>
                  <a:lnTo>
                    <a:pt x="2215"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04;p78">
              <a:extLst>
                <a:ext uri="{FF2B5EF4-FFF2-40B4-BE49-F238E27FC236}">
                  <a16:creationId xmlns:a16="http://schemas.microsoft.com/office/drawing/2014/main" id="{C31FBAEE-FCC1-2C72-68FD-593C81228C3A}"/>
                </a:ext>
              </a:extLst>
            </p:cNvPr>
            <p:cNvSpPr/>
            <p:nvPr/>
          </p:nvSpPr>
          <p:spPr>
            <a:xfrm>
              <a:off x="3949660" y="2889684"/>
              <a:ext cx="146219" cy="145980"/>
            </a:xfrm>
            <a:custGeom>
              <a:avLst/>
              <a:gdLst/>
              <a:ahLst/>
              <a:cxnLst/>
              <a:rect l="l" t="t" r="r" b="b"/>
              <a:pathLst>
                <a:path w="6715" h="6704" extrusionOk="0">
                  <a:moveTo>
                    <a:pt x="12" y="0"/>
                  </a:moveTo>
                  <a:lnTo>
                    <a:pt x="1435" y="2583"/>
                  </a:lnTo>
                  <a:lnTo>
                    <a:pt x="0" y="5257"/>
                  </a:lnTo>
                  <a:cubicBezTo>
                    <a:pt x="1022" y="5383"/>
                    <a:pt x="1963" y="5900"/>
                    <a:pt x="2629" y="6703"/>
                  </a:cubicBezTo>
                  <a:lnTo>
                    <a:pt x="5567" y="6187"/>
                  </a:lnTo>
                  <a:lnTo>
                    <a:pt x="6714" y="3432"/>
                  </a:lnTo>
                  <a:cubicBezTo>
                    <a:pt x="5062" y="1401"/>
                    <a:pt x="2629" y="150"/>
                    <a:pt x="12"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505;p78">
              <a:extLst>
                <a:ext uri="{FF2B5EF4-FFF2-40B4-BE49-F238E27FC236}">
                  <a16:creationId xmlns:a16="http://schemas.microsoft.com/office/drawing/2014/main" id="{D1B83DFD-E52F-2661-1B0E-AF3D7CFB848C}"/>
                </a:ext>
              </a:extLst>
            </p:cNvPr>
            <p:cNvSpPr/>
            <p:nvPr/>
          </p:nvSpPr>
          <p:spPr>
            <a:xfrm>
              <a:off x="3847947" y="3172089"/>
              <a:ext cx="167210" cy="122310"/>
            </a:xfrm>
            <a:custGeom>
              <a:avLst/>
              <a:gdLst/>
              <a:ahLst/>
              <a:cxnLst/>
              <a:rect l="l" t="t" r="r" b="b"/>
              <a:pathLst>
                <a:path w="7679" h="5617" extrusionOk="0">
                  <a:moveTo>
                    <a:pt x="2433" y="1"/>
                  </a:moveTo>
                  <a:lnTo>
                    <a:pt x="0" y="1757"/>
                  </a:lnTo>
                  <a:lnTo>
                    <a:pt x="149" y="4718"/>
                  </a:lnTo>
                  <a:cubicBezTo>
                    <a:pt x="1415" y="5317"/>
                    <a:pt x="2781" y="5616"/>
                    <a:pt x="4148" y="5616"/>
                  </a:cubicBezTo>
                  <a:cubicBezTo>
                    <a:pt x="5347" y="5616"/>
                    <a:pt x="6546" y="5386"/>
                    <a:pt x="7678" y="4924"/>
                  </a:cubicBezTo>
                  <a:lnTo>
                    <a:pt x="5280" y="3203"/>
                  </a:lnTo>
                  <a:lnTo>
                    <a:pt x="5417" y="173"/>
                  </a:lnTo>
                  <a:lnTo>
                    <a:pt x="5417" y="173"/>
                  </a:lnTo>
                  <a:cubicBezTo>
                    <a:pt x="5016" y="311"/>
                    <a:pt x="4591" y="379"/>
                    <a:pt x="4155" y="379"/>
                  </a:cubicBezTo>
                  <a:cubicBezTo>
                    <a:pt x="3558" y="379"/>
                    <a:pt x="2973" y="253"/>
                    <a:pt x="2433" y="1"/>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06;p78">
              <a:extLst>
                <a:ext uri="{FF2B5EF4-FFF2-40B4-BE49-F238E27FC236}">
                  <a16:creationId xmlns:a16="http://schemas.microsoft.com/office/drawing/2014/main" id="{30DDD536-8C8C-E575-CD32-0E210D7F4019}"/>
                </a:ext>
              </a:extLst>
            </p:cNvPr>
            <p:cNvSpPr/>
            <p:nvPr/>
          </p:nvSpPr>
          <p:spPr>
            <a:xfrm>
              <a:off x="3974658" y="3122616"/>
              <a:ext cx="158457" cy="151206"/>
            </a:xfrm>
            <a:custGeom>
              <a:avLst/>
              <a:gdLst/>
              <a:ahLst/>
              <a:cxnLst/>
              <a:rect l="l" t="t" r="r" b="b"/>
              <a:pathLst>
                <a:path w="7277" h="6944" extrusionOk="0">
                  <a:moveTo>
                    <a:pt x="2158" y="0"/>
                  </a:moveTo>
                  <a:cubicBezTo>
                    <a:pt x="1790" y="964"/>
                    <a:pt x="1079" y="1768"/>
                    <a:pt x="149" y="2227"/>
                  </a:cubicBezTo>
                  <a:lnTo>
                    <a:pt x="0" y="5222"/>
                  </a:lnTo>
                  <a:lnTo>
                    <a:pt x="2422" y="6944"/>
                  </a:lnTo>
                  <a:cubicBezTo>
                    <a:pt x="4775" y="5785"/>
                    <a:pt x="6542" y="3696"/>
                    <a:pt x="7277" y="1171"/>
                  </a:cubicBezTo>
                  <a:lnTo>
                    <a:pt x="7277" y="1171"/>
                  </a:lnTo>
                  <a:lnTo>
                    <a:pt x="4430" y="1986"/>
                  </a:lnTo>
                  <a:lnTo>
                    <a:pt x="2158"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07;p78">
              <a:extLst>
                <a:ext uri="{FF2B5EF4-FFF2-40B4-BE49-F238E27FC236}">
                  <a16:creationId xmlns:a16="http://schemas.microsoft.com/office/drawing/2014/main" id="{AACB03D8-C10B-69C5-777E-ED8F9A5CAD54}"/>
                </a:ext>
              </a:extLst>
            </p:cNvPr>
            <p:cNvSpPr/>
            <p:nvPr/>
          </p:nvSpPr>
          <p:spPr>
            <a:xfrm>
              <a:off x="3729467" y="2966660"/>
              <a:ext cx="138990" cy="158718"/>
            </a:xfrm>
            <a:custGeom>
              <a:avLst/>
              <a:gdLst/>
              <a:ahLst/>
              <a:cxnLst/>
              <a:rect l="l" t="t" r="r" b="b"/>
              <a:pathLst>
                <a:path w="6383" h="7289" extrusionOk="0">
                  <a:moveTo>
                    <a:pt x="2296" y="0"/>
                  </a:moveTo>
                  <a:cubicBezTo>
                    <a:pt x="678" y="2055"/>
                    <a:pt x="1" y="4706"/>
                    <a:pt x="425" y="7288"/>
                  </a:cubicBezTo>
                  <a:lnTo>
                    <a:pt x="2618" y="5337"/>
                  </a:lnTo>
                  <a:lnTo>
                    <a:pt x="5556" y="6152"/>
                  </a:lnTo>
                  <a:cubicBezTo>
                    <a:pt x="5544" y="6026"/>
                    <a:pt x="5533" y="5888"/>
                    <a:pt x="5533" y="5751"/>
                  </a:cubicBezTo>
                  <a:cubicBezTo>
                    <a:pt x="5533" y="4855"/>
                    <a:pt x="5831" y="3983"/>
                    <a:pt x="6382" y="3271"/>
                  </a:cubicBezTo>
                  <a:lnTo>
                    <a:pt x="5211" y="505"/>
                  </a:lnTo>
                  <a:lnTo>
                    <a:pt x="2296" y="0"/>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08;p78">
              <a:extLst>
                <a:ext uri="{FF2B5EF4-FFF2-40B4-BE49-F238E27FC236}">
                  <a16:creationId xmlns:a16="http://schemas.microsoft.com/office/drawing/2014/main" id="{E0BADAAD-029A-F38F-B825-411AFAF67DA7}"/>
                </a:ext>
              </a:extLst>
            </p:cNvPr>
            <p:cNvSpPr/>
            <p:nvPr/>
          </p:nvSpPr>
          <p:spPr>
            <a:xfrm>
              <a:off x="3787716" y="2889422"/>
              <a:ext cx="180449" cy="139229"/>
            </a:xfrm>
            <a:custGeom>
              <a:avLst/>
              <a:gdLst/>
              <a:ahLst/>
              <a:cxnLst/>
              <a:rect l="l" t="t" r="r" b="b"/>
              <a:pathLst>
                <a:path w="8287" h="6394" extrusionOk="0">
                  <a:moveTo>
                    <a:pt x="6863" y="1"/>
                  </a:moveTo>
                  <a:cubicBezTo>
                    <a:pt x="4235" y="12"/>
                    <a:pt x="1756" y="1137"/>
                    <a:pt x="0" y="3088"/>
                  </a:cubicBezTo>
                  <a:lnTo>
                    <a:pt x="2904" y="3593"/>
                  </a:lnTo>
                  <a:lnTo>
                    <a:pt x="4086" y="6394"/>
                  </a:lnTo>
                  <a:cubicBezTo>
                    <a:pt x="4820" y="5671"/>
                    <a:pt x="5819" y="5258"/>
                    <a:pt x="6852" y="5235"/>
                  </a:cubicBezTo>
                  <a:lnTo>
                    <a:pt x="8287" y="2606"/>
                  </a:lnTo>
                  <a:lnTo>
                    <a:pt x="6863"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Metin kutusu 9">
            <a:extLst>
              <a:ext uri="{FF2B5EF4-FFF2-40B4-BE49-F238E27FC236}">
                <a16:creationId xmlns:a16="http://schemas.microsoft.com/office/drawing/2014/main" id="{440F7280-E74C-93DB-9A06-8843DC686AC7}"/>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48346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5062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2800" b="1" dirty="0"/>
              <a:t>ÖDEV</a:t>
            </a:r>
            <a:endParaRPr sz="1800" b="1" dirty="0">
              <a:solidFill>
                <a:srgbClr val="0070C0"/>
              </a:solidFill>
            </a:endParaRPr>
          </a:p>
        </p:txBody>
      </p:sp>
      <p:sp>
        <p:nvSpPr>
          <p:cNvPr id="857" name="Google Shape;857;p42"/>
          <p:cNvSpPr txBox="1">
            <a:spLocks noGrp="1"/>
          </p:cNvSpPr>
          <p:nvPr>
            <p:ph type="body" idx="1"/>
          </p:nvPr>
        </p:nvSpPr>
        <p:spPr>
          <a:xfrm>
            <a:off x="720000" y="1265073"/>
            <a:ext cx="6145257" cy="2987613"/>
          </a:xfrm>
          <a:prstGeom prst="rect">
            <a:avLst/>
          </a:prstGeom>
        </p:spPr>
        <p:txBody>
          <a:bodyPr spcFirstLastPara="1" wrap="square" lIns="91425" tIns="91425" rIns="91425" bIns="91425" anchor="t" anchorCtr="0">
            <a:noAutofit/>
          </a:bodyPr>
          <a:lstStyle/>
          <a:p>
            <a:pPr marL="342900" indent="-342900" algn="just">
              <a:buClr>
                <a:srgbClr val="2C0604"/>
              </a:buClr>
              <a:buSzPts val="1100"/>
              <a:buFont typeface="+mj-lt"/>
              <a:buAutoNum type="arabicPeriod"/>
            </a:pPr>
            <a:r>
              <a:rPr lang="tr-TR" sz="1300" b="1" dirty="0" err="1">
                <a:solidFill>
                  <a:schemeClr val="tx1"/>
                </a:solidFill>
              </a:rPr>
              <a:t>Rapid</a:t>
            </a:r>
            <a:r>
              <a:rPr lang="tr-TR" sz="1300" b="1" dirty="0">
                <a:solidFill>
                  <a:schemeClr val="tx1"/>
                </a:solidFill>
              </a:rPr>
              <a:t> Application Development (RAD) modelini araştırınız ve detaylıca anlatınız. </a:t>
            </a:r>
          </a:p>
          <a:p>
            <a:pPr marL="342900" indent="-342900" algn="just">
              <a:buClr>
                <a:srgbClr val="2C0604"/>
              </a:buClr>
              <a:buSzPts val="1100"/>
              <a:buFont typeface="+mj-lt"/>
              <a:buAutoNum type="arabicPeriod"/>
            </a:pPr>
            <a:endParaRPr lang="tr-TR" sz="1300" dirty="0">
              <a:solidFill>
                <a:schemeClr val="tx1"/>
              </a:solidFill>
            </a:endParaRPr>
          </a:p>
          <a:p>
            <a:pPr marL="342900" indent="-342900" algn="just">
              <a:buClr>
                <a:srgbClr val="2C0604"/>
              </a:buClr>
              <a:buSzPts val="1100"/>
              <a:buFont typeface="+mj-lt"/>
              <a:buAutoNum type="arabicPeriod"/>
            </a:pPr>
            <a:r>
              <a:rPr lang="tr-TR" sz="1300" dirty="0">
                <a:solidFill>
                  <a:schemeClr val="tx1"/>
                </a:solidFill>
              </a:rPr>
              <a:t>V Modelini araştırınız ve detaylıca anlatınız.</a:t>
            </a:r>
          </a:p>
          <a:p>
            <a:pPr marL="342900" indent="-342900" algn="just">
              <a:buClr>
                <a:srgbClr val="2C0604"/>
              </a:buClr>
              <a:buSzPts val="1100"/>
              <a:buFont typeface="+mj-lt"/>
              <a:buAutoNum type="arabicPeriod"/>
            </a:pPr>
            <a:endParaRPr lang="tr-TR" sz="1300" dirty="0">
              <a:solidFill>
                <a:schemeClr val="tx1"/>
              </a:solidFill>
            </a:endParaRPr>
          </a:p>
          <a:p>
            <a:pPr marL="342900" indent="-342900" algn="just">
              <a:buClr>
                <a:srgbClr val="2C0604"/>
              </a:buClr>
              <a:buSzPts val="1100"/>
              <a:buFont typeface="+mj-lt"/>
              <a:buAutoNum type="arabicPeriod"/>
            </a:pPr>
            <a:r>
              <a:rPr lang="tr-TR" sz="1300" b="1" dirty="0">
                <a:solidFill>
                  <a:schemeClr val="tx1"/>
                </a:solidFill>
              </a:rPr>
              <a:t>Spiral Modelini araştırınız ve detaylıca anlatınız. </a:t>
            </a:r>
          </a:p>
          <a:p>
            <a:pPr marL="342900" indent="-342900" algn="just">
              <a:buClr>
                <a:srgbClr val="2C0604"/>
              </a:buClr>
              <a:buSzPts val="1100"/>
              <a:buFont typeface="+mj-lt"/>
              <a:buAutoNum type="arabicPeriod"/>
            </a:pPr>
            <a:endParaRPr lang="tr-TR" sz="1300" dirty="0">
              <a:solidFill>
                <a:schemeClr val="tx1"/>
              </a:solidFill>
            </a:endParaRPr>
          </a:p>
          <a:p>
            <a:pPr marL="342900" indent="-342900" algn="just">
              <a:buClr>
                <a:srgbClr val="2C0604"/>
              </a:buClr>
              <a:buSzPts val="1100"/>
              <a:buFont typeface="+mj-lt"/>
              <a:buAutoNum type="arabicPeriod"/>
            </a:pPr>
            <a:r>
              <a:rPr lang="tr-TR" sz="1300" dirty="0">
                <a:solidFill>
                  <a:schemeClr val="tx1"/>
                </a:solidFill>
              </a:rPr>
              <a:t>RAD ve Agile Metodolojilerinin birbirlerinden farklarını anlatınız.</a:t>
            </a:r>
          </a:p>
          <a:p>
            <a:pPr marL="342900" indent="-342900" algn="just">
              <a:buClr>
                <a:srgbClr val="2C0604"/>
              </a:buClr>
              <a:buSzPts val="1100"/>
              <a:buFont typeface="+mj-lt"/>
              <a:buAutoNum type="arabicPeriod"/>
            </a:pPr>
            <a:endParaRPr lang="tr-TR" sz="1300" dirty="0">
              <a:solidFill>
                <a:schemeClr val="tx1"/>
              </a:solidFill>
            </a:endParaRPr>
          </a:p>
          <a:p>
            <a:pPr marL="342900" indent="-342900" algn="just">
              <a:buClr>
                <a:srgbClr val="2C0604"/>
              </a:buClr>
              <a:buSzPts val="1100"/>
              <a:buFont typeface="+mj-lt"/>
              <a:buAutoNum type="arabicPeriod"/>
            </a:pPr>
            <a:r>
              <a:rPr lang="tr-TR" sz="1300" b="1" dirty="0">
                <a:solidFill>
                  <a:schemeClr val="tx1"/>
                </a:solidFill>
              </a:rPr>
              <a:t>Şelale Modeli ile Spiral modelin birbirlerinden farklarını anlatınız.</a:t>
            </a:r>
          </a:p>
          <a:p>
            <a:pPr marL="342900" indent="-342900" algn="just">
              <a:buClr>
                <a:srgbClr val="2C0604"/>
              </a:buClr>
              <a:buSzPts val="1100"/>
              <a:buFont typeface="+mj-lt"/>
              <a:buAutoNum type="arabicPeriod"/>
            </a:pPr>
            <a:endParaRPr lang="tr-TR" sz="1300" dirty="0">
              <a:solidFill>
                <a:schemeClr val="tx1"/>
              </a:solidFill>
            </a:endParaRPr>
          </a:p>
        </p:txBody>
      </p:sp>
      <p:pic>
        <p:nvPicPr>
          <p:cNvPr id="12" name="Resim 11" descr="kırpıntı çizim, grafik, emotikon, çizgi film içeren bir resim&#10;&#10;Açıklama otomatik olarak oluşturuldu">
            <a:extLst>
              <a:ext uri="{FF2B5EF4-FFF2-40B4-BE49-F238E27FC236}">
                <a16:creationId xmlns:a16="http://schemas.microsoft.com/office/drawing/2014/main" id="{BB91AADB-B0FB-41D6-D72C-70FDFA5FA68C}"/>
              </a:ext>
            </a:extLst>
          </p:cNvPr>
          <p:cNvPicPr>
            <a:picLocks noChangeAspect="1"/>
          </p:cNvPicPr>
          <p:nvPr/>
        </p:nvPicPr>
        <p:blipFill>
          <a:blip r:embed="rId3"/>
          <a:stretch>
            <a:fillRect/>
          </a:stretch>
        </p:blipFill>
        <p:spPr>
          <a:xfrm>
            <a:off x="7141028" y="890814"/>
            <a:ext cx="1541236" cy="1541236"/>
          </a:xfrm>
          <a:prstGeom prst="rect">
            <a:avLst/>
          </a:prstGeom>
        </p:spPr>
      </p:pic>
      <p:sp>
        <p:nvSpPr>
          <p:cNvPr id="13" name="Metin kutusu 12">
            <a:extLst>
              <a:ext uri="{FF2B5EF4-FFF2-40B4-BE49-F238E27FC236}">
                <a16:creationId xmlns:a16="http://schemas.microsoft.com/office/drawing/2014/main" id="{BE7D3F5A-BA97-81F8-39E8-08F32F4D1781}"/>
              </a:ext>
            </a:extLst>
          </p:cNvPr>
          <p:cNvSpPr txBox="1"/>
          <p:nvPr/>
        </p:nvSpPr>
        <p:spPr>
          <a:xfrm>
            <a:off x="1465664" y="4104788"/>
            <a:ext cx="6212672" cy="461665"/>
          </a:xfrm>
          <a:prstGeom prst="rect">
            <a:avLst/>
          </a:prstGeom>
          <a:noFill/>
        </p:spPr>
        <p:txBody>
          <a:bodyPr wrap="square" rtlCol="0">
            <a:spAutoFit/>
          </a:bodyPr>
          <a:lstStyle/>
          <a:p>
            <a:r>
              <a:rPr lang="tr-TR" sz="1200" dirty="0">
                <a:solidFill>
                  <a:srgbClr val="FF0000"/>
                </a:solidFill>
                <a:latin typeface="Fira Code" panose="020B0809050000020004" pitchFamily="49" charset="0"/>
                <a:ea typeface="Fira Code" panose="020B0809050000020004" pitchFamily="49" charset="0"/>
                <a:cs typeface="Fira Code" panose="020B0809050000020004" pitchFamily="49" charset="0"/>
              </a:rPr>
              <a:t>Ödeviniz sizlere </a:t>
            </a:r>
            <a:r>
              <a:rPr lang="tr-TR" sz="1200" dirty="0" err="1">
                <a:solidFill>
                  <a:srgbClr val="FF0000"/>
                </a:solidFill>
                <a:latin typeface="Fira Code" panose="020B0809050000020004" pitchFamily="49" charset="0"/>
                <a:ea typeface="Fira Code" panose="020B0809050000020004" pitchFamily="49" charset="0"/>
                <a:cs typeface="Fira Code" panose="020B0809050000020004" pitchFamily="49" charset="0"/>
              </a:rPr>
              <a:t>Teams</a:t>
            </a:r>
            <a:r>
              <a:rPr lang="tr-TR" sz="1200" dirty="0">
                <a:solidFill>
                  <a:srgbClr val="FF0000"/>
                </a:solidFill>
                <a:latin typeface="Fira Code" panose="020B0809050000020004" pitchFamily="49" charset="0"/>
                <a:ea typeface="Fira Code" panose="020B0809050000020004" pitchFamily="49" charset="0"/>
                <a:cs typeface="Fira Code" panose="020B0809050000020004" pitchFamily="49" charset="0"/>
              </a:rPr>
              <a:t> üzerinden atanmıştır. </a:t>
            </a:r>
          </a:p>
          <a:p>
            <a:r>
              <a:rPr lang="tr-TR" sz="1200" dirty="0">
                <a:solidFill>
                  <a:srgbClr val="FF0000"/>
                </a:solidFill>
                <a:latin typeface="Fira Code" panose="020B0809050000020004" pitchFamily="49" charset="0"/>
                <a:ea typeface="Fira Code" panose="020B0809050000020004" pitchFamily="49" charset="0"/>
                <a:cs typeface="Fira Code" panose="020B0809050000020004" pitchFamily="49" charset="0"/>
              </a:rPr>
              <a:t>Gönderim detaylarını </a:t>
            </a:r>
            <a:r>
              <a:rPr lang="tr-TR" sz="1200" dirty="0" err="1">
                <a:solidFill>
                  <a:srgbClr val="FF0000"/>
                </a:solidFill>
                <a:latin typeface="Fira Code" panose="020B0809050000020004" pitchFamily="49" charset="0"/>
                <a:ea typeface="Fira Code" panose="020B0809050000020004" pitchFamily="49" charset="0"/>
                <a:cs typeface="Fira Code" panose="020B0809050000020004" pitchFamily="49" charset="0"/>
              </a:rPr>
              <a:t>Teams’te</a:t>
            </a:r>
            <a:r>
              <a:rPr lang="tr-TR" sz="1200" dirty="0">
                <a:solidFill>
                  <a:srgbClr val="FF0000"/>
                </a:solidFill>
                <a:latin typeface="Fira Code" panose="020B0809050000020004" pitchFamily="49" charset="0"/>
                <a:ea typeface="Fira Code" panose="020B0809050000020004" pitchFamily="49" charset="0"/>
                <a:cs typeface="Fira Code" panose="020B0809050000020004" pitchFamily="49" charset="0"/>
              </a:rPr>
              <a:t> okuyabilirsiniz. </a:t>
            </a:r>
          </a:p>
        </p:txBody>
      </p:sp>
      <p:pic>
        <p:nvPicPr>
          <p:cNvPr id="19" name="Resim 18" descr="mum, kehribar, hafif içeren bir resim&#10;&#10;Açıklama otomatik olarak oluşturuldu">
            <a:extLst>
              <a:ext uri="{FF2B5EF4-FFF2-40B4-BE49-F238E27FC236}">
                <a16:creationId xmlns:a16="http://schemas.microsoft.com/office/drawing/2014/main" id="{EA5D7C69-B4B9-8342-6063-7285E7328C1A}"/>
              </a:ext>
            </a:extLst>
          </p:cNvPr>
          <p:cNvPicPr>
            <a:picLocks noChangeAspect="1"/>
          </p:cNvPicPr>
          <p:nvPr/>
        </p:nvPicPr>
        <p:blipFill>
          <a:blip r:embed="rId4"/>
          <a:stretch>
            <a:fillRect/>
          </a:stretch>
        </p:blipFill>
        <p:spPr>
          <a:xfrm>
            <a:off x="971384" y="3961819"/>
            <a:ext cx="720000" cy="720000"/>
          </a:xfrm>
          <a:prstGeom prst="rect">
            <a:avLst/>
          </a:prstGeom>
        </p:spPr>
      </p:pic>
      <p:sp>
        <p:nvSpPr>
          <p:cNvPr id="2" name="Metin kutusu 1">
            <a:extLst>
              <a:ext uri="{FF2B5EF4-FFF2-40B4-BE49-F238E27FC236}">
                <a16:creationId xmlns:a16="http://schemas.microsoft.com/office/drawing/2014/main" id="{520B4584-DD7F-176F-70B9-4C3F56156919}"/>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85796465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7"/>
          <p:cNvSpPr txBox="1">
            <a:spLocks noGrp="1"/>
          </p:cNvSpPr>
          <p:nvPr>
            <p:ph type="title"/>
          </p:nvPr>
        </p:nvSpPr>
        <p:spPr>
          <a:xfrm>
            <a:off x="715100" y="2371250"/>
            <a:ext cx="572198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b="1" dirty="0"/>
              <a:t>Yazılım Geliştirme Yaşam Döngüsü</a:t>
            </a:r>
            <a:endParaRPr b="1" dirty="0"/>
          </a:p>
        </p:txBody>
      </p:sp>
      <p:sp>
        <p:nvSpPr>
          <p:cNvPr id="997" name="Google Shape;997;p47"/>
          <p:cNvSpPr txBox="1">
            <a:spLocks noGrp="1"/>
          </p:cNvSpPr>
          <p:nvPr>
            <p:ph type="title" idx="2"/>
          </p:nvPr>
        </p:nvSpPr>
        <p:spPr>
          <a:xfrm>
            <a:off x="715100" y="1300850"/>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0</a:t>
            </a:r>
            <a:r>
              <a:rPr lang="tr-TR" b="1" dirty="0"/>
              <a:t>3</a:t>
            </a:r>
            <a:endParaRPr b="1" dirty="0"/>
          </a:p>
        </p:txBody>
      </p:sp>
      <p:grpSp>
        <p:nvGrpSpPr>
          <p:cNvPr id="2" name="Google Shape;2479;p78">
            <a:extLst>
              <a:ext uri="{FF2B5EF4-FFF2-40B4-BE49-F238E27FC236}">
                <a16:creationId xmlns:a16="http://schemas.microsoft.com/office/drawing/2014/main" id="{C30B20CA-4F1A-C620-02F7-9DA1BAC5F67E}"/>
              </a:ext>
            </a:extLst>
          </p:cNvPr>
          <p:cNvGrpSpPr/>
          <p:nvPr/>
        </p:nvGrpSpPr>
        <p:grpSpPr>
          <a:xfrm>
            <a:off x="6743921" y="874884"/>
            <a:ext cx="1253449" cy="1267766"/>
            <a:chOff x="4906800" y="1507500"/>
            <a:chExt cx="70350" cy="71075"/>
          </a:xfrm>
        </p:grpSpPr>
        <p:sp>
          <p:nvSpPr>
            <p:cNvPr id="3" name="Google Shape;2480;p78">
              <a:extLst>
                <a:ext uri="{FF2B5EF4-FFF2-40B4-BE49-F238E27FC236}">
                  <a16:creationId xmlns:a16="http://schemas.microsoft.com/office/drawing/2014/main" id="{9064B5DD-F138-13F0-FF14-E276511E0D6C}"/>
                </a:ext>
              </a:extLst>
            </p:cNvPr>
            <p:cNvSpPr/>
            <p:nvPr/>
          </p:nvSpPr>
          <p:spPr>
            <a:xfrm>
              <a:off x="4916000" y="1507500"/>
              <a:ext cx="30850" cy="24000"/>
            </a:xfrm>
            <a:custGeom>
              <a:avLst/>
              <a:gdLst/>
              <a:ahLst/>
              <a:cxnLst/>
              <a:rect l="l" t="t" r="r" b="b"/>
              <a:pathLst>
                <a:path w="1234" h="960" extrusionOk="0">
                  <a:moveTo>
                    <a:pt x="837" y="1"/>
                  </a:moveTo>
                  <a:lnTo>
                    <a:pt x="837" y="202"/>
                  </a:lnTo>
                  <a:cubicBezTo>
                    <a:pt x="484" y="282"/>
                    <a:pt x="181" y="498"/>
                    <a:pt x="0" y="808"/>
                  </a:cubicBezTo>
                  <a:lnTo>
                    <a:pt x="455" y="960"/>
                  </a:lnTo>
                  <a:cubicBezTo>
                    <a:pt x="556" y="837"/>
                    <a:pt x="686" y="736"/>
                    <a:pt x="837" y="686"/>
                  </a:cubicBezTo>
                  <a:lnTo>
                    <a:pt x="837" y="823"/>
                  </a:lnTo>
                  <a:lnTo>
                    <a:pt x="1234" y="426"/>
                  </a:lnTo>
                  <a:lnTo>
                    <a:pt x="837"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481;p78">
              <a:extLst>
                <a:ext uri="{FF2B5EF4-FFF2-40B4-BE49-F238E27FC236}">
                  <a16:creationId xmlns:a16="http://schemas.microsoft.com/office/drawing/2014/main" id="{E40FA50C-2543-4A70-DD29-FBC202AD89DB}"/>
                </a:ext>
              </a:extLst>
            </p:cNvPr>
            <p:cNvSpPr/>
            <p:nvPr/>
          </p:nvSpPr>
          <p:spPr>
            <a:xfrm>
              <a:off x="4906800" y="1533825"/>
              <a:ext cx="19675" cy="32475"/>
            </a:xfrm>
            <a:custGeom>
              <a:avLst/>
              <a:gdLst/>
              <a:ahLst/>
              <a:cxnLst/>
              <a:rect l="l" t="t" r="r" b="b"/>
              <a:pathLst>
                <a:path w="787" h="1299" extrusionOk="0">
                  <a:moveTo>
                    <a:pt x="527" y="1"/>
                  </a:moveTo>
                  <a:lnTo>
                    <a:pt x="1" y="246"/>
                  </a:lnTo>
                  <a:lnTo>
                    <a:pt x="181" y="303"/>
                  </a:lnTo>
                  <a:cubicBezTo>
                    <a:pt x="181" y="347"/>
                    <a:pt x="174" y="390"/>
                    <a:pt x="174" y="433"/>
                  </a:cubicBezTo>
                  <a:cubicBezTo>
                    <a:pt x="174" y="751"/>
                    <a:pt x="289" y="1061"/>
                    <a:pt x="498" y="1299"/>
                  </a:cubicBezTo>
                  <a:lnTo>
                    <a:pt x="787" y="909"/>
                  </a:lnTo>
                  <a:cubicBezTo>
                    <a:pt x="693" y="772"/>
                    <a:pt x="650" y="614"/>
                    <a:pt x="642" y="455"/>
                  </a:cubicBezTo>
                  <a:lnTo>
                    <a:pt x="642" y="455"/>
                  </a:lnTo>
                  <a:lnTo>
                    <a:pt x="787" y="498"/>
                  </a:lnTo>
                  <a:lnTo>
                    <a:pt x="527"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82;p78">
              <a:extLst>
                <a:ext uri="{FF2B5EF4-FFF2-40B4-BE49-F238E27FC236}">
                  <a16:creationId xmlns:a16="http://schemas.microsoft.com/office/drawing/2014/main" id="{572E4BDD-B0E2-B1EF-F0D3-D57538160B9F}"/>
                </a:ext>
              </a:extLst>
            </p:cNvPr>
            <p:cNvSpPr/>
            <p:nvPr/>
          </p:nvSpPr>
          <p:spPr>
            <a:xfrm>
              <a:off x="4926625" y="1561950"/>
              <a:ext cx="30675" cy="16625"/>
            </a:xfrm>
            <a:custGeom>
              <a:avLst/>
              <a:gdLst/>
              <a:ahLst/>
              <a:cxnLst/>
              <a:rect l="l" t="t" r="r" b="b"/>
              <a:pathLst>
                <a:path w="1227" h="665" extrusionOk="0">
                  <a:moveTo>
                    <a:pt x="556" y="1"/>
                  </a:moveTo>
                  <a:lnTo>
                    <a:pt x="1" y="87"/>
                  </a:lnTo>
                  <a:lnTo>
                    <a:pt x="66" y="664"/>
                  </a:lnTo>
                  <a:lnTo>
                    <a:pt x="181" y="513"/>
                  </a:lnTo>
                  <a:cubicBezTo>
                    <a:pt x="347" y="585"/>
                    <a:pt x="526" y="621"/>
                    <a:pt x="704" y="621"/>
                  </a:cubicBezTo>
                  <a:cubicBezTo>
                    <a:pt x="883" y="621"/>
                    <a:pt x="1061" y="585"/>
                    <a:pt x="1227" y="513"/>
                  </a:cubicBezTo>
                  <a:lnTo>
                    <a:pt x="946" y="123"/>
                  </a:lnTo>
                  <a:cubicBezTo>
                    <a:pt x="866" y="149"/>
                    <a:pt x="785" y="161"/>
                    <a:pt x="704" y="161"/>
                  </a:cubicBezTo>
                  <a:cubicBezTo>
                    <a:pt x="623" y="161"/>
                    <a:pt x="542" y="149"/>
                    <a:pt x="462" y="123"/>
                  </a:cubicBezTo>
                  <a:lnTo>
                    <a:pt x="556" y="1"/>
                  </a:ln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83;p78">
              <a:extLst>
                <a:ext uri="{FF2B5EF4-FFF2-40B4-BE49-F238E27FC236}">
                  <a16:creationId xmlns:a16="http://schemas.microsoft.com/office/drawing/2014/main" id="{7078AF95-5962-72BF-CA18-E7BA616C492F}"/>
                </a:ext>
              </a:extLst>
            </p:cNvPr>
            <p:cNvSpPr/>
            <p:nvPr/>
          </p:nvSpPr>
          <p:spPr>
            <a:xfrm>
              <a:off x="4957475" y="1541400"/>
              <a:ext cx="19675" cy="27800"/>
            </a:xfrm>
            <a:custGeom>
              <a:avLst/>
              <a:gdLst/>
              <a:ahLst/>
              <a:cxnLst/>
              <a:rect l="l" t="t" r="r" b="b"/>
              <a:pathLst>
                <a:path w="787" h="1112" extrusionOk="0">
                  <a:moveTo>
                    <a:pt x="779" y="0"/>
                  </a:moveTo>
                  <a:lnTo>
                    <a:pt x="318" y="145"/>
                  </a:lnTo>
                  <a:cubicBezTo>
                    <a:pt x="318" y="303"/>
                    <a:pt x="274" y="455"/>
                    <a:pt x="188" y="592"/>
                  </a:cubicBezTo>
                  <a:lnTo>
                    <a:pt x="80" y="448"/>
                  </a:lnTo>
                  <a:lnTo>
                    <a:pt x="0" y="1003"/>
                  </a:lnTo>
                  <a:lnTo>
                    <a:pt x="570" y="1111"/>
                  </a:lnTo>
                  <a:lnTo>
                    <a:pt x="469" y="981"/>
                  </a:lnTo>
                  <a:cubicBezTo>
                    <a:pt x="671" y="743"/>
                    <a:pt x="786" y="440"/>
                    <a:pt x="786" y="130"/>
                  </a:cubicBezTo>
                  <a:cubicBezTo>
                    <a:pt x="786" y="87"/>
                    <a:pt x="786" y="44"/>
                    <a:pt x="779"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84;p78">
              <a:extLst>
                <a:ext uri="{FF2B5EF4-FFF2-40B4-BE49-F238E27FC236}">
                  <a16:creationId xmlns:a16="http://schemas.microsoft.com/office/drawing/2014/main" id="{426C9627-F69E-71B9-23E9-A15CBD94D7DB}"/>
                </a:ext>
              </a:extLst>
            </p:cNvPr>
            <p:cNvSpPr/>
            <p:nvPr/>
          </p:nvSpPr>
          <p:spPr>
            <a:xfrm>
              <a:off x="4951325" y="1512550"/>
              <a:ext cx="24925" cy="26350"/>
            </a:xfrm>
            <a:custGeom>
              <a:avLst/>
              <a:gdLst/>
              <a:ahLst/>
              <a:cxnLst/>
              <a:rect l="l" t="t" r="r" b="b"/>
              <a:pathLst>
                <a:path w="997" h="1054" extrusionOk="0">
                  <a:moveTo>
                    <a:pt x="1" y="0"/>
                  </a:moveTo>
                  <a:lnTo>
                    <a:pt x="1" y="476"/>
                  </a:lnTo>
                  <a:cubicBezTo>
                    <a:pt x="145" y="534"/>
                    <a:pt x="282" y="628"/>
                    <a:pt x="376" y="751"/>
                  </a:cubicBezTo>
                  <a:lnTo>
                    <a:pt x="210" y="801"/>
                  </a:lnTo>
                  <a:lnTo>
                    <a:pt x="715" y="1053"/>
                  </a:lnTo>
                  <a:lnTo>
                    <a:pt x="996" y="549"/>
                  </a:lnTo>
                  <a:lnTo>
                    <a:pt x="996" y="549"/>
                  </a:lnTo>
                  <a:lnTo>
                    <a:pt x="838" y="599"/>
                  </a:lnTo>
                  <a:cubicBezTo>
                    <a:pt x="650" y="296"/>
                    <a:pt x="347" y="73"/>
                    <a:pt x="1" y="0"/>
                  </a:cubicBezTo>
                  <a:close/>
                </a:path>
              </a:pathLst>
            </a:cu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4588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Yazılım Geliştirme Yaşam Döngüsü</a:t>
            </a:r>
            <a:endParaRPr b="1" dirty="0"/>
          </a:p>
        </p:txBody>
      </p:sp>
      <p:sp>
        <p:nvSpPr>
          <p:cNvPr id="857" name="Google Shape;857;p42"/>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C0604"/>
              </a:buClr>
              <a:buSzPts val="1100"/>
              <a:buFont typeface="Arial"/>
              <a:buNone/>
            </a:pPr>
            <a:r>
              <a:rPr lang="tr-TR" sz="1300" b="1" dirty="0">
                <a:solidFill>
                  <a:schemeClr val="tx1"/>
                </a:solidFill>
              </a:rPr>
              <a:t>Yazılım Geliştirme Yaşam Döngüsü (Software Development Life </a:t>
            </a:r>
            <a:r>
              <a:rPr lang="tr-TR" sz="1300" b="1" dirty="0" err="1">
                <a:solidFill>
                  <a:schemeClr val="tx1"/>
                </a:solidFill>
              </a:rPr>
              <a:t>Cycle</a:t>
            </a:r>
            <a:r>
              <a:rPr lang="tr-TR" sz="1300" b="1" dirty="0">
                <a:solidFill>
                  <a:schemeClr val="tx1"/>
                </a:solidFill>
              </a:rPr>
              <a:t> - SDLC)</a:t>
            </a:r>
            <a:r>
              <a:rPr lang="tr-TR" sz="1300" dirty="0">
                <a:solidFill>
                  <a:schemeClr val="tx1"/>
                </a:solidFill>
              </a:rPr>
              <a:t>, bir yazılım ürününün planlanmasından bakım aşamasına kadar geçen sürecin tüm adımlarını kapsayan yapılandırılmış bir süreçtir.</a:t>
            </a:r>
          </a:p>
          <a:p>
            <a:pPr marL="0" lvl="0" indent="0" algn="just" rtl="0">
              <a:spcBef>
                <a:spcPts val="0"/>
              </a:spcBef>
              <a:spcAft>
                <a:spcPts val="0"/>
              </a:spcAft>
              <a:buClr>
                <a:srgbClr val="2C0604"/>
              </a:buClr>
              <a:buSzPts val="1100"/>
              <a:buFont typeface="Arial"/>
              <a:buNone/>
            </a:pPr>
            <a:endParaRPr lang="tr-TR" sz="1300" dirty="0">
              <a:solidFill>
                <a:schemeClr val="tx1"/>
              </a:solidFill>
            </a:endParaRPr>
          </a:p>
          <a:p>
            <a:pPr marL="0" lvl="0" indent="0" algn="just" rtl="0">
              <a:spcBef>
                <a:spcPts val="0"/>
              </a:spcBef>
              <a:spcAft>
                <a:spcPts val="0"/>
              </a:spcAft>
              <a:buClr>
                <a:srgbClr val="2C0604"/>
              </a:buClr>
              <a:buSzPts val="1100"/>
              <a:buFont typeface="Arial"/>
              <a:buNone/>
            </a:pPr>
            <a:r>
              <a:rPr lang="tr-TR" sz="1300" b="1" dirty="0">
                <a:solidFill>
                  <a:schemeClr val="tx1"/>
                </a:solidFill>
              </a:rPr>
              <a:t>SDLC</a:t>
            </a:r>
            <a:r>
              <a:rPr lang="tr-TR" sz="1300" dirty="0">
                <a:solidFill>
                  <a:schemeClr val="tx1"/>
                </a:solidFill>
              </a:rPr>
              <a:t>, yazılım geliştirme projelerinin kalite, verimlilik, zamanlama ve maliyet açısından başarılı bir şekilde yönetilmesine yardımcı olmak için kullanılır. Bu süreç, yazılımın ihtiyaçları karşılayacak şekilde geliştirilmesini, hataların en aza indirilmesini ve uzun vadede sürdürülebilirliğin sağlanmasını amaçlar.</a:t>
            </a:r>
            <a:endParaRPr sz="1300" dirty="0">
              <a:solidFill>
                <a:schemeClr val="tx1"/>
              </a:solidFill>
            </a:endParaRPr>
          </a:p>
        </p:txBody>
      </p:sp>
      <p:sp>
        <p:nvSpPr>
          <p:cNvPr id="2" name="Metin kutusu 1">
            <a:extLst>
              <a:ext uri="{FF2B5EF4-FFF2-40B4-BE49-F238E27FC236}">
                <a16:creationId xmlns:a16="http://schemas.microsoft.com/office/drawing/2014/main" id="{FBA8E75F-15EE-8A7F-65A9-3BE49903FCF9}"/>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4"/>
            <a:ext cx="7704000" cy="7878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Yazılım Geliştirme Yaşam Döngüsü</a:t>
            </a:r>
            <a:br>
              <a:rPr lang="tr-TR" b="1" dirty="0"/>
            </a:br>
            <a:r>
              <a:rPr lang="tr-TR" sz="1800" b="1" dirty="0">
                <a:solidFill>
                  <a:srgbClr val="0070C0"/>
                </a:solidFill>
              </a:rPr>
              <a:t>Avantajları</a:t>
            </a:r>
            <a:endParaRPr sz="1800" b="1" dirty="0">
              <a:solidFill>
                <a:srgbClr val="0070C0"/>
              </a:solidFill>
            </a:endParaRPr>
          </a:p>
        </p:txBody>
      </p:sp>
      <p:sp>
        <p:nvSpPr>
          <p:cNvPr id="4" name="Metin kutusu 3">
            <a:extLst>
              <a:ext uri="{FF2B5EF4-FFF2-40B4-BE49-F238E27FC236}">
                <a16:creationId xmlns:a16="http://schemas.microsoft.com/office/drawing/2014/main" id="{63035140-0E8A-F001-4CE2-280F103C1402}"/>
              </a:ext>
            </a:extLst>
          </p:cNvPr>
          <p:cNvSpPr txBox="1"/>
          <p:nvPr/>
        </p:nvSpPr>
        <p:spPr>
          <a:xfrm>
            <a:off x="720000" y="1428865"/>
            <a:ext cx="7516857" cy="2693045"/>
          </a:xfrm>
          <a:prstGeom prst="rect">
            <a:avLst/>
          </a:prstGeom>
          <a:noFill/>
        </p:spPr>
        <p:txBody>
          <a:bodyPr wrap="square" rtlCol="0">
            <a:spAutoFit/>
          </a:bodyPr>
          <a:lstStyle/>
          <a:p>
            <a:pPr marL="285750" indent="-285750" algn="just">
              <a:buFont typeface="Arial" panose="020B0604020202020204" pitchFamily="34" charset="0"/>
              <a:buChar char="•"/>
            </a:pPr>
            <a:r>
              <a:rPr lang="tr-TR" sz="1300" b="1" dirty="0">
                <a:latin typeface="Fira Code" panose="020B0809050000020004" pitchFamily="49" charset="0"/>
                <a:ea typeface="Fira Code" panose="020B0809050000020004" pitchFamily="49" charset="0"/>
                <a:cs typeface="Fira Code" panose="020B0809050000020004" pitchFamily="49" charset="0"/>
              </a:rPr>
              <a:t>Yapılandırılmış Süreç</a:t>
            </a:r>
            <a:r>
              <a:rPr lang="tr-TR" sz="1300" dirty="0">
                <a:latin typeface="Fira Code" panose="020B0809050000020004" pitchFamily="49" charset="0"/>
                <a:ea typeface="Fira Code" panose="020B0809050000020004" pitchFamily="49" charset="0"/>
                <a:cs typeface="Fira Code" panose="020B0809050000020004" pitchFamily="49" charset="0"/>
              </a:rPr>
              <a:t>: SDLC, belirli aşamalara sahip olduğundan, proje yönetimi ve takip süreci daha organize ve yapılandırılmış olur.</a:t>
            </a:r>
          </a:p>
          <a:p>
            <a:pPr marL="285750" indent="-285750" algn="just">
              <a:buFont typeface="Arial" panose="020B0604020202020204" pitchFamily="34" charset="0"/>
              <a:buChar char="•"/>
            </a:pPr>
            <a:endParaRPr lang="tr-TR" sz="1300" dirty="0">
              <a:latin typeface="Fira Code" panose="020B0809050000020004" pitchFamily="49" charset="0"/>
              <a:ea typeface="Fira Code" panose="020B0809050000020004" pitchFamily="49" charset="0"/>
              <a:cs typeface="Fira Code" panose="020B0809050000020004" pitchFamily="49" charset="0"/>
            </a:endParaRPr>
          </a:p>
          <a:p>
            <a:pPr marL="285750" indent="-285750" algn="just">
              <a:buFont typeface="Arial" panose="020B0604020202020204" pitchFamily="34" charset="0"/>
              <a:buChar char="•"/>
            </a:pPr>
            <a:r>
              <a:rPr lang="tr-TR" sz="1300" b="1" dirty="0">
                <a:latin typeface="Fira Code" panose="020B0809050000020004" pitchFamily="49" charset="0"/>
                <a:ea typeface="Fira Code" panose="020B0809050000020004" pitchFamily="49" charset="0"/>
                <a:cs typeface="Fira Code" panose="020B0809050000020004" pitchFamily="49" charset="0"/>
              </a:rPr>
              <a:t>Kalite ve Verimlilik: </a:t>
            </a:r>
            <a:r>
              <a:rPr lang="tr-TR" sz="1300" dirty="0">
                <a:latin typeface="Fira Code" panose="020B0809050000020004" pitchFamily="49" charset="0"/>
                <a:ea typeface="Fira Code" panose="020B0809050000020004" pitchFamily="49" charset="0"/>
                <a:cs typeface="Fira Code" panose="020B0809050000020004" pitchFamily="49" charset="0"/>
              </a:rPr>
              <a:t>Her aşamada yapılan testler ve analizler sayesinde yazılımın kalitesi artar ve hataların erken aşamada giderilmesi sağlanır.</a:t>
            </a:r>
          </a:p>
          <a:p>
            <a:pPr marL="285750" indent="-285750" algn="just">
              <a:buFont typeface="Arial" panose="020B0604020202020204" pitchFamily="34" charset="0"/>
              <a:buChar char="•"/>
            </a:pPr>
            <a:endParaRPr lang="tr-TR" sz="1300" dirty="0">
              <a:latin typeface="Fira Code" panose="020B0809050000020004" pitchFamily="49" charset="0"/>
              <a:ea typeface="Fira Code" panose="020B0809050000020004" pitchFamily="49" charset="0"/>
              <a:cs typeface="Fira Code" panose="020B0809050000020004" pitchFamily="49" charset="0"/>
            </a:endParaRPr>
          </a:p>
          <a:p>
            <a:pPr marL="285750" indent="-285750" algn="just">
              <a:buFont typeface="Arial" panose="020B0604020202020204" pitchFamily="34" charset="0"/>
              <a:buChar char="•"/>
            </a:pPr>
            <a:r>
              <a:rPr lang="tr-TR" sz="1300" b="1" dirty="0">
                <a:latin typeface="Fira Code" panose="020B0809050000020004" pitchFamily="49" charset="0"/>
                <a:ea typeface="Fira Code" panose="020B0809050000020004" pitchFamily="49" charset="0"/>
                <a:cs typeface="Fira Code" panose="020B0809050000020004" pitchFamily="49" charset="0"/>
              </a:rPr>
              <a:t>Geri Bildirim Mekanizması: </a:t>
            </a:r>
            <a:r>
              <a:rPr lang="tr-TR" sz="1300" dirty="0">
                <a:latin typeface="Fira Code" panose="020B0809050000020004" pitchFamily="49" charset="0"/>
                <a:ea typeface="Fira Code" panose="020B0809050000020004" pitchFamily="49" charset="0"/>
                <a:cs typeface="Fira Code" panose="020B0809050000020004" pitchFamily="49" charset="0"/>
              </a:rPr>
              <a:t>Sürecin müşteri geri bildirimleri ile şekillendirilmesi, yazılımın müşteri beklentilerini karşılamasına yardımcı olur.</a:t>
            </a:r>
          </a:p>
          <a:p>
            <a:pPr marL="285750" indent="-285750" algn="just">
              <a:buFont typeface="Arial" panose="020B0604020202020204" pitchFamily="34" charset="0"/>
              <a:buChar char="•"/>
            </a:pPr>
            <a:endParaRPr lang="tr-TR" sz="1300" dirty="0">
              <a:latin typeface="Fira Code" panose="020B0809050000020004" pitchFamily="49" charset="0"/>
              <a:ea typeface="Fira Code" panose="020B0809050000020004" pitchFamily="49" charset="0"/>
              <a:cs typeface="Fira Code" panose="020B0809050000020004" pitchFamily="49" charset="0"/>
            </a:endParaRPr>
          </a:p>
          <a:p>
            <a:pPr marL="285750" indent="-285750" algn="just">
              <a:buFont typeface="Arial" panose="020B0604020202020204" pitchFamily="34" charset="0"/>
              <a:buChar char="•"/>
            </a:pPr>
            <a:r>
              <a:rPr lang="tr-TR" sz="1300" b="1" dirty="0">
                <a:latin typeface="Fira Code" panose="020B0809050000020004" pitchFamily="49" charset="0"/>
                <a:ea typeface="Fira Code" panose="020B0809050000020004" pitchFamily="49" charset="0"/>
                <a:cs typeface="Fira Code" panose="020B0809050000020004" pitchFamily="49" charset="0"/>
              </a:rPr>
              <a:t>Zaman ve Maliyet Yönetimi: </a:t>
            </a:r>
            <a:r>
              <a:rPr lang="tr-TR" sz="1300" dirty="0">
                <a:latin typeface="Fira Code" panose="020B0809050000020004" pitchFamily="49" charset="0"/>
                <a:ea typeface="Fira Code" panose="020B0809050000020004" pitchFamily="49" charset="0"/>
                <a:cs typeface="Fira Code" panose="020B0809050000020004" pitchFamily="49" charset="0"/>
              </a:rPr>
              <a:t>Planlama aşamasının doğru yapılması sayesinde zaman ve maliyetler daha iyi yönetilebilir.</a:t>
            </a:r>
          </a:p>
        </p:txBody>
      </p:sp>
      <p:sp>
        <p:nvSpPr>
          <p:cNvPr id="2" name="Metin kutusu 1">
            <a:extLst>
              <a:ext uri="{FF2B5EF4-FFF2-40B4-BE49-F238E27FC236}">
                <a16:creationId xmlns:a16="http://schemas.microsoft.com/office/drawing/2014/main" id="{2D07448C-2609-6320-C20D-0AD3D5375B8F}"/>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53318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4"/>
            <a:ext cx="7704000" cy="7878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Yazılım Geliştirme Yaşam Döngüsü</a:t>
            </a:r>
            <a:br>
              <a:rPr lang="tr-TR" b="1" dirty="0"/>
            </a:br>
            <a:r>
              <a:rPr lang="tr-TR" sz="1800" b="1" dirty="0">
                <a:solidFill>
                  <a:srgbClr val="0070C0"/>
                </a:solidFill>
              </a:rPr>
              <a:t>Dezavantajları</a:t>
            </a:r>
            <a:endParaRPr sz="1800" b="1" dirty="0">
              <a:solidFill>
                <a:srgbClr val="0070C0"/>
              </a:solidFill>
            </a:endParaRPr>
          </a:p>
        </p:txBody>
      </p:sp>
      <p:sp>
        <p:nvSpPr>
          <p:cNvPr id="4" name="Metin kutusu 3">
            <a:extLst>
              <a:ext uri="{FF2B5EF4-FFF2-40B4-BE49-F238E27FC236}">
                <a16:creationId xmlns:a16="http://schemas.microsoft.com/office/drawing/2014/main" id="{63035140-0E8A-F001-4CE2-280F103C1402}"/>
              </a:ext>
            </a:extLst>
          </p:cNvPr>
          <p:cNvSpPr txBox="1"/>
          <p:nvPr/>
        </p:nvSpPr>
        <p:spPr>
          <a:xfrm>
            <a:off x="720000" y="1428865"/>
            <a:ext cx="7516857" cy="1892826"/>
          </a:xfrm>
          <a:prstGeom prst="rect">
            <a:avLst/>
          </a:prstGeom>
          <a:noFill/>
        </p:spPr>
        <p:txBody>
          <a:bodyPr wrap="square" rtlCol="0">
            <a:spAutoFit/>
          </a:bodyPr>
          <a:lstStyle/>
          <a:p>
            <a:pPr marL="285750" indent="-285750" algn="just">
              <a:buFont typeface="Arial" panose="020B0604020202020204" pitchFamily="34" charset="0"/>
              <a:buChar char="•"/>
            </a:pPr>
            <a:r>
              <a:rPr lang="tr-TR" sz="1300" b="1" dirty="0">
                <a:latin typeface="Fira Code" panose="020B0809050000020004" pitchFamily="49" charset="0"/>
                <a:ea typeface="Fira Code" panose="020B0809050000020004" pitchFamily="49" charset="0"/>
                <a:cs typeface="Fira Code" panose="020B0809050000020004" pitchFamily="49" charset="0"/>
              </a:rPr>
              <a:t>Uzun Süreçler: </a:t>
            </a:r>
            <a:r>
              <a:rPr lang="tr-TR" sz="1300" dirty="0">
                <a:latin typeface="Fira Code" panose="020B0809050000020004" pitchFamily="49" charset="0"/>
                <a:ea typeface="Fira Code" panose="020B0809050000020004" pitchFamily="49" charset="0"/>
                <a:cs typeface="Fira Code" panose="020B0809050000020004" pitchFamily="49" charset="0"/>
              </a:rPr>
              <a:t>Bazı SDLC modelleri (örneğin Şelale Modeli), gereksinimlerin değiştiği projelerde esnek değildir ve bu da süreci uzatabilir.</a:t>
            </a:r>
          </a:p>
          <a:p>
            <a:pPr marL="285750" indent="-285750" algn="just">
              <a:buFont typeface="Arial" panose="020B0604020202020204" pitchFamily="34" charset="0"/>
              <a:buChar char="•"/>
            </a:pPr>
            <a:endParaRPr lang="tr-TR" sz="1300" b="1" dirty="0">
              <a:latin typeface="Fira Code" panose="020B0809050000020004" pitchFamily="49" charset="0"/>
              <a:ea typeface="Fira Code" panose="020B0809050000020004" pitchFamily="49" charset="0"/>
              <a:cs typeface="Fira Code" panose="020B0809050000020004" pitchFamily="49" charset="0"/>
            </a:endParaRPr>
          </a:p>
          <a:p>
            <a:pPr marL="285750" indent="-285750" algn="just">
              <a:buFont typeface="Arial" panose="020B0604020202020204" pitchFamily="34" charset="0"/>
              <a:buChar char="•"/>
            </a:pPr>
            <a:r>
              <a:rPr lang="tr-TR" sz="1300" b="1" dirty="0">
                <a:latin typeface="Fira Code" panose="020B0809050000020004" pitchFamily="49" charset="0"/>
                <a:ea typeface="Fira Code" panose="020B0809050000020004" pitchFamily="49" charset="0"/>
                <a:cs typeface="Fira Code" panose="020B0809050000020004" pitchFamily="49" charset="0"/>
              </a:rPr>
              <a:t>Yüksek Maliyet: </a:t>
            </a:r>
            <a:r>
              <a:rPr lang="tr-TR" sz="1300" dirty="0">
                <a:latin typeface="Fira Code" panose="020B0809050000020004" pitchFamily="49" charset="0"/>
                <a:ea typeface="Fira Code" panose="020B0809050000020004" pitchFamily="49" charset="0"/>
                <a:cs typeface="Fira Code" panose="020B0809050000020004" pitchFamily="49" charset="0"/>
              </a:rPr>
              <a:t>Özellikle sürekli testler ve bakım süreçleri, maliyetleri artırabilir.</a:t>
            </a:r>
          </a:p>
          <a:p>
            <a:pPr marL="285750" indent="-285750" algn="just">
              <a:buFont typeface="Arial" panose="020B0604020202020204" pitchFamily="34" charset="0"/>
              <a:buChar char="•"/>
            </a:pPr>
            <a:endParaRPr lang="tr-TR" sz="1300" b="1" dirty="0">
              <a:latin typeface="Fira Code" panose="020B0809050000020004" pitchFamily="49" charset="0"/>
              <a:ea typeface="Fira Code" panose="020B0809050000020004" pitchFamily="49" charset="0"/>
              <a:cs typeface="Fira Code" panose="020B0809050000020004" pitchFamily="49" charset="0"/>
            </a:endParaRPr>
          </a:p>
          <a:p>
            <a:pPr marL="285750" indent="-285750" algn="just">
              <a:buFont typeface="Arial" panose="020B0604020202020204" pitchFamily="34" charset="0"/>
              <a:buChar char="•"/>
            </a:pPr>
            <a:r>
              <a:rPr lang="tr-TR" sz="1300" b="1" dirty="0">
                <a:latin typeface="Fira Code" panose="020B0809050000020004" pitchFamily="49" charset="0"/>
                <a:ea typeface="Fira Code" panose="020B0809050000020004" pitchFamily="49" charset="0"/>
                <a:cs typeface="Fira Code" panose="020B0809050000020004" pitchFamily="49" charset="0"/>
              </a:rPr>
              <a:t>Değişim Yönetimi: </a:t>
            </a:r>
            <a:r>
              <a:rPr lang="tr-TR" sz="1300" dirty="0">
                <a:latin typeface="Fira Code" panose="020B0809050000020004" pitchFamily="49" charset="0"/>
                <a:ea typeface="Fira Code" panose="020B0809050000020004" pitchFamily="49" charset="0"/>
                <a:cs typeface="Fira Code" panose="020B0809050000020004" pitchFamily="49" charset="0"/>
              </a:rPr>
              <a:t>Gereksinimlerde beklenmedik değişiklikler olursa, bazı modellerde bu değişiklikleri yönetmek zor olabilir.</a:t>
            </a:r>
          </a:p>
        </p:txBody>
      </p:sp>
      <p:sp>
        <p:nvSpPr>
          <p:cNvPr id="2" name="Metin kutusu 1">
            <a:extLst>
              <a:ext uri="{FF2B5EF4-FFF2-40B4-BE49-F238E27FC236}">
                <a16:creationId xmlns:a16="http://schemas.microsoft.com/office/drawing/2014/main" id="{E3977F74-2480-A060-4FBA-2AD1C2F5B89E}"/>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80350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4"/>
            <a:ext cx="7704000" cy="7878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Yazılım Geliştirme Yaşam Döngüsü</a:t>
            </a:r>
            <a:endParaRPr sz="1800" b="1" dirty="0">
              <a:solidFill>
                <a:srgbClr val="0070C0"/>
              </a:solidFill>
            </a:endParaRPr>
          </a:p>
        </p:txBody>
      </p:sp>
      <p:graphicFrame>
        <p:nvGraphicFramePr>
          <p:cNvPr id="9" name="Tablo 8">
            <a:extLst>
              <a:ext uri="{FF2B5EF4-FFF2-40B4-BE49-F238E27FC236}">
                <a16:creationId xmlns:a16="http://schemas.microsoft.com/office/drawing/2014/main" id="{227B6C9D-0011-3411-C5EF-A70A0BF5ABD6}"/>
              </a:ext>
            </a:extLst>
          </p:cNvPr>
          <p:cNvGraphicFramePr>
            <a:graphicFrameLocks noGrp="1"/>
          </p:cNvGraphicFramePr>
          <p:nvPr>
            <p:extLst>
              <p:ext uri="{D42A27DB-BD31-4B8C-83A1-F6EECF244321}">
                <p14:modId xmlns:p14="http://schemas.microsoft.com/office/powerpoint/2010/main" val="2916464116"/>
              </p:ext>
            </p:extLst>
          </p:nvPr>
        </p:nvGraphicFramePr>
        <p:xfrm>
          <a:off x="972457" y="1232921"/>
          <a:ext cx="6741885" cy="3375365"/>
        </p:xfrm>
        <a:graphic>
          <a:graphicData uri="http://schemas.openxmlformats.org/drawingml/2006/table">
            <a:tbl>
              <a:tblPr>
                <a:tableStyleId>{3BA2D7C4-92F9-4D82-A34E-3DCEECCD286D}</a:tableStyleId>
              </a:tblPr>
              <a:tblGrid>
                <a:gridCol w="1429657">
                  <a:extLst>
                    <a:ext uri="{9D8B030D-6E8A-4147-A177-3AD203B41FA5}">
                      <a16:colId xmlns:a16="http://schemas.microsoft.com/office/drawing/2014/main" val="1223933900"/>
                    </a:ext>
                  </a:extLst>
                </a:gridCol>
                <a:gridCol w="2483145">
                  <a:extLst>
                    <a:ext uri="{9D8B030D-6E8A-4147-A177-3AD203B41FA5}">
                      <a16:colId xmlns:a16="http://schemas.microsoft.com/office/drawing/2014/main" val="2549770116"/>
                    </a:ext>
                  </a:extLst>
                </a:gridCol>
                <a:gridCol w="2829083">
                  <a:extLst>
                    <a:ext uri="{9D8B030D-6E8A-4147-A177-3AD203B41FA5}">
                      <a16:colId xmlns:a16="http://schemas.microsoft.com/office/drawing/2014/main" val="3069045647"/>
                    </a:ext>
                  </a:extLst>
                </a:gridCol>
              </a:tblGrid>
              <a:tr h="405044">
                <a:tc>
                  <a:txBody>
                    <a:bodyPr/>
                    <a:lstStyle/>
                    <a:p>
                      <a:pPr algn="ctr" fontAlgn="ctr"/>
                      <a:r>
                        <a:rPr lang="tr-TR" sz="800" b="1" u="none" strike="noStrike" dirty="0">
                          <a:effectLst/>
                          <a:latin typeface="Fira Code" panose="020B0809050000020004" pitchFamily="49" charset="0"/>
                          <a:ea typeface="Fira Code" panose="020B0809050000020004" pitchFamily="49" charset="0"/>
                          <a:cs typeface="Fira Code" panose="020B0809050000020004" pitchFamily="49" charset="0"/>
                        </a:rPr>
                        <a:t>Özellik</a:t>
                      </a:r>
                      <a:endParaRPr lang="tr-TR" sz="800" b="1"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tc>
                  <a:txBody>
                    <a:bodyPr/>
                    <a:lstStyle/>
                    <a:p>
                      <a:pPr algn="ctr" fontAlgn="ctr"/>
                      <a:r>
                        <a:rPr lang="tr-TR" sz="800" b="1" u="none" strike="noStrike" dirty="0">
                          <a:effectLst/>
                          <a:latin typeface="Fira Code" panose="020B0809050000020004" pitchFamily="49" charset="0"/>
                          <a:ea typeface="Fira Code" panose="020B0809050000020004" pitchFamily="49" charset="0"/>
                          <a:cs typeface="Fira Code" panose="020B0809050000020004" pitchFamily="49" charset="0"/>
                        </a:rPr>
                        <a:t>SDLC (Yazılım Geliştirme Yaşam Döngüsü)</a:t>
                      </a:r>
                      <a:endParaRPr lang="tr-TR" sz="800" b="1"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tc>
                  <a:txBody>
                    <a:bodyPr/>
                    <a:lstStyle/>
                    <a:p>
                      <a:pPr algn="ctr" fontAlgn="ctr"/>
                      <a:r>
                        <a:rPr lang="tr-TR" sz="800" b="1" u="none" strike="noStrike" dirty="0">
                          <a:effectLst/>
                          <a:latin typeface="Fira Code" panose="020B0809050000020004" pitchFamily="49" charset="0"/>
                          <a:ea typeface="Fira Code" panose="020B0809050000020004" pitchFamily="49" charset="0"/>
                          <a:cs typeface="Fira Code" panose="020B0809050000020004" pitchFamily="49" charset="0"/>
                        </a:rPr>
                        <a:t>Şelale Modeli (</a:t>
                      </a:r>
                      <a:r>
                        <a:rPr lang="tr-TR" sz="800" b="1" u="none" strike="noStrike" dirty="0" err="1">
                          <a:effectLst/>
                          <a:latin typeface="Fira Code" panose="020B0809050000020004" pitchFamily="49" charset="0"/>
                          <a:ea typeface="Fira Code" panose="020B0809050000020004" pitchFamily="49" charset="0"/>
                          <a:cs typeface="Fira Code" panose="020B0809050000020004" pitchFamily="49" charset="0"/>
                        </a:rPr>
                        <a:t>Waterfall</a:t>
                      </a:r>
                      <a:r>
                        <a:rPr lang="tr-TR" sz="800" b="1" u="none" strike="noStrike" dirty="0">
                          <a:effectLst/>
                          <a:latin typeface="Fira Code" panose="020B0809050000020004" pitchFamily="49" charset="0"/>
                          <a:ea typeface="Fira Code" panose="020B0809050000020004" pitchFamily="49" charset="0"/>
                          <a:cs typeface="Fira Code" panose="020B0809050000020004" pitchFamily="49" charset="0"/>
                        </a:rPr>
                        <a:t> Model)</a:t>
                      </a:r>
                      <a:endParaRPr lang="tr-TR" sz="800" b="1"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extLst>
                  <a:ext uri="{0D108BD9-81ED-4DB2-BD59-A6C34878D82A}">
                    <a16:rowId xmlns:a16="http://schemas.microsoft.com/office/drawing/2014/main" val="4283633312"/>
                  </a:ext>
                </a:extLst>
              </a:tr>
              <a:tr h="405044">
                <a:tc>
                  <a:txBody>
                    <a:bodyPr/>
                    <a:lstStyle/>
                    <a:p>
                      <a:pPr algn="ctr" fontAlgn="ctr"/>
                      <a:r>
                        <a:rPr lang="tr-TR" sz="800" b="1" u="none" strike="noStrike" dirty="0">
                          <a:effectLst/>
                          <a:latin typeface="Fira Code" panose="020B0809050000020004" pitchFamily="49" charset="0"/>
                          <a:ea typeface="Fira Code" panose="020B0809050000020004" pitchFamily="49" charset="0"/>
                          <a:cs typeface="Fira Code" panose="020B0809050000020004" pitchFamily="49" charset="0"/>
                        </a:rPr>
                        <a:t>Tanım</a:t>
                      </a:r>
                      <a:endParaRPr lang="tr-TR" sz="800" b="1"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tc>
                  <a:txBody>
                    <a:bodyPr/>
                    <a:lstStyle/>
                    <a:p>
                      <a:pPr algn="ctr" fontAlgn="ctr"/>
                      <a:r>
                        <a:rPr lang="tr-TR" sz="800" u="none" strike="noStrike">
                          <a:effectLst/>
                          <a:latin typeface="Fira Code" panose="020B0809050000020004" pitchFamily="49" charset="0"/>
                          <a:ea typeface="Fira Code" panose="020B0809050000020004" pitchFamily="49" charset="0"/>
                          <a:cs typeface="Fira Code" panose="020B0809050000020004" pitchFamily="49" charset="0"/>
                        </a:rPr>
                        <a:t>Yazılım geliştirme sürecinin genel çerçevesi.</a:t>
                      </a:r>
                      <a:endParaRPr lang="tr-TR" sz="800" b="0" i="0" u="none" strike="noStrike">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tc>
                  <a:txBody>
                    <a:bodyPr/>
                    <a:lstStyle/>
                    <a:p>
                      <a:pPr algn="ctr" fontAlgn="ctr"/>
                      <a:r>
                        <a:rPr lang="sv-SE" sz="800" u="none" strike="noStrike">
                          <a:effectLst/>
                          <a:latin typeface="Fira Code" panose="020B0809050000020004" pitchFamily="49" charset="0"/>
                          <a:ea typeface="Fira Code" panose="020B0809050000020004" pitchFamily="49" charset="0"/>
                          <a:cs typeface="Fira Code" panose="020B0809050000020004" pitchFamily="49" charset="0"/>
                        </a:rPr>
                        <a:t>SDLC içinde kullanılan bir model.</a:t>
                      </a:r>
                      <a:endParaRPr lang="sv-SE" sz="800" b="0" i="0" u="none" strike="noStrike">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extLst>
                  <a:ext uri="{0D108BD9-81ED-4DB2-BD59-A6C34878D82A}">
                    <a16:rowId xmlns:a16="http://schemas.microsoft.com/office/drawing/2014/main" val="2155827864"/>
                  </a:ext>
                </a:extLst>
              </a:tr>
              <a:tr h="540058">
                <a:tc>
                  <a:txBody>
                    <a:bodyPr/>
                    <a:lstStyle/>
                    <a:p>
                      <a:pPr algn="ctr" fontAlgn="ctr"/>
                      <a:r>
                        <a:rPr lang="tr-TR" sz="800" b="1" u="none" strike="noStrike" dirty="0">
                          <a:effectLst/>
                          <a:latin typeface="Fira Code" panose="020B0809050000020004" pitchFamily="49" charset="0"/>
                          <a:ea typeface="Fira Code" panose="020B0809050000020004" pitchFamily="49" charset="0"/>
                          <a:cs typeface="Fira Code" panose="020B0809050000020004" pitchFamily="49" charset="0"/>
                        </a:rPr>
                        <a:t>Esneklik</a:t>
                      </a:r>
                      <a:endParaRPr lang="tr-TR" sz="800" b="1"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tc>
                  <a:txBody>
                    <a:bodyPr/>
                    <a:lstStyle/>
                    <a:p>
                      <a:pPr algn="ctr" fontAlgn="ctr"/>
                      <a:r>
                        <a:rPr lang="tr-TR" sz="800" u="none" strike="noStrike">
                          <a:effectLst/>
                          <a:latin typeface="Fira Code" panose="020B0809050000020004" pitchFamily="49" charset="0"/>
                          <a:ea typeface="Fira Code" panose="020B0809050000020004" pitchFamily="49" charset="0"/>
                          <a:cs typeface="Fira Code" panose="020B0809050000020004" pitchFamily="49" charset="0"/>
                        </a:rPr>
                        <a:t>Çeşitli modellere ve metodolojilere göre uygulanabilir (Agile, Spiral, vb.).</a:t>
                      </a:r>
                      <a:endParaRPr lang="tr-TR" sz="800" b="0" i="0" u="none" strike="noStrike">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tc>
                  <a:txBody>
                    <a:bodyPr/>
                    <a:lstStyle/>
                    <a:p>
                      <a:pPr algn="ctr" fontAlgn="ctr"/>
                      <a:r>
                        <a:rPr lang="tr-TR" sz="800" u="none" strike="noStrike">
                          <a:effectLst/>
                          <a:latin typeface="Fira Code" panose="020B0809050000020004" pitchFamily="49" charset="0"/>
                          <a:ea typeface="Fira Code" panose="020B0809050000020004" pitchFamily="49" charset="0"/>
                          <a:cs typeface="Fira Code" panose="020B0809050000020004" pitchFamily="49" charset="0"/>
                        </a:rPr>
                        <a:t>Doğrusal ve sıralı, esnek değil.</a:t>
                      </a:r>
                      <a:endParaRPr lang="tr-TR" sz="800" b="0" i="0" u="none" strike="noStrike">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extLst>
                  <a:ext uri="{0D108BD9-81ED-4DB2-BD59-A6C34878D82A}">
                    <a16:rowId xmlns:a16="http://schemas.microsoft.com/office/drawing/2014/main" val="620148558"/>
                  </a:ext>
                </a:extLst>
              </a:tr>
              <a:tr h="675073">
                <a:tc>
                  <a:txBody>
                    <a:bodyPr/>
                    <a:lstStyle/>
                    <a:p>
                      <a:pPr algn="ctr" fontAlgn="ctr"/>
                      <a:r>
                        <a:rPr lang="tr-TR" sz="800" b="1" u="none" strike="noStrike" dirty="0">
                          <a:effectLst/>
                          <a:latin typeface="Fira Code" panose="020B0809050000020004" pitchFamily="49" charset="0"/>
                          <a:ea typeface="Fira Code" panose="020B0809050000020004" pitchFamily="49" charset="0"/>
                          <a:cs typeface="Fira Code" panose="020B0809050000020004" pitchFamily="49" charset="0"/>
                        </a:rPr>
                        <a:t>Süreç Yönetimi</a:t>
                      </a:r>
                      <a:endParaRPr lang="tr-TR" sz="800" b="1"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tc>
                  <a:txBody>
                    <a:bodyPr/>
                    <a:lstStyle/>
                    <a:p>
                      <a:pPr algn="ctr" fontAlgn="ctr"/>
                      <a:r>
                        <a:rPr lang="tr-TR" sz="800" u="none" strike="noStrike">
                          <a:effectLst/>
                          <a:latin typeface="Fira Code" panose="020B0809050000020004" pitchFamily="49" charset="0"/>
                          <a:ea typeface="Fira Code" panose="020B0809050000020004" pitchFamily="49" charset="0"/>
                          <a:cs typeface="Fira Code" panose="020B0809050000020004" pitchFamily="49" charset="0"/>
                        </a:rPr>
                        <a:t>SDLC, yazılım yaşam döngüsünün her aşamasını kapsar ve birden fazla model kullanabilir.</a:t>
                      </a:r>
                      <a:endParaRPr lang="tr-TR" sz="800" b="0" i="0" u="none" strike="noStrike">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tc>
                  <a:txBody>
                    <a:bodyPr/>
                    <a:lstStyle/>
                    <a:p>
                      <a:pPr algn="ctr" fontAlgn="ctr"/>
                      <a:r>
                        <a:rPr lang="tr-TR" sz="800" u="none" strike="noStrike">
                          <a:effectLst/>
                          <a:latin typeface="Fira Code" panose="020B0809050000020004" pitchFamily="49" charset="0"/>
                          <a:ea typeface="Fira Code" panose="020B0809050000020004" pitchFamily="49" charset="0"/>
                          <a:cs typeface="Fira Code" panose="020B0809050000020004" pitchFamily="49" charset="0"/>
                        </a:rPr>
                        <a:t>Şelale, SDLC aşamalarını sıralı olarak izler.</a:t>
                      </a:r>
                      <a:endParaRPr lang="tr-TR" sz="800" b="0" i="0" u="none" strike="noStrike">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extLst>
                  <a:ext uri="{0D108BD9-81ED-4DB2-BD59-A6C34878D82A}">
                    <a16:rowId xmlns:a16="http://schemas.microsoft.com/office/drawing/2014/main" val="3434112522"/>
                  </a:ext>
                </a:extLst>
              </a:tr>
              <a:tr h="810088">
                <a:tc>
                  <a:txBody>
                    <a:bodyPr/>
                    <a:lstStyle/>
                    <a:p>
                      <a:pPr algn="ctr" fontAlgn="ctr"/>
                      <a:r>
                        <a:rPr lang="tr-TR" sz="800" b="1" u="none" strike="noStrike" dirty="0">
                          <a:effectLst/>
                          <a:latin typeface="Fira Code" panose="020B0809050000020004" pitchFamily="49" charset="0"/>
                          <a:ea typeface="Fira Code" panose="020B0809050000020004" pitchFamily="49" charset="0"/>
                          <a:cs typeface="Fira Code" panose="020B0809050000020004" pitchFamily="49" charset="0"/>
                        </a:rPr>
                        <a:t>Geri Dönüş ve Değişiklik</a:t>
                      </a:r>
                      <a:endParaRPr lang="tr-TR" sz="800" b="1"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tc>
                  <a:txBody>
                    <a:bodyPr/>
                    <a:lstStyle/>
                    <a:p>
                      <a:pPr algn="ctr" fontAlgn="ctr"/>
                      <a:r>
                        <a:rPr lang="tr-TR" sz="800" u="none" strike="noStrike">
                          <a:effectLst/>
                          <a:latin typeface="Fira Code" panose="020B0809050000020004" pitchFamily="49" charset="0"/>
                          <a:ea typeface="Fira Code" panose="020B0809050000020004" pitchFamily="49" charset="0"/>
                          <a:cs typeface="Fira Code" panose="020B0809050000020004" pitchFamily="49" charset="0"/>
                        </a:rPr>
                        <a:t>SDLC'nin uygulanmasına bağlı olarak değişiklikler yapılabilir (Agile gibi modellerde esneklik yüksektir).</a:t>
                      </a:r>
                      <a:endParaRPr lang="tr-TR" sz="800" b="0" i="0" u="none" strike="noStrike">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tc>
                  <a:txBody>
                    <a:bodyPr/>
                    <a:lstStyle/>
                    <a:p>
                      <a:pPr algn="ctr" fontAlgn="ctr"/>
                      <a:r>
                        <a:rPr lang="tr-TR" sz="800" u="none" strike="noStrike">
                          <a:effectLst/>
                          <a:latin typeface="Fira Code" panose="020B0809050000020004" pitchFamily="49" charset="0"/>
                          <a:ea typeface="Fira Code" panose="020B0809050000020004" pitchFamily="49" charset="0"/>
                          <a:cs typeface="Fira Code" panose="020B0809050000020004" pitchFamily="49" charset="0"/>
                        </a:rPr>
                        <a:t>Bir aşama tamamlandıktan sonra değişiklik yapmak zordur.</a:t>
                      </a:r>
                      <a:endParaRPr lang="tr-TR" sz="800" b="0" i="0" u="none" strike="noStrike">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extLst>
                  <a:ext uri="{0D108BD9-81ED-4DB2-BD59-A6C34878D82A}">
                    <a16:rowId xmlns:a16="http://schemas.microsoft.com/office/drawing/2014/main" val="3410294042"/>
                  </a:ext>
                </a:extLst>
              </a:tr>
              <a:tr h="540058">
                <a:tc>
                  <a:txBody>
                    <a:bodyPr/>
                    <a:lstStyle/>
                    <a:p>
                      <a:pPr algn="ctr" fontAlgn="ctr"/>
                      <a:r>
                        <a:rPr lang="tr-TR" sz="800" b="1" u="none" strike="noStrike" dirty="0">
                          <a:effectLst/>
                          <a:latin typeface="Fira Code" panose="020B0809050000020004" pitchFamily="49" charset="0"/>
                          <a:ea typeface="Fira Code" panose="020B0809050000020004" pitchFamily="49" charset="0"/>
                          <a:cs typeface="Fira Code" panose="020B0809050000020004" pitchFamily="49" charset="0"/>
                        </a:rPr>
                        <a:t>Yöntemler</a:t>
                      </a:r>
                      <a:endParaRPr lang="tr-TR" sz="800" b="1"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tc>
                  <a:txBody>
                    <a:bodyPr/>
                    <a:lstStyle/>
                    <a:p>
                      <a:pPr algn="ctr" fontAlgn="ctr"/>
                      <a:r>
                        <a:rPr lang="tr-TR" sz="800" u="none" strike="noStrike">
                          <a:effectLst/>
                          <a:latin typeface="Fira Code" panose="020B0809050000020004" pitchFamily="49" charset="0"/>
                          <a:ea typeface="Fira Code" panose="020B0809050000020004" pitchFamily="49" charset="0"/>
                          <a:cs typeface="Fira Code" panose="020B0809050000020004" pitchFamily="49" charset="0"/>
                        </a:rPr>
                        <a:t>SDLC içinde Şelale, Agile, Spiral, RAD gibi farklı yöntemler yer alabilir.</a:t>
                      </a:r>
                      <a:endParaRPr lang="tr-TR" sz="800" b="0" i="0" u="none" strike="noStrike">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tc>
                  <a:txBody>
                    <a:bodyPr/>
                    <a:lstStyle/>
                    <a:p>
                      <a:pPr algn="ctr" fontAlgn="ctr"/>
                      <a:r>
                        <a:rPr lang="tr-TR" sz="800" u="none" strike="noStrike" dirty="0">
                          <a:effectLst/>
                          <a:latin typeface="Fira Code" panose="020B0809050000020004" pitchFamily="49" charset="0"/>
                          <a:ea typeface="Fira Code" panose="020B0809050000020004" pitchFamily="49" charset="0"/>
                          <a:cs typeface="Fira Code" panose="020B0809050000020004" pitchFamily="49" charset="0"/>
                        </a:rPr>
                        <a:t>Sadece sıralı ve aşamalı bir süreç izlenir.</a:t>
                      </a:r>
                      <a:endParaRPr lang="tr-TR" sz="800" b="0"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6833" marR="6833" marT="6833" marB="0" anchor="ctr"/>
                </a:tc>
                <a:extLst>
                  <a:ext uri="{0D108BD9-81ED-4DB2-BD59-A6C34878D82A}">
                    <a16:rowId xmlns:a16="http://schemas.microsoft.com/office/drawing/2014/main" val="375361904"/>
                  </a:ext>
                </a:extLst>
              </a:tr>
            </a:tbl>
          </a:graphicData>
        </a:graphic>
      </p:graphicFrame>
      <p:sp>
        <p:nvSpPr>
          <p:cNvPr id="2" name="Metin kutusu 1">
            <a:extLst>
              <a:ext uri="{FF2B5EF4-FFF2-40B4-BE49-F238E27FC236}">
                <a16:creationId xmlns:a16="http://schemas.microsoft.com/office/drawing/2014/main" id="{2A29DE79-B59A-3773-F6B1-D039B1CEF282}"/>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28625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7"/>
          <p:cNvSpPr txBox="1">
            <a:spLocks noGrp="1"/>
          </p:cNvSpPr>
          <p:nvPr>
            <p:ph type="title"/>
          </p:nvPr>
        </p:nvSpPr>
        <p:spPr>
          <a:xfrm>
            <a:off x="715100" y="2371250"/>
            <a:ext cx="572198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b="1" dirty="0"/>
              <a:t>Yazılım Sistem Tasarımı</a:t>
            </a:r>
            <a:endParaRPr b="1" dirty="0"/>
          </a:p>
        </p:txBody>
      </p:sp>
      <p:sp>
        <p:nvSpPr>
          <p:cNvPr id="997" name="Google Shape;997;p47"/>
          <p:cNvSpPr txBox="1">
            <a:spLocks noGrp="1"/>
          </p:cNvSpPr>
          <p:nvPr>
            <p:ph type="title" idx="2"/>
          </p:nvPr>
        </p:nvSpPr>
        <p:spPr>
          <a:xfrm>
            <a:off x="715100" y="1300850"/>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0</a:t>
            </a:r>
            <a:r>
              <a:rPr lang="tr-TR" b="1" dirty="0"/>
              <a:t>4</a:t>
            </a:r>
            <a:endParaRPr b="1" dirty="0"/>
          </a:p>
        </p:txBody>
      </p:sp>
      <p:grpSp>
        <p:nvGrpSpPr>
          <p:cNvPr id="8" name="Google Shape;8873;p80">
            <a:extLst>
              <a:ext uri="{FF2B5EF4-FFF2-40B4-BE49-F238E27FC236}">
                <a16:creationId xmlns:a16="http://schemas.microsoft.com/office/drawing/2014/main" id="{09D0E54F-DE9B-1FA3-F137-A5579E75139A}"/>
              </a:ext>
            </a:extLst>
          </p:cNvPr>
          <p:cNvGrpSpPr/>
          <p:nvPr/>
        </p:nvGrpSpPr>
        <p:grpSpPr>
          <a:xfrm>
            <a:off x="6041600" y="1300850"/>
            <a:ext cx="2382934" cy="493249"/>
            <a:chOff x="1808063" y="4294338"/>
            <a:chExt cx="3370782" cy="721817"/>
          </a:xfrm>
          <a:solidFill>
            <a:schemeClr val="tx1"/>
          </a:solidFill>
        </p:grpSpPr>
        <p:sp>
          <p:nvSpPr>
            <p:cNvPr id="9" name="Google Shape;8874;p80">
              <a:extLst>
                <a:ext uri="{FF2B5EF4-FFF2-40B4-BE49-F238E27FC236}">
                  <a16:creationId xmlns:a16="http://schemas.microsoft.com/office/drawing/2014/main" id="{B9C66174-AA39-3CF9-53C6-FE7D23D97C5E}"/>
                </a:ext>
              </a:extLst>
            </p:cNvPr>
            <p:cNvSpPr/>
            <p:nvPr/>
          </p:nvSpPr>
          <p:spPr>
            <a:xfrm>
              <a:off x="1906300"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875;p80">
              <a:extLst>
                <a:ext uri="{FF2B5EF4-FFF2-40B4-BE49-F238E27FC236}">
                  <a16:creationId xmlns:a16="http://schemas.microsoft.com/office/drawing/2014/main" id="{85BE941C-97CA-BA4F-6365-FDDEA895167D}"/>
                </a:ext>
              </a:extLst>
            </p:cNvPr>
            <p:cNvSpPr/>
            <p:nvPr/>
          </p:nvSpPr>
          <p:spPr>
            <a:xfrm>
              <a:off x="3795035" y="4655290"/>
              <a:ext cx="721912" cy="360865"/>
            </a:xfrm>
            <a:custGeom>
              <a:avLst/>
              <a:gdLst/>
              <a:ahLst/>
              <a:cxnLst/>
              <a:rect l="l" t="t" r="r" b="b"/>
              <a:pathLst>
                <a:path w="7904" h="3951" extrusionOk="0">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876;p80">
              <a:extLst>
                <a:ext uri="{FF2B5EF4-FFF2-40B4-BE49-F238E27FC236}">
                  <a16:creationId xmlns:a16="http://schemas.microsoft.com/office/drawing/2014/main" id="{A3B97185-01CF-FB12-C9C6-2425BDB5A1B2}"/>
                </a:ext>
              </a:extLst>
            </p:cNvPr>
            <p:cNvSpPr/>
            <p:nvPr/>
          </p:nvSpPr>
          <p:spPr>
            <a:xfrm>
              <a:off x="3133137" y="4294338"/>
              <a:ext cx="721729" cy="360865"/>
            </a:xfrm>
            <a:custGeom>
              <a:avLst/>
              <a:gdLst/>
              <a:ahLst/>
              <a:cxnLst/>
              <a:rect l="l" t="t" r="r" b="b"/>
              <a:pathLst>
                <a:path w="7902" h="3951" extrusionOk="0">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877;p80">
              <a:extLst>
                <a:ext uri="{FF2B5EF4-FFF2-40B4-BE49-F238E27FC236}">
                  <a16:creationId xmlns:a16="http://schemas.microsoft.com/office/drawing/2014/main" id="{F0461DB7-1117-5206-6D95-DF45BABD78F1}"/>
                </a:ext>
              </a:extLst>
            </p:cNvPr>
            <p:cNvSpPr/>
            <p:nvPr/>
          </p:nvSpPr>
          <p:spPr>
            <a:xfrm>
              <a:off x="1808063" y="4294338"/>
              <a:ext cx="722460" cy="362052"/>
            </a:xfrm>
            <a:custGeom>
              <a:avLst/>
              <a:gdLst/>
              <a:ahLst/>
              <a:cxnLst/>
              <a:rect l="l" t="t" r="r" b="b"/>
              <a:pathLst>
                <a:path w="7910" h="3964" extrusionOk="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878;p80">
              <a:extLst>
                <a:ext uri="{FF2B5EF4-FFF2-40B4-BE49-F238E27FC236}">
                  <a16:creationId xmlns:a16="http://schemas.microsoft.com/office/drawing/2014/main" id="{1D13DF14-F490-A482-79B1-3C502D4BA805}"/>
                </a:ext>
              </a:extLst>
            </p:cNvPr>
            <p:cNvSpPr/>
            <p:nvPr/>
          </p:nvSpPr>
          <p:spPr>
            <a:xfrm>
              <a:off x="2470965" y="4655290"/>
              <a:ext cx="721912" cy="360865"/>
            </a:xfrm>
            <a:custGeom>
              <a:avLst/>
              <a:gdLst/>
              <a:ahLst/>
              <a:cxnLst/>
              <a:rect l="l" t="t" r="r" b="b"/>
              <a:pathLst>
                <a:path w="7904" h="3951" extrusionOk="0">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879;p80">
              <a:extLst>
                <a:ext uri="{FF2B5EF4-FFF2-40B4-BE49-F238E27FC236}">
                  <a16:creationId xmlns:a16="http://schemas.microsoft.com/office/drawing/2014/main" id="{33E9FFA4-B2BE-80AD-EEBC-7CB8B6122DCF}"/>
                </a:ext>
              </a:extLst>
            </p:cNvPr>
            <p:cNvSpPr/>
            <p:nvPr/>
          </p:nvSpPr>
          <p:spPr>
            <a:xfrm>
              <a:off x="4456385" y="4294338"/>
              <a:ext cx="722460" cy="362052"/>
            </a:xfrm>
            <a:custGeom>
              <a:avLst/>
              <a:gdLst/>
              <a:ahLst/>
              <a:cxnLst/>
              <a:rect l="l" t="t" r="r" b="b"/>
              <a:pathLst>
                <a:path w="7910" h="3964" extrusionOk="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80;p80">
              <a:extLst>
                <a:ext uri="{FF2B5EF4-FFF2-40B4-BE49-F238E27FC236}">
                  <a16:creationId xmlns:a16="http://schemas.microsoft.com/office/drawing/2014/main" id="{AA38E219-45A2-3074-BDA8-6D0A54E31766}"/>
                </a:ext>
              </a:extLst>
            </p:cNvPr>
            <p:cNvSpPr/>
            <p:nvPr/>
          </p:nvSpPr>
          <p:spPr>
            <a:xfrm>
              <a:off x="2568813"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881;p80">
              <a:extLst>
                <a:ext uri="{FF2B5EF4-FFF2-40B4-BE49-F238E27FC236}">
                  <a16:creationId xmlns:a16="http://schemas.microsoft.com/office/drawing/2014/main" id="{BCCE6CE8-19E3-C94E-FD99-D4E0BA84B710}"/>
                </a:ext>
              </a:extLst>
            </p:cNvPr>
            <p:cNvSpPr/>
            <p:nvPr/>
          </p:nvSpPr>
          <p:spPr>
            <a:xfrm>
              <a:off x="3231883"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882;p80">
              <a:extLst>
                <a:ext uri="{FF2B5EF4-FFF2-40B4-BE49-F238E27FC236}">
                  <a16:creationId xmlns:a16="http://schemas.microsoft.com/office/drawing/2014/main" id="{525F2034-BD3E-708D-139A-8EABED27A2EE}"/>
                </a:ext>
              </a:extLst>
            </p:cNvPr>
            <p:cNvSpPr/>
            <p:nvPr/>
          </p:nvSpPr>
          <p:spPr>
            <a:xfrm>
              <a:off x="3894395" y="43514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883;p80">
              <a:extLst>
                <a:ext uri="{FF2B5EF4-FFF2-40B4-BE49-F238E27FC236}">
                  <a16:creationId xmlns:a16="http://schemas.microsoft.com/office/drawing/2014/main" id="{3E22A12A-22A9-A830-9CED-36CD348ED186}"/>
                </a:ext>
              </a:extLst>
            </p:cNvPr>
            <p:cNvSpPr/>
            <p:nvPr/>
          </p:nvSpPr>
          <p:spPr>
            <a:xfrm>
              <a:off x="4560958" y="4423127"/>
              <a:ext cx="526025" cy="525979"/>
            </a:xfrm>
            <a:custGeom>
              <a:avLst/>
              <a:gdLst/>
              <a:ahLst/>
              <a:cxnLst/>
              <a:rect l="l" t="t" r="r" b="b"/>
              <a:pathLst>
                <a:path w="22903" h="22901" extrusionOk="0">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41168552"/>
      </p:ext>
    </p:extLst>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Yazılım Sistem Tasarımı</a:t>
            </a:r>
            <a:endParaRPr b="1" dirty="0"/>
          </a:p>
        </p:txBody>
      </p:sp>
      <p:sp>
        <p:nvSpPr>
          <p:cNvPr id="857" name="Google Shape;857;p42"/>
          <p:cNvSpPr txBox="1">
            <a:spLocks noGrp="1"/>
          </p:cNvSpPr>
          <p:nvPr>
            <p:ph type="body" idx="1"/>
          </p:nvPr>
        </p:nvSpPr>
        <p:spPr>
          <a:xfrm>
            <a:off x="720000" y="1017725"/>
            <a:ext cx="7704000" cy="376473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C0604"/>
              </a:buClr>
              <a:buSzPts val="1100"/>
              <a:buFont typeface="Arial"/>
              <a:buNone/>
            </a:pPr>
            <a:r>
              <a:rPr lang="tr-TR" sz="1300" b="1" dirty="0">
                <a:solidFill>
                  <a:schemeClr val="tx1"/>
                </a:solidFill>
              </a:rPr>
              <a:t>Sistem tasarımının temel amacı</a:t>
            </a:r>
            <a:r>
              <a:rPr lang="tr-TR" sz="1300" dirty="0">
                <a:solidFill>
                  <a:schemeClr val="tx1"/>
                </a:solidFill>
              </a:rPr>
              <a:t>, gereksinim analizinde belirlenen işlevselliği ve sistemin genel mimarisini tanımlamaktır. Bu aşamada, yazılımın nasıl çalışacağını, bileşenlerin nasıl etkileşeceğini ve sistemin mimarisinin ne olacağını belirlemek için ayrıntılı bir plan geliştirilir.</a:t>
            </a:r>
          </a:p>
          <a:p>
            <a:pPr marL="0" lvl="0" indent="0" algn="just" rtl="0">
              <a:spcBef>
                <a:spcPts val="0"/>
              </a:spcBef>
              <a:spcAft>
                <a:spcPts val="0"/>
              </a:spcAft>
              <a:buClr>
                <a:srgbClr val="2C0604"/>
              </a:buClr>
              <a:buSzPts val="1100"/>
              <a:buFont typeface="Arial"/>
              <a:buNone/>
            </a:pPr>
            <a:endParaRPr lang="tr-TR" sz="1300" dirty="0">
              <a:solidFill>
                <a:schemeClr val="tx1"/>
              </a:solidFill>
            </a:endParaRPr>
          </a:p>
          <a:p>
            <a:pPr marL="0" lvl="0" indent="0" algn="just" rtl="0">
              <a:spcBef>
                <a:spcPts val="0"/>
              </a:spcBef>
              <a:spcAft>
                <a:spcPts val="0"/>
              </a:spcAft>
              <a:buClr>
                <a:srgbClr val="2C0604"/>
              </a:buClr>
              <a:buSzPts val="1100"/>
              <a:buFont typeface="Arial"/>
              <a:buNone/>
            </a:pPr>
            <a:r>
              <a:rPr lang="tr-TR" sz="1300" b="1" dirty="0">
                <a:solidFill>
                  <a:schemeClr val="tx1"/>
                </a:solidFill>
              </a:rPr>
              <a:t>Sistem Tasarımın Aşamaları:</a:t>
            </a:r>
          </a:p>
          <a:p>
            <a:pPr marL="0" lvl="0" indent="0" algn="just" rtl="0">
              <a:spcBef>
                <a:spcPts val="0"/>
              </a:spcBef>
              <a:spcAft>
                <a:spcPts val="0"/>
              </a:spcAft>
              <a:buClr>
                <a:srgbClr val="2C0604"/>
              </a:buClr>
              <a:buSzPts val="1100"/>
              <a:buFont typeface="Arial"/>
              <a:buNone/>
            </a:pPr>
            <a:endParaRPr lang="tr-TR" sz="1300" dirty="0">
              <a:solidFill>
                <a:schemeClr val="tx1"/>
              </a:solidFill>
            </a:endParaRPr>
          </a:p>
          <a:p>
            <a:pPr marL="342900" indent="-342900" algn="just">
              <a:buClr>
                <a:srgbClr val="2C0604"/>
              </a:buClr>
              <a:buSzPts val="1100"/>
              <a:buFont typeface="+mj-lt"/>
              <a:buAutoNum type="arabicPeriod"/>
            </a:pPr>
            <a:r>
              <a:rPr lang="en-US" sz="1300" b="1" dirty="0" err="1">
                <a:solidFill>
                  <a:schemeClr val="tx1"/>
                </a:solidFill>
              </a:rPr>
              <a:t>Yüksek</a:t>
            </a:r>
            <a:r>
              <a:rPr lang="en-US" sz="1300" b="1" dirty="0">
                <a:solidFill>
                  <a:schemeClr val="tx1"/>
                </a:solidFill>
              </a:rPr>
              <a:t> </a:t>
            </a:r>
            <a:r>
              <a:rPr lang="en-US" sz="1300" b="1" dirty="0" err="1">
                <a:solidFill>
                  <a:schemeClr val="tx1"/>
                </a:solidFill>
              </a:rPr>
              <a:t>Düzey</a:t>
            </a:r>
            <a:r>
              <a:rPr lang="en-US" sz="1300" b="1" dirty="0">
                <a:solidFill>
                  <a:schemeClr val="tx1"/>
                </a:solidFill>
              </a:rPr>
              <a:t> </a:t>
            </a:r>
            <a:r>
              <a:rPr lang="en-US" sz="1300" b="1" dirty="0" err="1">
                <a:solidFill>
                  <a:schemeClr val="tx1"/>
                </a:solidFill>
              </a:rPr>
              <a:t>Tasarım</a:t>
            </a:r>
            <a:r>
              <a:rPr lang="en-US" sz="1300" b="1" dirty="0">
                <a:solidFill>
                  <a:schemeClr val="tx1"/>
                </a:solidFill>
              </a:rPr>
              <a:t> (High-Level Design)</a:t>
            </a:r>
            <a:r>
              <a:rPr lang="tr-TR" sz="1300" b="1" dirty="0">
                <a:solidFill>
                  <a:schemeClr val="tx1"/>
                </a:solidFill>
              </a:rPr>
              <a:t>:</a:t>
            </a:r>
            <a:r>
              <a:rPr lang="tr-TR" sz="1200" dirty="0">
                <a:solidFill>
                  <a:srgbClr val="0070C0"/>
                </a:solidFill>
              </a:rPr>
              <a:t>Mimari Tasarım, </a:t>
            </a:r>
            <a:r>
              <a:rPr lang="tr-TR" sz="1200" dirty="0" err="1">
                <a:solidFill>
                  <a:srgbClr val="0070C0"/>
                </a:solidFill>
              </a:rPr>
              <a:t>Veritabanı</a:t>
            </a:r>
            <a:r>
              <a:rPr lang="tr-TR" sz="1200" dirty="0">
                <a:solidFill>
                  <a:srgbClr val="0070C0"/>
                </a:solidFill>
              </a:rPr>
              <a:t> Tasarımı, Arayüz Tasarımı</a:t>
            </a:r>
          </a:p>
          <a:p>
            <a:pPr marL="342900" indent="-342900" algn="just">
              <a:buClr>
                <a:srgbClr val="2C0604"/>
              </a:buClr>
              <a:buSzPts val="1100"/>
              <a:buFont typeface="+mj-lt"/>
              <a:buAutoNum type="arabicPeriod"/>
            </a:pPr>
            <a:r>
              <a:rPr lang="en-US" sz="1300" b="1" dirty="0" err="1">
                <a:solidFill>
                  <a:schemeClr val="tx1"/>
                </a:solidFill>
              </a:rPr>
              <a:t>Düşük</a:t>
            </a:r>
            <a:r>
              <a:rPr lang="en-US" sz="1300" b="1" dirty="0">
                <a:solidFill>
                  <a:schemeClr val="tx1"/>
                </a:solidFill>
              </a:rPr>
              <a:t> </a:t>
            </a:r>
            <a:r>
              <a:rPr lang="en-US" sz="1300" b="1" dirty="0" err="1">
                <a:solidFill>
                  <a:schemeClr val="tx1"/>
                </a:solidFill>
              </a:rPr>
              <a:t>Düzey</a:t>
            </a:r>
            <a:r>
              <a:rPr lang="en-US" sz="1300" b="1" dirty="0">
                <a:solidFill>
                  <a:schemeClr val="tx1"/>
                </a:solidFill>
              </a:rPr>
              <a:t> </a:t>
            </a:r>
            <a:r>
              <a:rPr lang="en-US" sz="1300" b="1" dirty="0" err="1">
                <a:solidFill>
                  <a:schemeClr val="tx1"/>
                </a:solidFill>
              </a:rPr>
              <a:t>Tasarım</a:t>
            </a:r>
            <a:r>
              <a:rPr lang="en-US" sz="1300" b="1" dirty="0">
                <a:solidFill>
                  <a:schemeClr val="tx1"/>
                </a:solidFill>
              </a:rPr>
              <a:t> (Low-Level Design)</a:t>
            </a:r>
            <a:r>
              <a:rPr lang="tr-TR" sz="1300" b="1" dirty="0">
                <a:solidFill>
                  <a:schemeClr val="tx1"/>
                </a:solidFill>
              </a:rPr>
              <a:t>: </a:t>
            </a:r>
            <a:r>
              <a:rPr lang="tr-TR" sz="1300" dirty="0">
                <a:solidFill>
                  <a:srgbClr val="0070C0"/>
                </a:solidFill>
              </a:rPr>
              <a:t>Detaylı modül tasarımı, Sınıf ve Nesne Tasarımı, UML ve Sınıf Diyagramları, İş Akış Diyagramları</a:t>
            </a:r>
          </a:p>
          <a:p>
            <a:pPr marL="342900" indent="-342900" algn="just">
              <a:buClr>
                <a:srgbClr val="2C0604"/>
              </a:buClr>
              <a:buSzPts val="1100"/>
              <a:buFont typeface="+mj-lt"/>
              <a:buAutoNum type="arabicPeriod"/>
            </a:pPr>
            <a:r>
              <a:rPr lang="tr-TR" sz="1300" b="1" dirty="0">
                <a:solidFill>
                  <a:schemeClr val="tx1"/>
                </a:solidFill>
              </a:rPr>
              <a:t>Teknik ve Donanım Gereksinimleri: </a:t>
            </a:r>
            <a:r>
              <a:rPr lang="tr-TR" sz="1300" dirty="0">
                <a:solidFill>
                  <a:srgbClr val="0070C0"/>
                </a:solidFill>
              </a:rPr>
              <a:t>Sunucu, Ağ ve diğer alt yapı gereksinimleri</a:t>
            </a:r>
          </a:p>
          <a:p>
            <a:pPr marL="342900" indent="-342900" algn="just">
              <a:buClr>
                <a:srgbClr val="2C0604"/>
              </a:buClr>
              <a:buSzPts val="1100"/>
              <a:buFont typeface="+mj-lt"/>
              <a:buAutoNum type="arabicPeriod"/>
            </a:pPr>
            <a:r>
              <a:rPr lang="tr-TR" sz="1300" b="1" dirty="0">
                <a:solidFill>
                  <a:schemeClr val="tx1"/>
                </a:solidFill>
              </a:rPr>
              <a:t>Güvenlik Tasarımı: </a:t>
            </a:r>
            <a:r>
              <a:rPr lang="tr-TR" sz="1300" dirty="0">
                <a:solidFill>
                  <a:srgbClr val="0070C0"/>
                </a:solidFill>
              </a:rPr>
              <a:t>Kullanıcı girişleri, kullanıcı doğrulama ve yetkilendirme</a:t>
            </a:r>
          </a:p>
          <a:p>
            <a:pPr marL="342900" indent="-342900" algn="just">
              <a:buClr>
                <a:srgbClr val="2C0604"/>
              </a:buClr>
              <a:buSzPts val="1100"/>
              <a:buFont typeface="+mj-lt"/>
              <a:buAutoNum type="arabicPeriod"/>
            </a:pPr>
            <a:r>
              <a:rPr lang="tr-TR" sz="1300" b="1" dirty="0">
                <a:solidFill>
                  <a:schemeClr val="tx1"/>
                </a:solidFill>
              </a:rPr>
              <a:t>Test Tasarımı: </a:t>
            </a:r>
            <a:r>
              <a:rPr lang="tr-TR" sz="1300" dirty="0">
                <a:solidFill>
                  <a:srgbClr val="0070C0"/>
                </a:solidFill>
              </a:rPr>
              <a:t>Hangi tür testlerin (birim testi, entegrasyon testi, sistem testi vb.) yapılacağı belirlenir.</a:t>
            </a:r>
            <a:endParaRPr sz="1300" dirty="0">
              <a:solidFill>
                <a:srgbClr val="0070C0"/>
              </a:solidFill>
            </a:endParaRPr>
          </a:p>
        </p:txBody>
      </p:sp>
      <p:sp>
        <p:nvSpPr>
          <p:cNvPr id="2" name="Metin kutusu 1">
            <a:extLst>
              <a:ext uri="{FF2B5EF4-FFF2-40B4-BE49-F238E27FC236}">
                <a16:creationId xmlns:a16="http://schemas.microsoft.com/office/drawing/2014/main" id="{9AC96284-DAC7-2953-8258-8BB07CC29078}"/>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10567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57">
                                            <p:txEl>
                                              <p:pRg st="4" end="4"/>
                                            </p:txEl>
                                          </p:spTgt>
                                        </p:tgtEl>
                                        <p:attrNameLst>
                                          <p:attrName>style.visibility</p:attrName>
                                        </p:attrNameLst>
                                      </p:cBhvr>
                                      <p:to>
                                        <p:strVal val="visible"/>
                                      </p:to>
                                    </p:set>
                                    <p:animEffect transition="in" filter="fade">
                                      <p:cBhvr>
                                        <p:cTn id="21" dur="1000"/>
                                        <p:tgtEl>
                                          <p:spTgt spid="857">
                                            <p:txEl>
                                              <p:pRg st="4" end="4"/>
                                            </p:txEl>
                                          </p:spTgt>
                                        </p:tgtEl>
                                      </p:cBhvr>
                                    </p:animEffect>
                                    <p:anim calcmode="lin" valueType="num">
                                      <p:cBhvr>
                                        <p:cTn id="22" dur="1000" fill="hold"/>
                                        <p:tgtEl>
                                          <p:spTgt spid="85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5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57">
                                            <p:txEl>
                                              <p:pRg st="5" end="5"/>
                                            </p:txEl>
                                          </p:spTgt>
                                        </p:tgtEl>
                                        <p:attrNameLst>
                                          <p:attrName>style.visibility</p:attrName>
                                        </p:attrNameLst>
                                      </p:cBhvr>
                                      <p:to>
                                        <p:strVal val="visible"/>
                                      </p:to>
                                    </p:set>
                                    <p:animEffect transition="in" filter="fade">
                                      <p:cBhvr>
                                        <p:cTn id="28" dur="1000"/>
                                        <p:tgtEl>
                                          <p:spTgt spid="857">
                                            <p:txEl>
                                              <p:pRg st="5" end="5"/>
                                            </p:txEl>
                                          </p:spTgt>
                                        </p:tgtEl>
                                      </p:cBhvr>
                                    </p:animEffect>
                                    <p:anim calcmode="lin" valueType="num">
                                      <p:cBhvr>
                                        <p:cTn id="29" dur="1000" fill="hold"/>
                                        <p:tgtEl>
                                          <p:spTgt spid="857">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85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57">
                                            <p:txEl>
                                              <p:pRg st="6" end="6"/>
                                            </p:txEl>
                                          </p:spTgt>
                                        </p:tgtEl>
                                        <p:attrNameLst>
                                          <p:attrName>style.visibility</p:attrName>
                                        </p:attrNameLst>
                                      </p:cBhvr>
                                      <p:to>
                                        <p:strVal val="visible"/>
                                      </p:to>
                                    </p:set>
                                    <p:animEffect transition="in" filter="fade">
                                      <p:cBhvr>
                                        <p:cTn id="35" dur="1000"/>
                                        <p:tgtEl>
                                          <p:spTgt spid="857">
                                            <p:txEl>
                                              <p:pRg st="6" end="6"/>
                                            </p:txEl>
                                          </p:spTgt>
                                        </p:tgtEl>
                                      </p:cBhvr>
                                    </p:animEffect>
                                    <p:anim calcmode="lin" valueType="num">
                                      <p:cBhvr>
                                        <p:cTn id="36" dur="1000" fill="hold"/>
                                        <p:tgtEl>
                                          <p:spTgt spid="85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85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57">
                                            <p:txEl>
                                              <p:pRg st="7" end="7"/>
                                            </p:txEl>
                                          </p:spTgt>
                                        </p:tgtEl>
                                        <p:attrNameLst>
                                          <p:attrName>style.visibility</p:attrName>
                                        </p:attrNameLst>
                                      </p:cBhvr>
                                      <p:to>
                                        <p:strVal val="visible"/>
                                      </p:to>
                                    </p:set>
                                    <p:animEffect transition="in" filter="fade">
                                      <p:cBhvr>
                                        <p:cTn id="42" dur="1000"/>
                                        <p:tgtEl>
                                          <p:spTgt spid="857">
                                            <p:txEl>
                                              <p:pRg st="7" end="7"/>
                                            </p:txEl>
                                          </p:spTgt>
                                        </p:tgtEl>
                                      </p:cBhvr>
                                    </p:animEffect>
                                    <p:anim calcmode="lin" valueType="num">
                                      <p:cBhvr>
                                        <p:cTn id="43" dur="1000" fill="hold"/>
                                        <p:tgtEl>
                                          <p:spTgt spid="857">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85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57">
                                            <p:txEl>
                                              <p:pRg st="8" end="8"/>
                                            </p:txEl>
                                          </p:spTgt>
                                        </p:tgtEl>
                                        <p:attrNameLst>
                                          <p:attrName>style.visibility</p:attrName>
                                        </p:attrNameLst>
                                      </p:cBhvr>
                                      <p:to>
                                        <p:strVal val="visible"/>
                                      </p:to>
                                    </p:set>
                                    <p:animEffect transition="in" filter="fade">
                                      <p:cBhvr>
                                        <p:cTn id="49" dur="1000"/>
                                        <p:tgtEl>
                                          <p:spTgt spid="857">
                                            <p:txEl>
                                              <p:pRg st="8" end="8"/>
                                            </p:txEl>
                                          </p:spTgt>
                                        </p:tgtEl>
                                      </p:cBhvr>
                                    </p:animEffect>
                                    <p:anim calcmode="lin" valueType="num">
                                      <p:cBhvr>
                                        <p:cTn id="50" dur="1000" fill="hold"/>
                                        <p:tgtEl>
                                          <p:spTgt spid="857">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85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0"/>
          <p:cNvSpPr txBox="1">
            <a:spLocks noGrp="1"/>
          </p:cNvSpPr>
          <p:nvPr>
            <p:ph type="title"/>
          </p:nvPr>
        </p:nvSpPr>
        <p:spPr>
          <a:xfrm>
            <a:off x="1513609" y="2364788"/>
            <a:ext cx="611678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Yazılım Gereksinim Analizi</a:t>
            </a:r>
            <a:endParaRPr b="1" dirty="0"/>
          </a:p>
        </p:txBody>
      </p:sp>
      <p:sp>
        <p:nvSpPr>
          <p:cNvPr id="796" name="Google Shape;796;p40"/>
          <p:cNvSpPr txBox="1">
            <a:spLocks noGrp="1"/>
          </p:cNvSpPr>
          <p:nvPr>
            <p:ph type="title" idx="2"/>
          </p:nvPr>
        </p:nvSpPr>
        <p:spPr>
          <a:xfrm>
            <a:off x="2996625" y="1522988"/>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01</a:t>
            </a:r>
            <a:endParaRPr b="1" dirty="0"/>
          </a:p>
        </p:txBody>
      </p:sp>
      <p:grpSp>
        <p:nvGrpSpPr>
          <p:cNvPr id="2" name="Google Shape;10456;p85">
            <a:extLst>
              <a:ext uri="{FF2B5EF4-FFF2-40B4-BE49-F238E27FC236}">
                <a16:creationId xmlns:a16="http://schemas.microsoft.com/office/drawing/2014/main" id="{AA4AB627-0DDF-6D13-124A-C45608E18C8F}"/>
              </a:ext>
            </a:extLst>
          </p:cNvPr>
          <p:cNvGrpSpPr/>
          <p:nvPr/>
        </p:nvGrpSpPr>
        <p:grpSpPr>
          <a:xfrm>
            <a:off x="6207646" y="785982"/>
            <a:ext cx="1126007" cy="945836"/>
            <a:chOff x="-41694200" y="2382950"/>
            <a:chExt cx="317425" cy="248900"/>
          </a:xfrm>
          <a:solidFill>
            <a:schemeClr val="tx1"/>
          </a:solidFill>
        </p:grpSpPr>
        <p:sp>
          <p:nvSpPr>
            <p:cNvPr id="3" name="Google Shape;10457;p85">
              <a:extLst>
                <a:ext uri="{FF2B5EF4-FFF2-40B4-BE49-F238E27FC236}">
                  <a16:creationId xmlns:a16="http://schemas.microsoft.com/office/drawing/2014/main" id="{F5B87029-049F-E446-BEDC-8B510CDDD17D}"/>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458;p85">
              <a:extLst>
                <a:ext uri="{FF2B5EF4-FFF2-40B4-BE49-F238E27FC236}">
                  <a16:creationId xmlns:a16="http://schemas.microsoft.com/office/drawing/2014/main" id="{C30C5D5B-FEB9-1190-E91F-C5391C79053D}"/>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Metin kutusu 6">
            <a:extLst>
              <a:ext uri="{FF2B5EF4-FFF2-40B4-BE49-F238E27FC236}">
                <a16:creationId xmlns:a16="http://schemas.microsoft.com/office/drawing/2014/main" id="{8623298A-AA8C-2F5B-285B-C4B82C5514EE}"/>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7"/>
          <p:cNvSpPr txBox="1">
            <a:spLocks noGrp="1"/>
          </p:cNvSpPr>
          <p:nvPr>
            <p:ph type="title"/>
          </p:nvPr>
        </p:nvSpPr>
        <p:spPr>
          <a:xfrm>
            <a:off x="715100" y="2371250"/>
            <a:ext cx="572198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b="1" dirty="0"/>
              <a:t>Yazılım Kodlama Aşaması</a:t>
            </a:r>
            <a:endParaRPr b="1" dirty="0"/>
          </a:p>
        </p:txBody>
      </p:sp>
      <p:sp>
        <p:nvSpPr>
          <p:cNvPr id="997" name="Google Shape;997;p47"/>
          <p:cNvSpPr txBox="1">
            <a:spLocks noGrp="1"/>
          </p:cNvSpPr>
          <p:nvPr>
            <p:ph type="title" idx="2"/>
          </p:nvPr>
        </p:nvSpPr>
        <p:spPr>
          <a:xfrm>
            <a:off x="715100" y="1300850"/>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0</a:t>
            </a:r>
            <a:r>
              <a:rPr lang="tr-TR" b="1" dirty="0"/>
              <a:t>5</a:t>
            </a:r>
            <a:endParaRPr b="1" dirty="0"/>
          </a:p>
        </p:txBody>
      </p:sp>
      <p:sp>
        <p:nvSpPr>
          <p:cNvPr id="8" name="Google Shape;12054;p90">
            <a:extLst>
              <a:ext uri="{FF2B5EF4-FFF2-40B4-BE49-F238E27FC236}">
                <a16:creationId xmlns:a16="http://schemas.microsoft.com/office/drawing/2014/main" id="{0459BAA5-7725-E644-CC3E-53DC5D7C2565}"/>
              </a:ext>
            </a:extLst>
          </p:cNvPr>
          <p:cNvSpPr/>
          <p:nvPr/>
        </p:nvSpPr>
        <p:spPr>
          <a:xfrm>
            <a:off x="7023400" y="1020395"/>
            <a:ext cx="901400" cy="953878"/>
          </a:xfrm>
          <a:custGeom>
            <a:avLst/>
            <a:gdLst/>
            <a:ahLst/>
            <a:cxnLst/>
            <a:rect l="l" t="t" r="r" b="b"/>
            <a:pathLst>
              <a:path w="11059" h="11721" extrusionOk="0">
                <a:moveTo>
                  <a:pt x="1418" y="693"/>
                </a:moveTo>
                <a:lnTo>
                  <a:pt x="1418" y="1387"/>
                </a:lnTo>
                <a:lnTo>
                  <a:pt x="725" y="1387"/>
                </a:lnTo>
                <a:lnTo>
                  <a:pt x="725" y="693"/>
                </a:lnTo>
                <a:close/>
                <a:moveTo>
                  <a:pt x="9011" y="693"/>
                </a:moveTo>
                <a:lnTo>
                  <a:pt x="9011" y="1387"/>
                </a:lnTo>
                <a:lnTo>
                  <a:pt x="8349" y="1387"/>
                </a:lnTo>
                <a:lnTo>
                  <a:pt x="8349" y="693"/>
                </a:lnTo>
                <a:close/>
                <a:moveTo>
                  <a:pt x="7656" y="1324"/>
                </a:moveTo>
                <a:lnTo>
                  <a:pt x="7656" y="1670"/>
                </a:lnTo>
                <a:cubicBezTo>
                  <a:pt x="7656" y="1891"/>
                  <a:pt x="7813" y="2048"/>
                  <a:pt x="8034" y="2048"/>
                </a:cubicBezTo>
                <a:lnTo>
                  <a:pt x="8381" y="2048"/>
                </a:lnTo>
                <a:lnTo>
                  <a:pt x="8381" y="4222"/>
                </a:lnTo>
                <a:cubicBezTo>
                  <a:pt x="8255" y="4253"/>
                  <a:pt x="8160" y="4316"/>
                  <a:pt x="8034" y="4411"/>
                </a:cubicBezTo>
                <a:cubicBezTo>
                  <a:pt x="7845" y="4243"/>
                  <a:pt x="7614" y="4159"/>
                  <a:pt x="7369" y="4159"/>
                </a:cubicBezTo>
                <a:cubicBezTo>
                  <a:pt x="7246" y="4159"/>
                  <a:pt x="7120" y="4180"/>
                  <a:pt x="6994" y="4222"/>
                </a:cubicBezTo>
                <a:lnTo>
                  <a:pt x="6994" y="3088"/>
                </a:lnTo>
                <a:cubicBezTo>
                  <a:pt x="6994" y="2552"/>
                  <a:pt x="6522" y="2080"/>
                  <a:pt x="5986" y="2080"/>
                </a:cubicBezTo>
                <a:cubicBezTo>
                  <a:pt x="5419" y="2080"/>
                  <a:pt x="4947" y="2552"/>
                  <a:pt x="4947" y="3088"/>
                </a:cubicBezTo>
                <a:lnTo>
                  <a:pt x="4947" y="6459"/>
                </a:lnTo>
                <a:lnTo>
                  <a:pt x="4789" y="6301"/>
                </a:lnTo>
                <a:cubicBezTo>
                  <a:pt x="4600" y="6097"/>
                  <a:pt x="4340" y="5994"/>
                  <a:pt x="4076" y="5994"/>
                </a:cubicBezTo>
                <a:cubicBezTo>
                  <a:pt x="3812" y="5994"/>
                  <a:pt x="3545" y="6097"/>
                  <a:pt x="3340" y="6301"/>
                </a:cubicBezTo>
                <a:cubicBezTo>
                  <a:pt x="2962" y="6679"/>
                  <a:pt x="2962" y="7341"/>
                  <a:pt x="3340" y="7751"/>
                </a:cubicBezTo>
                <a:lnTo>
                  <a:pt x="3812" y="8223"/>
                </a:lnTo>
                <a:lnTo>
                  <a:pt x="2111" y="8223"/>
                </a:lnTo>
                <a:lnTo>
                  <a:pt x="2111" y="7908"/>
                </a:lnTo>
                <a:cubicBezTo>
                  <a:pt x="2111" y="7719"/>
                  <a:pt x="1954" y="7561"/>
                  <a:pt x="1765" y="7561"/>
                </a:cubicBezTo>
                <a:lnTo>
                  <a:pt x="1418" y="7561"/>
                </a:lnTo>
                <a:lnTo>
                  <a:pt x="1418" y="2048"/>
                </a:lnTo>
                <a:lnTo>
                  <a:pt x="1765" y="2048"/>
                </a:lnTo>
                <a:cubicBezTo>
                  <a:pt x="1954" y="2048"/>
                  <a:pt x="2111" y="1891"/>
                  <a:pt x="2111" y="1670"/>
                </a:cubicBezTo>
                <a:lnTo>
                  <a:pt x="2111" y="1324"/>
                </a:lnTo>
                <a:close/>
                <a:moveTo>
                  <a:pt x="1418" y="8255"/>
                </a:moveTo>
                <a:lnTo>
                  <a:pt x="1418" y="8948"/>
                </a:lnTo>
                <a:lnTo>
                  <a:pt x="725" y="8948"/>
                </a:lnTo>
                <a:lnTo>
                  <a:pt x="725" y="8255"/>
                </a:lnTo>
                <a:close/>
                <a:moveTo>
                  <a:pt x="5955" y="2836"/>
                </a:moveTo>
                <a:cubicBezTo>
                  <a:pt x="6144" y="2836"/>
                  <a:pt x="6301" y="2993"/>
                  <a:pt x="6301" y="3182"/>
                </a:cubicBezTo>
                <a:lnTo>
                  <a:pt x="6301" y="6616"/>
                </a:lnTo>
                <a:cubicBezTo>
                  <a:pt x="6301" y="6805"/>
                  <a:pt x="6459" y="6963"/>
                  <a:pt x="6648" y="6963"/>
                </a:cubicBezTo>
                <a:cubicBezTo>
                  <a:pt x="6837" y="6963"/>
                  <a:pt x="6994" y="6805"/>
                  <a:pt x="6994" y="6616"/>
                </a:cubicBezTo>
                <a:lnTo>
                  <a:pt x="6994" y="5230"/>
                </a:lnTo>
                <a:cubicBezTo>
                  <a:pt x="6994" y="5041"/>
                  <a:pt x="7152" y="4884"/>
                  <a:pt x="7372" y="4884"/>
                </a:cubicBezTo>
                <a:cubicBezTo>
                  <a:pt x="7561" y="4884"/>
                  <a:pt x="7719" y="5041"/>
                  <a:pt x="7719" y="5230"/>
                </a:cubicBezTo>
                <a:lnTo>
                  <a:pt x="7719" y="6616"/>
                </a:lnTo>
                <a:cubicBezTo>
                  <a:pt x="7719" y="6805"/>
                  <a:pt x="7876" y="6963"/>
                  <a:pt x="8066" y="6963"/>
                </a:cubicBezTo>
                <a:cubicBezTo>
                  <a:pt x="8255" y="6963"/>
                  <a:pt x="8412" y="6805"/>
                  <a:pt x="8412" y="6616"/>
                </a:cubicBezTo>
                <a:lnTo>
                  <a:pt x="8412" y="5230"/>
                </a:lnTo>
                <a:cubicBezTo>
                  <a:pt x="8412" y="5041"/>
                  <a:pt x="8570" y="4884"/>
                  <a:pt x="8790" y="4884"/>
                </a:cubicBezTo>
                <a:cubicBezTo>
                  <a:pt x="8979" y="4884"/>
                  <a:pt x="9137" y="5041"/>
                  <a:pt x="9137" y="5230"/>
                </a:cubicBezTo>
                <a:lnTo>
                  <a:pt x="9137" y="6616"/>
                </a:lnTo>
                <a:cubicBezTo>
                  <a:pt x="9137" y="6805"/>
                  <a:pt x="9294" y="6963"/>
                  <a:pt x="9483" y="6963"/>
                </a:cubicBezTo>
                <a:cubicBezTo>
                  <a:pt x="9672" y="6963"/>
                  <a:pt x="9830" y="6805"/>
                  <a:pt x="9830" y="6616"/>
                </a:cubicBezTo>
                <a:lnTo>
                  <a:pt x="9830" y="5955"/>
                </a:lnTo>
                <a:cubicBezTo>
                  <a:pt x="9704" y="5703"/>
                  <a:pt x="9861" y="5545"/>
                  <a:pt x="10019" y="5545"/>
                </a:cubicBezTo>
                <a:cubicBezTo>
                  <a:pt x="10239" y="5545"/>
                  <a:pt x="10397" y="5703"/>
                  <a:pt x="10397" y="5892"/>
                </a:cubicBezTo>
                <a:lnTo>
                  <a:pt x="10397" y="7057"/>
                </a:lnTo>
                <a:cubicBezTo>
                  <a:pt x="10397" y="8003"/>
                  <a:pt x="10176" y="8885"/>
                  <a:pt x="9830" y="9672"/>
                </a:cubicBezTo>
                <a:lnTo>
                  <a:pt x="6144" y="9672"/>
                </a:lnTo>
                <a:lnTo>
                  <a:pt x="3812" y="7372"/>
                </a:lnTo>
                <a:cubicBezTo>
                  <a:pt x="3686" y="7246"/>
                  <a:pt x="3686" y="6994"/>
                  <a:pt x="3812" y="6900"/>
                </a:cubicBezTo>
                <a:cubicBezTo>
                  <a:pt x="3875" y="6837"/>
                  <a:pt x="3962" y="6805"/>
                  <a:pt x="4049" y="6805"/>
                </a:cubicBezTo>
                <a:cubicBezTo>
                  <a:pt x="4135" y="6805"/>
                  <a:pt x="4222" y="6837"/>
                  <a:pt x="4285" y="6900"/>
                </a:cubicBezTo>
                <a:lnTo>
                  <a:pt x="5010" y="7593"/>
                </a:lnTo>
                <a:cubicBezTo>
                  <a:pt x="5075" y="7659"/>
                  <a:pt x="5163" y="7690"/>
                  <a:pt x="5251" y="7690"/>
                </a:cubicBezTo>
                <a:cubicBezTo>
                  <a:pt x="5415" y="7690"/>
                  <a:pt x="5577" y="7578"/>
                  <a:pt x="5577" y="7372"/>
                </a:cubicBezTo>
                <a:lnTo>
                  <a:pt x="5577" y="3182"/>
                </a:lnTo>
                <a:cubicBezTo>
                  <a:pt x="5577" y="2993"/>
                  <a:pt x="5734" y="2836"/>
                  <a:pt x="5955" y="2836"/>
                </a:cubicBezTo>
                <a:close/>
                <a:moveTo>
                  <a:pt x="9672" y="10302"/>
                </a:moveTo>
                <a:lnTo>
                  <a:pt x="9672" y="10680"/>
                </a:lnTo>
                <a:cubicBezTo>
                  <a:pt x="9704" y="10869"/>
                  <a:pt x="9546" y="11027"/>
                  <a:pt x="9357" y="11027"/>
                </a:cubicBezTo>
                <a:lnTo>
                  <a:pt x="6616" y="11027"/>
                </a:lnTo>
                <a:cubicBezTo>
                  <a:pt x="6396" y="11027"/>
                  <a:pt x="6238" y="10869"/>
                  <a:pt x="6238" y="10680"/>
                </a:cubicBezTo>
                <a:lnTo>
                  <a:pt x="6238" y="10302"/>
                </a:lnTo>
                <a:close/>
                <a:moveTo>
                  <a:pt x="347" y="0"/>
                </a:moveTo>
                <a:cubicBezTo>
                  <a:pt x="158" y="0"/>
                  <a:pt x="0" y="158"/>
                  <a:pt x="0" y="347"/>
                </a:cubicBezTo>
                <a:lnTo>
                  <a:pt x="0" y="1733"/>
                </a:lnTo>
                <a:cubicBezTo>
                  <a:pt x="0" y="1922"/>
                  <a:pt x="158" y="2080"/>
                  <a:pt x="347" y="2080"/>
                </a:cubicBezTo>
                <a:lnTo>
                  <a:pt x="693" y="2080"/>
                </a:lnTo>
                <a:lnTo>
                  <a:pt x="693" y="7593"/>
                </a:lnTo>
                <a:lnTo>
                  <a:pt x="347" y="7593"/>
                </a:lnTo>
                <a:cubicBezTo>
                  <a:pt x="158" y="7593"/>
                  <a:pt x="0" y="7751"/>
                  <a:pt x="0" y="7940"/>
                </a:cubicBezTo>
                <a:lnTo>
                  <a:pt x="0" y="9326"/>
                </a:lnTo>
                <a:cubicBezTo>
                  <a:pt x="0" y="9515"/>
                  <a:pt x="158" y="9672"/>
                  <a:pt x="347" y="9672"/>
                </a:cubicBezTo>
                <a:lnTo>
                  <a:pt x="1733" y="9672"/>
                </a:lnTo>
                <a:cubicBezTo>
                  <a:pt x="1922" y="9672"/>
                  <a:pt x="2080" y="9515"/>
                  <a:pt x="2080" y="9326"/>
                </a:cubicBezTo>
                <a:lnTo>
                  <a:pt x="2080" y="8979"/>
                </a:lnTo>
                <a:lnTo>
                  <a:pt x="4442" y="8979"/>
                </a:lnTo>
                <a:lnTo>
                  <a:pt x="5577" y="10113"/>
                </a:lnTo>
                <a:lnTo>
                  <a:pt x="5577" y="10712"/>
                </a:lnTo>
                <a:cubicBezTo>
                  <a:pt x="5577" y="11248"/>
                  <a:pt x="6049" y="11720"/>
                  <a:pt x="6616" y="11720"/>
                </a:cubicBezTo>
                <a:lnTo>
                  <a:pt x="9357" y="11720"/>
                </a:lnTo>
                <a:cubicBezTo>
                  <a:pt x="9924" y="11720"/>
                  <a:pt x="10397" y="11248"/>
                  <a:pt x="10397" y="10712"/>
                </a:cubicBezTo>
                <a:lnTo>
                  <a:pt x="10397" y="10113"/>
                </a:lnTo>
                <a:cubicBezTo>
                  <a:pt x="10806" y="9200"/>
                  <a:pt x="11058" y="8160"/>
                  <a:pt x="11058" y="7026"/>
                </a:cubicBezTo>
                <a:lnTo>
                  <a:pt x="11058" y="5892"/>
                </a:lnTo>
                <a:cubicBezTo>
                  <a:pt x="11058" y="5325"/>
                  <a:pt x="10617" y="4884"/>
                  <a:pt x="10019" y="4884"/>
                </a:cubicBezTo>
                <a:cubicBezTo>
                  <a:pt x="9924" y="4884"/>
                  <a:pt x="9767" y="4915"/>
                  <a:pt x="9641" y="4947"/>
                </a:cubicBezTo>
                <a:cubicBezTo>
                  <a:pt x="9546" y="4632"/>
                  <a:pt x="9326" y="4379"/>
                  <a:pt x="9011" y="4253"/>
                </a:cubicBezTo>
                <a:lnTo>
                  <a:pt x="9011" y="2080"/>
                </a:lnTo>
                <a:lnTo>
                  <a:pt x="9357" y="2080"/>
                </a:lnTo>
                <a:cubicBezTo>
                  <a:pt x="9546" y="2080"/>
                  <a:pt x="9735" y="1922"/>
                  <a:pt x="9735" y="1733"/>
                </a:cubicBezTo>
                <a:lnTo>
                  <a:pt x="9735" y="347"/>
                </a:lnTo>
                <a:cubicBezTo>
                  <a:pt x="9735" y="158"/>
                  <a:pt x="9546" y="0"/>
                  <a:pt x="9357" y="0"/>
                </a:cubicBezTo>
                <a:lnTo>
                  <a:pt x="7971" y="0"/>
                </a:lnTo>
                <a:cubicBezTo>
                  <a:pt x="7782" y="0"/>
                  <a:pt x="7624" y="158"/>
                  <a:pt x="7624" y="347"/>
                </a:cubicBezTo>
                <a:lnTo>
                  <a:pt x="7624" y="693"/>
                </a:lnTo>
                <a:lnTo>
                  <a:pt x="2080" y="693"/>
                </a:lnTo>
                <a:lnTo>
                  <a:pt x="2080" y="347"/>
                </a:lnTo>
                <a:cubicBezTo>
                  <a:pt x="2080" y="158"/>
                  <a:pt x="1922" y="0"/>
                  <a:pt x="1733" y="0"/>
                </a:cubicBezTo>
                <a:close/>
              </a:path>
            </a:pathLst>
          </a:custGeom>
          <a:solidFill>
            <a:schemeClr val="tx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029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Yazılım Kodlama Aşaması</a:t>
            </a:r>
            <a:endParaRPr b="1" dirty="0"/>
          </a:p>
        </p:txBody>
      </p:sp>
      <p:sp>
        <p:nvSpPr>
          <p:cNvPr id="857" name="Google Shape;857;p42"/>
          <p:cNvSpPr txBox="1">
            <a:spLocks noGrp="1"/>
          </p:cNvSpPr>
          <p:nvPr>
            <p:ph type="body" idx="1"/>
          </p:nvPr>
        </p:nvSpPr>
        <p:spPr>
          <a:xfrm>
            <a:off x="720000" y="1017725"/>
            <a:ext cx="7704000" cy="376473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C0604"/>
              </a:buClr>
              <a:buSzPts val="1100"/>
              <a:buFont typeface="Arial"/>
              <a:buNone/>
            </a:pPr>
            <a:r>
              <a:rPr lang="tr-TR" sz="1300" b="1" dirty="0">
                <a:solidFill>
                  <a:schemeClr val="tx1"/>
                </a:solidFill>
              </a:rPr>
              <a:t>Bu aşamanın temel amacı</a:t>
            </a:r>
            <a:r>
              <a:rPr lang="tr-TR" sz="1300" dirty="0">
                <a:solidFill>
                  <a:schemeClr val="tx1"/>
                </a:solidFill>
              </a:rPr>
              <a:t>, tasarımı oluşturulan sistemin kodunu yazmak ve bu kodu çalışabilir bir yazılım haline getirmektir. Uygulama aşamasında, geliştirme ekipleri, belirlenen tasarım dokümanlarına dayanarak yazılım bileşenlerini oluşturur.</a:t>
            </a:r>
          </a:p>
          <a:p>
            <a:pPr marL="0" lvl="0" indent="0" algn="just" rtl="0">
              <a:spcBef>
                <a:spcPts val="0"/>
              </a:spcBef>
              <a:spcAft>
                <a:spcPts val="0"/>
              </a:spcAft>
              <a:buClr>
                <a:srgbClr val="2C0604"/>
              </a:buClr>
              <a:buSzPts val="1100"/>
              <a:buFont typeface="Arial"/>
              <a:buNone/>
            </a:pPr>
            <a:endParaRPr lang="tr-TR" sz="1300" dirty="0">
              <a:solidFill>
                <a:schemeClr val="tx1"/>
              </a:solidFill>
            </a:endParaRPr>
          </a:p>
          <a:p>
            <a:pPr marL="0" lvl="0" indent="0" algn="just" rtl="0">
              <a:spcBef>
                <a:spcPts val="0"/>
              </a:spcBef>
              <a:spcAft>
                <a:spcPts val="0"/>
              </a:spcAft>
              <a:buClr>
                <a:srgbClr val="2C0604"/>
              </a:buClr>
              <a:buSzPts val="1100"/>
              <a:buFont typeface="Arial"/>
              <a:buNone/>
            </a:pPr>
            <a:r>
              <a:rPr lang="tr-TR" sz="1300" dirty="0">
                <a:solidFill>
                  <a:schemeClr val="tx1"/>
                </a:solidFill>
              </a:rPr>
              <a:t>Aşamaları şu şekildedir.</a:t>
            </a:r>
          </a:p>
          <a:p>
            <a:pPr marL="0" lvl="0" indent="0" algn="just" rtl="0">
              <a:spcBef>
                <a:spcPts val="0"/>
              </a:spcBef>
              <a:spcAft>
                <a:spcPts val="0"/>
              </a:spcAft>
              <a:buClr>
                <a:srgbClr val="2C0604"/>
              </a:buClr>
              <a:buSzPts val="1100"/>
              <a:buFont typeface="Arial"/>
              <a:buNone/>
            </a:pPr>
            <a:endParaRPr lang="tr-TR" sz="1300" dirty="0">
              <a:solidFill>
                <a:schemeClr val="tx1"/>
              </a:solidFill>
            </a:endParaRPr>
          </a:p>
          <a:p>
            <a:pPr marL="342900" lvl="0" indent="-342900" algn="just" rtl="0">
              <a:spcBef>
                <a:spcPts val="0"/>
              </a:spcBef>
              <a:spcAft>
                <a:spcPts val="0"/>
              </a:spcAft>
              <a:buClr>
                <a:srgbClr val="2C0604"/>
              </a:buClr>
              <a:buSzPts val="1100"/>
              <a:buFont typeface="+mj-lt"/>
              <a:buAutoNum type="arabicPeriod"/>
            </a:pPr>
            <a:r>
              <a:rPr lang="tr-TR" sz="1300" b="1" dirty="0">
                <a:solidFill>
                  <a:schemeClr val="tx1"/>
                </a:solidFill>
              </a:rPr>
              <a:t>Kodlama</a:t>
            </a:r>
            <a:r>
              <a:rPr lang="tr-TR" sz="1300" dirty="0">
                <a:solidFill>
                  <a:schemeClr val="tx1"/>
                </a:solidFill>
              </a:rPr>
              <a:t>: </a:t>
            </a:r>
            <a:r>
              <a:rPr lang="tr-TR" sz="1300" dirty="0">
                <a:solidFill>
                  <a:srgbClr val="0070C0"/>
                </a:solidFill>
              </a:rPr>
              <a:t>Yazılım geliştirme ortamının (IDE) belirlenmesi, programlama dilinin belirlenmesi (Python, Java, .Net), modüllerin geliştirilmesi, kod standartlarının uygulanması.</a:t>
            </a:r>
          </a:p>
          <a:p>
            <a:pPr marL="342900" lvl="0" indent="-342900" algn="just" rtl="0">
              <a:spcBef>
                <a:spcPts val="0"/>
              </a:spcBef>
              <a:spcAft>
                <a:spcPts val="0"/>
              </a:spcAft>
              <a:buClr>
                <a:srgbClr val="2C0604"/>
              </a:buClr>
              <a:buSzPts val="1100"/>
              <a:buFont typeface="+mj-lt"/>
              <a:buAutoNum type="arabicPeriod"/>
            </a:pPr>
            <a:r>
              <a:rPr lang="tr-TR" sz="1300" b="1" dirty="0">
                <a:solidFill>
                  <a:schemeClr val="tx1"/>
                </a:solidFill>
              </a:rPr>
              <a:t>Birleştirme</a:t>
            </a:r>
            <a:r>
              <a:rPr lang="tr-TR" sz="1300" dirty="0">
                <a:solidFill>
                  <a:schemeClr val="tx1"/>
                </a:solidFill>
              </a:rPr>
              <a:t>: </a:t>
            </a:r>
            <a:r>
              <a:rPr lang="tr-TR" sz="1300" dirty="0">
                <a:solidFill>
                  <a:srgbClr val="0070C0"/>
                </a:solidFill>
              </a:rPr>
              <a:t>Geliştirilen modüllerin sisteme sürekli entegrasyonun sağlanması.</a:t>
            </a:r>
          </a:p>
          <a:p>
            <a:pPr marL="342900" lvl="0" indent="-342900" algn="just" rtl="0">
              <a:spcBef>
                <a:spcPts val="0"/>
              </a:spcBef>
              <a:spcAft>
                <a:spcPts val="0"/>
              </a:spcAft>
              <a:buClr>
                <a:srgbClr val="2C0604"/>
              </a:buClr>
              <a:buSzPts val="1100"/>
              <a:buFont typeface="+mj-lt"/>
              <a:buAutoNum type="arabicPeriod"/>
            </a:pPr>
            <a:r>
              <a:rPr lang="tr-TR" sz="1300" b="1" dirty="0">
                <a:solidFill>
                  <a:schemeClr val="tx1"/>
                </a:solidFill>
              </a:rPr>
              <a:t>Hata Ayıklama</a:t>
            </a:r>
            <a:r>
              <a:rPr lang="tr-TR" sz="1300" dirty="0">
                <a:solidFill>
                  <a:schemeClr val="tx1"/>
                </a:solidFill>
              </a:rPr>
              <a:t>: </a:t>
            </a:r>
            <a:r>
              <a:rPr lang="tr-TR" sz="1300" dirty="0">
                <a:solidFill>
                  <a:srgbClr val="0070C0"/>
                </a:solidFill>
              </a:rPr>
              <a:t>Kodlama hatalarının tespit edilmesi, loglama mekanizmalarının kurulması.</a:t>
            </a:r>
          </a:p>
          <a:p>
            <a:pPr marL="342900" lvl="0" indent="-342900" algn="just" rtl="0">
              <a:spcBef>
                <a:spcPts val="0"/>
              </a:spcBef>
              <a:spcAft>
                <a:spcPts val="0"/>
              </a:spcAft>
              <a:buClr>
                <a:srgbClr val="2C0604"/>
              </a:buClr>
              <a:buSzPts val="1100"/>
              <a:buFont typeface="+mj-lt"/>
              <a:buAutoNum type="arabicPeriod"/>
            </a:pPr>
            <a:r>
              <a:rPr lang="tr-TR" sz="1300" b="1" dirty="0">
                <a:solidFill>
                  <a:schemeClr val="tx1"/>
                </a:solidFill>
              </a:rPr>
              <a:t>Test Ortamına Uyarlama</a:t>
            </a:r>
            <a:r>
              <a:rPr lang="tr-TR" sz="1300" dirty="0">
                <a:solidFill>
                  <a:schemeClr val="tx1"/>
                </a:solidFill>
              </a:rPr>
              <a:t>: </a:t>
            </a:r>
            <a:r>
              <a:rPr lang="tr-TR" sz="1300" dirty="0">
                <a:solidFill>
                  <a:srgbClr val="0070C0"/>
                </a:solidFill>
              </a:rPr>
              <a:t>Yazılan kodun test edilmesi.</a:t>
            </a:r>
          </a:p>
          <a:p>
            <a:pPr marL="342900" lvl="0" indent="-342900" algn="just" rtl="0">
              <a:spcBef>
                <a:spcPts val="0"/>
              </a:spcBef>
              <a:spcAft>
                <a:spcPts val="0"/>
              </a:spcAft>
              <a:buClr>
                <a:srgbClr val="2C0604"/>
              </a:buClr>
              <a:buSzPts val="1100"/>
              <a:buFont typeface="+mj-lt"/>
              <a:buAutoNum type="arabicPeriod"/>
            </a:pPr>
            <a:r>
              <a:rPr lang="tr-TR" sz="1300" b="1" dirty="0">
                <a:solidFill>
                  <a:schemeClr val="tx1"/>
                </a:solidFill>
              </a:rPr>
              <a:t>Dokümantasyon</a:t>
            </a:r>
            <a:r>
              <a:rPr lang="tr-TR" sz="1300" dirty="0">
                <a:solidFill>
                  <a:schemeClr val="tx1"/>
                </a:solidFill>
              </a:rPr>
              <a:t>: </a:t>
            </a:r>
            <a:r>
              <a:rPr lang="tr-TR" sz="1300" dirty="0">
                <a:solidFill>
                  <a:srgbClr val="0070C0"/>
                </a:solidFill>
              </a:rPr>
              <a:t>Yazılım kodlarının nasıl çalıştığına dair açıklamanın yer aldığı kod dokümantasyonu, kullanıcıların yazılımı nasıl kullanacağına dair kullanıcı kılavuzlarının hazırlanması.</a:t>
            </a:r>
            <a:endParaRPr sz="1300" dirty="0">
              <a:solidFill>
                <a:srgbClr val="0070C0"/>
              </a:solidFill>
            </a:endParaRPr>
          </a:p>
        </p:txBody>
      </p:sp>
      <p:sp>
        <p:nvSpPr>
          <p:cNvPr id="2" name="Metin kutusu 1">
            <a:extLst>
              <a:ext uri="{FF2B5EF4-FFF2-40B4-BE49-F238E27FC236}">
                <a16:creationId xmlns:a16="http://schemas.microsoft.com/office/drawing/2014/main" id="{B5C16A6E-DDB2-3518-88CC-9A11EC713600}"/>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15761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57">
                                            <p:txEl>
                                              <p:pRg st="4" end="4"/>
                                            </p:txEl>
                                          </p:spTgt>
                                        </p:tgtEl>
                                        <p:attrNameLst>
                                          <p:attrName>style.visibility</p:attrName>
                                        </p:attrNameLst>
                                      </p:cBhvr>
                                      <p:to>
                                        <p:strVal val="visible"/>
                                      </p:to>
                                    </p:set>
                                    <p:animEffect transition="in" filter="fade">
                                      <p:cBhvr>
                                        <p:cTn id="21" dur="1000"/>
                                        <p:tgtEl>
                                          <p:spTgt spid="857">
                                            <p:txEl>
                                              <p:pRg st="4" end="4"/>
                                            </p:txEl>
                                          </p:spTgt>
                                        </p:tgtEl>
                                      </p:cBhvr>
                                    </p:animEffect>
                                    <p:anim calcmode="lin" valueType="num">
                                      <p:cBhvr>
                                        <p:cTn id="22" dur="1000" fill="hold"/>
                                        <p:tgtEl>
                                          <p:spTgt spid="85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5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57">
                                            <p:txEl>
                                              <p:pRg st="5" end="5"/>
                                            </p:txEl>
                                          </p:spTgt>
                                        </p:tgtEl>
                                        <p:attrNameLst>
                                          <p:attrName>style.visibility</p:attrName>
                                        </p:attrNameLst>
                                      </p:cBhvr>
                                      <p:to>
                                        <p:strVal val="visible"/>
                                      </p:to>
                                    </p:set>
                                    <p:animEffect transition="in" filter="fade">
                                      <p:cBhvr>
                                        <p:cTn id="28" dur="1000"/>
                                        <p:tgtEl>
                                          <p:spTgt spid="857">
                                            <p:txEl>
                                              <p:pRg st="5" end="5"/>
                                            </p:txEl>
                                          </p:spTgt>
                                        </p:tgtEl>
                                      </p:cBhvr>
                                    </p:animEffect>
                                    <p:anim calcmode="lin" valueType="num">
                                      <p:cBhvr>
                                        <p:cTn id="29" dur="1000" fill="hold"/>
                                        <p:tgtEl>
                                          <p:spTgt spid="857">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85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57">
                                            <p:txEl>
                                              <p:pRg st="6" end="6"/>
                                            </p:txEl>
                                          </p:spTgt>
                                        </p:tgtEl>
                                        <p:attrNameLst>
                                          <p:attrName>style.visibility</p:attrName>
                                        </p:attrNameLst>
                                      </p:cBhvr>
                                      <p:to>
                                        <p:strVal val="visible"/>
                                      </p:to>
                                    </p:set>
                                    <p:animEffect transition="in" filter="fade">
                                      <p:cBhvr>
                                        <p:cTn id="35" dur="1000"/>
                                        <p:tgtEl>
                                          <p:spTgt spid="857">
                                            <p:txEl>
                                              <p:pRg st="6" end="6"/>
                                            </p:txEl>
                                          </p:spTgt>
                                        </p:tgtEl>
                                      </p:cBhvr>
                                    </p:animEffect>
                                    <p:anim calcmode="lin" valueType="num">
                                      <p:cBhvr>
                                        <p:cTn id="36" dur="1000" fill="hold"/>
                                        <p:tgtEl>
                                          <p:spTgt spid="85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85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57">
                                            <p:txEl>
                                              <p:pRg st="7" end="7"/>
                                            </p:txEl>
                                          </p:spTgt>
                                        </p:tgtEl>
                                        <p:attrNameLst>
                                          <p:attrName>style.visibility</p:attrName>
                                        </p:attrNameLst>
                                      </p:cBhvr>
                                      <p:to>
                                        <p:strVal val="visible"/>
                                      </p:to>
                                    </p:set>
                                    <p:animEffect transition="in" filter="fade">
                                      <p:cBhvr>
                                        <p:cTn id="42" dur="1000"/>
                                        <p:tgtEl>
                                          <p:spTgt spid="857">
                                            <p:txEl>
                                              <p:pRg st="7" end="7"/>
                                            </p:txEl>
                                          </p:spTgt>
                                        </p:tgtEl>
                                      </p:cBhvr>
                                    </p:animEffect>
                                    <p:anim calcmode="lin" valueType="num">
                                      <p:cBhvr>
                                        <p:cTn id="43" dur="1000" fill="hold"/>
                                        <p:tgtEl>
                                          <p:spTgt spid="857">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85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57">
                                            <p:txEl>
                                              <p:pRg st="8" end="8"/>
                                            </p:txEl>
                                          </p:spTgt>
                                        </p:tgtEl>
                                        <p:attrNameLst>
                                          <p:attrName>style.visibility</p:attrName>
                                        </p:attrNameLst>
                                      </p:cBhvr>
                                      <p:to>
                                        <p:strVal val="visible"/>
                                      </p:to>
                                    </p:set>
                                    <p:animEffect transition="in" filter="fade">
                                      <p:cBhvr>
                                        <p:cTn id="49" dur="1000"/>
                                        <p:tgtEl>
                                          <p:spTgt spid="857">
                                            <p:txEl>
                                              <p:pRg st="8" end="8"/>
                                            </p:txEl>
                                          </p:spTgt>
                                        </p:tgtEl>
                                      </p:cBhvr>
                                    </p:animEffect>
                                    <p:anim calcmode="lin" valueType="num">
                                      <p:cBhvr>
                                        <p:cTn id="50" dur="1000" fill="hold"/>
                                        <p:tgtEl>
                                          <p:spTgt spid="857">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85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59"/>
          <p:cNvSpPr txBox="1">
            <a:spLocks noGrp="1"/>
          </p:cNvSpPr>
          <p:nvPr>
            <p:ph type="title"/>
          </p:nvPr>
        </p:nvSpPr>
        <p:spPr>
          <a:xfrm>
            <a:off x="1311963" y="2361963"/>
            <a:ext cx="6519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Yazılım Test Aşaması</a:t>
            </a:r>
            <a:endParaRPr b="1" dirty="0"/>
          </a:p>
        </p:txBody>
      </p:sp>
      <p:sp>
        <p:nvSpPr>
          <p:cNvPr id="1527" name="Google Shape;1527;p59"/>
          <p:cNvSpPr txBox="1">
            <a:spLocks noGrp="1"/>
          </p:cNvSpPr>
          <p:nvPr>
            <p:ph type="title" idx="2"/>
          </p:nvPr>
        </p:nvSpPr>
        <p:spPr>
          <a:xfrm>
            <a:off x="2996625" y="124360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a:t>
            </a:r>
            <a:r>
              <a:rPr lang="tr-TR" b="1" dirty="0"/>
              <a:t>6</a:t>
            </a:r>
            <a:endParaRPr b="1" dirty="0"/>
          </a:p>
        </p:txBody>
      </p:sp>
      <p:sp>
        <p:nvSpPr>
          <p:cNvPr id="4" name="Google Shape;10234;p84">
            <a:extLst>
              <a:ext uri="{FF2B5EF4-FFF2-40B4-BE49-F238E27FC236}">
                <a16:creationId xmlns:a16="http://schemas.microsoft.com/office/drawing/2014/main" id="{A68D801A-373D-7A3C-F590-FD18C7419551}"/>
              </a:ext>
            </a:extLst>
          </p:cNvPr>
          <p:cNvSpPr/>
          <p:nvPr/>
        </p:nvSpPr>
        <p:spPr>
          <a:xfrm>
            <a:off x="7454485" y="1059373"/>
            <a:ext cx="754756" cy="605127"/>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2930704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Yazılım Test Aşaması</a:t>
            </a:r>
            <a:endParaRPr b="1" dirty="0"/>
          </a:p>
        </p:txBody>
      </p:sp>
      <p:sp>
        <p:nvSpPr>
          <p:cNvPr id="857" name="Google Shape;857;p42"/>
          <p:cNvSpPr txBox="1">
            <a:spLocks noGrp="1"/>
          </p:cNvSpPr>
          <p:nvPr>
            <p:ph type="body" idx="1"/>
          </p:nvPr>
        </p:nvSpPr>
        <p:spPr>
          <a:xfrm>
            <a:off x="524057" y="858068"/>
            <a:ext cx="8373200" cy="376473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C0604"/>
              </a:buClr>
              <a:buSzPts val="1100"/>
              <a:buFont typeface="Arial"/>
              <a:buNone/>
            </a:pPr>
            <a:r>
              <a:rPr lang="tr-TR" sz="1200" b="1" dirty="0">
                <a:solidFill>
                  <a:schemeClr val="tx1"/>
                </a:solidFill>
              </a:rPr>
              <a:t>Test aşamasının temel amacı</a:t>
            </a:r>
            <a:r>
              <a:rPr lang="tr-TR" sz="1200" dirty="0">
                <a:solidFill>
                  <a:schemeClr val="tx1"/>
                </a:solidFill>
              </a:rPr>
              <a:t>, yazılımın gereksinimlere uygun olup olmadığını kontrol etmek, hataları ve eksiklikleri tespit etmek, yazılımın beklenen performansı gösterip göstermediğini doğrulamaktır.</a:t>
            </a:r>
          </a:p>
          <a:p>
            <a:pPr marL="0" lvl="0" indent="0" algn="just" rtl="0">
              <a:spcBef>
                <a:spcPts val="0"/>
              </a:spcBef>
              <a:spcAft>
                <a:spcPts val="0"/>
              </a:spcAft>
              <a:buClr>
                <a:srgbClr val="2C0604"/>
              </a:buClr>
              <a:buSzPts val="1100"/>
              <a:buFont typeface="Arial"/>
              <a:buNone/>
            </a:pPr>
            <a:endParaRPr lang="tr-TR" sz="1200" dirty="0">
              <a:solidFill>
                <a:schemeClr val="tx1"/>
              </a:solidFill>
            </a:endParaRPr>
          </a:p>
          <a:p>
            <a:pPr marL="0" lvl="0" indent="0" algn="just" rtl="0">
              <a:spcBef>
                <a:spcPts val="0"/>
              </a:spcBef>
              <a:spcAft>
                <a:spcPts val="0"/>
              </a:spcAft>
              <a:buClr>
                <a:srgbClr val="2C0604"/>
              </a:buClr>
              <a:buSzPts val="1100"/>
              <a:buFont typeface="Arial"/>
              <a:buNone/>
            </a:pPr>
            <a:r>
              <a:rPr lang="tr-TR" sz="1200" b="1" dirty="0">
                <a:solidFill>
                  <a:schemeClr val="tx1"/>
                </a:solidFill>
              </a:rPr>
              <a:t>Yazılım Test Türleri:</a:t>
            </a:r>
          </a:p>
          <a:p>
            <a:pPr marL="0" lvl="0" indent="0" algn="just" rtl="0">
              <a:spcBef>
                <a:spcPts val="0"/>
              </a:spcBef>
              <a:spcAft>
                <a:spcPts val="0"/>
              </a:spcAft>
              <a:buClr>
                <a:srgbClr val="2C0604"/>
              </a:buClr>
              <a:buSzPts val="1100"/>
              <a:buFont typeface="Arial"/>
              <a:buNone/>
            </a:pPr>
            <a:endParaRPr lang="tr-TR" sz="1200" dirty="0">
              <a:solidFill>
                <a:schemeClr val="tx1"/>
              </a:solidFill>
            </a:endParaRPr>
          </a:p>
          <a:p>
            <a:pPr marL="171450" indent="-171450" algn="just">
              <a:buClr>
                <a:srgbClr val="2C0604"/>
              </a:buClr>
              <a:buSzPts val="1100"/>
            </a:pPr>
            <a:r>
              <a:rPr lang="tr-TR" sz="1200" b="1" dirty="0">
                <a:solidFill>
                  <a:schemeClr val="tx1"/>
                </a:solidFill>
              </a:rPr>
              <a:t>Birim Testleri (</a:t>
            </a:r>
            <a:r>
              <a:rPr lang="tr-TR" sz="1200" b="1" dirty="0" err="1">
                <a:solidFill>
                  <a:schemeClr val="tx1"/>
                </a:solidFill>
              </a:rPr>
              <a:t>Unit</a:t>
            </a:r>
            <a:r>
              <a:rPr lang="tr-TR" sz="1200" b="1" dirty="0">
                <a:solidFill>
                  <a:schemeClr val="tx1"/>
                </a:solidFill>
              </a:rPr>
              <a:t> </a:t>
            </a:r>
            <a:r>
              <a:rPr lang="tr-TR" sz="1200" b="1" dirty="0" err="1">
                <a:solidFill>
                  <a:schemeClr val="tx1"/>
                </a:solidFill>
              </a:rPr>
              <a:t>Testing</a:t>
            </a:r>
            <a:r>
              <a:rPr lang="tr-TR" sz="1200" b="1" dirty="0">
                <a:solidFill>
                  <a:schemeClr val="tx1"/>
                </a:solidFill>
              </a:rPr>
              <a:t>): </a:t>
            </a:r>
            <a:r>
              <a:rPr lang="tr-TR" sz="1200" dirty="0">
                <a:solidFill>
                  <a:srgbClr val="0070C0"/>
                </a:solidFill>
              </a:rPr>
              <a:t>Bireysel bileşenlerin veya modüllerin doğruluğunu kontrol etmek için kullanılır. Genellikle geliştiriciler tarafından yapılır.</a:t>
            </a:r>
          </a:p>
          <a:p>
            <a:pPr marL="171450" indent="-171450" algn="just">
              <a:buClr>
                <a:srgbClr val="2C0604"/>
              </a:buClr>
              <a:buSzPts val="1100"/>
            </a:pPr>
            <a:r>
              <a:rPr lang="tr-TR" sz="1200" b="1" dirty="0">
                <a:solidFill>
                  <a:schemeClr val="tx1"/>
                </a:solidFill>
              </a:rPr>
              <a:t>Entegrasyon Testleri (Integration </a:t>
            </a:r>
            <a:r>
              <a:rPr lang="tr-TR" sz="1200" b="1" dirty="0" err="1">
                <a:solidFill>
                  <a:schemeClr val="tx1"/>
                </a:solidFill>
              </a:rPr>
              <a:t>Testing</a:t>
            </a:r>
            <a:r>
              <a:rPr lang="tr-TR" sz="1200" b="1" dirty="0">
                <a:solidFill>
                  <a:schemeClr val="tx1"/>
                </a:solidFill>
              </a:rPr>
              <a:t>): </a:t>
            </a:r>
            <a:r>
              <a:rPr lang="tr-TR" sz="1200" dirty="0">
                <a:solidFill>
                  <a:srgbClr val="0070C0"/>
                </a:solidFill>
              </a:rPr>
              <a:t>Modüllerin bir araya getirilerek birlikte nasıl çalıştığını kontrol eder. Modüller arası etkileşimler test edilir.</a:t>
            </a:r>
          </a:p>
          <a:p>
            <a:pPr marL="171450" indent="-171450" algn="just">
              <a:buClr>
                <a:srgbClr val="2C0604"/>
              </a:buClr>
              <a:buSzPts val="1100"/>
            </a:pPr>
            <a:r>
              <a:rPr lang="tr-TR" sz="1200" b="1" dirty="0">
                <a:solidFill>
                  <a:schemeClr val="tx1"/>
                </a:solidFill>
              </a:rPr>
              <a:t>Sistem Testleri (</a:t>
            </a:r>
            <a:r>
              <a:rPr lang="tr-TR" sz="1200" b="1" dirty="0" err="1">
                <a:solidFill>
                  <a:schemeClr val="tx1"/>
                </a:solidFill>
              </a:rPr>
              <a:t>System</a:t>
            </a:r>
            <a:r>
              <a:rPr lang="tr-TR" sz="1200" b="1" dirty="0">
                <a:solidFill>
                  <a:schemeClr val="tx1"/>
                </a:solidFill>
              </a:rPr>
              <a:t> </a:t>
            </a:r>
            <a:r>
              <a:rPr lang="tr-TR" sz="1200" b="1" dirty="0" err="1">
                <a:solidFill>
                  <a:schemeClr val="tx1"/>
                </a:solidFill>
              </a:rPr>
              <a:t>Testing</a:t>
            </a:r>
            <a:r>
              <a:rPr lang="tr-TR" sz="1200" b="1" dirty="0">
                <a:solidFill>
                  <a:schemeClr val="tx1"/>
                </a:solidFill>
              </a:rPr>
              <a:t>): </a:t>
            </a:r>
            <a:r>
              <a:rPr lang="tr-TR" sz="1200" dirty="0">
                <a:solidFill>
                  <a:srgbClr val="0070C0"/>
                </a:solidFill>
              </a:rPr>
              <a:t>Yazılımın tüm sistem olarak çalışıp çalışmadığını kontrol eder. Fonksiyonel ve fonksiyonel olmayan gereksinimler test edilir.</a:t>
            </a:r>
          </a:p>
          <a:p>
            <a:pPr marL="171450" indent="-171450" algn="just">
              <a:buClr>
                <a:srgbClr val="2C0604"/>
              </a:buClr>
              <a:buSzPts val="1100"/>
            </a:pPr>
            <a:r>
              <a:rPr lang="tr-TR" sz="1200" b="1" dirty="0">
                <a:solidFill>
                  <a:schemeClr val="tx1"/>
                </a:solidFill>
              </a:rPr>
              <a:t>Performans Testleri (</a:t>
            </a:r>
            <a:r>
              <a:rPr lang="tr-TR" sz="1200" b="1" dirty="0" err="1">
                <a:solidFill>
                  <a:schemeClr val="tx1"/>
                </a:solidFill>
              </a:rPr>
              <a:t>Performance</a:t>
            </a:r>
            <a:r>
              <a:rPr lang="tr-TR" sz="1200" b="1" dirty="0">
                <a:solidFill>
                  <a:schemeClr val="tx1"/>
                </a:solidFill>
              </a:rPr>
              <a:t> </a:t>
            </a:r>
            <a:r>
              <a:rPr lang="tr-TR" sz="1200" b="1" dirty="0" err="1">
                <a:solidFill>
                  <a:schemeClr val="tx1"/>
                </a:solidFill>
              </a:rPr>
              <a:t>Testing</a:t>
            </a:r>
            <a:r>
              <a:rPr lang="tr-TR" sz="1200" b="1" dirty="0">
                <a:solidFill>
                  <a:schemeClr val="tx1"/>
                </a:solidFill>
              </a:rPr>
              <a:t>): </a:t>
            </a:r>
            <a:r>
              <a:rPr lang="tr-TR" sz="1200" dirty="0">
                <a:solidFill>
                  <a:srgbClr val="0070C0"/>
                </a:solidFill>
              </a:rPr>
              <a:t>Yazılımın yanıt süreleri, yük altında nasıl davrandığı ve kaynak kullanımı gibi performans özelliklerini değerlendirir.</a:t>
            </a:r>
          </a:p>
          <a:p>
            <a:pPr marL="171450" indent="-171450" algn="just">
              <a:buClr>
                <a:srgbClr val="2C0604"/>
              </a:buClr>
              <a:buSzPts val="1100"/>
            </a:pPr>
            <a:r>
              <a:rPr lang="tr-TR" sz="1200" b="1" dirty="0">
                <a:solidFill>
                  <a:schemeClr val="tx1"/>
                </a:solidFill>
              </a:rPr>
              <a:t>Güvenlik Testleri (Security </a:t>
            </a:r>
            <a:r>
              <a:rPr lang="tr-TR" sz="1200" b="1" dirty="0" err="1">
                <a:solidFill>
                  <a:schemeClr val="tx1"/>
                </a:solidFill>
              </a:rPr>
              <a:t>Testing</a:t>
            </a:r>
            <a:r>
              <a:rPr lang="tr-TR" sz="1200" b="1" dirty="0">
                <a:solidFill>
                  <a:schemeClr val="tx1"/>
                </a:solidFill>
              </a:rPr>
              <a:t>): </a:t>
            </a:r>
            <a:r>
              <a:rPr lang="tr-TR" sz="1200" dirty="0">
                <a:solidFill>
                  <a:srgbClr val="0070C0"/>
                </a:solidFill>
              </a:rPr>
              <a:t>Yazılımın güvenlik açıklarını ve zafiyetlerini belirlemek için yapılan testlerdir.</a:t>
            </a:r>
          </a:p>
          <a:p>
            <a:pPr marL="171450" indent="-171450" algn="just">
              <a:buClr>
                <a:srgbClr val="2C0604"/>
              </a:buClr>
              <a:buSzPts val="1100"/>
            </a:pPr>
            <a:r>
              <a:rPr lang="tr-TR" sz="1200" b="1" dirty="0">
                <a:solidFill>
                  <a:schemeClr val="tx1"/>
                </a:solidFill>
              </a:rPr>
              <a:t>Kullanılabilirlik Testleri (</a:t>
            </a:r>
            <a:r>
              <a:rPr lang="tr-TR" sz="1200" b="1" dirty="0" err="1">
                <a:solidFill>
                  <a:schemeClr val="tx1"/>
                </a:solidFill>
              </a:rPr>
              <a:t>Usability</a:t>
            </a:r>
            <a:r>
              <a:rPr lang="tr-TR" sz="1200" b="1" dirty="0">
                <a:solidFill>
                  <a:schemeClr val="tx1"/>
                </a:solidFill>
              </a:rPr>
              <a:t> </a:t>
            </a:r>
            <a:r>
              <a:rPr lang="tr-TR" sz="1200" b="1" dirty="0" err="1">
                <a:solidFill>
                  <a:schemeClr val="tx1"/>
                </a:solidFill>
              </a:rPr>
              <a:t>Testing</a:t>
            </a:r>
            <a:r>
              <a:rPr lang="tr-TR" sz="1200" b="1" dirty="0">
                <a:solidFill>
                  <a:schemeClr val="tx1"/>
                </a:solidFill>
              </a:rPr>
              <a:t>): </a:t>
            </a:r>
            <a:r>
              <a:rPr lang="tr-TR" sz="1200" dirty="0">
                <a:solidFill>
                  <a:srgbClr val="0070C0"/>
                </a:solidFill>
              </a:rPr>
              <a:t>Kullanıcıların yazılımı ne kadar kolay ve etkili bir şekilde kullanabildiğini değerlendirir.</a:t>
            </a:r>
            <a:endParaRPr sz="1300" dirty="0">
              <a:solidFill>
                <a:srgbClr val="0070C0"/>
              </a:solidFill>
            </a:endParaRPr>
          </a:p>
        </p:txBody>
      </p:sp>
      <p:sp>
        <p:nvSpPr>
          <p:cNvPr id="2" name="Metin kutusu 1">
            <a:extLst>
              <a:ext uri="{FF2B5EF4-FFF2-40B4-BE49-F238E27FC236}">
                <a16:creationId xmlns:a16="http://schemas.microsoft.com/office/drawing/2014/main" id="{96060C2A-5D63-3C0B-A642-39BA21E03C95}"/>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47505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57">
                                            <p:txEl>
                                              <p:pRg st="4" end="4"/>
                                            </p:txEl>
                                          </p:spTgt>
                                        </p:tgtEl>
                                        <p:attrNameLst>
                                          <p:attrName>style.visibility</p:attrName>
                                        </p:attrNameLst>
                                      </p:cBhvr>
                                      <p:to>
                                        <p:strVal val="visible"/>
                                      </p:to>
                                    </p:set>
                                    <p:animEffect transition="in" filter="fade">
                                      <p:cBhvr>
                                        <p:cTn id="21" dur="1000"/>
                                        <p:tgtEl>
                                          <p:spTgt spid="857">
                                            <p:txEl>
                                              <p:pRg st="4" end="4"/>
                                            </p:txEl>
                                          </p:spTgt>
                                        </p:tgtEl>
                                      </p:cBhvr>
                                    </p:animEffect>
                                    <p:anim calcmode="lin" valueType="num">
                                      <p:cBhvr>
                                        <p:cTn id="22" dur="1000" fill="hold"/>
                                        <p:tgtEl>
                                          <p:spTgt spid="85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85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57">
                                            <p:txEl>
                                              <p:pRg st="5" end="5"/>
                                            </p:txEl>
                                          </p:spTgt>
                                        </p:tgtEl>
                                        <p:attrNameLst>
                                          <p:attrName>style.visibility</p:attrName>
                                        </p:attrNameLst>
                                      </p:cBhvr>
                                      <p:to>
                                        <p:strVal val="visible"/>
                                      </p:to>
                                    </p:set>
                                    <p:animEffect transition="in" filter="fade">
                                      <p:cBhvr>
                                        <p:cTn id="28" dur="1000"/>
                                        <p:tgtEl>
                                          <p:spTgt spid="857">
                                            <p:txEl>
                                              <p:pRg st="5" end="5"/>
                                            </p:txEl>
                                          </p:spTgt>
                                        </p:tgtEl>
                                      </p:cBhvr>
                                    </p:animEffect>
                                    <p:anim calcmode="lin" valueType="num">
                                      <p:cBhvr>
                                        <p:cTn id="29" dur="1000" fill="hold"/>
                                        <p:tgtEl>
                                          <p:spTgt spid="857">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85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57">
                                            <p:txEl>
                                              <p:pRg st="6" end="6"/>
                                            </p:txEl>
                                          </p:spTgt>
                                        </p:tgtEl>
                                        <p:attrNameLst>
                                          <p:attrName>style.visibility</p:attrName>
                                        </p:attrNameLst>
                                      </p:cBhvr>
                                      <p:to>
                                        <p:strVal val="visible"/>
                                      </p:to>
                                    </p:set>
                                    <p:animEffect transition="in" filter="fade">
                                      <p:cBhvr>
                                        <p:cTn id="35" dur="1000"/>
                                        <p:tgtEl>
                                          <p:spTgt spid="857">
                                            <p:txEl>
                                              <p:pRg st="6" end="6"/>
                                            </p:txEl>
                                          </p:spTgt>
                                        </p:tgtEl>
                                      </p:cBhvr>
                                    </p:animEffect>
                                    <p:anim calcmode="lin" valueType="num">
                                      <p:cBhvr>
                                        <p:cTn id="36" dur="1000" fill="hold"/>
                                        <p:tgtEl>
                                          <p:spTgt spid="85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85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57">
                                            <p:txEl>
                                              <p:pRg st="7" end="7"/>
                                            </p:txEl>
                                          </p:spTgt>
                                        </p:tgtEl>
                                        <p:attrNameLst>
                                          <p:attrName>style.visibility</p:attrName>
                                        </p:attrNameLst>
                                      </p:cBhvr>
                                      <p:to>
                                        <p:strVal val="visible"/>
                                      </p:to>
                                    </p:set>
                                    <p:animEffect transition="in" filter="fade">
                                      <p:cBhvr>
                                        <p:cTn id="42" dur="1000"/>
                                        <p:tgtEl>
                                          <p:spTgt spid="857">
                                            <p:txEl>
                                              <p:pRg st="7" end="7"/>
                                            </p:txEl>
                                          </p:spTgt>
                                        </p:tgtEl>
                                      </p:cBhvr>
                                    </p:animEffect>
                                    <p:anim calcmode="lin" valueType="num">
                                      <p:cBhvr>
                                        <p:cTn id="43" dur="1000" fill="hold"/>
                                        <p:tgtEl>
                                          <p:spTgt spid="857">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85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857">
                                            <p:txEl>
                                              <p:pRg st="8" end="8"/>
                                            </p:txEl>
                                          </p:spTgt>
                                        </p:tgtEl>
                                        <p:attrNameLst>
                                          <p:attrName>style.visibility</p:attrName>
                                        </p:attrNameLst>
                                      </p:cBhvr>
                                      <p:to>
                                        <p:strVal val="visible"/>
                                      </p:to>
                                    </p:set>
                                    <p:animEffect transition="in" filter="fade">
                                      <p:cBhvr>
                                        <p:cTn id="49" dur="1000"/>
                                        <p:tgtEl>
                                          <p:spTgt spid="857">
                                            <p:txEl>
                                              <p:pRg st="8" end="8"/>
                                            </p:txEl>
                                          </p:spTgt>
                                        </p:tgtEl>
                                      </p:cBhvr>
                                    </p:animEffect>
                                    <p:anim calcmode="lin" valueType="num">
                                      <p:cBhvr>
                                        <p:cTn id="50" dur="1000" fill="hold"/>
                                        <p:tgtEl>
                                          <p:spTgt spid="857">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85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857">
                                            <p:txEl>
                                              <p:pRg st="9" end="9"/>
                                            </p:txEl>
                                          </p:spTgt>
                                        </p:tgtEl>
                                        <p:attrNameLst>
                                          <p:attrName>style.visibility</p:attrName>
                                        </p:attrNameLst>
                                      </p:cBhvr>
                                      <p:to>
                                        <p:strVal val="visible"/>
                                      </p:to>
                                    </p:set>
                                    <p:animEffect transition="in" filter="fade">
                                      <p:cBhvr>
                                        <p:cTn id="56" dur="1000"/>
                                        <p:tgtEl>
                                          <p:spTgt spid="857">
                                            <p:txEl>
                                              <p:pRg st="9" end="9"/>
                                            </p:txEl>
                                          </p:spTgt>
                                        </p:tgtEl>
                                      </p:cBhvr>
                                    </p:animEffect>
                                    <p:anim calcmode="lin" valueType="num">
                                      <p:cBhvr>
                                        <p:cTn id="57" dur="1000" fill="hold"/>
                                        <p:tgtEl>
                                          <p:spTgt spid="857">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85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59"/>
          <p:cNvSpPr txBox="1">
            <a:spLocks noGrp="1"/>
          </p:cNvSpPr>
          <p:nvPr>
            <p:ph type="title"/>
          </p:nvPr>
        </p:nvSpPr>
        <p:spPr>
          <a:xfrm>
            <a:off x="457200" y="2363942"/>
            <a:ext cx="8229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Yazılım Mimarisi ve Tasarımı Nedir?</a:t>
            </a:r>
            <a:endParaRPr b="1" dirty="0"/>
          </a:p>
        </p:txBody>
      </p:sp>
      <p:sp>
        <p:nvSpPr>
          <p:cNvPr id="1527" name="Google Shape;1527;p59"/>
          <p:cNvSpPr txBox="1">
            <a:spLocks noGrp="1"/>
          </p:cNvSpPr>
          <p:nvPr>
            <p:ph type="title" idx="2"/>
          </p:nvPr>
        </p:nvSpPr>
        <p:spPr>
          <a:xfrm>
            <a:off x="2996625" y="124360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a:t>
            </a:r>
            <a:r>
              <a:rPr lang="tr-TR" b="1" dirty="0"/>
              <a:t>7</a:t>
            </a:r>
            <a:endParaRPr b="1" dirty="0"/>
          </a:p>
        </p:txBody>
      </p:sp>
      <p:grpSp>
        <p:nvGrpSpPr>
          <p:cNvPr id="2" name="Google Shape;11154;p87">
            <a:extLst>
              <a:ext uri="{FF2B5EF4-FFF2-40B4-BE49-F238E27FC236}">
                <a16:creationId xmlns:a16="http://schemas.microsoft.com/office/drawing/2014/main" id="{35DE993F-3DE6-FB31-955C-AC776078C5A5}"/>
              </a:ext>
            </a:extLst>
          </p:cNvPr>
          <p:cNvGrpSpPr/>
          <p:nvPr/>
        </p:nvGrpSpPr>
        <p:grpSpPr>
          <a:xfrm>
            <a:off x="7102432" y="1043215"/>
            <a:ext cx="1011054" cy="927120"/>
            <a:chOff x="-34418125" y="2271100"/>
            <a:chExt cx="296950" cy="293025"/>
          </a:xfrm>
          <a:solidFill>
            <a:schemeClr val="tx1"/>
          </a:solidFill>
        </p:grpSpPr>
        <p:sp>
          <p:nvSpPr>
            <p:cNvPr id="3" name="Google Shape;11155;p87">
              <a:extLst>
                <a:ext uri="{FF2B5EF4-FFF2-40B4-BE49-F238E27FC236}">
                  <a16:creationId xmlns:a16="http://schemas.microsoft.com/office/drawing/2014/main" id="{2803D00A-000B-CE47-E982-EB470511B87F}"/>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156;p87">
              <a:extLst>
                <a:ext uri="{FF2B5EF4-FFF2-40B4-BE49-F238E27FC236}">
                  <a16:creationId xmlns:a16="http://schemas.microsoft.com/office/drawing/2014/main" id="{CD0E5015-34BE-56F9-5DF6-9964E68BCBEA}"/>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157;p87">
              <a:extLst>
                <a:ext uri="{FF2B5EF4-FFF2-40B4-BE49-F238E27FC236}">
                  <a16:creationId xmlns:a16="http://schemas.microsoft.com/office/drawing/2014/main" id="{7DCF6BE2-814B-5653-2BB3-1A05A71AF5E5}"/>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158;p87">
              <a:extLst>
                <a:ext uri="{FF2B5EF4-FFF2-40B4-BE49-F238E27FC236}">
                  <a16:creationId xmlns:a16="http://schemas.microsoft.com/office/drawing/2014/main" id="{F63061C4-F56A-947A-D95A-24DD3DD3A5C5}"/>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159;p87">
              <a:extLst>
                <a:ext uri="{FF2B5EF4-FFF2-40B4-BE49-F238E27FC236}">
                  <a16:creationId xmlns:a16="http://schemas.microsoft.com/office/drawing/2014/main" id="{0D2107E3-F203-C08D-97DB-972978B6BA3E}"/>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21448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Yazılım Mimarisi</a:t>
            </a:r>
            <a:endParaRPr b="1" dirty="0"/>
          </a:p>
        </p:txBody>
      </p:sp>
      <p:sp>
        <p:nvSpPr>
          <p:cNvPr id="857" name="Google Shape;857;p42"/>
          <p:cNvSpPr txBox="1">
            <a:spLocks noGrp="1"/>
          </p:cNvSpPr>
          <p:nvPr>
            <p:ph type="body" idx="1"/>
          </p:nvPr>
        </p:nvSpPr>
        <p:spPr>
          <a:xfrm>
            <a:off x="524057" y="933743"/>
            <a:ext cx="8373200" cy="392920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C0604"/>
              </a:buClr>
              <a:buSzPts val="1100"/>
              <a:buFont typeface="Arial"/>
              <a:buNone/>
            </a:pPr>
            <a:r>
              <a:rPr lang="tr-TR" sz="1300" b="1" dirty="0">
                <a:solidFill>
                  <a:schemeClr val="tx1"/>
                </a:solidFill>
                <a:latin typeface="Fira Code" panose="020B0809050000020004" pitchFamily="49" charset="0"/>
                <a:ea typeface="Fira Code" panose="020B0809050000020004" pitchFamily="49" charset="0"/>
                <a:cs typeface="Fira Code" panose="020B0809050000020004" pitchFamily="49" charset="0"/>
              </a:rPr>
              <a:t>Yazılım mimarisi</a:t>
            </a:r>
            <a:r>
              <a:rPr lang="tr-TR" sz="1300" dirty="0">
                <a:solidFill>
                  <a:schemeClr val="tx1"/>
                </a:solidFill>
                <a:latin typeface="Fira Code" panose="020B0809050000020004" pitchFamily="49" charset="0"/>
                <a:ea typeface="Fira Code" panose="020B0809050000020004" pitchFamily="49" charset="0"/>
                <a:cs typeface="Fira Code" panose="020B0809050000020004" pitchFamily="49" charset="0"/>
              </a:rPr>
              <a:t>, bir yazılım sisteminin temel yapısını ve organizasyonunu belirleyen bir kavramdır. Bu, sistemin bileşenleri arasındaki etkileşimleri, bileşenlerin işlevlerini ve sistemin genel mimari desenlerini içerir. Yazılım mimarisi, yazılımın genel kalitesini, bakımını ve genişletilebilirliğini etkileyen önemli bir faktördür.</a:t>
            </a:r>
          </a:p>
          <a:p>
            <a:pPr marL="0" lvl="0" indent="0" algn="just" rtl="0">
              <a:spcBef>
                <a:spcPts val="0"/>
              </a:spcBef>
              <a:spcAft>
                <a:spcPts val="0"/>
              </a:spcAft>
              <a:buClr>
                <a:srgbClr val="2C0604"/>
              </a:buClr>
              <a:buSzPts val="1100"/>
              <a:buFont typeface="Arial"/>
              <a:buNone/>
            </a:pPr>
            <a:endParaRPr lang="tr-TR" sz="1300"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0" lvl="0" indent="0" algn="just" rtl="0">
              <a:spcBef>
                <a:spcPts val="0"/>
              </a:spcBef>
              <a:spcAft>
                <a:spcPts val="0"/>
              </a:spcAft>
              <a:buClr>
                <a:srgbClr val="2C0604"/>
              </a:buClr>
              <a:buSzPts val="1100"/>
              <a:buFont typeface="Arial"/>
              <a:buNone/>
            </a:pPr>
            <a:r>
              <a:rPr lang="tr-TR" sz="1300" b="1" dirty="0">
                <a:solidFill>
                  <a:schemeClr val="tx1"/>
                </a:solidFill>
                <a:latin typeface="Fira Code" panose="020B0809050000020004" pitchFamily="49" charset="0"/>
                <a:ea typeface="Fira Code" panose="020B0809050000020004" pitchFamily="49" charset="0"/>
                <a:cs typeface="Fira Code" panose="020B0809050000020004" pitchFamily="49" charset="0"/>
              </a:rPr>
              <a:t>Yazılım mimarisi</a:t>
            </a:r>
            <a:r>
              <a:rPr lang="tr-TR" sz="1300" dirty="0">
                <a:solidFill>
                  <a:schemeClr val="tx1"/>
                </a:solidFill>
                <a:latin typeface="Fira Code" panose="020B0809050000020004" pitchFamily="49" charset="0"/>
                <a:ea typeface="Fira Code" panose="020B0809050000020004" pitchFamily="49" charset="0"/>
                <a:cs typeface="Fira Code" panose="020B0809050000020004" pitchFamily="49" charset="0"/>
              </a:rPr>
              <a:t>, sistemin işlevselliğini, performansını, güvenliğini ve bakımını sağlamak için bir çerçeve oluşturur. İyi bir yazılım mimarisi, sistemin ölçeklenebilirliğini ve kullanıcı ihtiyaçlarına uyum sağlama yeteneğini artırır.</a:t>
            </a:r>
          </a:p>
          <a:p>
            <a:pPr marL="0" lvl="0" indent="0" algn="just" rtl="0">
              <a:spcBef>
                <a:spcPts val="0"/>
              </a:spcBef>
              <a:spcAft>
                <a:spcPts val="0"/>
              </a:spcAft>
              <a:buClr>
                <a:srgbClr val="2C0604"/>
              </a:buClr>
              <a:buSzPts val="1100"/>
              <a:buFont typeface="Arial"/>
              <a:buNone/>
            </a:pPr>
            <a:endParaRPr lang="tr-TR" sz="1300"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0" lvl="0" indent="0" algn="just" rtl="0">
              <a:spcBef>
                <a:spcPts val="0"/>
              </a:spcBef>
              <a:spcAft>
                <a:spcPts val="0"/>
              </a:spcAft>
              <a:buClr>
                <a:srgbClr val="2C0604"/>
              </a:buClr>
              <a:buSzPts val="1100"/>
              <a:buFont typeface="Arial"/>
              <a:buNone/>
            </a:pPr>
            <a:endParaRPr lang="tr-TR" sz="1300"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628650" lvl="1" indent="-171450" algn="just">
              <a:buClr>
                <a:srgbClr val="2C0604"/>
              </a:buClr>
              <a:buSzPts val="1100"/>
            </a:pPr>
            <a:r>
              <a:rPr lang="tr-TR" sz="1100" dirty="0">
                <a:solidFill>
                  <a:schemeClr val="tx1"/>
                </a:solidFill>
                <a:latin typeface="Fira Code" panose="020B0809050000020004" pitchFamily="49" charset="0"/>
                <a:ea typeface="Fira Code" panose="020B0809050000020004" pitchFamily="49" charset="0"/>
                <a:cs typeface="Fira Code" panose="020B0809050000020004" pitchFamily="49" charset="0"/>
              </a:rPr>
              <a:t>Yazılım Sistemini oluşturan bileşenler ve bu bileşenlerin işlevleri.</a:t>
            </a:r>
          </a:p>
          <a:p>
            <a:pPr marL="628650" lvl="1" indent="-171450" algn="just">
              <a:buClr>
                <a:srgbClr val="2C0604"/>
              </a:buClr>
              <a:buSzPts val="1100"/>
            </a:pPr>
            <a:r>
              <a:rPr lang="tr-TR" sz="1100" dirty="0">
                <a:solidFill>
                  <a:schemeClr val="tx1"/>
                </a:solidFill>
                <a:latin typeface="Fira Code" panose="020B0809050000020004" pitchFamily="49" charset="0"/>
                <a:ea typeface="Fira Code" panose="020B0809050000020004" pitchFamily="49" charset="0"/>
                <a:cs typeface="Fira Code" panose="020B0809050000020004" pitchFamily="49" charset="0"/>
              </a:rPr>
              <a:t>Hangi teknolojilerin ve platformların kullanılacağı.</a:t>
            </a:r>
          </a:p>
          <a:p>
            <a:pPr marL="628650" lvl="1" indent="-171450" algn="just">
              <a:buClr>
                <a:srgbClr val="2C0604"/>
              </a:buClr>
              <a:buSzPts val="1100"/>
            </a:pPr>
            <a:r>
              <a:rPr lang="tr-TR" sz="1100" dirty="0">
                <a:solidFill>
                  <a:schemeClr val="tx1"/>
                </a:solidFill>
                <a:latin typeface="Fira Code" panose="020B0809050000020004" pitchFamily="49" charset="0"/>
                <a:ea typeface="Fira Code" panose="020B0809050000020004" pitchFamily="49" charset="0"/>
                <a:cs typeface="Fira Code" panose="020B0809050000020004" pitchFamily="49" charset="0"/>
              </a:rPr>
              <a:t>Mimari desenlerin belirlenmesi (MVC, </a:t>
            </a:r>
            <a:r>
              <a:rPr lang="tr-TR" sz="1100" dirty="0" err="1">
                <a:solidFill>
                  <a:schemeClr val="tx1"/>
                </a:solidFill>
                <a:latin typeface="Fira Code" panose="020B0809050000020004" pitchFamily="49" charset="0"/>
                <a:ea typeface="Fira Code" panose="020B0809050000020004" pitchFamily="49" charset="0"/>
                <a:cs typeface="Fira Code" panose="020B0809050000020004" pitchFamily="49" charset="0"/>
              </a:rPr>
              <a:t>Layered</a:t>
            </a:r>
            <a:r>
              <a:rPr lang="tr-TR" sz="1100" dirty="0">
                <a:solidFill>
                  <a:schemeClr val="tx1"/>
                </a:solidFill>
                <a:latin typeface="Fira Code" panose="020B0809050000020004" pitchFamily="49" charset="0"/>
                <a:ea typeface="Fira Code" panose="020B0809050000020004" pitchFamily="49" charset="0"/>
                <a:cs typeface="Fira Code" panose="020B0809050000020004" pitchFamily="49" charset="0"/>
              </a:rPr>
              <a:t> Architecture, Yazılım Tasarım Desenleri, Framework)</a:t>
            </a:r>
          </a:p>
        </p:txBody>
      </p:sp>
      <p:sp>
        <p:nvSpPr>
          <p:cNvPr id="2" name="Metin kutusu 1">
            <a:extLst>
              <a:ext uri="{FF2B5EF4-FFF2-40B4-BE49-F238E27FC236}">
                <a16:creationId xmlns:a16="http://schemas.microsoft.com/office/drawing/2014/main" id="{21A6FFA6-B385-4347-92B4-0BEF6825395B}"/>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09585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57">
                                            <p:txEl>
                                              <p:pRg st="5" end="5"/>
                                            </p:txEl>
                                          </p:spTgt>
                                        </p:tgtEl>
                                        <p:attrNameLst>
                                          <p:attrName>style.visibility</p:attrName>
                                        </p:attrNameLst>
                                      </p:cBhvr>
                                      <p:to>
                                        <p:strVal val="visible"/>
                                      </p:to>
                                    </p:set>
                                    <p:animEffect transition="in" filter="fade">
                                      <p:cBhvr>
                                        <p:cTn id="21" dur="1000"/>
                                        <p:tgtEl>
                                          <p:spTgt spid="857">
                                            <p:txEl>
                                              <p:pRg st="5" end="5"/>
                                            </p:txEl>
                                          </p:spTgt>
                                        </p:tgtEl>
                                      </p:cBhvr>
                                    </p:animEffect>
                                    <p:anim calcmode="lin" valueType="num">
                                      <p:cBhvr>
                                        <p:cTn id="22" dur="1000" fill="hold"/>
                                        <p:tgtEl>
                                          <p:spTgt spid="857">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857">
                                            <p:txEl>
                                              <p:pRg st="5" end="5"/>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57">
                                            <p:txEl>
                                              <p:pRg st="6" end="6"/>
                                            </p:txEl>
                                          </p:spTgt>
                                        </p:tgtEl>
                                        <p:attrNameLst>
                                          <p:attrName>style.visibility</p:attrName>
                                        </p:attrNameLst>
                                      </p:cBhvr>
                                      <p:to>
                                        <p:strVal val="visible"/>
                                      </p:to>
                                    </p:set>
                                    <p:animEffect transition="in" filter="fade">
                                      <p:cBhvr>
                                        <p:cTn id="26" dur="1000"/>
                                        <p:tgtEl>
                                          <p:spTgt spid="857">
                                            <p:txEl>
                                              <p:pRg st="6" end="6"/>
                                            </p:txEl>
                                          </p:spTgt>
                                        </p:tgtEl>
                                      </p:cBhvr>
                                    </p:animEffect>
                                    <p:anim calcmode="lin" valueType="num">
                                      <p:cBhvr>
                                        <p:cTn id="27" dur="1000" fill="hold"/>
                                        <p:tgtEl>
                                          <p:spTgt spid="857">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857">
                                            <p:txEl>
                                              <p:pRg st="6" end="6"/>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57">
                                            <p:txEl>
                                              <p:pRg st="7" end="7"/>
                                            </p:txEl>
                                          </p:spTgt>
                                        </p:tgtEl>
                                        <p:attrNameLst>
                                          <p:attrName>style.visibility</p:attrName>
                                        </p:attrNameLst>
                                      </p:cBhvr>
                                      <p:to>
                                        <p:strVal val="visible"/>
                                      </p:to>
                                    </p:set>
                                    <p:animEffect transition="in" filter="fade">
                                      <p:cBhvr>
                                        <p:cTn id="31" dur="1000"/>
                                        <p:tgtEl>
                                          <p:spTgt spid="857">
                                            <p:txEl>
                                              <p:pRg st="7" end="7"/>
                                            </p:txEl>
                                          </p:spTgt>
                                        </p:tgtEl>
                                      </p:cBhvr>
                                    </p:animEffect>
                                    <p:anim calcmode="lin" valueType="num">
                                      <p:cBhvr>
                                        <p:cTn id="32" dur="1000" fill="hold"/>
                                        <p:tgtEl>
                                          <p:spTgt spid="857">
                                            <p:txEl>
                                              <p:pRg st="7" end="7"/>
                                            </p:txEl>
                                          </p:spTgt>
                                        </p:tgtEl>
                                        <p:attrNameLst>
                                          <p:attrName>ppt_x</p:attrName>
                                        </p:attrNameLst>
                                      </p:cBhvr>
                                      <p:tavLst>
                                        <p:tav tm="0">
                                          <p:val>
                                            <p:strVal val="#ppt_x"/>
                                          </p:val>
                                        </p:tav>
                                        <p:tav tm="100000">
                                          <p:val>
                                            <p:strVal val="#ppt_x"/>
                                          </p:val>
                                        </p:tav>
                                      </p:tavLst>
                                    </p:anim>
                                    <p:anim calcmode="lin" valueType="num">
                                      <p:cBhvr>
                                        <p:cTn id="33" dur="1000" fill="hold"/>
                                        <p:tgtEl>
                                          <p:spTgt spid="85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Yazılım Tasarımı</a:t>
            </a:r>
            <a:endParaRPr b="1" dirty="0"/>
          </a:p>
        </p:txBody>
      </p:sp>
      <p:sp>
        <p:nvSpPr>
          <p:cNvPr id="857" name="Google Shape;857;p42"/>
          <p:cNvSpPr txBox="1">
            <a:spLocks noGrp="1"/>
          </p:cNvSpPr>
          <p:nvPr>
            <p:ph type="body" idx="1"/>
          </p:nvPr>
        </p:nvSpPr>
        <p:spPr>
          <a:xfrm>
            <a:off x="524057" y="933743"/>
            <a:ext cx="8373200" cy="392920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2C0604"/>
              </a:buClr>
              <a:buSzPts val="1100"/>
              <a:buFont typeface="Arial"/>
              <a:buNone/>
            </a:pPr>
            <a:r>
              <a:rPr lang="tr-TR" sz="1300" b="1" dirty="0">
                <a:solidFill>
                  <a:schemeClr val="tx1"/>
                </a:solidFill>
                <a:latin typeface="Fira Code" panose="020B0809050000020004" pitchFamily="49" charset="0"/>
                <a:ea typeface="Fira Code" panose="020B0809050000020004" pitchFamily="49" charset="0"/>
                <a:cs typeface="Fira Code" panose="020B0809050000020004" pitchFamily="49" charset="0"/>
              </a:rPr>
              <a:t>Yazılım tasarımı, </a:t>
            </a:r>
            <a:r>
              <a:rPr lang="tr-TR" sz="1300" dirty="0">
                <a:solidFill>
                  <a:schemeClr val="tx1"/>
                </a:solidFill>
                <a:latin typeface="Fira Code" panose="020B0809050000020004" pitchFamily="49" charset="0"/>
                <a:ea typeface="Fira Code" panose="020B0809050000020004" pitchFamily="49" charset="0"/>
                <a:cs typeface="Fira Code" panose="020B0809050000020004" pitchFamily="49" charset="0"/>
              </a:rPr>
              <a:t>belirli bir yazılım çözümünün nasıl uygulanacağına dair detayların belirlendiği süreçtir. Bu aşama, yazılımın mimarisi doğrultusunda bileşenlerin ve işlevlerin nasıl geliştirileceğine dair ayrıntılı planlar içerir.</a:t>
            </a:r>
          </a:p>
          <a:p>
            <a:pPr marL="0" lvl="0" indent="0" algn="just" rtl="0">
              <a:spcBef>
                <a:spcPts val="0"/>
              </a:spcBef>
              <a:spcAft>
                <a:spcPts val="0"/>
              </a:spcAft>
              <a:buClr>
                <a:srgbClr val="2C0604"/>
              </a:buClr>
              <a:buSzPts val="1100"/>
              <a:buFont typeface="Arial"/>
              <a:buNone/>
            </a:pPr>
            <a:endParaRPr lang="tr-TR" sz="1300" b="1"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0" lvl="0" indent="0" algn="just" rtl="0">
              <a:spcBef>
                <a:spcPts val="0"/>
              </a:spcBef>
              <a:spcAft>
                <a:spcPts val="0"/>
              </a:spcAft>
              <a:buClr>
                <a:srgbClr val="2C0604"/>
              </a:buClr>
              <a:buSzPts val="1100"/>
              <a:buFont typeface="Arial"/>
              <a:buNone/>
            </a:pPr>
            <a:endParaRPr lang="tr-TR" sz="1300"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0" lvl="0" indent="0" algn="just" rtl="0">
              <a:spcBef>
                <a:spcPts val="0"/>
              </a:spcBef>
              <a:spcAft>
                <a:spcPts val="0"/>
              </a:spcAft>
              <a:buClr>
                <a:srgbClr val="2C0604"/>
              </a:buClr>
              <a:buSzPts val="1100"/>
              <a:buFont typeface="Arial"/>
              <a:buNone/>
            </a:pPr>
            <a:r>
              <a:rPr lang="tr-TR" sz="1300" b="1" dirty="0">
                <a:solidFill>
                  <a:schemeClr val="tx1"/>
                </a:solidFill>
              </a:rPr>
              <a:t>Yazılım tasarımı</a:t>
            </a:r>
            <a:r>
              <a:rPr lang="tr-TR" sz="1300" dirty="0">
                <a:solidFill>
                  <a:schemeClr val="tx1"/>
                </a:solidFill>
              </a:rPr>
              <a:t>, yazılımın mimarisini uygulamak için gerekli adımların ve bileşenlerin belirlenmesini sağlar. İyi bir tasarım, sistemin işlevselliğini, performansını ve kullanıcı deneyimini artırır.</a:t>
            </a:r>
            <a:endParaRPr lang="tr-TR" sz="1300"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0" lvl="0" indent="0" algn="just" rtl="0">
              <a:spcBef>
                <a:spcPts val="0"/>
              </a:spcBef>
              <a:spcAft>
                <a:spcPts val="0"/>
              </a:spcAft>
              <a:buClr>
                <a:srgbClr val="2C0604"/>
              </a:buClr>
              <a:buSzPts val="1100"/>
              <a:buFont typeface="Arial"/>
              <a:buNone/>
            </a:pPr>
            <a:endParaRPr lang="tr-TR" sz="1300"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0" lvl="0" indent="0" algn="just" rtl="0">
              <a:spcBef>
                <a:spcPts val="0"/>
              </a:spcBef>
              <a:spcAft>
                <a:spcPts val="0"/>
              </a:spcAft>
              <a:buClr>
                <a:srgbClr val="2C0604"/>
              </a:buClr>
              <a:buSzPts val="1100"/>
              <a:buFont typeface="Arial"/>
              <a:buNone/>
            </a:pPr>
            <a:endParaRPr lang="tr-TR" sz="1300"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628650" lvl="1" indent="-171450" algn="just">
              <a:buClr>
                <a:srgbClr val="2C0604"/>
              </a:buClr>
              <a:buSzPts val="1100"/>
            </a:pPr>
            <a:r>
              <a:rPr lang="tr-TR" sz="1200" dirty="0">
                <a:solidFill>
                  <a:schemeClr val="tx1"/>
                </a:solidFill>
              </a:rPr>
              <a:t>Yazılımın nesne yönelimli programlama ilkelerine göre bileşenlerinin tasarlanması.</a:t>
            </a:r>
          </a:p>
          <a:p>
            <a:pPr marL="628650" lvl="1" indent="-171450" algn="just">
              <a:buClr>
                <a:srgbClr val="2C0604"/>
              </a:buClr>
              <a:buSzPts val="1100"/>
            </a:pPr>
            <a:r>
              <a:rPr lang="tr-TR" sz="1200" dirty="0">
                <a:solidFill>
                  <a:schemeClr val="tx1"/>
                </a:solidFill>
              </a:rPr>
              <a:t>Verilerin sistem içinde nasıl hareket edeceği ve işleneceği.</a:t>
            </a:r>
          </a:p>
          <a:p>
            <a:pPr marL="628650" lvl="1" indent="-171450" algn="just">
              <a:buClr>
                <a:srgbClr val="2C0604"/>
              </a:buClr>
              <a:buSzPts val="1100"/>
            </a:pPr>
            <a:r>
              <a:rPr lang="tr-TR" sz="1200" dirty="0">
                <a:solidFill>
                  <a:schemeClr val="tx1"/>
                </a:solidFill>
              </a:rPr>
              <a:t>Kullanıcı arayüzlerinin ve kullanıcı deneyiminin tasarlanması.</a:t>
            </a:r>
          </a:p>
          <a:p>
            <a:pPr marL="628650" lvl="1" indent="-171450" algn="just">
              <a:buClr>
                <a:srgbClr val="2C0604"/>
              </a:buClr>
              <a:buSzPts val="1100"/>
            </a:pPr>
            <a:r>
              <a:rPr lang="tr-TR" sz="1200" dirty="0">
                <a:solidFill>
                  <a:schemeClr val="tx1"/>
                </a:solidFill>
              </a:rPr>
              <a:t>Yazılımın işlevselliğini sağlamak için kullanılacak algoritmaların tanımlanması.</a:t>
            </a:r>
            <a:endPar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 name="Metin kutusu 1">
            <a:extLst>
              <a:ext uri="{FF2B5EF4-FFF2-40B4-BE49-F238E27FC236}">
                <a16:creationId xmlns:a16="http://schemas.microsoft.com/office/drawing/2014/main" id="{23044E4F-DF88-D1D2-C1DA-1D3B77AE9E25}"/>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407404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57">
                                            <p:txEl>
                                              <p:pRg st="3" end="3"/>
                                            </p:txEl>
                                          </p:spTgt>
                                        </p:tgtEl>
                                        <p:attrNameLst>
                                          <p:attrName>style.visibility</p:attrName>
                                        </p:attrNameLst>
                                      </p:cBhvr>
                                      <p:to>
                                        <p:strVal val="visible"/>
                                      </p:to>
                                    </p:set>
                                    <p:animEffect transition="in" filter="fade">
                                      <p:cBhvr>
                                        <p:cTn id="14" dur="1000"/>
                                        <p:tgtEl>
                                          <p:spTgt spid="857">
                                            <p:txEl>
                                              <p:pRg st="3" end="3"/>
                                            </p:txEl>
                                          </p:spTgt>
                                        </p:tgtEl>
                                      </p:cBhvr>
                                    </p:animEffect>
                                    <p:anim calcmode="lin" valueType="num">
                                      <p:cBhvr>
                                        <p:cTn id="15" dur="1000" fill="hold"/>
                                        <p:tgtEl>
                                          <p:spTgt spid="85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57">
                                            <p:txEl>
                                              <p:pRg st="6" end="6"/>
                                            </p:txEl>
                                          </p:spTgt>
                                        </p:tgtEl>
                                        <p:attrNameLst>
                                          <p:attrName>style.visibility</p:attrName>
                                        </p:attrNameLst>
                                      </p:cBhvr>
                                      <p:to>
                                        <p:strVal val="visible"/>
                                      </p:to>
                                    </p:set>
                                    <p:animEffect transition="in" filter="fade">
                                      <p:cBhvr>
                                        <p:cTn id="21" dur="1000"/>
                                        <p:tgtEl>
                                          <p:spTgt spid="857">
                                            <p:txEl>
                                              <p:pRg st="6" end="6"/>
                                            </p:txEl>
                                          </p:spTgt>
                                        </p:tgtEl>
                                      </p:cBhvr>
                                    </p:animEffect>
                                    <p:anim calcmode="lin" valueType="num">
                                      <p:cBhvr>
                                        <p:cTn id="22" dur="1000" fill="hold"/>
                                        <p:tgtEl>
                                          <p:spTgt spid="857">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857">
                                            <p:txEl>
                                              <p:pRg st="6" end="6"/>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57">
                                            <p:txEl>
                                              <p:pRg st="7" end="7"/>
                                            </p:txEl>
                                          </p:spTgt>
                                        </p:tgtEl>
                                        <p:attrNameLst>
                                          <p:attrName>style.visibility</p:attrName>
                                        </p:attrNameLst>
                                      </p:cBhvr>
                                      <p:to>
                                        <p:strVal val="visible"/>
                                      </p:to>
                                    </p:set>
                                    <p:animEffect transition="in" filter="fade">
                                      <p:cBhvr>
                                        <p:cTn id="26" dur="1000"/>
                                        <p:tgtEl>
                                          <p:spTgt spid="857">
                                            <p:txEl>
                                              <p:pRg st="7" end="7"/>
                                            </p:txEl>
                                          </p:spTgt>
                                        </p:tgtEl>
                                      </p:cBhvr>
                                    </p:animEffect>
                                    <p:anim calcmode="lin" valueType="num">
                                      <p:cBhvr>
                                        <p:cTn id="27" dur="1000" fill="hold"/>
                                        <p:tgtEl>
                                          <p:spTgt spid="857">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857">
                                            <p:txEl>
                                              <p:pRg st="7" end="7"/>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857">
                                            <p:txEl>
                                              <p:pRg st="8" end="8"/>
                                            </p:txEl>
                                          </p:spTgt>
                                        </p:tgtEl>
                                        <p:attrNameLst>
                                          <p:attrName>style.visibility</p:attrName>
                                        </p:attrNameLst>
                                      </p:cBhvr>
                                      <p:to>
                                        <p:strVal val="visible"/>
                                      </p:to>
                                    </p:set>
                                    <p:animEffect transition="in" filter="fade">
                                      <p:cBhvr>
                                        <p:cTn id="31" dur="1000"/>
                                        <p:tgtEl>
                                          <p:spTgt spid="857">
                                            <p:txEl>
                                              <p:pRg st="8" end="8"/>
                                            </p:txEl>
                                          </p:spTgt>
                                        </p:tgtEl>
                                      </p:cBhvr>
                                    </p:animEffect>
                                    <p:anim calcmode="lin" valueType="num">
                                      <p:cBhvr>
                                        <p:cTn id="32" dur="1000" fill="hold"/>
                                        <p:tgtEl>
                                          <p:spTgt spid="857">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857">
                                            <p:txEl>
                                              <p:pRg st="8" end="8"/>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57">
                                            <p:txEl>
                                              <p:pRg st="9" end="9"/>
                                            </p:txEl>
                                          </p:spTgt>
                                        </p:tgtEl>
                                        <p:attrNameLst>
                                          <p:attrName>style.visibility</p:attrName>
                                        </p:attrNameLst>
                                      </p:cBhvr>
                                      <p:to>
                                        <p:strVal val="visible"/>
                                      </p:to>
                                    </p:set>
                                    <p:animEffect transition="in" filter="fade">
                                      <p:cBhvr>
                                        <p:cTn id="36" dur="1000"/>
                                        <p:tgtEl>
                                          <p:spTgt spid="857">
                                            <p:txEl>
                                              <p:pRg st="9" end="9"/>
                                            </p:txEl>
                                          </p:spTgt>
                                        </p:tgtEl>
                                      </p:cBhvr>
                                    </p:animEffect>
                                    <p:anim calcmode="lin" valueType="num">
                                      <p:cBhvr>
                                        <p:cTn id="37" dur="1000" fill="hold"/>
                                        <p:tgtEl>
                                          <p:spTgt spid="857">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85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59"/>
          <p:cNvSpPr txBox="1">
            <a:spLocks noGrp="1"/>
          </p:cNvSpPr>
          <p:nvPr>
            <p:ph type="title"/>
          </p:nvPr>
        </p:nvSpPr>
        <p:spPr>
          <a:xfrm>
            <a:off x="457200" y="2166823"/>
            <a:ext cx="8229600" cy="11723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Yazılım Mimarisi ve Tasarımı Arasındaki Farklar Nelerdir?</a:t>
            </a:r>
            <a:endParaRPr b="1" dirty="0"/>
          </a:p>
        </p:txBody>
      </p:sp>
      <p:sp>
        <p:nvSpPr>
          <p:cNvPr id="1527" name="Google Shape;1527;p59"/>
          <p:cNvSpPr txBox="1">
            <a:spLocks noGrp="1"/>
          </p:cNvSpPr>
          <p:nvPr>
            <p:ph type="title" idx="2"/>
          </p:nvPr>
        </p:nvSpPr>
        <p:spPr>
          <a:xfrm>
            <a:off x="2996625" y="1243600"/>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0</a:t>
            </a:r>
            <a:r>
              <a:rPr lang="tr-TR" b="1" dirty="0"/>
              <a:t>8</a:t>
            </a:r>
            <a:endParaRPr b="1" dirty="0"/>
          </a:p>
        </p:txBody>
      </p:sp>
      <p:sp>
        <p:nvSpPr>
          <p:cNvPr id="4" name="Google Shape;11093;p87">
            <a:extLst>
              <a:ext uri="{FF2B5EF4-FFF2-40B4-BE49-F238E27FC236}">
                <a16:creationId xmlns:a16="http://schemas.microsoft.com/office/drawing/2014/main" id="{9A09252E-0182-12EB-D126-EA0BFB7E1E5E}"/>
              </a:ext>
            </a:extLst>
          </p:cNvPr>
          <p:cNvSpPr/>
          <p:nvPr/>
        </p:nvSpPr>
        <p:spPr>
          <a:xfrm>
            <a:off x="7253299" y="887131"/>
            <a:ext cx="831157" cy="841799"/>
          </a:xfrm>
          <a:custGeom>
            <a:avLst/>
            <a:gdLst/>
            <a:ahLst/>
            <a:cxnLst/>
            <a:rect l="l" t="t" r="r" b="b"/>
            <a:pathLst>
              <a:path w="11752" h="11753" extrusionOk="0">
                <a:moveTo>
                  <a:pt x="9672" y="725"/>
                </a:moveTo>
                <a:lnTo>
                  <a:pt x="9672" y="4191"/>
                </a:lnTo>
                <a:cubicBezTo>
                  <a:pt x="9546" y="4160"/>
                  <a:pt x="9420" y="4160"/>
                  <a:pt x="9294" y="4160"/>
                </a:cubicBezTo>
                <a:cubicBezTo>
                  <a:pt x="9200" y="4160"/>
                  <a:pt x="9074" y="4191"/>
                  <a:pt x="8948" y="4223"/>
                </a:cubicBezTo>
                <a:lnTo>
                  <a:pt x="8948" y="3844"/>
                </a:lnTo>
                <a:cubicBezTo>
                  <a:pt x="8948" y="3277"/>
                  <a:pt x="8475" y="2805"/>
                  <a:pt x="7939" y="2805"/>
                </a:cubicBezTo>
                <a:cubicBezTo>
                  <a:pt x="7813" y="2805"/>
                  <a:pt x="7687" y="2836"/>
                  <a:pt x="7561" y="2836"/>
                </a:cubicBezTo>
                <a:lnTo>
                  <a:pt x="7561" y="2458"/>
                </a:lnTo>
                <a:cubicBezTo>
                  <a:pt x="7561" y="1891"/>
                  <a:pt x="7089" y="1419"/>
                  <a:pt x="6553" y="1419"/>
                </a:cubicBezTo>
                <a:cubicBezTo>
                  <a:pt x="6427" y="1419"/>
                  <a:pt x="6364" y="1419"/>
                  <a:pt x="6238" y="1482"/>
                </a:cubicBezTo>
                <a:cubicBezTo>
                  <a:pt x="6427" y="1041"/>
                  <a:pt x="6837" y="725"/>
                  <a:pt x="7246" y="725"/>
                </a:cubicBezTo>
                <a:close/>
                <a:moveTo>
                  <a:pt x="11090" y="1419"/>
                </a:moveTo>
                <a:lnTo>
                  <a:pt x="11090" y="4884"/>
                </a:lnTo>
                <a:cubicBezTo>
                  <a:pt x="10964" y="4853"/>
                  <a:pt x="10838" y="4853"/>
                  <a:pt x="10712" y="4853"/>
                </a:cubicBezTo>
                <a:cubicBezTo>
                  <a:pt x="10617" y="4853"/>
                  <a:pt x="10491" y="4884"/>
                  <a:pt x="10365" y="4884"/>
                </a:cubicBezTo>
                <a:lnTo>
                  <a:pt x="10365" y="1419"/>
                </a:lnTo>
                <a:close/>
                <a:moveTo>
                  <a:pt x="4537" y="725"/>
                </a:moveTo>
                <a:cubicBezTo>
                  <a:pt x="5104" y="725"/>
                  <a:pt x="5577" y="1198"/>
                  <a:pt x="5577" y="1734"/>
                </a:cubicBezTo>
                <a:lnTo>
                  <a:pt x="5577" y="5010"/>
                </a:lnTo>
                <a:lnTo>
                  <a:pt x="4474" y="6113"/>
                </a:lnTo>
                <a:cubicBezTo>
                  <a:pt x="4253" y="6302"/>
                  <a:pt x="4096" y="6585"/>
                  <a:pt x="4033" y="6869"/>
                </a:cubicBezTo>
                <a:lnTo>
                  <a:pt x="2143" y="6869"/>
                </a:lnTo>
                <a:lnTo>
                  <a:pt x="2143" y="725"/>
                </a:lnTo>
                <a:close/>
                <a:moveTo>
                  <a:pt x="1418" y="1419"/>
                </a:moveTo>
                <a:lnTo>
                  <a:pt x="1418" y="7247"/>
                </a:lnTo>
                <a:cubicBezTo>
                  <a:pt x="1418" y="7468"/>
                  <a:pt x="1575" y="7625"/>
                  <a:pt x="1796" y="7625"/>
                </a:cubicBezTo>
                <a:lnTo>
                  <a:pt x="3938" y="7625"/>
                </a:lnTo>
                <a:cubicBezTo>
                  <a:pt x="4001" y="7846"/>
                  <a:pt x="4064" y="8098"/>
                  <a:pt x="4190" y="8287"/>
                </a:cubicBezTo>
                <a:lnTo>
                  <a:pt x="725" y="8287"/>
                </a:lnTo>
                <a:lnTo>
                  <a:pt x="725" y="1419"/>
                </a:lnTo>
                <a:close/>
                <a:moveTo>
                  <a:pt x="6648" y="2112"/>
                </a:moveTo>
                <a:cubicBezTo>
                  <a:pt x="6837" y="2112"/>
                  <a:pt x="6994" y="2269"/>
                  <a:pt x="6994" y="2458"/>
                </a:cubicBezTo>
                <a:lnTo>
                  <a:pt x="6994" y="6554"/>
                </a:lnTo>
                <a:cubicBezTo>
                  <a:pt x="6994" y="6743"/>
                  <a:pt x="7152" y="6900"/>
                  <a:pt x="7341" y="6900"/>
                </a:cubicBezTo>
                <a:cubicBezTo>
                  <a:pt x="7530" y="6900"/>
                  <a:pt x="7687" y="6743"/>
                  <a:pt x="7687" y="6554"/>
                </a:cubicBezTo>
                <a:lnTo>
                  <a:pt x="7687" y="3844"/>
                </a:lnTo>
                <a:cubicBezTo>
                  <a:pt x="7687" y="3624"/>
                  <a:pt x="7845" y="3466"/>
                  <a:pt x="8065" y="3466"/>
                </a:cubicBezTo>
                <a:cubicBezTo>
                  <a:pt x="8254" y="3466"/>
                  <a:pt x="8412" y="3624"/>
                  <a:pt x="8412" y="3844"/>
                </a:cubicBezTo>
                <a:lnTo>
                  <a:pt x="8412" y="6554"/>
                </a:lnTo>
                <a:cubicBezTo>
                  <a:pt x="8412" y="6743"/>
                  <a:pt x="8570" y="6900"/>
                  <a:pt x="8759" y="6900"/>
                </a:cubicBezTo>
                <a:cubicBezTo>
                  <a:pt x="8948" y="6900"/>
                  <a:pt x="9105" y="6743"/>
                  <a:pt x="9105" y="6554"/>
                </a:cubicBezTo>
                <a:lnTo>
                  <a:pt x="9105" y="5168"/>
                </a:lnTo>
                <a:cubicBezTo>
                  <a:pt x="9105" y="4979"/>
                  <a:pt x="9263" y="4821"/>
                  <a:pt x="9483" y="4821"/>
                </a:cubicBezTo>
                <a:cubicBezTo>
                  <a:pt x="9672" y="4821"/>
                  <a:pt x="9830" y="4979"/>
                  <a:pt x="9830" y="5168"/>
                </a:cubicBezTo>
                <a:lnTo>
                  <a:pt x="9830" y="6554"/>
                </a:lnTo>
                <a:cubicBezTo>
                  <a:pt x="9830" y="6743"/>
                  <a:pt x="9987" y="6900"/>
                  <a:pt x="10176" y="6900"/>
                </a:cubicBezTo>
                <a:cubicBezTo>
                  <a:pt x="10365" y="6900"/>
                  <a:pt x="10523" y="6743"/>
                  <a:pt x="10523" y="6554"/>
                </a:cubicBezTo>
                <a:lnTo>
                  <a:pt x="10523" y="5892"/>
                </a:lnTo>
                <a:cubicBezTo>
                  <a:pt x="10523" y="5672"/>
                  <a:pt x="10680" y="5514"/>
                  <a:pt x="10901" y="5514"/>
                </a:cubicBezTo>
                <a:cubicBezTo>
                  <a:pt x="11090" y="5514"/>
                  <a:pt x="11247" y="5672"/>
                  <a:pt x="11247" y="5892"/>
                </a:cubicBezTo>
                <a:cubicBezTo>
                  <a:pt x="11090" y="5955"/>
                  <a:pt x="11090" y="8633"/>
                  <a:pt x="11090" y="8791"/>
                </a:cubicBezTo>
                <a:cubicBezTo>
                  <a:pt x="11090" y="9043"/>
                  <a:pt x="10995" y="9232"/>
                  <a:pt x="10838" y="9389"/>
                </a:cubicBezTo>
                <a:cubicBezTo>
                  <a:pt x="10586" y="9673"/>
                  <a:pt x="10397" y="10051"/>
                  <a:pt x="10397" y="10460"/>
                </a:cubicBezTo>
                <a:lnTo>
                  <a:pt x="10397" y="11028"/>
                </a:lnTo>
                <a:lnTo>
                  <a:pt x="6270" y="11028"/>
                </a:lnTo>
                <a:lnTo>
                  <a:pt x="6270" y="10397"/>
                </a:lnTo>
                <a:cubicBezTo>
                  <a:pt x="6270" y="10051"/>
                  <a:pt x="6144" y="9673"/>
                  <a:pt x="5923" y="9389"/>
                </a:cubicBezTo>
                <a:lnTo>
                  <a:pt x="4852" y="7972"/>
                </a:lnTo>
                <a:cubicBezTo>
                  <a:pt x="4537" y="7562"/>
                  <a:pt x="4600" y="6995"/>
                  <a:pt x="4946" y="6617"/>
                </a:cubicBezTo>
                <a:lnTo>
                  <a:pt x="5577" y="5987"/>
                </a:lnTo>
                <a:lnTo>
                  <a:pt x="5577" y="6554"/>
                </a:lnTo>
                <a:cubicBezTo>
                  <a:pt x="5577" y="6743"/>
                  <a:pt x="5734" y="6900"/>
                  <a:pt x="5923" y="6900"/>
                </a:cubicBezTo>
                <a:cubicBezTo>
                  <a:pt x="6112" y="6900"/>
                  <a:pt x="6270" y="6743"/>
                  <a:pt x="6270" y="6554"/>
                </a:cubicBezTo>
                <a:lnTo>
                  <a:pt x="6270" y="2458"/>
                </a:lnTo>
                <a:cubicBezTo>
                  <a:pt x="6270" y="2269"/>
                  <a:pt x="6427" y="2112"/>
                  <a:pt x="6648" y="2112"/>
                </a:cubicBezTo>
                <a:close/>
                <a:moveTo>
                  <a:pt x="1733" y="1"/>
                </a:moveTo>
                <a:cubicBezTo>
                  <a:pt x="1544" y="1"/>
                  <a:pt x="1386" y="158"/>
                  <a:pt x="1386" y="379"/>
                </a:cubicBezTo>
                <a:lnTo>
                  <a:pt x="1386" y="725"/>
                </a:lnTo>
                <a:lnTo>
                  <a:pt x="378" y="725"/>
                </a:lnTo>
                <a:cubicBezTo>
                  <a:pt x="158" y="725"/>
                  <a:pt x="0" y="883"/>
                  <a:pt x="0" y="1072"/>
                </a:cubicBezTo>
                <a:lnTo>
                  <a:pt x="0" y="8602"/>
                </a:lnTo>
                <a:cubicBezTo>
                  <a:pt x="0" y="8791"/>
                  <a:pt x="158" y="8948"/>
                  <a:pt x="378" y="8948"/>
                </a:cubicBezTo>
                <a:lnTo>
                  <a:pt x="4663" y="8948"/>
                </a:lnTo>
                <a:lnTo>
                  <a:pt x="5293" y="9830"/>
                </a:lnTo>
                <a:cubicBezTo>
                  <a:pt x="5419" y="9988"/>
                  <a:pt x="5482" y="10208"/>
                  <a:pt x="5482" y="10460"/>
                </a:cubicBezTo>
                <a:lnTo>
                  <a:pt x="5482" y="11406"/>
                </a:lnTo>
                <a:cubicBezTo>
                  <a:pt x="5482" y="11595"/>
                  <a:pt x="5640" y="11752"/>
                  <a:pt x="5829" y="11752"/>
                </a:cubicBezTo>
                <a:lnTo>
                  <a:pt x="10649" y="11752"/>
                </a:lnTo>
                <a:cubicBezTo>
                  <a:pt x="10838" y="11752"/>
                  <a:pt x="10995" y="11595"/>
                  <a:pt x="10995" y="11406"/>
                </a:cubicBezTo>
                <a:lnTo>
                  <a:pt x="10995" y="10460"/>
                </a:lnTo>
                <a:cubicBezTo>
                  <a:pt x="10995" y="10208"/>
                  <a:pt x="11090" y="10019"/>
                  <a:pt x="11247" y="9862"/>
                </a:cubicBezTo>
                <a:cubicBezTo>
                  <a:pt x="11500" y="9578"/>
                  <a:pt x="11657" y="9200"/>
                  <a:pt x="11657" y="8791"/>
                </a:cubicBezTo>
                <a:lnTo>
                  <a:pt x="11657" y="1072"/>
                </a:lnTo>
                <a:cubicBezTo>
                  <a:pt x="11752" y="883"/>
                  <a:pt x="11594" y="725"/>
                  <a:pt x="11405" y="725"/>
                </a:cubicBezTo>
                <a:lnTo>
                  <a:pt x="10365" y="725"/>
                </a:lnTo>
                <a:lnTo>
                  <a:pt x="10365" y="379"/>
                </a:lnTo>
                <a:cubicBezTo>
                  <a:pt x="10365" y="158"/>
                  <a:pt x="10208" y="1"/>
                  <a:pt x="10019" y="1"/>
                </a:cubicBezTo>
                <a:lnTo>
                  <a:pt x="7246" y="1"/>
                </a:lnTo>
                <a:cubicBezTo>
                  <a:pt x="6711" y="1"/>
                  <a:pt x="6207" y="284"/>
                  <a:pt x="5892" y="662"/>
                </a:cubicBezTo>
                <a:cubicBezTo>
                  <a:pt x="5577" y="253"/>
                  <a:pt x="5041" y="1"/>
                  <a:pt x="4505"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8250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t>Yazılım Mimarisi ve Tasarımı Farkı</a:t>
            </a:r>
            <a:endParaRPr b="1" dirty="0"/>
          </a:p>
        </p:txBody>
      </p:sp>
      <p:graphicFrame>
        <p:nvGraphicFramePr>
          <p:cNvPr id="5" name="Tablo 4">
            <a:extLst>
              <a:ext uri="{FF2B5EF4-FFF2-40B4-BE49-F238E27FC236}">
                <a16:creationId xmlns:a16="http://schemas.microsoft.com/office/drawing/2014/main" id="{952B7F61-20B1-D59D-9F61-2F0DE500A665}"/>
              </a:ext>
            </a:extLst>
          </p:cNvPr>
          <p:cNvGraphicFramePr>
            <a:graphicFrameLocks noGrp="1"/>
          </p:cNvGraphicFramePr>
          <p:nvPr>
            <p:extLst>
              <p:ext uri="{D42A27DB-BD31-4B8C-83A1-F6EECF244321}">
                <p14:modId xmlns:p14="http://schemas.microsoft.com/office/powerpoint/2010/main" val="313368676"/>
              </p:ext>
            </p:extLst>
          </p:nvPr>
        </p:nvGraphicFramePr>
        <p:xfrm>
          <a:off x="665018" y="1017723"/>
          <a:ext cx="7523018" cy="2778421"/>
        </p:xfrm>
        <a:graphic>
          <a:graphicData uri="http://schemas.openxmlformats.org/drawingml/2006/table">
            <a:tbl>
              <a:tblPr>
                <a:tableStyleId>{3BA2D7C4-92F9-4D82-A34E-3DCEECCD286D}</a:tableStyleId>
              </a:tblPr>
              <a:tblGrid>
                <a:gridCol w="809248">
                  <a:extLst>
                    <a:ext uri="{9D8B030D-6E8A-4147-A177-3AD203B41FA5}">
                      <a16:colId xmlns:a16="http://schemas.microsoft.com/office/drawing/2014/main" val="2392832095"/>
                    </a:ext>
                  </a:extLst>
                </a:gridCol>
                <a:gridCol w="3202743">
                  <a:extLst>
                    <a:ext uri="{9D8B030D-6E8A-4147-A177-3AD203B41FA5}">
                      <a16:colId xmlns:a16="http://schemas.microsoft.com/office/drawing/2014/main" val="4189148266"/>
                    </a:ext>
                  </a:extLst>
                </a:gridCol>
                <a:gridCol w="3511027">
                  <a:extLst>
                    <a:ext uri="{9D8B030D-6E8A-4147-A177-3AD203B41FA5}">
                      <a16:colId xmlns:a16="http://schemas.microsoft.com/office/drawing/2014/main" val="2130170120"/>
                    </a:ext>
                  </a:extLst>
                </a:gridCol>
              </a:tblGrid>
              <a:tr h="264904">
                <a:tc>
                  <a:txBody>
                    <a:bodyPr/>
                    <a:lstStyle/>
                    <a:p>
                      <a:pPr algn="ctr" fontAlgn="ctr"/>
                      <a:r>
                        <a:rPr lang="tr-TR" sz="1200" b="1" u="none" strike="noStrike" dirty="0">
                          <a:effectLst/>
                          <a:latin typeface="Fira Code" panose="020B0809050000020004" pitchFamily="49" charset="0"/>
                          <a:ea typeface="Fira Code" panose="020B0809050000020004" pitchFamily="49" charset="0"/>
                          <a:cs typeface="Fira Code" panose="020B0809050000020004" pitchFamily="49" charset="0"/>
                        </a:rPr>
                        <a:t>Özellik</a:t>
                      </a:r>
                      <a:endParaRPr lang="tr-TR" sz="1200" b="1"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tc>
                  <a:txBody>
                    <a:bodyPr/>
                    <a:lstStyle/>
                    <a:p>
                      <a:pPr algn="ctr" fontAlgn="ctr"/>
                      <a:r>
                        <a:rPr lang="tr-TR" sz="1200" b="1" u="none" strike="noStrike" dirty="0">
                          <a:effectLst/>
                          <a:latin typeface="Fira Code" panose="020B0809050000020004" pitchFamily="49" charset="0"/>
                          <a:ea typeface="Fira Code" panose="020B0809050000020004" pitchFamily="49" charset="0"/>
                          <a:cs typeface="Fira Code" panose="020B0809050000020004" pitchFamily="49" charset="0"/>
                        </a:rPr>
                        <a:t>Yazılım Mimarisi</a:t>
                      </a:r>
                      <a:endParaRPr lang="tr-TR" sz="1200" b="1"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tc>
                  <a:txBody>
                    <a:bodyPr/>
                    <a:lstStyle/>
                    <a:p>
                      <a:pPr algn="ctr" fontAlgn="ctr"/>
                      <a:r>
                        <a:rPr lang="tr-TR" sz="1200" b="1" u="none" strike="noStrike" dirty="0">
                          <a:effectLst/>
                          <a:latin typeface="Fira Code" panose="020B0809050000020004" pitchFamily="49" charset="0"/>
                          <a:ea typeface="Fira Code" panose="020B0809050000020004" pitchFamily="49" charset="0"/>
                          <a:cs typeface="Fira Code" panose="020B0809050000020004" pitchFamily="49" charset="0"/>
                        </a:rPr>
                        <a:t>Yazılım Tasarımı</a:t>
                      </a:r>
                      <a:endParaRPr lang="tr-TR" sz="1200" b="1"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extLst>
                  <a:ext uri="{0D108BD9-81ED-4DB2-BD59-A6C34878D82A}">
                    <a16:rowId xmlns:a16="http://schemas.microsoft.com/office/drawing/2014/main" val="2022188612"/>
                  </a:ext>
                </a:extLst>
              </a:tr>
              <a:tr h="529807">
                <a:tc>
                  <a:txBody>
                    <a:bodyPr/>
                    <a:lstStyle/>
                    <a:p>
                      <a:pPr algn="l" fontAlgn="ctr"/>
                      <a:r>
                        <a:rPr lang="tr-TR" sz="1200" b="1" u="none" strike="noStrike" dirty="0">
                          <a:effectLst/>
                          <a:latin typeface="Fira Code" panose="020B0809050000020004" pitchFamily="49" charset="0"/>
                          <a:ea typeface="Fira Code" panose="020B0809050000020004" pitchFamily="49" charset="0"/>
                          <a:cs typeface="Fira Code" panose="020B0809050000020004" pitchFamily="49" charset="0"/>
                        </a:rPr>
                        <a:t>Kapsam</a:t>
                      </a:r>
                      <a:endParaRPr lang="tr-TR" sz="1200" b="1"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tc>
                  <a:txBody>
                    <a:bodyPr/>
                    <a:lstStyle/>
                    <a:p>
                      <a:pPr algn="l" fontAlgn="ctr"/>
                      <a:r>
                        <a:rPr lang="tr-TR" sz="1200" u="none" strike="noStrike">
                          <a:effectLst/>
                          <a:latin typeface="Fira Code" panose="020B0809050000020004" pitchFamily="49" charset="0"/>
                          <a:ea typeface="Fira Code" panose="020B0809050000020004" pitchFamily="49" charset="0"/>
                          <a:cs typeface="Fira Code" panose="020B0809050000020004" pitchFamily="49" charset="0"/>
                        </a:rPr>
                        <a:t>Yazılım sisteminin genel yapısını ve bileşenlerini tanımlar.</a:t>
                      </a:r>
                      <a:endParaRPr lang="tr-TR" sz="1200" b="0" i="0" u="none" strike="noStrike">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tc>
                  <a:txBody>
                    <a:bodyPr/>
                    <a:lstStyle/>
                    <a:p>
                      <a:pPr algn="ctr" fontAlgn="ctr"/>
                      <a:r>
                        <a:rPr lang="tr-TR" sz="1200" u="none" strike="noStrike">
                          <a:effectLst/>
                          <a:latin typeface="Fira Code" panose="020B0809050000020004" pitchFamily="49" charset="0"/>
                          <a:ea typeface="Fira Code" panose="020B0809050000020004" pitchFamily="49" charset="0"/>
                          <a:cs typeface="Fira Code" panose="020B0809050000020004" pitchFamily="49" charset="0"/>
                        </a:rPr>
                        <a:t>Belirli bir yazılım çözümünün nasıl uygulanacağını belirler.</a:t>
                      </a:r>
                      <a:endParaRPr lang="tr-TR" sz="1200" b="0" i="0" u="none" strike="noStrike">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extLst>
                  <a:ext uri="{0D108BD9-81ED-4DB2-BD59-A6C34878D82A}">
                    <a16:rowId xmlns:a16="http://schemas.microsoft.com/office/drawing/2014/main" val="3486894678"/>
                  </a:ext>
                </a:extLst>
              </a:tr>
              <a:tr h="394288">
                <a:tc>
                  <a:txBody>
                    <a:bodyPr/>
                    <a:lstStyle/>
                    <a:p>
                      <a:pPr algn="l" fontAlgn="ctr"/>
                      <a:r>
                        <a:rPr lang="tr-TR" sz="1200" b="1" u="none" strike="noStrike" dirty="0">
                          <a:effectLst/>
                          <a:latin typeface="Fira Code" panose="020B0809050000020004" pitchFamily="49" charset="0"/>
                          <a:ea typeface="Fira Code" panose="020B0809050000020004" pitchFamily="49" charset="0"/>
                          <a:cs typeface="Fira Code" panose="020B0809050000020004" pitchFamily="49" charset="0"/>
                        </a:rPr>
                        <a:t>Seviye</a:t>
                      </a:r>
                      <a:endParaRPr lang="tr-TR" sz="1200" b="1"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tc>
                  <a:txBody>
                    <a:bodyPr/>
                    <a:lstStyle/>
                    <a:p>
                      <a:pPr algn="l" fontAlgn="ctr"/>
                      <a:r>
                        <a:rPr lang="tr-TR" sz="1200" u="none" strike="noStrike" dirty="0">
                          <a:effectLst/>
                          <a:latin typeface="Fira Code" panose="020B0809050000020004" pitchFamily="49" charset="0"/>
                          <a:ea typeface="Fira Code" panose="020B0809050000020004" pitchFamily="49" charset="0"/>
                          <a:cs typeface="Fira Code" panose="020B0809050000020004" pitchFamily="49" charset="0"/>
                        </a:rPr>
                        <a:t>Yüksek seviye bir bakış açısı sunar.</a:t>
                      </a:r>
                      <a:endParaRPr lang="tr-TR" sz="1200" b="0"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tc>
                  <a:txBody>
                    <a:bodyPr/>
                    <a:lstStyle/>
                    <a:p>
                      <a:pPr algn="ctr" fontAlgn="ctr"/>
                      <a:r>
                        <a:rPr lang="tr-TR" sz="1200" u="none" strike="noStrike" dirty="0">
                          <a:effectLst/>
                          <a:latin typeface="Fira Code" panose="020B0809050000020004" pitchFamily="49" charset="0"/>
                          <a:ea typeface="Fira Code" panose="020B0809050000020004" pitchFamily="49" charset="0"/>
                          <a:cs typeface="Fira Code" panose="020B0809050000020004" pitchFamily="49" charset="0"/>
                        </a:rPr>
                        <a:t>Daha detaylı ve spesifik bir bakış açısı sunar.</a:t>
                      </a:r>
                      <a:endParaRPr lang="tr-TR" sz="1200" b="0"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extLst>
                  <a:ext uri="{0D108BD9-81ED-4DB2-BD59-A6C34878D82A}">
                    <a16:rowId xmlns:a16="http://schemas.microsoft.com/office/drawing/2014/main" val="3446277040"/>
                  </a:ext>
                </a:extLst>
              </a:tr>
              <a:tr h="529807">
                <a:tc>
                  <a:txBody>
                    <a:bodyPr/>
                    <a:lstStyle/>
                    <a:p>
                      <a:pPr algn="l" fontAlgn="ctr"/>
                      <a:r>
                        <a:rPr lang="tr-TR" sz="1200" b="1" u="none" strike="noStrike" dirty="0">
                          <a:effectLst/>
                          <a:latin typeface="Fira Code" panose="020B0809050000020004" pitchFamily="49" charset="0"/>
                          <a:ea typeface="Fira Code" panose="020B0809050000020004" pitchFamily="49" charset="0"/>
                          <a:cs typeface="Fira Code" panose="020B0809050000020004" pitchFamily="49" charset="0"/>
                        </a:rPr>
                        <a:t>Odak</a:t>
                      </a:r>
                      <a:endParaRPr lang="tr-TR" sz="1200" b="1"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tc>
                  <a:txBody>
                    <a:bodyPr/>
                    <a:lstStyle/>
                    <a:p>
                      <a:pPr algn="l" fontAlgn="ctr"/>
                      <a:r>
                        <a:rPr lang="tr-TR" sz="1200" u="none" strike="noStrike">
                          <a:effectLst/>
                          <a:latin typeface="Fira Code" panose="020B0809050000020004" pitchFamily="49" charset="0"/>
                          <a:ea typeface="Fira Code" panose="020B0809050000020004" pitchFamily="49" charset="0"/>
                          <a:cs typeface="Fira Code" panose="020B0809050000020004" pitchFamily="49" charset="0"/>
                        </a:rPr>
                        <a:t>Sistemin genel kalitesi, ölçeklenebilirlik ve performansı.</a:t>
                      </a:r>
                      <a:endParaRPr lang="tr-TR" sz="1200" b="0" i="0" u="none" strike="noStrike">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tc>
                  <a:txBody>
                    <a:bodyPr/>
                    <a:lstStyle/>
                    <a:p>
                      <a:pPr algn="ctr" fontAlgn="ctr"/>
                      <a:r>
                        <a:rPr lang="tr-TR" sz="1200" u="none" strike="noStrike">
                          <a:effectLst/>
                          <a:latin typeface="Fira Code" panose="020B0809050000020004" pitchFamily="49" charset="0"/>
                          <a:ea typeface="Fira Code" panose="020B0809050000020004" pitchFamily="49" charset="0"/>
                          <a:cs typeface="Fira Code" panose="020B0809050000020004" pitchFamily="49" charset="0"/>
                        </a:rPr>
                        <a:t>Bileşenlerin işlevselliği, arayüz tasarımı ve algoritmalar.</a:t>
                      </a:r>
                      <a:endParaRPr lang="tr-TR" sz="1200" b="0" i="0" u="none" strike="noStrike">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extLst>
                  <a:ext uri="{0D108BD9-81ED-4DB2-BD59-A6C34878D82A}">
                    <a16:rowId xmlns:a16="http://schemas.microsoft.com/office/drawing/2014/main" val="4135218383"/>
                  </a:ext>
                </a:extLst>
              </a:tr>
              <a:tr h="618109">
                <a:tc>
                  <a:txBody>
                    <a:bodyPr/>
                    <a:lstStyle/>
                    <a:p>
                      <a:pPr algn="l" fontAlgn="ctr"/>
                      <a:r>
                        <a:rPr lang="tr-TR" sz="1200" b="1" u="none" strike="noStrike" dirty="0">
                          <a:effectLst/>
                          <a:latin typeface="Fira Code" panose="020B0809050000020004" pitchFamily="49" charset="0"/>
                          <a:ea typeface="Fira Code" panose="020B0809050000020004" pitchFamily="49" charset="0"/>
                          <a:cs typeface="Fira Code" panose="020B0809050000020004" pitchFamily="49" charset="0"/>
                        </a:rPr>
                        <a:t>Mimari Desenler</a:t>
                      </a:r>
                      <a:endParaRPr lang="tr-TR" sz="1200" b="1"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tc>
                  <a:txBody>
                    <a:bodyPr/>
                    <a:lstStyle/>
                    <a:p>
                      <a:pPr algn="l" fontAlgn="ctr"/>
                      <a:r>
                        <a:rPr lang="tr-TR" sz="1200" u="none" strike="noStrike">
                          <a:effectLst/>
                          <a:latin typeface="Fira Code" panose="020B0809050000020004" pitchFamily="49" charset="0"/>
                          <a:ea typeface="Fira Code" panose="020B0809050000020004" pitchFamily="49" charset="0"/>
                          <a:cs typeface="Fira Code" panose="020B0809050000020004" pitchFamily="49" charset="0"/>
                        </a:rPr>
                        <a:t>Kullanılan mimari desenler (örneğin, MVC, Microservices).</a:t>
                      </a:r>
                      <a:endParaRPr lang="tr-TR" sz="1200" b="0" i="0" u="none" strike="noStrike">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tc>
                  <a:txBody>
                    <a:bodyPr/>
                    <a:lstStyle/>
                    <a:p>
                      <a:pPr algn="ctr" fontAlgn="ctr"/>
                      <a:r>
                        <a:rPr lang="tr-TR" sz="1200" u="none" strike="noStrike">
                          <a:effectLst/>
                          <a:latin typeface="Fira Code" panose="020B0809050000020004" pitchFamily="49" charset="0"/>
                          <a:ea typeface="Fira Code" panose="020B0809050000020004" pitchFamily="49" charset="0"/>
                          <a:cs typeface="Fira Code" panose="020B0809050000020004" pitchFamily="49" charset="0"/>
                        </a:rPr>
                        <a:t>Tasarım desenleri (örneğin, Factory, Singleton).</a:t>
                      </a:r>
                      <a:endParaRPr lang="tr-TR" sz="1200" b="0" i="0" u="none" strike="noStrike">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extLst>
                  <a:ext uri="{0D108BD9-81ED-4DB2-BD59-A6C34878D82A}">
                    <a16:rowId xmlns:a16="http://schemas.microsoft.com/office/drawing/2014/main" val="2709464751"/>
                  </a:ext>
                </a:extLst>
              </a:tr>
              <a:tr h="441506">
                <a:tc>
                  <a:txBody>
                    <a:bodyPr/>
                    <a:lstStyle/>
                    <a:p>
                      <a:pPr algn="l" fontAlgn="ctr"/>
                      <a:r>
                        <a:rPr lang="tr-TR" sz="1200" b="1" u="none" strike="noStrike" dirty="0">
                          <a:effectLst/>
                          <a:latin typeface="Fira Code" panose="020B0809050000020004" pitchFamily="49" charset="0"/>
                          <a:ea typeface="Fira Code" panose="020B0809050000020004" pitchFamily="49" charset="0"/>
                          <a:cs typeface="Fira Code" panose="020B0809050000020004" pitchFamily="49" charset="0"/>
                        </a:rPr>
                        <a:t>Dönem</a:t>
                      </a:r>
                      <a:endParaRPr lang="tr-TR" sz="1200" b="1"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tc>
                  <a:txBody>
                    <a:bodyPr/>
                    <a:lstStyle/>
                    <a:p>
                      <a:pPr algn="l" fontAlgn="ctr"/>
                      <a:r>
                        <a:rPr lang="tr-TR" sz="1200" u="none" strike="noStrike">
                          <a:effectLst/>
                          <a:latin typeface="Fira Code" panose="020B0809050000020004" pitchFamily="49" charset="0"/>
                          <a:ea typeface="Fira Code" panose="020B0809050000020004" pitchFamily="49" charset="0"/>
                          <a:cs typeface="Fira Code" panose="020B0809050000020004" pitchFamily="49" charset="0"/>
                        </a:rPr>
                        <a:t>Geliştirme sürecinin erken aşamalarında belirlenir.</a:t>
                      </a:r>
                      <a:endParaRPr lang="tr-TR" sz="1200" b="0" i="0" u="none" strike="noStrike">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tc>
                  <a:txBody>
                    <a:bodyPr/>
                    <a:lstStyle/>
                    <a:p>
                      <a:pPr algn="ctr" fontAlgn="ctr"/>
                      <a:r>
                        <a:rPr lang="tr-TR" sz="1200" u="none" strike="noStrike" dirty="0">
                          <a:effectLst/>
                          <a:latin typeface="Fira Code" panose="020B0809050000020004" pitchFamily="49" charset="0"/>
                          <a:ea typeface="Fira Code" panose="020B0809050000020004" pitchFamily="49" charset="0"/>
                          <a:cs typeface="Fira Code" panose="020B0809050000020004" pitchFamily="49" charset="0"/>
                        </a:rPr>
                        <a:t>Geliştirme sürecinin ortalarında ve sonlarında uygulanır.</a:t>
                      </a:r>
                      <a:endParaRPr lang="tr-TR" sz="1200" b="0" i="0" u="none" strike="noStrike" dirty="0">
                        <a:solidFill>
                          <a:srgbClr val="000000"/>
                        </a:solidFill>
                        <a:effectLst/>
                        <a:latin typeface="Fira Code" panose="020B0809050000020004" pitchFamily="49" charset="0"/>
                        <a:ea typeface="Fira Code" panose="020B0809050000020004" pitchFamily="49" charset="0"/>
                        <a:cs typeface="Fira Code" panose="020B0809050000020004" pitchFamily="49" charset="0"/>
                      </a:endParaRPr>
                    </a:p>
                  </a:txBody>
                  <a:tcPr marL="5510" marR="5510" marT="5510" marB="0" anchor="ctr"/>
                </a:tc>
                <a:extLst>
                  <a:ext uri="{0D108BD9-81ED-4DB2-BD59-A6C34878D82A}">
                    <a16:rowId xmlns:a16="http://schemas.microsoft.com/office/drawing/2014/main" val="1633284205"/>
                  </a:ext>
                </a:extLst>
              </a:tr>
            </a:tbl>
          </a:graphicData>
        </a:graphic>
      </p:graphicFrame>
      <p:sp>
        <p:nvSpPr>
          <p:cNvPr id="7" name="Metin kutusu 6">
            <a:extLst>
              <a:ext uri="{FF2B5EF4-FFF2-40B4-BE49-F238E27FC236}">
                <a16:creationId xmlns:a16="http://schemas.microsoft.com/office/drawing/2014/main" id="{F191E142-2F38-34B4-65C1-D6A77F31EC8B}"/>
              </a:ext>
            </a:extLst>
          </p:cNvPr>
          <p:cNvSpPr txBox="1"/>
          <p:nvPr/>
        </p:nvSpPr>
        <p:spPr>
          <a:xfrm>
            <a:off x="665018" y="4005978"/>
            <a:ext cx="7523018" cy="692497"/>
          </a:xfrm>
          <a:prstGeom prst="rect">
            <a:avLst/>
          </a:prstGeom>
          <a:noFill/>
        </p:spPr>
        <p:txBody>
          <a:bodyPr wrap="square">
            <a:spAutoFit/>
          </a:bodyPr>
          <a:lstStyle/>
          <a:p>
            <a:pPr algn="just"/>
            <a:r>
              <a:rPr lang="tr-TR" sz="1300" b="1" dirty="0">
                <a:solidFill>
                  <a:srgbClr val="0070C0"/>
                </a:solidFill>
                <a:latin typeface="Fira Code" panose="020B0809050000020004" pitchFamily="49" charset="0"/>
                <a:ea typeface="Fira Code" panose="020B0809050000020004" pitchFamily="49" charset="0"/>
                <a:cs typeface="Fira Code" panose="020B0809050000020004" pitchFamily="49" charset="0"/>
              </a:rPr>
              <a:t>Yazılım mimarisi, sistemin temel yapı taşlarını ve bileşenler arasındaki etkileşimleri belirlerken; yazılım tasarımı, bu mimariyi uygulamak için gerekli detayları sağlar</a:t>
            </a:r>
          </a:p>
        </p:txBody>
      </p:sp>
      <p:sp>
        <p:nvSpPr>
          <p:cNvPr id="8" name="Metin kutusu 7">
            <a:extLst>
              <a:ext uri="{FF2B5EF4-FFF2-40B4-BE49-F238E27FC236}">
                <a16:creationId xmlns:a16="http://schemas.microsoft.com/office/drawing/2014/main" id="{D3D85DF8-0DEE-D0B3-A8BE-EE611B1A0922}"/>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69976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45"/>
          <p:cNvSpPr txBox="1">
            <a:spLocks noGrp="1"/>
          </p:cNvSpPr>
          <p:nvPr>
            <p:ph type="title"/>
          </p:nvPr>
        </p:nvSpPr>
        <p:spPr>
          <a:xfrm>
            <a:off x="1844400" y="2057250"/>
            <a:ext cx="5455200" cy="102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4400" b="1" dirty="0"/>
              <a:t>Ders Sonu</a:t>
            </a:r>
            <a:r>
              <a:rPr lang="en" sz="4400" b="1" dirty="0"/>
              <a:t>!</a:t>
            </a:r>
            <a:endParaRPr sz="4400" b="1" dirty="0"/>
          </a:p>
        </p:txBody>
      </p:sp>
      <p:sp>
        <p:nvSpPr>
          <p:cNvPr id="976" name="Google Shape;976;p45"/>
          <p:cNvSpPr/>
          <p:nvPr/>
        </p:nvSpPr>
        <p:spPr>
          <a:xfrm>
            <a:off x="747719" y="714014"/>
            <a:ext cx="625118" cy="562622"/>
          </a:xfrm>
          <a:custGeom>
            <a:avLst/>
            <a:gdLst/>
            <a:ahLst/>
            <a:cxnLst/>
            <a:rect l="l" t="t" r="r" b="b"/>
            <a:pathLst>
              <a:path w="20015" h="18014" extrusionOk="0">
                <a:moveTo>
                  <a:pt x="13009" y="1969"/>
                </a:moveTo>
                <a:lnTo>
                  <a:pt x="13009" y="2969"/>
                </a:lnTo>
                <a:lnTo>
                  <a:pt x="15011" y="2969"/>
                </a:lnTo>
                <a:lnTo>
                  <a:pt x="15011" y="3970"/>
                </a:lnTo>
                <a:lnTo>
                  <a:pt x="16012" y="3970"/>
                </a:lnTo>
                <a:lnTo>
                  <a:pt x="16012" y="4971"/>
                </a:lnTo>
                <a:lnTo>
                  <a:pt x="17012" y="4971"/>
                </a:lnTo>
                <a:lnTo>
                  <a:pt x="17012" y="5972"/>
                </a:lnTo>
                <a:lnTo>
                  <a:pt x="17012" y="6972"/>
                </a:lnTo>
                <a:lnTo>
                  <a:pt x="18013" y="6972"/>
                </a:lnTo>
                <a:lnTo>
                  <a:pt x="18013" y="7973"/>
                </a:lnTo>
                <a:lnTo>
                  <a:pt x="18013" y="8974"/>
                </a:lnTo>
                <a:lnTo>
                  <a:pt x="18013" y="9974"/>
                </a:lnTo>
                <a:lnTo>
                  <a:pt x="18013" y="10975"/>
                </a:lnTo>
                <a:lnTo>
                  <a:pt x="17012" y="10975"/>
                </a:lnTo>
                <a:lnTo>
                  <a:pt x="17012" y="11976"/>
                </a:lnTo>
                <a:lnTo>
                  <a:pt x="17012" y="12977"/>
                </a:lnTo>
                <a:lnTo>
                  <a:pt x="15011" y="12977"/>
                </a:lnTo>
                <a:lnTo>
                  <a:pt x="15011" y="11976"/>
                </a:lnTo>
                <a:lnTo>
                  <a:pt x="14010" y="11976"/>
                </a:lnTo>
                <a:lnTo>
                  <a:pt x="14010" y="10975"/>
                </a:lnTo>
                <a:lnTo>
                  <a:pt x="13009" y="10975"/>
                </a:lnTo>
                <a:lnTo>
                  <a:pt x="13009" y="9974"/>
                </a:lnTo>
                <a:lnTo>
                  <a:pt x="12009" y="9974"/>
                </a:lnTo>
                <a:lnTo>
                  <a:pt x="12009" y="8974"/>
                </a:lnTo>
                <a:lnTo>
                  <a:pt x="11008" y="8974"/>
                </a:lnTo>
                <a:lnTo>
                  <a:pt x="11008" y="7973"/>
                </a:lnTo>
                <a:lnTo>
                  <a:pt x="10007" y="7973"/>
                </a:lnTo>
                <a:lnTo>
                  <a:pt x="10007" y="7006"/>
                </a:lnTo>
                <a:lnTo>
                  <a:pt x="9007" y="7006"/>
                </a:lnTo>
                <a:lnTo>
                  <a:pt x="9007" y="6005"/>
                </a:lnTo>
                <a:lnTo>
                  <a:pt x="8006" y="6005"/>
                </a:lnTo>
                <a:lnTo>
                  <a:pt x="8006" y="5004"/>
                </a:lnTo>
                <a:lnTo>
                  <a:pt x="7005" y="5004"/>
                </a:lnTo>
                <a:lnTo>
                  <a:pt x="7005" y="4004"/>
                </a:lnTo>
                <a:lnTo>
                  <a:pt x="6004" y="4004"/>
                </a:lnTo>
                <a:lnTo>
                  <a:pt x="6004" y="3003"/>
                </a:lnTo>
                <a:lnTo>
                  <a:pt x="7005" y="3003"/>
                </a:lnTo>
                <a:lnTo>
                  <a:pt x="7005" y="2002"/>
                </a:lnTo>
                <a:lnTo>
                  <a:pt x="8006" y="2002"/>
                </a:lnTo>
                <a:lnTo>
                  <a:pt x="8006" y="1969"/>
                </a:lnTo>
                <a:close/>
                <a:moveTo>
                  <a:pt x="5004" y="5004"/>
                </a:moveTo>
                <a:lnTo>
                  <a:pt x="5004" y="6005"/>
                </a:lnTo>
                <a:lnTo>
                  <a:pt x="6004" y="6005"/>
                </a:lnTo>
                <a:lnTo>
                  <a:pt x="6004" y="7006"/>
                </a:lnTo>
                <a:lnTo>
                  <a:pt x="7005" y="7006"/>
                </a:lnTo>
                <a:lnTo>
                  <a:pt x="7005" y="8006"/>
                </a:lnTo>
                <a:lnTo>
                  <a:pt x="8006" y="8006"/>
                </a:lnTo>
                <a:lnTo>
                  <a:pt x="8006" y="9007"/>
                </a:lnTo>
                <a:lnTo>
                  <a:pt x="9007" y="9007"/>
                </a:lnTo>
                <a:lnTo>
                  <a:pt x="9007" y="10008"/>
                </a:lnTo>
                <a:lnTo>
                  <a:pt x="10007" y="10008"/>
                </a:lnTo>
                <a:lnTo>
                  <a:pt x="10007" y="11009"/>
                </a:lnTo>
                <a:lnTo>
                  <a:pt x="11008" y="11009"/>
                </a:lnTo>
                <a:lnTo>
                  <a:pt x="11008" y="12009"/>
                </a:lnTo>
                <a:lnTo>
                  <a:pt x="12009" y="12009"/>
                </a:lnTo>
                <a:lnTo>
                  <a:pt x="12009" y="13010"/>
                </a:lnTo>
                <a:lnTo>
                  <a:pt x="13009" y="13010"/>
                </a:lnTo>
                <a:lnTo>
                  <a:pt x="13009" y="14011"/>
                </a:lnTo>
                <a:lnTo>
                  <a:pt x="14010" y="14011"/>
                </a:lnTo>
                <a:lnTo>
                  <a:pt x="14010" y="15011"/>
                </a:lnTo>
                <a:lnTo>
                  <a:pt x="13009" y="15011"/>
                </a:lnTo>
                <a:lnTo>
                  <a:pt x="13009" y="16012"/>
                </a:lnTo>
                <a:lnTo>
                  <a:pt x="12042" y="16012"/>
                </a:lnTo>
                <a:lnTo>
                  <a:pt x="12042" y="16045"/>
                </a:lnTo>
                <a:lnTo>
                  <a:pt x="7005" y="16045"/>
                </a:lnTo>
                <a:lnTo>
                  <a:pt x="7005" y="15045"/>
                </a:lnTo>
                <a:lnTo>
                  <a:pt x="5004" y="15045"/>
                </a:lnTo>
                <a:lnTo>
                  <a:pt x="5004" y="14044"/>
                </a:lnTo>
                <a:lnTo>
                  <a:pt x="4003" y="14044"/>
                </a:lnTo>
                <a:lnTo>
                  <a:pt x="4003" y="13043"/>
                </a:lnTo>
                <a:lnTo>
                  <a:pt x="2969" y="13043"/>
                </a:lnTo>
                <a:lnTo>
                  <a:pt x="2969" y="12043"/>
                </a:lnTo>
                <a:lnTo>
                  <a:pt x="2969" y="11042"/>
                </a:lnTo>
                <a:lnTo>
                  <a:pt x="2002" y="11042"/>
                </a:lnTo>
                <a:lnTo>
                  <a:pt x="2002" y="10041"/>
                </a:lnTo>
                <a:lnTo>
                  <a:pt x="2002" y="9040"/>
                </a:lnTo>
                <a:lnTo>
                  <a:pt x="2002" y="8040"/>
                </a:lnTo>
                <a:lnTo>
                  <a:pt x="2002" y="7006"/>
                </a:lnTo>
                <a:lnTo>
                  <a:pt x="3002" y="7006"/>
                </a:lnTo>
                <a:lnTo>
                  <a:pt x="3002" y="6005"/>
                </a:lnTo>
                <a:lnTo>
                  <a:pt x="3002" y="5004"/>
                </a:lnTo>
                <a:close/>
                <a:moveTo>
                  <a:pt x="7005" y="1"/>
                </a:moveTo>
                <a:lnTo>
                  <a:pt x="7005" y="1001"/>
                </a:lnTo>
                <a:lnTo>
                  <a:pt x="4003" y="1001"/>
                </a:lnTo>
                <a:lnTo>
                  <a:pt x="4003" y="2002"/>
                </a:lnTo>
                <a:lnTo>
                  <a:pt x="2969" y="2002"/>
                </a:lnTo>
                <a:lnTo>
                  <a:pt x="2969" y="3003"/>
                </a:lnTo>
                <a:lnTo>
                  <a:pt x="2002" y="3003"/>
                </a:lnTo>
                <a:lnTo>
                  <a:pt x="2002" y="4004"/>
                </a:lnTo>
                <a:lnTo>
                  <a:pt x="1001" y="4004"/>
                </a:lnTo>
                <a:lnTo>
                  <a:pt x="1001" y="5004"/>
                </a:lnTo>
                <a:lnTo>
                  <a:pt x="1001" y="6005"/>
                </a:lnTo>
                <a:lnTo>
                  <a:pt x="0" y="6005"/>
                </a:lnTo>
                <a:lnTo>
                  <a:pt x="0" y="7006"/>
                </a:lnTo>
                <a:lnTo>
                  <a:pt x="0" y="8006"/>
                </a:lnTo>
                <a:lnTo>
                  <a:pt x="0" y="9007"/>
                </a:lnTo>
                <a:lnTo>
                  <a:pt x="0" y="10008"/>
                </a:lnTo>
                <a:lnTo>
                  <a:pt x="0" y="11009"/>
                </a:lnTo>
                <a:lnTo>
                  <a:pt x="0" y="12009"/>
                </a:lnTo>
                <a:lnTo>
                  <a:pt x="1001" y="12009"/>
                </a:lnTo>
                <a:lnTo>
                  <a:pt x="1001" y="13010"/>
                </a:lnTo>
                <a:lnTo>
                  <a:pt x="1001" y="14011"/>
                </a:lnTo>
                <a:lnTo>
                  <a:pt x="2002" y="14011"/>
                </a:lnTo>
                <a:lnTo>
                  <a:pt x="2002" y="15011"/>
                </a:lnTo>
                <a:lnTo>
                  <a:pt x="3002" y="15011"/>
                </a:lnTo>
                <a:lnTo>
                  <a:pt x="3002" y="16012"/>
                </a:lnTo>
                <a:lnTo>
                  <a:pt x="4003" y="16012"/>
                </a:lnTo>
                <a:lnTo>
                  <a:pt x="4003" y="17013"/>
                </a:lnTo>
                <a:lnTo>
                  <a:pt x="7005" y="17013"/>
                </a:lnTo>
                <a:lnTo>
                  <a:pt x="7005" y="18014"/>
                </a:lnTo>
                <a:lnTo>
                  <a:pt x="13009" y="18014"/>
                </a:lnTo>
                <a:lnTo>
                  <a:pt x="13009" y="17013"/>
                </a:lnTo>
                <a:lnTo>
                  <a:pt x="16012" y="17013"/>
                </a:lnTo>
                <a:lnTo>
                  <a:pt x="16012" y="16012"/>
                </a:lnTo>
                <a:lnTo>
                  <a:pt x="17012" y="16012"/>
                </a:lnTo>
                <a:lnTo>
                  <a:pt x="17012" y="15011"/>
                </a:lnTo>
                <a:lnTo>
                  <a:pt x="18013" y="15011"/>
                </a:lnTo>
                <a:lnTo>
                  <a:pt x="18013" y="14011"/>
                </a:lnTo>
                <a:lnTo>
                  <a:pt x="19014" y="14011"/>
                </a:lnTo>
                <a:lnTo>
                  <a:pt x="19014" y="13010"/>
                </a:lnTo>
                <a:lnTo>
                  <a:pt x="19014" y="12009"/>
                </a:lnTo>
                <a:lnTo>
                  <a:pt x="20014" y="12009"/>
                </a:lnTo>
                <a:lnTo>
                  <a:pt x="20014" y="11009"/>
                </a:lnTo>
                <a:lnTo>
                  <a:pt x="20014" y="10008"/>
                </a:lnTo>
                <a:lnTo>
                  <a:pt x="20014" y="9007"/>
                </a:lnTo>
                <a:lnTo>
                  <a:pt x="20014" y="8006"/>
                </a:lnTo>
                <a:lnTo>
                  <a:pt x="20014" y="7006"/>
                </a:lnTo>
                <a:lnTo>
                  <a:pt x="20014" y="6005"/>
                </a:lnTo>
                <a:lnTo>
                  <a:pt x="19080" y="6005"/>
                </a:lnTo>
                <a:lnTo>
                  <a:pt x="19080" y="5004"/>
                </a:lnTo>
                <a:lnTo>
                  <a:pt x="19080" y="4004"/>
                </a:lnTo>
                <a:lnTo>
                  <a:pt x="18080" y="4004"/>
                </a:lnTo>
                <a:lnTo>
                  <a:pt x="18080" y="3003"/>
                </a:lnTo>
                <a:lnTo>
                  <a:pt x="17079" y="3003"/>
                </a:lnTo>
                <a:lnTo>
                  <a:pt x="17079" y="2002"/>
                </a:lnTo>
                <a:lnTo>
                  <a:pt x="16078" y="2002"/>
                </a:lnTo>
                <a:lnTo>
                  <a:pt x="16078" y="1001"/>
                </a:lnTo>
                <a:lnTo>
                  <a:pt x="13076" y="1001"/>
                </a:lnTo>
                <a:lnTo>
                  <a:pt x="130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5" name="Google Shape;745;p39"/>
          <p:cNvSpPr txBox="1">
            <a:spLocks noGrp="1"/>
          </p:cNvSpPr>
          <p:nvPr>
            <p:ph type="subTitle" idx="1"/>
          </p:nvPr>
        </p:nvSpPr>
        <p:spPr>
          <a:xfrm>
            <a:off x="569626" y="757254"/>
            <a:ext cx="7427745" cy="3139832"/>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tr-TR" sz="1300" b="1" dirty="0"/>
              <a:t>Yazılım Gereksinimi Analizi (Software </a:t>
            </a:r>
            <a:r>
              <a:rPr lang="tr-TR" sz="1300" b="1" dirty="0" err="1"/>
              <a:t>Requirement</a:t>
            </a:r>
            <a:r>
              <a:rPr lang="tr-TR" sz="1300" b="1" dirty="0"/>
              <a:t> Analysis), </a:t>
            </a:r>
            <a:r>
              <a:rPr lang="tr-TR" sz="1300" dirty="0"/>
              <a:t>bir yazılım projesinin başında, kullanıcıların ve paydaşların ihtiyaçlarının tam olarak anlaşılmasını, belgelenmesini ve doğrulanmasını amaçlayan kritik bir süreçtir.</a:t>
            </a:r>
          </a:p>
          <a:p>
            <a:pPr marL="0" lvl="0" indent="0" algn="just" rtl="0">
              <a:spcBef>
                <a:spcPts val="0"/>
              </a:spcBef>
              <a:spcAft>
                <a:spcPts val="0"/>
              </a:spcAft>
              <a:buNone/>
            </a:pPr>
            <a:endParaRPr lang="tr-TR" sz="1300" dirty="0"/>
          </a:p>
          <a:p>
            <a:pPr marL="0" lvl="0" indent="0" algn="just" rtl="0">
              <a:spcBef>
                <a:spcPts val="0"/>
              </a:spcBef>
              <a:spcAft>
                <a:spcPts val="0"/>
              </a:spcAft>
              <a:buNone/>
            </a:pPr>
            <a:r>
              <a:rPr lang="tr-TR" sz="1300" b="0" i="0" dirty="0">
                <a:solidFill>
                  <a:srgbClr val="242424"/>
                </a:solidFill>
                <a:effectLst/>
                <a:latin typeface="Fira Code" panose="020B0809050000020004" pitchFamily="49" charset="0"/>
                <a:ea typeface="Fira Code" panose="020B0809050000020004" pitchFamily="49" charset="0"/>
                <a:cs typeface="Fira Code" panose="020B0809050000020004" pitchFamily="49" charset="0"/>
              </a:rPr>
              <a:t>“</a:t>
            </a:r>
            <a:r>
              <a:rPr lang="tr-TR" sz="1300" b="1" i="0" dirty="0">
                <a:solidFill>
                  <a:srgbClr val="242424"/>
                </a:solidFill>
                <a:effectLst/>
                <a:latin typeface="Fira Code" panose="020B0809050000020004" pitchFamily="49" charset="0"/>
                <a:ea typeface="Fira Code" panose="020B0809050000020004" pitchFamily="49" charset="0"/>
                <a:cs typeface="Fira Code" panose="020B0809050000020004" pitchFamily="49" charset="0"/>
              </a:rPr>
              <a:t>Gereksinim</a:t>
            </a:r>
            <a:r>
              <a:rPr lang="tr-TR" sz="1300" b="0" i="0" dirty="0">
                <a:solidFill>
                  <a:srgbClr val="242424"/>
                </a:solidFill>
                <a:effectLst/>
                <a:latin typeface="Fira Code" panose="020B0809050000020004" pitchFamily="49" charset="0"/>
                <a:ea typeface="Fira Code" panose="020B0809050000020004" pitchFamily="49" charset="0"/>
                <a:cs typeface="Fira Code" panose="020B0809050000020004" pitchFamily="49" charset="0"/>
              </a:rPr>
              <a:t>” istenen bir özelliği, “</a:t>
            </a:r>
            <a:r>
              <a:rPr lang="tr-TR" sz="1300" b="1" i="0" dirty="0">
                <a:solidFill>
                  <a:srgbClr val="242424"/>
                </a:solidFill>
                <a:effectLst/>
                <a:latin typeface="Fira Code" panose="020B0809050000020004" pitchFamily="49" charset="0"/>
                <a:ea typeface="Fira Code" panose="020B0809050000020004" pitchFamily="49" charset="0"/>
                <a:cs typeface="Fira Code" panose="020B0809050000020004" pitchFamily="49" charset="0"/>
              </a:rPr>
              <a:t>Analiz</a:t>
            </a:r>
            <a:r>
              <a:rPr lang="tr-TR" sz="1300" b="0" i="0" dirty="0">
                <a:solidFill>
                  <a:srgbClr val="242424"/>
                </a:solidFill>
                <a:effectLst/>
                <a:latin typeface="Fira Code" panose="020B0809050000020004" pitchFamily="49" charset="0"/>
                <a:ea typeface="Fira Code" panose="020B0809050000020004" pitchFamily="49" charset="0"/>
                <a:cs typeface="Fira Code" panose="020B0809050000020004" pitchFamily="49" charset="0"/>
              </a:rPr>
              <a:t>” ise istenen özelliğin ayrıntılı incelemesini ifade etmektedir. </a:t>
            </a:r>
          </a:p>
          <a:p>
            <a:pPr marL="0" lvl="0" indent="0" algn="just" rtl="0">
              <a:spcBef>
                <a:spcPts val="0"/>
              </a:spcBef>
              <a:spcAft>
                <a:spcPts val="0"/>
              </a:spcAft>
              <a:buNone/>
            </a:pPr>
            <a:endParaRPr lang="tr-TR" sz="1300" dirty="0">
              <a:solidFill>
                <a:srgbClr val="242424"/>
              </a:solidFill>
              <a:latin typeface="Fira Code" panose="020B0809050000020004" pitchFamily="49" charset="0"/>
              <a:ea typeface="Fira Code" panose="020B0809050000020004" pitchFamily="49" charset="0"/>
              <a:cs typeface="Fira Code" panose="020B0809050000020004" pitchFamily="49" charset="0"/>
            </a:endParaRPr>
          </a:p>
          <a:p>
            <a:pPr marL="0" lvl="0" indent="0" algn="ctr" rtl="0">
              <a:spcBef>
                <a:spcPts val="0"/>
              </a:spcBef>
              <a:spcAft>
                <a:spcPts val="0"/>
              </a:spcAft>
              <a:buNone/>
            </a:pPr>
            <a:r>
              <a:rPr lang="tr-TR" sz="1300" b="1" dirty="0">
                <a:solidFill>
                  <a:srgbClr val="FF0000"/>
                </a:solidFill>
                <a:latin typeface="Fira Code" panose="020B0809050000020004" pitchFamily="49" charset="0"/>
                <a:ea typeface="Fira Code" panose="020B0809050000020004" pitchFamily="49" charset="0"/>
                <a:cs typeface="Fira Code" panose="020B0809050000020004" pitchFamily="49" charset="0"/>
              </a:rPr>
              <a:t>Gereksinim analizinin projedeki rolü nedir?</a:t>
            </a:r>
            <a:endParaRPr sz="1300" b="1" dirty="0">
              <a:solidFill>
                <a:srgbClr val="FF0000"/>
              </a:solidFill>
              <a:latin typeface="Fira Code" panose="020B0809050000020004" pitchFamily="49" charset="0"/>
              <a:ea typeface="Fira Code" panose="020B0809050000020004" pitchFamily="49" charset="0"/>
              <a:cs typeface="Fira Code" panose="020B0809050000020004" pitchFamily="49" charset="0"/>
            </a:endParaRPr>
          </a:p>
        </p:txBody>
      </p:sp>
      <p:grpSp>
        <p:nvGrpSpPr>
          <p:cNvPr id="2" name="Google Shape;10456;p85">
            <a:extLst>
              <a:ext uri="{FF2B5EF4-FFF2-40B4-BE49-F238E27FC236}">
                <a16:creationId xmlns:a16="http://schemas.microsoft.com/office/drawing/2014/main" id="{43CA6093-D50B-A7A8-D276-00EE2F35BAEA}"/>
              </a:ext>
            </a:extLst>
          </p:cNvPr>
          <p:cNvGrpSpPr/>
          <p:nvPr/>
        </p:nvGrpSpPr>
        <p:grpSpPr>
          <a:xfrm>
            <a:off x="8126500" y="4253346"/>
            <a:ext cx="629573" cy="491836"/>
            <a:chOff x="-41694200" y="2382950"/>
            <a:chExt cx="317425" cy="248900"/>
          </a:xfrm>
          <a:solidFill>
            <a:schemeClr val="tx1"/>
          </a:solidFill>
        </p:grpSpPr>
        <p:sp>
          <p:nvSpPr>
            <p:cNvPr id="3" name="Google Shape;10457;p85">
              <a:extLst>
                <a:ext uri="{FF2B5EF4-FFF2-40B4-BE49-F238E27FC236}">
                  <a16:creationId xmlns:a16="http://schemas.microsoft.com/office/drawing/2014/main" id="{D92464AB-BE29-A2EA-6F2A-72F76ADA5C77}"/>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0458;p85">
              <a:extLst>
                <a:ext uri="{FF2B5EF4-FFF2-40B4-BE49-F238E27FC236}">
                  <a16:creationId xmlns:a16="http://schemas.microsoft.com/office/drawing/2014/main" id="{99118424-A8A9-4D0F-4E13-916855713958}"/>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Metin kutusu 4">
            <a:extLst>
              <a:ext uri="{FF2B5EF4-FFF2-40B4-BE49-F238E27FC236}">
                <a16:creationId xmlns:a16="http://schemas.microsoft.com/office/drawing/2014/main" id="{CB8EEBF4-1A56-39A3-DC29-56259FCCBC09}"/>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45">
                                            <p:txEl>
                                              <p:pRg st="0" end="0"/>
                                            </p:txEl>
                                          </p:spTgt>
                                        </p:tgtEl>
                                        <p:attrNameLst>
                                          <p:attrName>style.visibility</p:attrName>
                                        </p:attrNameLst>
                                      </p:cBhvr>
                                      <p:to>
                                        <p:strVal val="visible"/>
                                      </p:to>
                                    </p:set>
                                    <p:animEffect transition="in" filter="fade">
                                      <p:cBhvr>
                                        <p:cTn id="7" dur="1000"/>
                                        <p:tgtEl>
                                          <p:spTgt spid="745">
                                            <p:txEl>
                                              <p:pRg st="0" end="0"/>
                                            </p:txEl>
                                          </p:spTgt>
                                        </p:tgtEl>
                                      </p:cBhvr>
                                    </p:animEffect>
                                    <p:anim calcmode="lin" valueType="num">
                                      <p:cBhvr>
                                        <p:cTn id="8" dur="1000" fill="hold"/>
                                        <p:tgtEl>
                                          <p:spTgt spid="74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45">
                                            <p:txEl>
                                              <p:pRg st="2" end="2"/>
                                            </p:txEl>
                                          </p:spTgt>
                                        </p:tgtEl>
                                        <p:attrNameLst>
                                          <p:attrName>style.visibility</p:attrName>
                                        </p:attrNameLst>
                                      </p:cBhvr>
                                      <p:to>
                                        <p:strVal val="visible"/>
                                      </p:to>
                                    </p:set>
                                    <p:animEffect transition="in" filter="fade">
                                      <p:cBhvr>
                                        <p:cTn id="14" dur="1000"/>
                                        <p:tgtEl>
                                          <p:spTgt spid="745">
                                            <p:txEl>
                                              <p:pRg st="2" end="2"/>
                                            </p:txEl>
                                          </p:spTgt>
                                        </p:tgtEl>
                                      </p:cBhvr>
                                    </p:animEffect>
                                    <p:anim calcmode="lin" valueType="num">
                                      <p:cBhvr>
                                        <p:cTn id="15" dur="1000" fill="hold"/>
                                        <p:tgtEl>
                                          <p:spTgt spid="74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4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45">
                                            <p:txEl>
                                              <p:pRg st="4" end="4"/>
                                            </p:txEl>
                                          </p:spTgt>
                                        </p:tgtEl>
                                        <p:attrNameLst>
                                          <p:attrName>style.visibility</p:attrName>
                                        </p:attrNameLst>
                                      </p:cBhvr>
                                      <p:to>
                                        <p:strVal val="visible"/>
                                      </p:to>
                                    </p:set>
                                    <p:anim calcmode="lin" valueType="num">
                                      <p:cBhvr>
                                        <p:cTn id="21" dur="500" fill="hold"/>
                                        <p:tgtEl>
                                          <p:spTgt spid="745">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745">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7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5" name="Google Shape;745;p39"/>
          <p:cNvSpPr txBox="1">
            <a:spLocks noGrp="1"/>
          </p:cNvSpPr>
          <p:nvPr>
            <p:ph type="subTitle" idx="1"/>
          </p:nvPr>
        </p:nvSpPr>
        <p:spPr>
          <a:xfrm>
            <a:off x="569626" y="1073727"/>
            <a:ext cx="6724791" cy="2189018"/>
          </a:xfrm>
          <a:prstGeom prst="rect">
            <a:avLst/>
          </a:prstGeom>
        </p:spPr>
        <p:txBody>
          <a:bodyPr spcFirstLastPara="1" wrap="square" lIns="91425" tIns="91425" rIns="91425" bIns="91425" anchor="ctr" anchorCtr="0">
            <a:noAutofit/>
          </a:bodyPr>
          <a:lstStyle/>
          <a:p>
            <a:pPr marL="228600" lvl="0" indent="-228600" algn="just" rtl="0">
              <a:spcBef>
                <a:spcPts val="0"/>
              </a:spcBef>
              <a:spcAft>
                <a:spcPts val="0"/>
              </a:spcAft>
              <a:buSzPct val="100000"/>
              <a:buFont typeface="+mj-lt"/>
              <a:buAutoNum type="arabicPeriod"/>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Toplanması</a:t>
            </a:r>
          </a:p>
          <a:p>
            <a:pPr marL="228600" lvl="0" indent="-228600" algn="just" rtl="0">
              <a:spcBef>
                <a:spcPts val="0"/>
              </a:spcBef>
              <a:spcAft>
                <a:spcPts val="0"/>
              </a:spcAft>
              <a:buSzPct val="100000"/>
              <a:buFont typeface="+mj-lt"/>
              <a:buAutoNum type="arabicPeriod"/>
            </a:pPr>
            <a:endPar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228600" lvl="0" indent="-228600" algn="just" rtl="0">
              <a:spcBef>
                <a:spcPts val="0"/>
              </a:spcBef>
              <a:spcAft>
                <a:spcPts val="0"/>
              </a:spcAft>
              <a:buSzPct val="100000"/>
              <a:buFont typeface="+mj-lt"/>
              <a:buAutoNum type="arabicPeriod"/>
            </a:pPr>
            <a:r>
              <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Analizi ve Sınıflandırılması</a:t>
            </a:r>
          </a:p>
          <a:p>
            <a:pPr marL="228600" lvl="0" indent="-228600" algn="just" rtl="0">
              <a:spcBef>
                <a:spcPts val="0"/>
              </a:spcBef>
              <a:spcAft>
                <a:spcPts val="0"/>
              </a:spcAft>
              <a:buSzPct val="100000"/>
              <a:buFont typeface="+mj-lt"/>
              <a:buAutoNum type="arabicPeriod"/>
            </a:pPr>
            <a:endPar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228600" lvl="0" indent="-228600" algn="just" rtl="0">
              <a:spcBef>
                <a:spcPts val="0"/>
              </a:spcBef>
              <a:spcAft>
                <a:spcPts val="0"/>
              </a:spcAft>
              <a:buSzPct val="100000"/>
              <a:buFont typeface="+mj-lt"/>
              <a:buAutoNum type="arabicPeriod"/>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Belgelenmesi</a:t>
            </a:r>
          </a:p>
          <a:p>
            <a:pPr marL="228600" lvl="0" indent="-228600" algn="just" rtl="0">
              <a:spcBef>
                <a:spcPts val="0"/>
              </a:spcBef>
              <a:spcAft>
                <a:spcPts val="0"/>
              </a:spcAft>
              <a:buSzPct val="100000"/>
              <a:buFont typeface="+mj-lt"/>
              <a:buAutoNum type="arabicPeriod"/>
            </a:pPr>
            <a:endPar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228600" lvl="0" indent="-228600" algn="just" rtl="0">
              <a:spcBef>
                <a:spcPts val="0"/>
              </a:spcBef>
              <a:spcAft>
                <a:spcPts val="0"/>
              </a:spcAft>
              <a:buSzPct val="100000"/>
              <a:buFont typeface="+mj-lt"/>
              <a:buAutoNum type="arabicPeriod"/>
            </a:pPr>
            <a:r>
              <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Doğrulanması ve Onaylanması</a:t>
            </a:r>
          </a:p>
          <a:p>
            <a:pPr marL="228600" lvl="0" indent="-228600" algn="just" rtl="0">
              <a:spcBef>
                <a:spcPts val="0"/>
              </a:spcBef>
              <a:spcAft>
                <a:spcPts val="0"/>
              </a:spcAft>
              <a:buSzPct val="100000"/>
              <a:buFont typeface="+mj-lt"/>
              <a:buAutoNum type="arabicPeriod"/>
            </a:pPr>
            <a:endPar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228600" lvl="0" indent="-228600" algn="just" rtl="0">
              <a:spcBef>
                <a:spcPts val="0"/>
              </a:spcBef>
              <a:spcAft>
                <a:spcPts val="0"/>
              </a:spcAft>
              <a:buSzPct val="100000"/>
              <a:buFont typeface="+mj-lt"/>
              <a:buAutoNum type="arabicPeriod"/>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 Yöntemi</a:t>
            </a:r>
            <a:endParaRPr sz="1200" b="1"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 name="Google Shape;856;p42">
            <a:extLst>
              <a:ext uri="{FF2B5EF4-FFF2-40B4-BE49-F238E27FC236}">
                <a16:creationId xmlns:a16="http://schemas.microsoft.com/office/drawing/2014/main" id="{864AAB06-3FD9-CA46-39E2-9647FD134DD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3200" b="1" dirty="0"/>
              <a:t>Gereksinim Sürecinin Aşamaları</a:t>
            </a:r>
            <a:endParaRPr sz="3200" b="1" dirty="0"/>
          </a:p>
        </p:txBody>
      </p:sp>
      <p:grpSp>
        <p:nvGrpSpPr>
          <p:cNvPr id="3" name="Google Shape;10456;p85">
            <a:extLst>
              <a:ext uri="{FF2B5EF4-FFF2-40B4-BE49-F238E27FC236}">
                <a16:creationId xmlns:a16="http://schemas.microsoft.com/office/drawing/2014/main" id="{1ACEB597-F4F2-4C67-CCB7-B7B92F04F2A4}"/>
              </a:ext>
            </a:extLst>
          </p:cNvPr>
          <p:cNvGrpSpPr/>
          <p:nvPr/>
        </p:nvGrpSpPr>
        <p:grpSpPr>
          <a:xfrm>
            <a:off x="8126500" y="4253346"/>
            <a:ext cx="629573" cy="491836"/>
            <a:chOff x="-41694200" y="2382950"/>
            <a:chExt cx="317425" cy="248900"/>
          </a:xfrm>
          <a:solidFill>
            <a:schemeClr val="tx1"/>
          </a:solidFill>
        </p:grpSpPr>
        <p:sp>
          <p:nvSpPr>
            <p:cNvPr id="4" name="Google Shape;10457;p85">
              <a:extLst>
                <a:ext uri="{FF2B5EF4-FFF2-40B4-BE49-F238E27FC236}">
                  <a16:creationId xmlns:a16="http://schemas.microsoft.com/office/drawing/2014/main" id="{86674E99-E8AA-6AAB-3B25-35EAD8EC5F4A}"/>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458;p85">
              <a:extLst>
                <a:ext uri="{FF2B5EF4-FFF2-40B4-BE49-F238E27FC236}">
                  <a16:creationId xmlns:a16="http://schemas.microsoft.com/office/drawing/2014/main" id="{F17C0854-BBE4-6E75-5033-A4BA0A9CDE6F}"/>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Metin kutusu 5">
            <a:extLst>
              <a:ext uri="{FF2B5EF4-FFF2-40B4-BE49-F238E27FC236}">
                <a16:creationId xmlns:a16="http://schemas.microsoft.com/office/drawing/2014/main" id="{1FA76CD3-F80E-5BF4-1370-72443B6AF38C}"/>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16357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45">
                                            <p:txEl>
                                              <p:pRg st="0" end="0"/>
                                            </p:txEl>
                                          </p:spTgt>
                                        </p:tgtEl>
                                        <p:attrNameLst>
                                          <p:attrName>style.visibility</p:attrName>
                                        </p:attrNameLst>
                                      </p:cBhvr>
                                      <p:to>
                                        <p:strVal val="visible"/>
                                      </p:to>
                                    </p:set>
                                    <p:animEffect transition="in" filter="fade">
                                      <p:cBhvr>
                                        <p:cTn id="7" dur="1000"/>
                                        <p:tgtEl>
                                          <p:spTgt spid="745">
                                            <p:txEl>
                                              <p:pRg st="0" end="0"/>
                                            </p:txEl>
                                          </p:spTgt>
                                        </p:tgtEl>
                                      </p:cBhvr>
                                    </p:animEffect>
                                    <p:anim calcmode="lin" valueType="num">
                                      <p:cBhvr>
                                        <p:cTn id="8" dur="1000" fill="hold"/>
                                        <p:tgtEl>
                                          <p:spTgt spid="74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45">
                                            <p:txEl>
                                              <p:pRg st="2" end="2"/>
                                            </p:txEl>
                                          </p:spTgt>
                                        </p:tgtEl>
                                        <p:attrNameLst>
                                          <p:attrName>style.visibility</p:attrName>
                                        </p:attrNameLst>
                                      </p:cBhvr>
                                      <p:to>
                                        <p:strVal val="visible"/>
                                      </p:to>
                                    </p:set>
                                    <p:animEffect transition="in" filter="fade">
                                      <p:cBhvr>
                                        <p:cTn id="14" dur="1000"/>
                                        <p:tgtEl>
                                          <p:spTgt spid="745">
                                            <p:txEl>
                                              <p:pRg st="2" end="2"/>
                                            </p:txEl>
                                          </p:spTgt>
                                        </p:tgtEl>
                                      </p:cBhvr>
                                    </p:animEffect>
                                    <p:anim calcmode="lin" valueType="num">
                                      <p:cBhvr>
                                        <p:cTn id="15" dur="1000" fill="hold"/>
                                        <p:tgtEl>
                                          <p:spTgt spid="74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4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45">
                                            <p:txEl>
                                              <p:pRg st="4" end="4"/>
                                            </p:txEl>
                                          </p:spTgt>
                                        </p:tgtEl>
                                        <p:attrNameLst>
                                          <p:attrName>style.visibility</p:attrName>
                                        </p:attrNameLst>
                                      </p:cBhvr>
                                      <p:to>
                                        <p:strVal val="visible"/>
                                      </p:to>
                                    </p:set>
                                    <p:animEffect transition="in" filter="fade">
                                      <p:cBhvr>
                                        <p:cTn id="21" dur="1000"/>
                                        <p:tgtEl>
                                          <p:spTgt spid="745">
                                            <p:txEl>
                                              <p:pRg st="4" end="4"/>
                                            </p:txEl>
                                          </p:spTgt>
                                        </p:tgtEl>
                                      </p:cBhvr>
                                    </p:animEffect>
                                    <p:anim calcmode="lin" valueType="num">
                                      <p:cBhvr>
                                        <p:cTn id="22" dur="1000" fill="hold"/>
                                        <p:tgtEl>
                                          <p:spTgt spid="74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4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45">
                                            <p:txEl>
                                              <p:pRg st="6" end="6"/>
                                            </p:txEl>
                                          </p:spTgt>
                                        </p:tgtEl>
                                        <p:attrNameLst>
                                          <p:attrName>style.visibility</p:attrName>
                                        </p:attrNameLst>
                                      </p:cBhvr>
                                      <p:to>
                                        <p:strVal val="visible"/>
                                      </p:to>
                                    </p:set>
                                    <p:animEffect transition="in" filter="fade">
                                      <p:cBhvr>
                                        <p:cTn id="28" dur="1000"/>
                                        <p:tgtEl>
                                          <p:spTgt spid="745">
                                            <p:txEl>
                                              <p:pRg st="6" end="6"/>
                                            </p:txEl>
                                          </p:spTgt>
                                        </p:tgtEl>
                                      </p:cBhvr>
                                    </p:animEffect>
                                    <p:anim calcmode="lin" valueType="num">
                                      <p:cBhvr>
                                        <p:cTn id="29" dur="1000" fill="hold"/>
                                        <p:tgtEl>
                                          <p:spTgt spid="74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4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45">
                                            <p:txEl>
                                              <p:pRg st="8" end="8"/>
                                            </p:txEl>
                                          </p:spTgt>
                                        </p:tgtEl>
                                        <p:attrNameLst>
                                          <p:attrName>style.visibility</p:attrName>
                                        </p:attrNameLst>
                                      </p:cBhvr>
                                      <p:to>
                                        <p:strVal val="visible"/>
                                      </p:to>
                                    </p:set>
                                    <p:animEffect transition="in" filter="fade">
                                      <p:cBhvr>
                                        <p:cTn id="35" dur="1000"/>
                                        <p:tgtEl>
                                          <p:spTgt spid="745">
                                            <p:txEl>
                                              <p:pRg st="8" end="8"/>
                                            </p:txEl>
                                          </p:spTgt>
                                        </p:tgtEl>
                                      </p:cBhvr>
                                    </p:animEffect>
                                    <p:anim calcmode="lin" valueType="num">
                                      <p:cBhvr>
                                        <p:cTn id="36" dur="1000" fill="hold"/>
                                        <p:tgtEl>
                                          <p:spTgt spid="745">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4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5" name="Google Shape;745;p39"/>
          <p:cNvSpPr txBox="1">
            <a:spLocks noGrp="1"/>
          </p:cNvSpPr>
          <p:nvPr>
            <p:ph type="subTitle" idx="1"/>
          </p:nvPr>
        </p:nvSpPr>
        <p:spPr>
          <a:xfrm>
            <a:off x="569626" y="1073726"/>
            <a:ext cx="7293566" cy="1498024"/>
          </a:xfrm>
          <a:prstGeom prst="rect">
            <a:avLst/>
          </a:prstGeom>
        </p:spPr>
        <p:txBody>
          <a:bodyPr spcFirstLastPara="1" wrap="square" lIns="91425" tIns="91425" rIns="91425" bIns="91425" anchor="ctr" anchorCtr="0">
            <a:noAutofit/>
          </a:bodyPr>
          <a:lstStyle/>
          <a:p>
            <a:pPr marL="228600" lvl="0" indent="-228600" algn="just" rtl="0">
              <a:spcBef>
                <a:spcPts val="0"/>
              </a:spcBef>
              <a:spcAft>
                <a:spcPts val="0"/>
              </a:spcAft>
              <a:buSzPct val="100000"/>
              <a:buFont typeface="+mj-lt"/>
              <a:buAutoNum type="arabicPeriod"/>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Toplanması</a:t>
            </a:r>
          </a:p>
          <a:p>
            <a:pPr marL="228600" lvl="0" indent="-228600" algn="just" rtl="0">
              <a:spcBef>
                <a:spcPts val="0"/>
              </a:spcBef>
              <a:spcAft>
                <a:spcPts val="0"/>
              </a:spcAft>
              <a:buSzPct val="100000"/>
              <a:buFont typeface="+mj-lt"/>
              <a:buAutoNum type="arabicPeriod"/>
            </a:pPr>
            <a:endPar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0" lvl="0" indent="0" algn="just" rtl="0">
              <a:spcBef>
                <a:spcPts val="0"/>
              </a:spcBef>
              <a:spcAft>
                <a:spcPts val="0"/>
              </a:spcAft>
              <a:buSzPct val="100000"/>
            </a:pPr>
            <a:r>
              <a:rPr lang="tr-TR" sz="1200" dirty="0"/>
              <a:t>Gereksinimlerin toplanması, yazılım gereksinimi analizi sürecinin temel aşamasıdır. Bu aşamada, paydaşların ihtiyaçları, yazılımın işlevselliği ve hedeflenen kullanıcı kitlesinin beklentileri hakkında bilgi toplanır. Sürecin amacı, yazılımın ne yapması gerektiğini ve nasıl çalışacağını tam olarak anlamaktır. </a:t>
            </a:r>
            <a:endPar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0" lvl="0" indent="0" algn="just" rtl="0">
              <a:spcBef>
                <a:spcPts val="0"/>
              </a:spcBef>
              <a:spcAft>
                <a:spcPts val="0"/>
              </a:spcAft>
              <a:buSzPct val="100000"/>
            </a:pPr>
            <a:endPar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 name="Google Shape;856;p42">
            <a:extLst>
              <a:ext uri="{FF2B5EF4-FFF2-40B4-BE49-F238E27FC236}">
                <a16:creationId xmlns:a16="http://schemas.microsoft.com/office/drawing/2014/main" id="{864AAB06-3FD9-CA46-39E2-9647FD134DD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3200" b="1" dirty="0"/>
              <a:t>Gereksinim Sürecinin Aşamaları</a:t>
            </a:r>
            <a:endParaRPr sz="3200" b="1" dirty="0"/>
          </a:p>
        </p:txBody>
      </p:sp>
      <p:sp>
        <p:nvSpPr>
          <p:cNvPr id="3" name="Google Shape;745;p39">
            <a:extLst>
              <a:ext uri="{FF2B5EF4-FFF2-40B4-BE49-F238E27FC236}">
                <a16:creationId xmlns:a16="http://schemas.microsoft.com/office/drawing/2014/main" id="{51B08336-AB44-A007-7FBA-5BCD5B671D16}"/>
              </a:ext>
            </a:extLst>
          </p:cNvPr>
          <p:cNvSpPr txBox="1">
            <a:spLocks/>
          </p:cNvSpPr>
          <p:nvPr/>
        </p:nvSpPr>
        <p:spPr>
          <a:xfrm>
            <a:off x="964426" y="2425040"/>
            <a:ext cx="3690702" cy="191466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800" b="0" i="0" u="none" strike="noStrike" cap="none">
                <a:solidFill>
                  <a:schemeClr val="dk1"/>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ctr" rtl="0">
              <a:lnSpc>
                <a:spcPct val="100000"/>
              </a:lnSpc>
              <a:spcBef>
                <a:spcPts val="1600"/>
              </a:spcBef>
              <a:spcAft>
                <a:spcPts val="160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171450" indent="-171450" algn="just">
              <a:buSzPct val="100000"/>
              <a:buFont typeface="Arial" panose="020B0604020202020204" pitchFamily="34" charset="0"/>
              <a:buChar char="•"/>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Paydaşlarla görüşmeler</a:t>
            </a:r>
          </a:p>
          <a:p>
            <a:pPr marL="171450" indent="-171450" algn="just">
              <a:buSzPct val="100000"/>
              <a:buFont typeface="Arial" panose="020B0604020202020204" pitchFamily="34" charset="0"/>
              <a:buChar char="•"/>
            </a:pPr>
            <a:r>
              <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rPr>
              <a:t>Gözlem ve Saha Çalışmaları</a:t>
            </a:r>
          </a:p>
          <a:p>
            <a:pPr marL="171450" indent="-171450" algn="just">
              <a:buSzPct val="100000"/>
              <a:buFont typeface="Arial" panose="020B0604020202020204" pitchFamily="34" charset="0"/>
              <a:buChar char="•"/>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Anketler ve Formlar</a:t>
            </a:r>
          </a:p>
          <a:p>
            <a:pPr marL="171450" indent="-171450" algn="just">
              <a:buSzPct val="100000"/>
              <a:buFont typeface="Arial" panose="020B0604020202020204" pitchFamily="34" charset="0"/>
              <a:buChar char="•"/>
            </a:pPr>
            <a:r>
              <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rPr>
              <a:t>Mevcut Sistemin İncelenmesi</a:t>
            </a:r>
          </a:p>
          <a:p>
            <a:pPr marL="171450" indent="-171450" algn="just">
              <a:buSzPct val="100000"/>
              <a:buFont typeface="Arial" panose="020B0604020202020204" pitchFamily="34" charset="0"/>
              <a:buChar char="•"/>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Prototipler ve </a:t>
            </a:r>
            <a:r>
              <a:rPr lang="tr-TR" sz="1200" b="1" dirty="0" err="1">
                <a:solidFill>
                  <a:schemeClr val="tx1"/>
                </a:solidFill>
                <a:latin typeface="Fira Code" panose="020B0809050000020004" pitchFamily="49" charset="0"/>
                <a:ea typeface="Fira Code" panose="020B0809050000020004" pitchFamily="49" charset="0"/>
                <a:cs typeface="Fira Code" panose="020B0809050000020004" pitchFamily="49" charset="0"/>
              </a:rPr>
              <a:t>MockUp’lar</a:t>
            </a:r>
            <a:endPar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171450" indent="-171450" algn="just">
              <a:buSzPct val="100000"/>
              <a:buFont typeface="Arial" panose="020B0604020202020204" pitchFamily="34" charset="0"/>
              <a:buChar char="•"/>
            </a:pPr>
            <a:r>
              <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rPr>
              <a:t>Kullanım Senaryoları ve Hikayeleri</a:t>
            </a:r>
          </a:p>
          <a:p>
            <a:pPr marL="171450" indent="-171450" algn="just">
              <a:buSzPct val="100000"/>
              <a:buFont typeface="Arial" panose="020B0604020202020204" pitchFamily="34" charset="0"/>
              <a:buChar char="•"/>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Beyin Fırtınası</a:t>
            </a:r>
          </a:p>
          <a:p>
            <a:pPr marL="0" indent="0" algn="just">
              <a:buSzPct val="100000"/>
            </a:pPr>
            <a:endPar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p:txBody>
      </p:sp>
      <p:grpSp>
        <p:nvGrpSpPr>
          <p:cNvPr id="4" name="Google Shape;10456;p85">
            <a:extLst>
              <a:ext uri="{FF2B5EF4-FFF2-40B4-BE49-F238E27FC236}">
                <a16:creationId xmlns:a16="http://schemas.microsoft.com/office/drawing/2014/main" id="{53927F0D-5887-D861-A971-47C58DBA59C5}"/>
              </a:ext>
            </a:extLst>
          </p:cNvPr>
          <p:cNvGrpSpPr/>
          <p:nvPr/>
        </p:nvGrpSpPr>
        <p:grpSpPr>
          <a:xfrm>
            <a:off x="8126500" y="4253346"/>
            <a:ext cx="629573" cy="491836"/>
            <a:chOff x="-41694200" y="2382950"/>
            <a:chExt cx="317425" cy="248900"/>
          </a:xfrm>
          <a:solidFill>
            <a:schemeClr val="tx1"/>
          </a:solidFill>
        </p:grpSpPr>
        <p:sp>
          <p:nvSpPr>
            <p:cNvPr id="5" name="Google Shape;10457;p85">
              <a:extLst>
                <a:ext uri="{FF2B5EF4-FFF2-40B4-BE49-F238E27FC236}">
                  <a16:creationId xmlns:a16="http://schemas.microsoft.com/office/drawing/2014/main" id="{681CD6DE-FB85-DF8D-075E-BCE13C65EEAB}"/>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58;p85">
              <a:extLst>
                <a:ext uri="{FF2B5EF4-FFF2-40B4-BE49-F238E27FC236}">
                  <a16:creationId xmlns:a16="http://schemas.microsoft.com/office/drawing/2014/main" id="{E94494BF-4BA2-A1DA-AFC1-355FF76358B1}"/>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Metin kutusu 6">
            <a:extLst>
              <a:ext uri="{FF2B5EF4-FFF2-40B4-BE49-F238E27FC236}">
                <a16:creationId xmlns:a16="http://schemas.microsoft.com/office/drawing/2014/main" id="{233B0786-3356-7288-31C0-A129742C31BD}"/>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27478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45">
                                            <p:txEl>
                                              <p:pRg st="0" end="0"/>
                                            </p:txEl>
                                          </p:spTgt>
                                        </p:tgtEl>
                                        <p:attrNameLst>
                                          <p:attrName>style.visibility</p:attrName>
                                        </p:attrNameLst>
                                      </p:cBhvr>
                                      <p:to>
                                        <p:strVal val="visible"/>
                                      </p:to>
                                    </p:set>
                                    <p:animEffect transition="in" filter="fade">
                                      <p:cBhvr>
                                        <p:cTn id="7" dur="1000"/>
                                        <p:tgtEl>
                                          <p:spTgt spid="745">
                                            <p:txEl>
                                              <p:pRg st="0" end="0"/>
                                            </p:txEl>
                                          </p:spTgt>
                                        </p:tgtEl>
                                      </p:cBhvr>
                                    </p:animEffect>
                                    <p:anim calcmode="lin" valueType="num">
                                      <p:cBhvr>
                                        <p:cTn id="8" dur="1000" fill="hold"/>
                                        <p:tgtEl>
                                          <p:spTgt spid="74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45">
                                            <p:txEl>
                                              <p:pRg st="2" end="2"/>
                                            </p:txEl>
                                          </p:spTgt>
                                        </p:tgtEl>
                                        <p:attrNameLst>
                                          <p:attrName>style.visibility</p:attrName>
                                        </p:attrNameLst>
                                      </p:cBhvr>
                                      <p:to>
                                        <p:strVal val="visible"/>
                                      </p:to>
                                    </p:set>
                                    <p:animEffect transition="in" filter="fade">
                                      <p:cBhvr>
                                        <p:cTn id="14" dur="1000"/>
                                        <p:tgtEl>
                                          <p:spTgt spid="745">
                                            <p:txEl>
                                              <p:pRg st="2" end="2"/>
                                            </p:txEl>
                                          </p:spTgt>
                                        </p:tgtEl>
                                      </p:cBhvr>
                                    </p:animEffect>
                                    <p:anim calcmode="lin" valueType="num">
                                      <p:cBhvr>
                                        <p:cTn id="15" dur="1000" fill="hold"/>
                                        <p:tgtEl>
                                          <p:spTgt spid="74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4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1000"/>
                                        <p:tgtEl>
                                          <p:spTgt spid="3">
                                            <p:txEl>
                                              <p:pRg st="4" end="4"/>
                                            </p:txEl>
                                          </p:spTgt>
                                        </p:tgtEl>
                                      </p:cBhvr>
                                    </p:animEffect>
                                    <p:anim calcmode="lin" valueType="num">
                                      <p:cBhvr>
                                        <p:cTn id="5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1000"/>
                                        <p:tgtEl>
                                          <p:spTgt spid="3">
                                            <p:txEl>
                                              <p:pRg st="5" end="5"/>
                                            </p:txEl>
                                          </p:spTgt>
                                        </p:tgtEl>
                                      </p:cBhvr>
                                    </p:animEffect>
                                    <p:anim calcmode="lin" valueType="num">
                                      <p:cBhvr>
                                        <p:cTn id="5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animEffect transition="in" filter="fade">
                                      <p:cBhvr>
                                        <p:cTn id="63" dur="1000"/>
                                        <p:tgtEl>
                                          <p:spTgt spid="3">
                                            <p:txEl>
                                              <p:pRg st="6" end="6"/>
                                            </p:txEl>
                                          </p:spTgt>
                                        </p:tgtEl>
                                      </p:cBhvr>
                                    </p:animEffect>
                                    <p:anim calcmode="lin" valueType="num">
                                      <p:cBhvr>
                                        <p:cTn id="6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5" name="Google Shape;745;p39"/>
          <p:cNvSpPr txBox="1">
            <a:spLocks noGrp="1"/>
          </p:cNvSpPr>
          <p:nvPr>
            <p:ph type="subTitle" idx="1"/>
          </p:nvPr>
        </p:nvSpPr>
        <p:spPr>
          <a:xfrm>
            <a:off x="569626" y="1045889"/>
            <a:ext cx="7293566" cy="1498024"/>
          </a:xfrm>
          <a:prstGeom prst="rect">
            <a:avLst/>
          </a:prstGeom>
        </p:spPr>
        <p:txBody>
          <a:bodyPr spcFirstLastPara="1" wrap="square" lIns="91425" tIns="91425" rIns="91425" bIns="91425" anchor="ctr" anchorCtr="0">
            <a:noAutofit/>
          </a:bodyPr>
          <a:lstStyle/>
          <a:p>
            <a:pPr marL="228600" lvl="0" indent="-228600" algn="just" rtl="0">
              <a:spcBef>
                <a:spcPts val="0"/>
              </a:spcBef>
              <a:spcAft>
                <a:spcPts val="0"/>
              </a:spcAft>
              <a:buSzPct val="100000"/>
              <a:buFont typeface="+mj-lt"/>
              <a:buAutoNum type="arabicPeriod" startAt="2"/>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Analizi ve Sınıflandırılması</a:t>
            </a:r>
          </a:p>
          <a:p>
            <a:pPr marL="228600" lvl="0" indent="-228600" algn="just" rtl="0">
              <a:spcBef>
                <a:spcPts val="0"/>
              </a:spcBef>
              <a:spcAft>
                <a:spcPts val="0"/>
              </a:spcAft>
              <a:buSzPct val="100000"/>
              <a:buFont typeface="+mj-lt"/>
              <a:buAutoNum type="arabicPeriod" startAt="2"/>
            </a:pPr>
            <a:endPar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0" lvl="0" indent="0" algn="just" rtl="0">
              <a:spcBef>
                <a:spcPts val="0"/>
              </a:spcBef>
              <a:spcAft>
                <a:spcPts val="0"/>
              </a:spcAft>
              <a:buSzPct val="100000"/>
            </a:pPr>
            <a:r>
              <a:rPr lang="tr-TR" sz="1200" dirty="0"/>
              <a:t>Gereksinimlerin analizi ve sınıflandırılması aşaması, toplanan gereksinimlerin anlamlandırılması ve belirli kategorilere ayrılarak daha iyi yönetilebilmesi için önemlidir. Bu aşamada gereksinimlerin doğruluğu kontrol edilir, gereksiz veya çelişkili gereksinimler elenir ve yazılımın gelişim süreci için net bir yol haritası oluşturulur.</a:t>
            </a:r>
            <a:endPar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p:txBody>
      </p:sp>
      <p:sp>
        <p:nvSpPr>
          <p:cNvPr id="2" name="Google Shape;856;p42">
            <a:extLst>
              <a:ext uri="{FF2B5EF4-FFF2-40B4-BE49-F238E27FC236}">
                <a16:creationId xmlns:a16="http://schemas.microsoft.com/office/drawing/2014/main" id="{864AAB06-3FD9-CA46-39E2-9647FD134DD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3200" b="1" dirty="0"/>
              <a:t>Gereksinim Sürecinin Aşamaları</a:t>
            </a:r>
            <a:endParaRPr sz="3200" b="1" dirty="0"/>
          </a:p>
        </p:txBody>
      </p:sp>
      <p:sp>
        <p:nvSpPr>
          <p:cNvPr id="3" name="Google Shape;745;p39">
            <a:extLst>
              <a:ext uri="{FF2B5EF4-FFF2-40B4-BE49-F238E27FC236}">
                <a16:creationId xmlns:a16="http://schemas.microsoft.com/office/drawing/2014/main" id="{51B08336-AB44-A007-7FBA-5BCD5B671D16}"/>
              </a:ext>
            </a:extLst>
          </p:cNvPr>
          <p:cNvSpPr txBox="1">
            <a:spLocks/>
          </p:cNvSpPr>
          <p:nvPr/>
        </p:nvSpPr>
        <p:spPr>
          <a:xfrm>
            <a:off x="934919" y="2518797"/>
            <a:ext cx="6200172" cy="217967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800" b="0" i="0" u="none" strike="noStrike" cap="none">
                <a:solidFill>
                  <a:schemeClr val="dk1"/>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ctr" rtl="0">
              <a:lnSpc>
                <a:spcPct val="100000"/>
              </a:lnSpc>
              <a:spcBef>
                <a:spcPts val="1600"/>
              </a:spcBef>
              <a:spcAft>
                <a:spcPts val="160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171450" indent="-171450" algn="just">
              <a:buSzPct val="100000"/>
              <a:buFont typeface="Arial" panose="020B0604020202020204" pitchFamily="34" charset="0"/>
              <a:buChar char="•"/>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Fonksiyonel Gereksinimler</a:t>
            </a:r>
          </a:p>
          <a:p>
            <a:pPr marL="171450" indent="-171450" algn="just">
              <a:buSzPct val="100000"/>
              <a:buFont typeface="Arial" panose="020B0604020202020204" pitchFamily="34" charset="0"/>
              <a:buChar char="•"/>
            </a:pPr>
            <a:r>
              <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rPr>
              <a:t>Fonksiyonel Olmayan Gereksinimler</a:t>
            </a:r>
          </a:p>
          <a:p>
            <a:pPr marL="171450" indent="-171450" algn="just">
              <a:buSzPct val="100000"/>
              <a:buFont typeface="Arial" panose="020B0604020202020204" pitchFamily="34" charset="0"/>
              <a:buChar char="•"/>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Fonksiyonel ve Fonksiyonel Olmayan Gereksinimlerin Ayrımı</a:t>
            </a:r>
          </a:p>
          <a:p>
            <a:pPr marL="171450" indent="-171450" algn="just">
              <a:buSzPct val="100000"/>
              <a:buFont typeface="Arial" panose="020B0604020202020204" pitchFamily="34" charset="0"/>
              <a:buChar char="•"/>
            </a:pPr>
            <a:r>
              <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rPr>
              <a:t>Sistem Gereksinimi</a:t>
            </a:r>
          </a:p>
          <a:p>
            <a:pPr marL="171450" indent="-171450" algn="just">
              <a:buSzPct val="100000"/>
              <a:buFont typeface="Arial" panose="020B0604020202020204" pitchFamily="34" charset="0"/>
              <a:buChar char="•"/>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 Önceliklendirme</a:t>
            </a:r>
          </a:p>
          <a:p>
            <a:pPr marL="171450" indent="-171450" algn="just">
              <a:buSzPct val="100000"/>
              <a:buFont typeface="Arial" panose="020B0604020202020204" pitchFamily="34" charset="0"/>
              <a:buChar char="•"/>
            </a:pPr>
            <a:r>
              <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İzlenebilirliği</a:t>
            </a:r>
          </a:p>
          <a:p>
            <a:pPr marL="171450" indent="-171450" algn="just">
              <a:buSzPct val="100000"/>
              <a:buFont typeface="Arial" panose="020B0604020202020204" pitchFamily="34" charset="0"/>
              <a:buChar char="•"/>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Güvenlik Gereksinimleri</a:t>
            </a:r>
          </a:p>
          <a:p>
            <a:pPr marL="171450" indent="-171450" algn="just">
              <a:buSzPct val="100000"/>
              <a:buFont typeface="Arial" panose="020B0604020202020204" pitchFamily="34" charset="0"/>
              <a:buChar char="•"/>
            </a:pPr>
            <a:r>
              <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rPr>
              <a:t>Kullanılabilirlik Gereksinimleri</a:t>
            </a:r>
          </a:p>
          <a:p>
            <a:pPr marL="171450" indent="-171450" algn="just">
              <a:buSzPct val="100000"/>
              <a:buFont typeface="Arial" panose="020B0604020202020204" pitchFamily="34" charset="0"/>
              <a:buChar char="•"/>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Yasal Gereksinimler</a:t>
            </a:r>
          </a:p>
        </p:txBody>
      </p:sp>
      <p:grpSp>
        <p:nvGrpSpPr>
          <p:cNvPr id="4" name="Google Shape;10456;p85">
            <a:extLst>
              <a:ext uri="{FF2B5EF4-FFF2-40B4-BE49-F238E27FC236}">
                <a16:creationId xmlns:a16="http://schemas.microsoft.com/office/drawing/2014/main" id="{3A614770-1D92-0334-C7CA-185065C6BD64}"/>
              </a:ext>
            </a:extLst>
          </p:cNvPr>
          <p:cNvGrpSpPr/>
          <p:nvPr/>
        </p:nvGrpSpPr>
        <p:grpSpPr>
          <a:xfrm>
            <a:off x="8126500" y="4253346"/>
            <a:ext cx="629573" cy="491836"/>
            <a:chOff x="-41694200" y="2382950"/>
            <a:chExt cx="317425" cy="248900"/>
          </a:xfrm>
          <a:solidFill>
            <a:schemeClr val="tx1"/>
          </a:solidFill>
        </p:grpSpPr>
        <p:sp>
          <p:nvSpPr>
            <p:cNvPr id="5" name="Google Shape;10457;p85">
              <a:extLst>
                <a:ext uri="{FF2B5EF4-FFF2-40B4-BE49-F238E27FC236}">
                  <a16:creationId xmlns:a16="http://schemas.microsoft.com/office/drawing/2014/main" id="{5A51572A-1924-195D-6F96-EF51DADFFED4}"/>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58;p85">
              <a:extLst>
                <a:ext uri="{FF2B5EF4-FFF2-40B4-BE49-F238E27FC236}">
                  <a16:creationId xmlns:a16="http://schemas.microsoft.com/office/drawing/2014/main" id="{994C7251-DD0A-C226-FA9A-D7C8618E6E5E}"/>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Metin kutusu 6">
            <a:extLst>
              <a:ext uri="{FF2B5EF4-FFF2-40B4-BE49-F238E27FC236}">
                <a16:creationId xmlns:a16="http://schemas.microsoft.com/office/drawing/2014/main" id="{B4121419-8E7B-564F-0436-9324F4EC6C4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5124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45">
                                            <p:txEl>
                                              <p:pRg st="0" end="0"/>
                                            </p:txEl>
                                          </p:spTgt>
                                        </p:tgtEl>
                                        <p:attrNameLst>
                                          <p:attrName>style.visibility</p:attrName>
                                        </p:attrNameLst>
                                      </p:cBhvr>
                                      <p:to>
                                        <p:strVal val="visible"/>
                                      </p:to>
                                    </p:set>
                                    <p:animEffect transition="in" filter="fade">
                                      <p:cBhvr>
                                        <p:cTn id="7" dur="1000"/>
                                        <p:tgtEl>
                                          <p:spTgt spid="745">
                                            <p:txEl>
                                              <p:pRg st="0" end="0"/>
                                            </p:txEl>
                                          </p:spTgt>
                                        </p:tgtEl>
                                      </p:cBhvr>
                                    </p:animEffect>
                                    <p:anim calcmode="lin" valueType="num">
                                      <p:cBhvr>
                                        <p:cTn id="8" dur="1000" fill="hold"/>
                                        <p:tgtEl>
                                          <p:spTgt spid="74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45">
                                            <p:txEl>
                                              <p:pRg st="2" end="2"/>
                                            </p:txEl>
                                          </p:spTgt>
                                        </p:tgtEl>
                                        <p:attrNameLst>
                                          <p:attrName>style.visibility</p:attrName>
                                        </p:attrNameLst>
                                      </p:cBhvr>
                                      <p:to>
                                        <p:strVal val="visible"/>
                                      </p:to>
                                    </p:set>
                                    <p:animEffect transition="in" filter="fade">
                                      <p:cBhvr>
                                        <p:cTn id="14" dur="1000"/>
                                        <p:tgtEl>
                                          <p:spTgt spid="745">
                                            <p:txEl>
                                              <p:pRg st="2" end="2"/>
                                            </p:txEl>
                                          </p:spTgt>
                                        </p:tgtEl>
                                      </p:cBhvr>
                                    </p:animEffect>
                                    <p:anim calcmode="lin" valueType="num">
                                      <p:cBhvr>
                                        <p:cTn id="15" dur="1000" fill="hold"/>
                                        <p:tgtEl>
                                          <p:spTgt spid="74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4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1000"/>
                                        <p:tgtEl>
                                          <p:spTgt spid="3">
                                            <p:txEl>
                                              <p:pRg st="4" end="4"/>
                                            </p:txEl>
                                          </p:spTgt>
                                        </p:tgtEl>
                                      </p:cBhvr>
                                    </p:animEffect>
                                    <p:anim calcmode="lin" valueType="num">
                                      <p:cBhvr>
                                        <p:cTn id="5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1000"/>
                                        <p:tgtEl>
                                          <p:spTgt spid="3">
                                            <p:txEl>
                                              <p:pRg st="5" end="5"/>
                                            </p:txEl>
                                          </p:spTgt>
                                        </p:tgtEl>
                                      </p:cBhvr>
                                    </p:animEffect>
                                    <p:anim calcmode="lin" valueType="num">
                                      <p:cBhvr>
                                        <p:cTn id="5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animEffect transition="in" filter="fade">
                                      <p:cBhvr>
                                        <p:cTn id="63" dur="1000"/>
                                        <p:tgtEl>
                                          <p:spTgt spid="3">
                                            <p:txEl>
                                              <p:pRg st="6" end="6"/>
                                            </p:txEl>
                                          </p:spTgt>
                                        </p:tgtEl>
                                      </p:cBhvr>
                                    </p:animEffect>
                                    <p:anim calcmode="lin" valueType="num">
                                      <p:cBhvr>
                                        <p:cTn id="6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Effect transition="in" filter="fade">
                                      <p:cBhvr>
                                        <p:cTn id="70" dur="1000"/>
                                        <p:tgtEl>
                                          <p:spTgt spid="3">
                                            <p:txEl>
                                              <p:pRg st="7" end="7"/>
                                            </p:txEl>
                                          </p:spTgt>
                                        </p:tgtEl>
                                      </p:cBhvr>
                                    </p:animEffect>
                                    <p:anim calcmode="lin" valueType="num">
                                      <p:cBhvr>
                                        <p:cTn id="7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8" end="8"/>
                                            </p:txEl>
                                          </p:spTgt>
                                        </p:tgtEl>
                                        <p:attrNameLst>
                                          <p:attrName>style.visibility</p:attrName>
                                        </p:attrNameLst>
                                      </p:cBhvr>
                                      <p:to>
                                        <p:strVal val="visible"/>
                                      </p:to>
                                    </p:set>
                                    <p:animEffect transition="in" filter="fade">
                                      <p:cBhvr>
                                        <p:cTn id="77" dur="1000"/>
                                        <p:tgtEl>
                                          <p:spTgt spid="3">
                                            <p:txEl>
                                              <p:pRg st="8" end="8"/>
                                            </p:txEl>
                                          </p:spTgt>
                                        </p:tgtEl>
                                      </p:cBhvr>
                                    </p:animEffect>
                                    <p:anim calcmode="lin" valueType="num">
                                      <p:cBhvr>
                                        <p:cTn id="7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5" name="Google Shape;745;p39"/>
          <p:cNvSpPr txBox="1">
            <a:spLocks noGrp="1"/>
          </p:cNvSpPr>
          <p:nvPr>
            <p:ph type="subTitle" idx="1"/>
          </p:nvPr>
        </p:nvSpPr>
        <p:spPr>
          <a:xfrm>
            <a:off x="569626" y="907473"/>
            <a:ext cx="7293566" cy="2057400"/>
          </a:xfrm>
          <a:prstGeom prst="rect">
            <a:avLst/>
          </a:prstGeom>
        </p:spPr>
        <p:txBody>
          <a:bodyPr spcFirstLastPara="1" wrap="square" lIns="91425" tIns="91425" rIns="91425" bIns="91425" anchor="ctr" anchorCtr="0">
            <a:noAutofit/>
          </a:bodyPr>
          <a:lstStyle/>
          <a:p>
            <a:pPr marL="228600" lvl="0" indent="-228600" algn="just" rtl="0">
              <a:spcBef>
                <a:spcPts val="0"/>
              </a:spcBef>
              <a:spcAft>
                <a:spcPts val="0"/>
              </a:spcAft>
              <a:buSzPct val="100000"/>
              <a:buFont typeface="+mj-lt"/>
              <a:buAutoNum type="arabicPeriod" startAt="3"/>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Belgelendirilmesi</a:t>
            </a:r>
          </a:p>
          <a:p>
            <a:pPr marL="228600" lvl="0" indent="-228600" algn="just" rtl="0">
              <a:spcBef>
                <a:spcPts val="0"/>
              </a:spcBef>
              <a:spcAft>
                <a:spcPts val="0"/>
              </a:spcAft>
              <a:buSzPct val="100000"/>
              <a:buFont typeface="+mj-lt"/>
              <a:buAutoNum type="arabicPeriod" startAt="3"/>
            </a:pPr>
            <a:endPar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0" lvl="0" indent="0" algn="just" rtl="0">
              <a:spcBef>
                <a:spcPts val="0"/>
              </a:spcBef>
              <a:spcAft>
                <a:spcPts val="0"/>
              </a:spcAft>
              <a:buSzPct val="100000"/>
            </a:pPr>
            <a:r>
              <a:rPr lang="tr-TR" sz="1200" dirty="0"/>
              <a:t>Gereksinimlerin toplanması ve analiz edilmesinin ardından, tüm bu bilgiler sistematik bir şekilde dokümante edilmelidir. Gereksinim dokümantasyonu, projenin ilerleyen aşamalarında bir referans kaynağı olarak kullanılacak ve yazılım geliştirme sürecinde gereksinimlerin nasıl karşılandığının takip edilmesine yardımcı olacaktır. Gereksinim dokümanları, paydaşlar, geliştiriciler, test uzmanları ve proje yöneticileri arasında ortak bir anlaşma sağlar.</a:t>
            </a:r>
          </a:p>
        </p:txBody>
      </p:sp>
      <p:sp>
        <p:nvSpPr>
          <p:cNvPr id="2" name="Google Shape;856;p42">
            <a:extLst>
              <a:ext uri="{FF2B5EF4-FFF2-40B4-BE49-F238E27FC236}">
                <a16:creationId xmlns:a16="http://schemas.microsoft.com/office/drawing/2014/main" id="{864AAB06-3FD9-CA46-39E2-9647FD134DD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3200" b="1" dirty="0"/>
              <a:t>Gereksinim Sürecinin Aşamaları</a:t>
            </a:r>
            <a:endParaRPr sz="3200" b="1" dirty="0"/>
          </a:p>
        </p:txBody>
      </p:sp>
      <p:sp>
        <p:nvSpPr>
          <p:cNvPr id="3" name="Google Shape;745;p39">
            <a:extLst>
              <a:ext uri="{FF2B5EF4-FFF2-40B4-BE49-F238E27FC236}">
                <a16:creationId xmlns:a16="http://schemas.microsoft.com/office/drawing/2014/main" id="{51B08336-AB44-A007-7FBA-5BCD5B671D16}"/>
              </a:ext>
            </a:extLst>
          </p:cNvPr>
          <p:cNvSpPr txBox="1">
            <a:spLocks/>
          </p:cNvSpPr>
          <p:nvPr/>
        </p:nvSpPr>
        <p:spPr>
          <a:xfrm>
            <a:off x="1471914" y="2832699"/>
            <a:ext cx="6200172" cy="17112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Fira Code"/>
              <a:buNone/>
              <a:defRPr sz="1800" b="0" i="0" u="none" strike="noStrike" cap="none">
                <a:solidFill>
                  <a:schemeClr val="dk1"/>
                </a:solidFill>
                <a:latin typeface="Fira Code"/>
                <a:ea typeface="Fira Code"/>
                <a:cs typeface="Fira Code"/>
                <a:sym typeface="Fira Code"/>
              </a:defRPr>
            </a:lvl1pPr>
            <a:lvl2pPr marL="914400" marR="0" lvl="1" indent="-317500" algn="ctr" rtl="0">
              <a:lnSpc>
                <a:spcPct val="100000"/>
              </a:lnSpc>
              <a:spcBef>
                <a:spcPts val="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2pPr>
            <a:lvl3pPr marL="1371600" marR="0" lvl="2"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3pPr>
            <a:lvl4pPr marL="1828800" marR="0" lvl="3"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4pPr>
            <a:lvl5pPr marL="2286000" marR="0" lvl="4"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5pPr>
            <a:lvl6pPr marL="2743200" marR="0" lvl="5"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6pPr>
            <a:lvl7pPr marL="3200400" marR="0" lvl="6"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7pPr>
            <a:lvl8pPr marL="3657600" marR="0" lvl="7" indent="-317500" algn="ctr" rtl="0">
              <a:lnSpc>
                <a:spcPct val="100000"/>
              </a:lnSpc>
              <a:spcBef>
                <a:spcPts val="1600"/>
              </a:spcBef>
              <a:spcAft>
                <a:spcPts val="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8pPr>
            <a:lvl9pPr marL="4114800" marR="0" lvl="8" indent="-317500" algn="ctr" rtl="0">
              <a:lnSpc>
                <a:spcPct val="100000"/>
              </a:lnSpc>
              <a:spcBef>
                <a:spcPts val="1600"/>
              </a:spcBef>
              <a:spcAft>
                <a:spcPts val="1600"/>
              </a:spcAft>
              <a:buClr>
                <a:schemeClr val="dk1"/>
              </a:buClr>
              <a:buSzPts val="1400"/>
              <a:buFont typeface="Fira Code"/>
              <a:buNone/>
              <a:defRPr sz="1400" b="0" i="0" u="none" strike="noStrike" cap="none">
                <a:solidFill>
                  <a:schemeClr val="dk1"/>
                </a:solidFill>
                <a:latin typeface="Fira Code"/>
                <a:ea typeface="Fira Code"/>
                <a:cs typeface="Fira Code"/>
                <a:sym typeface="Fira Code"/>
              </a:defRPr>
            </a:lvl9pPr>
          </a:lstStyle>
          <a:p>
            <a:pPr marL="171450" indent="-171450" algn="just">
              <a:buSzPct val="100000"/>
              <a:buFont typeface="Arial" panose="020B0604020202020204" pitchFamily="34" charset="0"/>
              <a:buChar char="•"/>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 Belgesinin Yapısı</a:t>
            </a:r>
          </a:p>
          <a:p>
            <a:pPr marL="171450" indent="-171450" algn="just">
              <a:buSzPct val="100000"/>
              <a:buFont typeface="Arial" panose="020B0604020202020204" pitchFamily="34" charset="0"/>
              <a:buChar char="•"/>
            </a:pPr>
            <a:r>
              <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Açık ve Net Olması</a:t>
            </a:r>
          </a:p>
          <a:p>
            <a:pPr marL="171450" indent="-171450" algn="just">
              <a:buSzPct val="100000"/>
              <a:buFont typeface="Arial" panose="020B0604020202020204" pitchFamily="34" charset="0"/>
              <a:buChar char="•"/>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Ölçeklendirilmesi</a:t>
            </a:r>
          </a:p>
          <a:p>
            <a:pPr marL="171450" indent="-171450" algn="just">
              <a:buSzPct val="100000"/>
              <a:buFont typeface="Arial" panose="020B0604020202020204" pitchFamily="34" charset="0"/>
              <a:buChar char="•"/>
            </a:pPr>
            <a:r>
              <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Değişiklik Talepleri</a:t>
            </a:r>
          </a:p>
          <a:p>
            <a:pPr marL="171450" indent="-171450" algn="just">
              <a:buSzPct val="100000"/>
              <a:buFont typeface="Arial" panose="020B0604020202020204" pitchFamily="34" charset="0"/>
              <a:buChar char="•"/>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Gereksinimlerin İzlenebilirliği</a:t>
            </a:r>
          </a:p>
          <a:p>
            <a:pPr marL="171450" indent="-171450" algn="just">
              <a:buSzPct val="100000"/>
              <a:buFont typeface="Arial" panose="020B0604020202020204" pitchFamily="34" charset="0"/>
              <a:buChar char="•"/>
            </a:pPr>
            <a:r>
              <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 Belgesinin Onaylanması</a:t>
            </a:r>
          </a:p>
          <a:p>
            <a:pPr marL="171450" indent="-171450" algn="just">
              <a:buSzPct val="100000"/>
              <a:buFont typeface="Arial" panose="020B0604020202020204" pitchFamily="34" charset="0"/>
              <a:buChar char="•"/>
            </a:pPr>
            <a:r>
              <a:rPr lang="tr-TR" sz="1200" b="1" dirty="0">
                <a:solidFill>
                  <a:schemeClr val="tx1"/>
                </a:solidFill>
                <a:latin typeface="Fira Code" panose="020B0809050000020004" pitchFamily="49" charset="0"/>
                <a:ea typeface="Fira Code" panose="020B0809050000020004" pitchFamily="49" charset="0"/>
                <a:cs typeface="Fira Code" panose="020B0809050000020004" pitchFamily="49" charset="0"/>
              </a:rPr>
              <a:t>Gereksinim Belgesinin Güncellenmesi</a:t>
            </a:r>
          </a:p>
        </p:txBody>
      </p:sp>
      <p:grpSp>
        <p:nvGrpSpPr>
          <p:cNvPr id="4" name="Google Shape;10456;p85">
            <a:extLst>
              <a:ext uri="{FF2B5EF4-FFF2-40B4-BE49-F238E27FC236}">
                <a16:creationId xmlns:a16="http://schemas.microsoft.com/office/drawing/2014/main" id="{2B42591A-1F96-C1F5-907F-E34A85E0ED6A}"/>
              </a:ext>
            </a:extLst>
          </p:cNvPr>
          <p:cNvGrpSpPr/>
          <p:nvPr/>
        </p:nvGrpSpPr>
        <p:grpSpPr>
          <a:xfrm>
            <a:off x="8126500" y="4253346"/>
            <a:ext cx="629573" cy="491836"/>
            <a:chOff x="-41694200" y="2382950"/>
            <a:chExt cx="317425" cy="248900"/>
          </a:xfrm>
          <a:solidFill>
            <a:schemeClr val="tx1"/>
          </a:solidFill>
        </p:grpSpPr>
        <p:sp>
          <p:nvSpPr>
            <p:cNvPr id="5" name="Google Shape;10457;p85">
              <a:extLst>
                <a:ext uri="{FF2B5EF4-FFF2-40B4-BE49-F238E27FC236}">
                  <a16:creationId xmlns:a16="http://schemas.microsoft.com/office/drawing/2014/main" id="{32D7F820-0600-EE7A-2496-A8FCC09FD758}"/>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58;p85">
              <a:extLst>
                <a:ext uri="{FF2B5EF4-FFF2-40B4-BE49-F238E27FC236}">
                  <a16:creationId xmlns:a16="http://schemas.microsoft.com/office/drawing/2014/main" id="{E010E85A-185A-4EE2-DD0D-62C17BAFF96B}"/>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Metin kutusu 6">
            <a:extLst>
              <a:ext uri="{FF2B5EF4-FFF2-40B4-BE49-F238E27FC236}">
                <a16:creationId xmlns:a16="http://schemas.microsoft.com/office/drawing/2014/main" id="{24CD02DB-E80E-F963-A99F-D680417AA6D6}"/>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1577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45">
                                            <p:txEl>
                                              <p:pRg st="0" end="0"/>
                                            </p:txEl>
                                          </p:spTgt>
                                        </p:tgtEl>
                                        <p:attrNameLst>
                                          <p:attrName>style.visibility</p:attrName>
                                        </p:attrNameLst>
                                      </p:cBhvr>
                                      <p:to>
                                        <p:strVal val="visible"/>
                                      </p:to>
                                    </p:set>
                                    <p:animEffect transition="in" filter="fade">
                                      <p:cBhvr>
                                        <p:cTn id="7" dur="1000"/>
                                        <p:tgtEl>
                                          <p:spTgt spid="745">
                                            <p:txEl>
                                              <p:pRg st="0" end="0"/>
                                            </p:txEl>
                                          </p:spTgt>
                                        </p:tgtEl>
                                      </p:cBhvr>
                                    </p:animEffect>
                                    <p:anim calcmode="lin" valueType="num">
                                      <p:cBhvr>
                                        <p:cTn id="8" dur="1000" fill="hold"/>
                                        <p:tgtEl>
                                          <p:spTgt spid="74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45">
                                            <p:txEl>
                                              <p:pRg st="2" end="2"/>
                                            </p:txEl>
                                          </p:spTgt>
                                        </p:tgtEl>
                                        <p:attrNameLst>
                                          <p:attrName>style.visibility</p:attrName>
                                        </p:attrNameLst>
                                      </p:cBhvr>
                                      <p:to>
                                        <p:strVal val="visible"/>
                                      </p:to>
                                    </p:set>
                                    <p:animEffect transition="in" filter="fade">
                                      <p:cBhvr>
                                        <p:cTn id="14" dur="1000"/>
                                        <p:tgtEl>
                                          <p:spTgt spid="745">
                                            <p:txEl>
                                              <p:pRg st="2" end="2"/>
                                            </p:txEl>
                                          </p:spTgt>
                                        </p:tgtEl>
                                      </p:cBhvr>
                                    </p:animEffect>
                                    <p:anim calcmode="lin" valueType="num">
                                      <p:cBhvr>
                                        <p:cTn id="15" dur="1000" fill="hold"/>
                                        <p:tgtEl>
                                          <p:spTgt spid="74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4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1000"/>
                                        <p:tgtEl>
                                          <p:spTgt spid="3">
                                            <p:txEl>
                                              <p:pRg st="4" end="4"/>
                                            </p:txEl>
                                          </p:spTgt>
                                        </p:tgtEl>
                                      </p:cBhvr>
                                    </p:animEffect>
                                    <p:anim calcmode="lin" valueType="num">
                                      <p:cBhvr>
                                        <p:cTn id="5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1000"/>
                                        <p:tgtEl>
                                          <p:spTgt spid="3">
                                            <p:txEl>
                                              <p:pRg st="5" end="5"/>
                                            </p:txEl>
                                          </p:spTgt>
                                        </p:tgtEl>
                                      </p:cBhvr>
                                    </p:animEffect>
                                    <p:anim calcmode="lin" valueType="num">
                                      <p:cBhvr>
                                        <p:cTn id="5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animEffect transition="in" filter="fade">
                                      <p:cBhvr>
                                        <p:cTn id="63" dur="1000"/>
                                        <p:tgtEl>
                                          <p:spTgt spid="3">
                                            <p:txEl>
                                              <p:pRg st="6" end="6"/>
                                            </p:txEl>
                                          </p:spTgt>
                                        </p:tgtEl>
                                      </p:cBhvr>
                                    </p:animEffect>
                                    <p:anim calcmode="lin" valueType="num">
                                      <p:cBhvr>
                                        <p:cTn id="6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 grpId="0" build="p"/>
    </p:bldLst>
  </p:timing>
</p:sld>
</file>

<file path=ppt/theme/theme1.xml><?xml version="1.0" encoding="utf-8"?>
<a:theme xmlns:a="http://schemas.openxmlformats.org/drawingml/2006/main" name="Computer Science &amp; Mathematics Major for College: Software &amp; Media Applications by Slidesgo">
  <a:themeElements>
    <a:clrScheme name="Simple Light">
      <a:dk1>
        <a:srgbClr val="000000"/>
      </a:dk1>
      <a:lt1>
        <a:srgbClr val="FFFFFF"/>
      </a:lt1>
      <a:dk2>
        <a:srgbClr val="666666"/>
      </a:dk2>
      <a:lt2>
        <a:srgbClr val="FFFFFF"/>
      </a:lt2>
      <a:accent1>
        <a:srgbClr val="B7B7B7"/>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3117</Words>
  <Application>Microsoft Office PowerPoint</Application>
  <PresentationFormat>Ekran Gösterisi (16:9)</PresentationFormat>
  <Paragraphs>376</Paragraphs>
  <Slides>49</Slides>
  <Notes>49</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49</vt:i4>
      </vt:variant>
    </vt:vector>
  </HeadingPairs>
  <TitlesOfParts>
    <vt:vector size="54" baseType="lpstr">
      <vt:lpstr>Chakra Petch Medium</vt:lpstr>
      <vt:lpstr>Fira Code</vt:lpstr>
      <vt:lpstr>Arial</vt:lpstr>
      <vt:lpstr>Poppins</vt:lpstr>
      <vt:lpstr>Computer Science &amp; Mathematics Major for College: Software &amp; Media Applications by Slidesgo</vt:lpstr>
      <vt:lpstr>YAZILIM MİMARİSİ VE  TASARIMI Dr. Öğr. Üyesi Fatih BAL</vt:lpstr>
      <vt:lpstr>Yazılım Gereksinim Analizi</vt:lpstr>
      <vt:lpstr>Yazılım Test Aşaması</vt:lpstr>
      <vt:lpstr>Yazılım Gereksinim Analizi</vt:lpstr>
      <vt:lpstr>PowerPoint Sunusu</vt:lpstr>
      <vt:lpstr>Gereksinim Sürecinin Aşamaları</vt:lpstr>
      <vt:lpstr>Gereksinim Sürecinin Aşamaları</vt:lpstr>
      <vt:lpstr>Gereksinim Sürecinin Aşamaları</vt:lpstr>
      <vt:lpstr>Gereksinim Sürecinin Aşamaları</vt:lpstr>
      <vt:lpstr>Gereksinim Sürecinin Aşamaları</vt:lpstr>
      <vt:lpstr>Gereksinim Sürecinin Aşamaları</vt:lpstr>
      <vt:lpstr>Gereksinim Sürecinin Aşamaları</vt:lpstr>
      <vt:lpstr>Yazılım Geliştirme Metodolojileri</vt:lpstr>
      <vt:lpstr>Yazılım Geliştirme Metodolojileri</vt:lpstr>
      <vt:lpstr>Yazılım Geliştirme Metodoloji Türleri</vt:lpstr>
      <vt:lpstr>1. Çevik (Agile) Metodolojileri</vt:lpstr>
      <vt:lpstr>1. Çevik (Agile) Metodolojileri</vt:lpstr>
      <vt:lpstr>1. Çevik (Agile) Metodolojileri 1. 1. Scrum Yaklaşımı</vt:lpstr>
      <vt:lpstr>1. Çevik (Agile) Metodolojileri 1. 2. Kanban Yaklaşımı</vt:lpstr>
      <vt:lpstr>1. Çevik (Agile) Metodolojileri 1. 3. XP Yaklaşımı</vt:lpstr>
      <vt:lpstr>1. Çevik (Agile) Metodolojileri 1. 3. XP Yaklaşımı</vt:lpstr>
      <vt:lpstr>1. Çevik (Agile) Metodolojileri Avantajları</vt:lpstr>
      <vt:lpstr>1. Çevik (Agile) Metodolojileri Dezavantajları</vt:lpstr>
      <vt:lpstr>2. Şelale (Waterfall) Modeli</vt:lpstr>
      <vt:lpstr>2. Şelale (Waterfall) Modeli</vt:lpstr>
      <vt:lpstr>2. Şelale (Waterfall) Modeli Avantajları</vt:lpstr>
      <vt:lpstr>2. Şelale (Waterfall) Modeli Dezavantajları</vt:lpstr>
      <vt:lpstr>3. DevOps Modeli</vt:lpstr>
      <vt:lpstr>3. DevOps Modeli DevOps Süreçleri</vt:lpstr>
      <vt:lpstr>3. DevOps Modeli Avantajları</vt:lpstr>
      <vt:lpstr>3. DevOps Modeli Dezavantajları</vt:lpstr>
      <vt:lpstr>ÖDEV</vt:lpstr>
      <vt:lpstr>Yazılım Geliştirme Yaşam Döngüsü</vt:lpstr>
      <vt:lpstr>Yazılım Geliştirme Yaşam Döngüsü</vt:lpstr>
      <vt:lpstr>Yazılım Geliştirme Yaşam Döngüsü Avantajları</vt:lpstr>
      <vt:lpstr>Yazılım Geliştirme Yaşam Döngüsü Dezavantajları</vt:lpstr>
      <vt:lpstr>Yazılım Geliştirme Yaşam Döngüsü</vt:lpstr>
      <vt:lpstr>Yazılım Sistem Tasarımı</vt:lpstr>
      <vt:lpstr>Yazılım Sistem Tasarımı</vt:lpstr>
      <vt:lpstr>Yazılım Kodlama Aşaması</vt:lpstr>
      <vt:lpstr>Yazılım Kodlama Aşaması</vt:lpstr>
      <vt:lpstr>Yazılım Test Aşaması</vt:lpstr>
      <vt:lpstr>Yazılım Test Aşaması</vt:lpstr>
      <vt:lpstr>Yazılım Mimarisi ve Tasarımı Nedir?</vt:lpstr>
      <vt:lpstr>Yazılım Mimarisi</vt:lpstr>
      <vt:lpstr>Yazılım Tasarımı</vt:lpstr>
      <vt:lpstr>Yazılım Mimarisi ve Tasarımı Arasındaki Farklar Nelerdir?</vt:lpstr>
      <vt:lpstr>Yazılım Mimarisi ve Tasarımı Farkı</vt:lpstr>
      <vt:lpstr>Ders Sonu!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FATİH BAL</cp:lastModifiedBy>
  <cp:revision>58</cp:revision>
  <cp:lastPrinted>2025-10-03T11:12:25Z</cp:lastPrinted>
  <dcterms:modified xsi:type="dcterms:W3CDTF">2025-10-03T11:20:57Z</dcterms:modified>
</cp:coreProperties>
</file>