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842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9F69F-1646-4D1A-B54C-B4107F41833C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F3BFB-9032-4541-B93E-4D1B9CA655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6613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2" name="Google Shape;612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ill Sans"/>
              <a:buNone/>
            </a:pPr>
            <a:r>
              <a:rPr lang="en-US" b="1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and the idea is that all the process vary across time, space, sex, maturity stage and size</a:t>
            </a:r>
            <a:endParaRPr sz="1200" b="1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171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6E2E43-47A1-D20C-C282-3EEE367ED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C6A6526-8CE5-4C02-05CE-80F2C4A64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341D6CB-A37A-2A1D-E84C-981942F6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0E4C-F5DC-472B-99BB-54DF1D962905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9E2A73-26AF-3DC6-457D-9BB087FD2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F7EFA5-62C8-38E7-EC63-4748DBCAB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4DA8-0264-4A5D-BCF3-412C81E10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943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04A69C-440C-D472-E36C-5ECDDD3DC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8360E5-2735-12DB-7A24-CCE6AFADC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D4F9B92-B56F-61E9-DBA8-0F3061043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0E4C-F5DC-472B-99BB-54DF1D962905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BF0327B-86BC-69E9-7FF0-FB4ADB33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94765B-BA16-6CE3-8E9A-EEC4A162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4DA8-0264-4A5D-BCF3-412C81E10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8504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91C8352-8DCE-8B58-911F-DD4C0EAAB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C3F7DC-29BC-77AE-76C1-22EC9B813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C74D7-477B-BD6C-FC2B-C92698FE8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0E4C-F5DC-472B-99BB-54DF1D962905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47C270-3B8B-6D9A-066E-2F42BD997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50F1DD-D0EE-6B38-A61A-D14B7DD1A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4DA8-0264-4A5D-BCF3-412C81E10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946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1BD3AD-E114-4EDA-A2A8-10149E1D8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12DEAB-DD46-6BF3-1910-A72656910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5D3CCE-B483-4B62-8B54-39952C06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0E4C-F5DC-472B-99BB-54DF1D962905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D2C467-313B-158C-D48D-4CC5F1A3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B5CE4C-A655-77ED-11F3-8DAB29F74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4DA8-0264-4A5D-BCF3-412C81E10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757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E6F7AA-AC9B-FDA1-3DD5-725681F2B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4A6F0D-0D03-D601-CDB5-DA3031F34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ED5D73-33A1-62C7-D48B-15D952FA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0E4C-F5DC-472B-99BB-54DF1D962905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ABD9D4-F3E1-92E0-C602-9767B1C19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AB99D5-3936-7F04-9D70-BA8635693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4DA8-0264-4A5D-BCF3-412C81E10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5192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6D6948-ACAD-2A11-462B-2248EAB62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BE72989-748D-514D-0E65-DBD324705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9B9381-DE8E-4CD5-805C-654C823C6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99B5BEE-91C2-AA32-2EE2-60E86EA4F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0E4C-F5DC-472B-99BB-54DF1D962905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F8573C5-37B5-B895-ED31-764A93F91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612BB1B-3A15-5FD9-7059-BB414A334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4DA8-0264-4A5D-BCF3-412C81E10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270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E68E52-70C2-3751-85F8-4227B5A34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4DCC22-D31F-A650-16A7-4CCBF05EB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3835FF2-D740-B613-D183-8A9F60F85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973635A-35B0-D6CE-4CC5-06935D4CEA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052F71D-23D1-F30D-A89A-45A9A49A7D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79373D1-CF38-CAC9-06BB-7FB71E1C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0E4C-F5DC-472B-99BB-54DF1D962905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20B6CF6-C67B-85A3-39D9-83F88F7F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08E012-2673-2D7B-ED7B-2E6B7417E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4DA8-0264-4A5D-BCF3-412C81E10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71BD03-F5CD-C081-8CC0-B66EC63C3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FB9BD65-0236-1A1D-929A-60DA1B395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0E4C-F5DC-472B-99BB-54DF1D962905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445A555-8ED1-93CF-C89A-B90B95AC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04773E3-7DEB-29B9-A716-01076F6C9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4DA8-0264-4A5D-BCF3-412C81E10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916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9D71F0D-778F-E12C-37D4-A86222CEB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0E4C-F5DC-472B-99BB-54DF1D962905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7EB842E-E498-934D-0347-9DC7412B4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BC55A43-47BE-D35C-EEB2-F62AEC022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4DA8-0264-4A5D-BCF3-412C81E10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5320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F5D78E-862D-CDBB-D1A4-6FF06A5D1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99878E-1E14-B9DA-3C87-53895F0BE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F34C3FD-FB09-EAC4-6C42-32C54084E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D0DA54-A1D5-8E52-56FB-141A9D42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0E4C-F5DC-472B-99BB-54DF1D962905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CABE66D-5529-97D5-D783-604E51CC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737EBD-94DC-CC02-784B-31C4D8E6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4DA8-0264-4A5D-BCF3-412C81E10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0593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C32C44-B8EA-BC52-64E2-2E283C3A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8A5254-4B44-D454-C63F-8FE0DD4C7D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9B09513-9E67-5919-1CAD-B0B9DE539F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E1319B-406C-2B62-7475-E3E79FFE5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C0E4C-F5DC-472B-99BB-54DF1D962905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9FAD43-B850-116A-24E7-47909B1B2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D65228-84C5-D53B-EDD4-7AB670A39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EF4DA8-0264-4A5D-BCF3-412C81E10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683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71C239-D25A-BF4E-15A3-C8D3704B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B3D7B10-3CB9-8140-689F-06B8CF3820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9F8A94-DA13-5E51-C9A1-ACCB0A5A55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C0E4C-F5DC-472B-99BB-54DF1D962905}" type="datetimeFigureOut">
              <a:rPr lang="fr-FR" smtClean="0"/>
              <a:t>06/01/2023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3DBA94-E6B5-C092-7B46-9B11DC069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E69D868-BB44-B808-CF7E-F721C9E0D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EF4DA8-0264-4A5D-BCF3-412C81E1074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957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9376384E-67A3-770E-8E8D-7D678A107CF0}"/>
              </a:ext>
            </a:extLst>
          </p:cNvPr>
          <p:cNvGrpSpPr/>
          <p:nvPr/>
        </p:nvGrpSpPr>
        <p:grpSpPr>
          <a:xfrm>
            <a:off x="638818" y="613917"/>
            <a:ext cx="10914364" cy="5630166"/>
            <a:chOff x="622817" y="1085344"/>
            <a:chExt cx="10914364" cy="5630166"/>
          </a:xfrm>
        </p:grpSpPr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B95B30E4-8433-8F49-E33A-634EE7448F77}"/>
                </a:ext>
              </a:extLst>
            </p:cNvPr>
            <p:cNvSpPr/>
            <p:nvPr/>
          </p:nvSpPr>
          <p:spPr>
            <a:xfrm>
              <a:off x="7547986" y="1085344"/>
              <a:ext cx="3989195" cy="411970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" name="Rectangle: Rounded Corners 5">
              <a:extLst>
                <a:ext uri="{FF2B5EF4-FFF2-40B4-BE49-F238E27FC236}">
                  <a16:creationId xmlns:a16="http://schemas.microsoft.com/office/drawing/2014/main" id="{B2E78F9F-0FC7-3267-35FC-8451E16613AA}"/>
                </a:ext>
              </a:extLst>
            </p:cNvPr>
            <p:cNvSpPr/>
            <p:nvPr/>
          </p:nvSpPr>
          <p:spPr>
            <a:xfrm>
              <a:off x="8016489" y="2947386"/>
              <a:ext cx="3160496" cy="2164525"/>
            </a:xfrm>
            <a:prstGeom prst="roundRect">
              <a:avLst/>
            </a:prstGeom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Spatially explicit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GMACS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(2 areas)</a:t>
              </a:r>
            </a:p>
          </p:txBody>
        </p:sp>
        <p:sp>
          <p:nvSpPr>
            <p:cNvPr id="6" name="Rectangle: Rounded Corners 6">
              <a:extLst>
                <a:ext uri="{FF2B5EF4-FFF2-40B4-BE49-F238E27FC236}">
                  <a16:creationId xmlns:a16="http://schemas.microsoft.com/office/drawing/2014/main" id="{A6F4DFD8-7BFE-4685-4265-A1A3D5C71E7F}"/>
                </a:ext>
              </a:extLst>
            </p:cNvPr>
            <p:cNvSpPr/>
            <p:nvPr/>
          </p:nvSpPr>
          <p:spPr>
            <a:xfrm>
              <a:off x="622817" y="1085344"/>
              <a:ext cx="3989195" cy="411970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34DF54C-4610-E22D-14B7-5F6C1E6BC7FA}"/>
                </a:ext>
              </a:extLst>
            </p:cNvPr>
            <p:cNvSpPr/>
            <p:nvPr/>
          </p:nvSpPr>
          <p:spPr>
            <a:xfrm>
              <a:off x="8016489" y="1551287"/>
              <a:ext cx="3233058" cy="83864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OBJECTIVES/STRATEGIES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Harvest control rules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521D83-BA0E-9886-E337-DE1EA88BD121}"/>
                </a:ext>
              </a:extLst>
            </p:cNvPr>
            <p:cNvSpPr/>
            <p:nvPr/>
          </p:nvSpPr>
          <p:spPr>
            <a:xfrm>
              <a:off x="1267843" y="1604012"/>
              <a:ext cx="2695575" cy="4416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DATA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C54548-B3C2-47F7-B7CD-259FA6399473}"/>
                </a:ext>
              </a:extLst>
            </p:cNvPr>
            <p:cNvSpPr/>
            <p:nvPr/>
          </p:nvSpPr>
          <p:spPr>
            <a:xfrm>
              <a:off x="1267843" y="2721672"/>
              <a:ext cx="2695576" cy="6737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OPERATING MODEL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297228A-D069-59F6-9EDA-F809BDEEBFFB}"/>
                </a:ext>
              </a:extLst>
            </p:cNvPr>
            <p:cNvSpPr/>
            <p:nvPr/>
          </p:nvSpPr>
          <p:spPr>
            <a:xfrm>
              <a:off x="8194795" y="3145196"/>
              <a:ext cx="2695576" cy="62829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ESTIMATION MODELS</a:t>
              </a:r>
            </a:p>
          </p:txBody>
        </p:sp>
        <p:sp>
          <p:nvSpPr>
            <p:cNvPr id="11" name="Rectangle: Rounded Corners 11">
              <a:extLst>
                <a:ext uri="{FF2B5EF4-FFF2-40B4-BE49-F238E27FC236}">
                  <a16:creationId xmlns:a16="http://schemas.microsoft.com/office/drawing/2014/main" id="{36D7A01A-5ADB-A358-6F0E-04944205BD7B}"/>
                </a:ext>
              </a:extLst>
            </p:cNvPr>
            <p:cNvSpPr/>
            <p:nvPr/>
          </p:nvSpPr>
          <p:spPr>
            <a:xfrm>
              <a:off x="4218214" y="5878286"/>
              <a:ext cx="3520692" cy="83722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PERFORMANCE METRICS</a:t>
              </a:r>
            </a:p>
          </p:txBody>
        </p:sp>
        <p:cxnSp>
          <p:nvCxnSpPr>
            <p:cNvPr id="12" name="Straight Arrow Connector 12">
              <a:extLst>
                <a:ext uri="{FF2B5EF4-FFF2-40B4-BE49-F238E27FC236}">
                  <a16:creationId xmlns:a16="http://schemas.microsoft.com/office/drawing/2014/main" id="{A465F7DD-745D-0195-C970-F5B325D3CE44}"/>
                </a:ext>
              </a:extLst>
            </p:cNvPr>
            <p:cNvCxnSpPr/>
            <p:nvPr/>
          </p:nvCxnSpPr>
          <p:spPr>
            <a:xfrm>
              <a:off x="2532185" y="2120202"/>
              <a:ext cx="0" cy="51246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3">
              <a:extLst>
                <a:ext uri="{FF2B5EF4-FFF2-40B4-BE49-F238E27FC236}">
                  <a16:creationId xmlns:a16="http://schemas.microsoft.com/office/drawing/2014/main" id="{A3E98D16-56E8-D76A-4E45-90F483602449}"/>
                </a:ext>
              </a:extLst>
            </p:cNvPr>
            <p:cNvCxnSpPr/>
            <p:nvPr/>
          </p:nvCxnSpPr>
          <p:spPr>
            <a:xfrm>
              <a:off x="2523812" y="3505908"/>
              <a:ext cx="0" cy="512466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4">
              <a:extLst>
                <a:ext uri="{FF2B5EF4-FFF2-40B4-BE49-F238E27FC236}">
                  <a16:creationId xmlns:a16="http://schemas.microsoft.com/office/drawing/2014/main" id="{504221F5-F2BA-DE40-0B39-F86D0DAFC87C}"/>
                </a:ext>
              </a:extLst>
            </p:cNvPr>
            <p:cNvCxnSpPr>
              <a:cxnSpLocks/>
            </p:cNvCxnSpPr>
            <p:nvPr/>
          </p:nvCxnSpPr>
          <p:spPr>
            <a:xfrm>
              <a:off x="4816510" y="4586528"/>
              <a:ext cx="2488642" cy="0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5">
              <a:extLst>
                <a:ext uri="{FF2B5EF4-FFF2-40B4-BE49-F238E27FC236}">
                  <a16:creationId xmlns:a16="http://schemas.microsoft.com/office/drawing/2014/main" id="{48E06AB3-AE3D-B2F5-B141-5F58729540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23003" y="2472544"/>
              <a:ext cx="0" cy="627095"/>
            </a:xfrm>
            <a:prstGeom prst="straightConnector1">
              <a:avLst/>
            </a:prstGeom>
            <a:ln w="5715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6">
              <a:extLst>
                <a:ext uri="{FF2B5EF4-FFF2-40B4-BE49-F238E27FC236}">
                  <a16:creationId xmlns:a16="http://schemas.microsoft.com/office/drawing/2014/main" id="{2A0489AA-EBD1-0982-13CD-8F2DE6AAC3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82307" y="1894597"/>
              <a:ext cx="2101781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7">
              <a:extLst>
                <a:ext uri="{FF2B5EF4-FFF2-40B4-BE49-F238E27FC236}">
                  <a16:creationId xmlns:a16="http://schemas.microsoft.com/office/drawing/2014/main" id="{DB7A489A-E84E-7062-385B-D0493075E66C}"/>
                </a:ext>
              </a:extLst>
            </p:cNvPr>
            <p:cNvSpPr txBox="1"/>
            <p:nvPr/>
          </p:nvSpPr>
          <p:spPr>
            <a:xfrm>
              <a:off x="5671639" y="1423341"/>
              <a:ext cx="848722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dirty="0">
                  <a:solidFill>
                    <a:srgbClr val="4472C4"/>
                  </a:solidFill>
                  <a:latin typeface="Arial"/>
                </a:rPr>
                <a:t>t</a:t>
              </a: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 + 1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DAC1481E-E957-7619-6FC0-5DD826DA5106}"/>
                </a:ext>
              </a:extLst>
            </p:cNvPr>
            <p:cNvSpPr txBox="1"/>
            <p:nvPr/>
          </p:nvSpPr>
          <p:spPr>
            <a:xfrm>
              <a:off x="5144277" y="1996522"/>
              <a:ext cx="1777839" cy="27699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Management regulation</a:t>
              </a:r>
            </a:p>
          </p:txBody>
        </p:sp>
        <p:cxnSp>
          <p:nvCxnSpPr>
            <p:cNvPr id="19" name="Straight Connector 19">
              <a:extLst>
                <a:ext uri="{FF2B5EF4-FFF2-40B4-BE49-F238E27FC236}">
                  <a16:creationId xmlns:a16="http://schemas.microsoft.com/office/drawing/2014/main" id="{2F937666-C1B5-728B-5CCB-D882B73A82A0}"/>
                </a:ext>
              </a:extLst>
            </p:cNvPr>
            <p:cNvCxnSpPr/>
            <p:nvPr/>
          </p:nvCxnSpPr>
          <p:spPr>
            <a:xfrm>
              <a:off x="2754923" y="5205049"/>
              <a:ext cx="1463291" cy="80888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20">
              <a:extLst>
                <a:ext uri="{FF2B5EF4-FFF2-40B4-BE49-F238E27FC236}">
                  <a16:creationId xmlns:a16="http://schemas.microsoft.com/office/drawing/2014/main" id="{CB46EE8F-8804-1AC2-F388-F86309DA3B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8906" y="5205049"/>
              <a:ext cx="1698171" cy="80888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F42F065-3702-A63C-0D75-044DFD90A5FC}"/>
                </a:ext>
              </a:extLst>
            </p:cNvPr>
            <p:cNvSpPr/>
            <p:nvPr/>
          </p:nvSpPr>
          <p:spPr>
            <a:xfrm>
              <a:off x="1267843" y="4169057"/>
              <a:ext cx="2695575" cy="67370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Data generated from OM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Add Uncertainty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5018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DBD1A358-F854-423C-8313-A777C34B9B05}"/>
              </a:ext>
            </a:extLst>
          </p:cNvPr>
          <p:cNvGrpSpPr/>
          <p:nvPr/>
        </p:nvGrpSpPr>
        <p:grpSpPr>
          <a:xfrm>
            <a:off x="-1835" y="85625"/>
            <a:ext cx="12193835" cy="6750517"/>
            <a:chOff x="-1835" y="85625"/>
            <a:chExt cx="12193835" cy="6750517"/>
          </a:xfrm>
        </p:grpSpPr>
        <p:sp>
          <p:nvSpPr>
            <p:cNvPr id="615" name="Google Shape;615;p26"/>
            <p:cNvSpPr/>
            <p:nvPr/>
          </p:nvSpPr>
          <p:spPr>
            <a:xfrm>
              <a:off x="6552396" y="825623"/>
              <a:ext cx="5425018" cy="570834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9938" y="62733"/>
                  </a:moveTo>
                  <a:lnTo>
                    <a:pt x="119938" y="62733"/>
                  </a:lnTo>
                  <a:cubicBezTo>
                    <a:pt x="118625" y="91522"/>
                    <a:pt x="97030" y="115311"/>
                    <a:pt x="68502" y="119395"/>
                  </a:cubicBezTo>
                  <a:cubicBezTo>
                    <a:pt x="39974" y="123478"/>
                    <a:pt x="12572" y="106702"/>
                    <a:pt x="3236" y="79437"/>
                  </a:cubicBezTo>
                  <a:cubicBezTo>
                    <a:pt x="-6100" y="52173"/>
                    <a:pt x="5267" y="22121"/>
                    <a:pt x="30310" y="7861"/>
                  </a:cubicBezTo>
                  <a:cubicBezTo>
                    <a:pt x="55353" y="-6400"/>
                    <a:pt x="86998" y="-841"/>
                    <a:pt x="105682" y="21101"/>
                  </a:cubicBezTo>
                  <a:lnTo>
                    <a:pt x="105685" y="21099"/>
                  </a:lnTo>
                  <a:lnTo>
                    <a:pt x="99712" y="30067"/>
                  </a:lnTo>
                  <a:lnTo>
                    <a:pt x="89299" y="33450"/>
                  </a:lnTo>
                  <a:lnTo>
                    <a:pt x="89303" y="33447"/>
                  </a:lnTo>
                  <a:cubicBezTo>
                    <a:pt x="76919" y="19045"/>
                    <a:pt x="56330" y="15674"/>
                    <a:pt x="40197" y="25407"/>
                  </a:cubicBezTo>
                  <a:cubicBezTo>
                    <a:pt x="24064" y="35139"/>
                    <a:pt x="16913" y="55245"/>
                    <a:pt x="23143" y="73358"/>
                  </a:cubicBezTo>
                  <a:cubicBezTo>
                    <a:pt x="29373" y="91472"/>
                    <a:pt x="47235" y="102512"/>
                    <a:pt x="65745" y="99689"/>
                  </a:cubicBezTo>
                  <a:cubicBezTo>
                    <a:pt x="84254" y="96865"/>
                    <a:pt x="98218" y="80971"/>
                    <a:pt x="99048" y="61780"/>
                  </a:cubicBezTo>
                  <a:close/>
                </a:path>
              </a:pathLst>
            </a:custGeom>
            <a:solidFill>
              <a:srgbClr val="FE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26"/>
            <p:cNvSpPr/>
            <p:nvPr/>
          </p:nvSpPr>
          <p:spPr>
            <a:xfrm>
              <a:off x="4742183" y="974495"/>
              <a:ext cx="3455903" cy="1199188"/>
            </a:xfrm>
            <a:prstGeom prst="roundRect">
              <a:avLst>
                <a:gd name="adj" fmla="val 16667"/>
              </a:avLst>
            </a:prstGeom>
            <a:solidFill>
              <a:srgbClr val="FE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7F6000"/>
                  </a:solidFill>
                  <a:latin typeface="Arial"/>
                  <a:ea typeface="Arial"/>
                  <a:cs typeface="Arial"/>
                  <a:sym typeface="Arial"/>
                </a:rPr>
                <a:t>Recruitment</a:t>
              </a:r>
              <a:r>
                <a:rPr lang="en-US" sz="1800" b="1" dirty="0">
                  <a:solidFill>
                    <a:srgbClr val="C55A11"/>
                  </a:solidFill>
                  <a:latin typeface="Arial"/>
                  <a:ea typeface="Arial"/>
                  <a:cs typeface="Arial"/>
                  <a:sym typeface="Arial"/>
                </a:rPr>
                <a:t> [</a:t>
              </a:r>
              <a:r>
                <a:rPr lang="en-US" sz="1800" b="1" dirty="0" err="1">
                  <a:solidFill>
                    <a:srgbClr val="C55A11"/>
                  </a:solidFill>
                  <a:latin typeface="Arial"/>
                  <a:ea typeface="Arial"/>
                  <a:cs typeface="Arial"/>
                  <a:sym typeface="Arial"/>
                </a:rPr>
                <a:t>t,i,s,m,k</a:t>
              </a:r>
              <a:r>
                <a:rPr lang="en-US" sz="1800" b="1" dirty="0">
                  <a:solidFill>
                    <a:srgbClr val="C55A11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r>
                <a:rPr lang="en-US" sz="1800" dirty="0">
                  <a:solidFill>
                    <a:srgbClr val="7F6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solidFill>
                    <a:srgbClr val="7F6000"/>
                  </a:solidFill>
                  <a:latin typeface="Arial"/>
                  <a:cs typeface="Arial"/>
                  <a:sym typeface="Arial"/>
                </a:rPr>
                <a:t>Growth </a:t>
              </a:r>
              <a:r>
                <a:rPr lang="en-US" b="1" dirty="0">
                  <a:solidFill>
                    <a:srgbClr val="C55A11"/>
                  </a:solidFill>
                  <a:latin typeface="Arial"/>
                  <a:cs typeface="Arial"/>
                  <a:sym typeface="Arial"/>
                </a:rPr>
                <a:t>[</a:t>
              </a:r>
              <a:r>
                <a:rPr lang="en-US" b="1" dirty="0" err="1">
                  <a:solidFill>
                    <a:srgbClr val="C55A11"/>
                  </a:solidFill>
                  <a:latin typeface="Arial"/>
                  <a:cs typeface="Arial"/>
                  <a:sym typeface="Arial"/>
                </a:rPr>
                <a:t>t,i,s,m,k</a:t>
              </a:r>
              <a:r>
                <a:rPr lang="en-US" b="1" dirty="0">
                  <a:solidFill>
                    <a:srgbClr val="C55A11"/>
                  </a:solidFill>
                  <a:latin typeface="Arial"/>
                  <a:cs typeface="Arial"/>
                  <a:sym typeface="Arial"/>
                </a:rPr>
                <a:t>]</a:t>
              </a:r>
              <a:endParaRPr b="1" dirty="0">
                <a:solidFill>
                  <a:srgbClr val="C55A11"/>
                </a:solidFill>
                <a:latin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7F6000"/>
                  </a:solidFill>
                  <a:latin typeface="Arial"/>
                  <a:ea typeface="Arial"/>
                  <a:cs typeface="Arial"/>
                  <a:sym typeface="Arial"/>
                </a:rPr>
                <a:t>Terminal molt</a:t>
              </a:r>
              <a:r>
                <a:rPr lang="en-US" sz="1800" b="1" i="0" u="none" strike="noStrike" cap="none" dirty="0">
                  <a:solidFill>
                    <a:srgbClr val="C55A1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1" dirty="0">
                  <a:solidFill>
                    <a:srgbClr val="C55A11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en-US" sz="1800" b="1" dirty="0" err="1">
                  <a:solidFill>
                    <a:srgbClr val="C55A11"/>
                  </a:solidFill>
                  <a:latin typeface="Arial"/>
                  <a:ea typeface="Arial"/>
                  <a:cs typeface="Arial"/>
                  <a:sym typeface="Arial"/>
                </a:rPr>
                <a:t>t,i,s,m,k</a:t>
              </a:r>
              <a:r>
                <a:rPr lang="en-US" sz="1800" b="1" dirty="0">
                  <a:solidFill>
                    <a:srgbClr val="C55A11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1800" b="1" i="0" u="none" strike="noStrike" cap="none" dirty="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rgbClr val="7F6000"/>
                  </a:solidFill>
                  <a:latin typeface="Arial"/>
                  <a:ea typeface="Arial"/>
                  <a:cs typeface="Arial"/>
                  <a:sym typeface="Arial"/>
                </a:rPr>
                <a:t>Maturity </a:t>
              </a:r>
              <a:r>
                <a:rPr lang="en-US" sz="1800" b="1" dirty="0">
                  <a:solidFill>
                    <a:srgbClr val="C55A11"/>
                  </a:solidFill>
                  <a:latin typeface="Arial"/>
                  <a:ea typeface="Arial"/>
                  <a:cs typeface="Arial"/>
                  <a:sym typeface="Arial"/>
                </a:rPr>
                <a:t>[</a:t>
              </a:r>
              <a:r>
                <a:rPr lang="en-US" sz="1800" b="1" dirty="0" err="1">
                  <a:solidFill>
                    <a:srgbClr val="C55A11"/>
                  </a:solidFill>
                  <a:latin typeface="Arial"/>
                  <a:ea typeface="Arial"/>
                  <a:cs typeface="Arial"/>
                  <a:sym typeface="Arial"/>
                </a:rPr>
                <a:t>t,i,s,m,k</a:t>
              </a:r>
              <a:r>
                <a:rPr lang="en-US" sz="1800" b="1" dirty="0">
                  <a:solidFill>
                    <a:srgbClr val="C55A11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sz="1800" dirty="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26"/>
            <p:cNvSpPr/>
            <p:nvPr/>
          </p:nvSpPr>
          <p:spPr>
            <a:xfrm>
              <a:off x="4757227" y="2322554"/>
              <a:ext cx="2962393" cy="928541"/>
            </a:xfrm>
            <a:prstGeom prst="roundRect">
              <a:avLst>
                <a:gd name="adj" fmla="val 16667"/>
              </a:avLst>
            </a:prstGeom>
            <a:solidFill>
              <a:srgbClr val="FE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F6000"/>
                  </a:solidFill>
                  <a:latin typeface="Arial"/>
                  <a:ea typeface="Arial"/>
                  <a:cs typeface="Arial"/>
                  <a:sym typeface="Arial"/>
                </a:rPr>
                <a:t>Fisheries</a:t>
              </a:r>
              <a:r>
                <a:rPr lang="en-US" sz="1800" b="1" i="0" u="none" strike="noStrike" cap="none">
                  <a:solidFill>
                    <a:srgbClr val="C55A1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n-US" sz="1800" b="1">
                  <a:solidFill>
                    <a:srgbClr val="C55A11"/>
                  </a:solidFill>
                  <a:latin typeface="Arial"/>
                  <a:ea typeface="Arial"/>
                  <a:cs typeface="Arial"/>
                  <a:sym typeface="Arial"/>
                </a:rPr>
                <a:t>[t,i,s,m,k]</a:t>
              </a:r>
              <a:endParaRPr sz="18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F6000"/>
                  </a:solidFill>
                  <a:latin typeface="Arial"/>
                  <a:ea typeface="Arial"/>
                  <a:cs typeface="Arial"/>
                  <a:sym typeface="Arial"/>
                </a:rPr>
                <a:t>Mate</a:t>
              </a:r>
              <a:r>
                <a:rPr lang="en-US" sz="1800" b="1" i="0" u="none" strike="noStrike" cap="none">
                  <a:solidFill>
                    <a:srgbClr val="C55A11"/>
                  </a:solidFill>
                  <a:latin typeface="Arial"/>
                  <a:ea typeface="Arial"/>
                  <a:cs typeface="Arial"/>
                  <a:sym typeface="Arial"/>
                </a:rPr>
                <a:t> [t,i,s,m,k]</a:t>
              </a:r>
              <a:endParaRPr sz="1800">
                <a:solidFill>
                  <a:srgbClr val="7F6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26"/>
            <p:cNvSpPr/>
            <p:nvPr/>
          </p:nvSpPr>
          <p:spPr>
            <a:xfrm>
              <a:off x="10336628" y="3726180"/>
              <a:ext cx="1855372" cy="928541"/>
            </a:xfrm>
            <a:prstGeom prst="roundRect">
              <a:avLst>
                <a:gd name="adj" fmla="val 16667"/>
              </a:avLst>
            </a:prstGeom>
            <a:solidFill>
              <a:srgbClr val="FE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F6000"/>
                  </a:solidFill>
                  <a:latin typeface="Arial"/>
                  <a:ea typeface="Arial"/>
                  <a:cs typeface="Arial"/>
                  <a:sym typeface="Arial"/>
                </a:rPr>
                <a:t>Survey</a:t>
              </a:r>
              <a:endParaRPr/>
            </a:p>
          </p:txBody>
        </p:sp>
        <p:pic>
          <p:nvPicPr>
            <p:cNvPr id="620" name="Google Shape;620;p26" descr="Map&#10;&#10;Description automatically generated"/>
            <p:cNvPicPr preferRelativeResize="0"/>
            <p:nvPr/>
          </p:nvPicPr>
          <p:blipFill rotWithShape="1">
            <a:blip r:embed="rId3">
              <a:alphaModFix/>
            </a:blip>
            <a:srcRect l="9140" t="13333" r="-1713" b="18889"/>
            <a:stretch/>
          </p:blipFill>
          <p:spPr>
            <a:xfrm rot="10800000">
              <a:off x="-1835" y="1232260"/>
              <a:ext cx="3468398" cy="362507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1" name="Google Shape;621;p26"/>
            <p:cNvSpPr/>
            <p:nvPr/>
          </p:nvSpPr>
          <p:spPr>
            <a:xfrm>
              <a:off x="6668398" y="825623"/>
              <a:ext cx="5425018" cy="5708342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2583" y="62397"/>
                  </a:moveTo>
                  <a:lnTo>
                    <a:pt x="112583" y="62397"/>
                  </a:lnTo>
                  <a:cubicBezTo>
                    <a:pt x="111434" y="87942"/>
                    <a:pt x="92337" y="109019"/>
                    <a:pt x="67179" y="112507"/>
                  </a:cubicBezTo>
                  <a:cubicBezTo>
                    <a:pt x="42022" y="115995"/>
                    <a:pt x="17978" y="100899"/>
                    <a:pt x="10017" y="76617"/>
                  </a:cubicBezTo>
                  <a:cubicBezTo>
                    <a:pt x="2055" y="52335"/>
                    <a:pt x="12446" y="25791"/>
                    <a:pt x="34721" y="13510"/>
                  </a:cubicBezTo>
                  <a:cubicBezTo>
                    <a:pt x="56995" y="1230"/>
                    <a:pt x="84801" y="6714"/>
                    <a:pt x="100829" y="26548"/>
                  </a:cubicBezTo>
                  <a:lnTo>
                    <a:pt x="107058" y="22847"/>
                  </a:lnTo>
                  <a:lnTo>
                    <a:pt x="102193" y="34927"/>
                  </a:lnTo>
                  <a:lnTo>
                    <a:pt x="88302" y="33993"/>
                  </a:lnTo>
                  <a:lnTo>
                    <a:pt x="94529" y="30292"/>
                  </a:lnTo>
                  <a:lnTo>
                    <a:pt x="94529" y="30292"/>
                  </a:lnTo>
                  <a:cubicBezTo>
                    <a:pt x="80477" y="13427"/>
                    <a:pt x="56606" y="9107"/>
                    <a:pt x="37689" y="20004"/>
                  </a:cubicBezTo>
                  <a:cubicBezTo>
                    <a:pt x="18771" y="30902"/>
                    <a:pt x="10159" y="53935"/>
                    <a:pt x="17182" y="74848"/>
                  </a:cubicBezTo>
                  <a:cubicBezTo>
                    <a:pt x="24205" y="95762"/>
                    <a:pt x="44877" y="108640"/>
                    <a:pt x="66403" y="105512"/>
                  </a:cubicBezTo>
                  <a:cubicBezTo>
                    <a:pt x="87930" y="102384"/>
                    <a:pt x="104222" y="84136"/>
                    <a:pt x="105197" y="62061"/>
                  </a:cubicBezTo>
                  <a:close/>
                </a:path>
              </a:pathLst>
            </a:cu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26"/>
            <p:cNvSpPr txBox="1"/>
            <p:nvPr/>
          </p:nvSpPr>
          <p:spPr>
            <a:xfrm>
              <a:off x="106482" y="859498"/>
              <a:ext cx="3251765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Space : [</a:t>
              </a:r>
              <a:r>
                <a:rPr lang="en-US" sz="1800" b="1" i="0" u="none" strike="noStrike" cap="none" dirty="0" err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r>
                <a:rPr lang="en-US" sz="1800" b="1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]</a:t>
              </a:r>
              <a:endParaRPr dirty="0"/>
            </a:p>
          </p:txBody>
        </p:sp>
        <p:pic>
          <p:nvPicPr>
            <p:cNvPr id="623" name="Google Shape;623;p26" descr="Male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150346" y="6220832"/>
              <a:ext cx="516155" cy="4731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4" name="Google Shape;624;p26" descr="Female with solid fil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64151" y="6315407"/>
              <a:ext cx="516155" cy="516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5" name="Google Shape;625;p26"/>
            <p:cNvSpPr txBox="1"/>
            <p:nvPr/>
          </p:nvSpPr>
          <p:spPr>
            <a:xfrm>
              <a:off x="1760725" y="5847148"/>
              <a:ext cx="943179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Sex [s]</a:t>
              </a:r>
              <a:endParaRPr/>
            </a:p>
          </p:txBody>
        </p:sp>
        <p:sp>
          <p:nvSpPr>
            <p:cNvPr id="626" name="Google Shape;626;p26"/>
            <p:cNvSpPr txBox="1"/>
            <p:nvPr/>
          </p:nvSpPr>
          <p:spPr>
            <a:xfrm>
              <a:off x="119074" y="4890464"/>
              <a:ext cx="1365567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Time [t] </a:t>
              </a:r>
              <a:endParaRPr/>
            </a:p>
          </p:txBody>
        </p:sp>
        <p:pic>
          <p:nvPicPr>
            <p:cNvPr id="627" name="Google Shape;627;p26" descr="Egg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000680" y="5394180"/>
              <a:ext cx="269791" cy="2697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8" name="Google Shape;628;p26" descr="Egg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036166" y="5281890"/>
              <a:ext cx="269791" cy="2697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9" name="Google Shape;629;p26" descr="Egg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171986" y="5268400"/>
              <a:ext cx="296770" cy="2967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0" name="Google Shape;630;p26" descr="Egg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132099" y="5390575"/>
              <a:ext cx="296770" cy="2967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31" name="Google Shape;631;p26"/>
            <p:cNvSpPr txBox="1"/>
            <p:nvPr/>
          </p:nvSpPr>
          <p:spPr>
            <a:xfrm>
              <a:off x="1603293" y="4890464"/>
              <a:ext cx="1775131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Maturity [m] </a:t>
              </a:r>
              <a:endParaRPr/>
            </a:p>
          </p:txBody>
        </p:sp>
        <p:sp>
          <p:nvSpPr>
            <p:cNvPr id="633" name="Google Shape;633;p26"/>
            <p:cNvSpPr/>
            <p:nvPr/>
          </p:nvSpPr>
          <p:spPr>
            <a:xfrm>
              <a:off x="104172" y="85625"/>
              <a:ext cx="2599732" cy="673704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B05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 dirty="0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 OPERATING MODEL</a:t>
              </a:r>
              <a:endParaRPr dirty="0"/>
            </a:p>
          </p:txBody>
        </p:sp>
        <p:sp>
          <p:nvSpPr>
            <p:cNvPr id="634" name="Google Shape;634;p26"/>
            <p:cNvSpPr txBox="1"/>
            <p:nvPr/>
          </p:nvSpPr>
          <p:spPr>
            <a:xfrm>
              <a:off x="8655044" y="3200281"/>
              <a:ext cx="1507450" cy="36933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55A11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C55A11"/>
                  </a:solidFill>
                  <a:latin typeface="Arial"/>
                  <a:ea typeface="Arial"/>
                  <a:cs typeface="Arial"/>
                  <a:sym typeface="Arial"/>
                </a:rPr>
                <a:t>N[t,i,s,m,k]</a:t>
              </a:r>
              <a:endParaRPr/>
            </a:p>
          </p:txBody>
        </p:sp>
        <p:sp>
          <p:nvSpPr>
            <p:cNvPr id="635" name="Google Shape;635;p26"/>
            <p:cNvSpPr txBox="1"/>
            <p:nvPr/>
          </p:nvSpPr>
          <p:spPr>
            <a:xfrm>
              <a:off x="128599" y="5847148"/>
              <a:ext cx="1365567" cy="36933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Size [k] </a:t>
              </a:r>
              <a:endParaRPr/>
            </a:p>
          </p:txBody>
        </p:sp>
        <p:pic>
          <p:nvPicPr>
            <p:cNvPr id="636" name="Google Shape;636;p26" descr="Crab outlin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34468" y="6438539"/>
              <a:ext cx="226714" cy="2267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7" name="Google Shape;637;p26" descr="Crab outlin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88117" y="6289749"/>
              <a:ext cx="356751" cy="3567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8" name="Google Shape;638;p26" descr="Crab outlin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92737" y="6218973"/>
              <a:ext cx="438286" cy="4382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9" name="Google Shape;639;p26" descr="Crab outlin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69853" y="6170801"/>
              <a:ext cx="551425" cy="551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0" name="Google Shape;640;p26" descr="Crab outline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6218" y="6646500"/>
              <a:ext cx="189642" cy="18964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26"/>
            <p:cNvSpPr txBox="1"/>
            <p:nvPr/>
          </p:nvSpPr>
          <p:spPr>
            <a:xfrm>
              <a:off x="13216" y="5384240"/>
              <a:ext cx="2098073" cy="3385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n-US" sz="1600" b="0" i="1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Months and years </a:t>
              </a:r>
              <a:endParaRPr/>
            </a:p>
          </p:txBody>
        </p:sp>
        <p:sp>
          <p:nvSpPr>
            <p:cNvPr id="642" name="Google Shape;642;p26"/>
            <p:cNvSpPr/>
            <p:nvPr/>
          </p:nvSpPr>
          <p:spPr>
            <a:xfrm rot="-4683597">
              <a:off x="11178871" y="4063046"/>
              <a:ext cx="710386" cy="281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C55A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BF9000"/>
                  </a:solidFill>
                  <a:latin typeface="Arial"/>
                  <a:ea typeface="Arial"/>
                  <a:cs typeface="Arial"/>
                  <a:sym typeface="Arial"/>
                </a:rPr>
                <a:t>July</a:t>
              </a:r>
              <a:endParaRPr/>
            </a:p>
          </p:txBody>
        </p:sp>
        <p:sp>
          <p:nvSpPr>
            <p:cNvPr id="643" name="Google Shape;643;p26"/>
            <p:cNvSpPr/>
            <p:nvPr/>
          </p:nvSpPr>
          <p:spPr>
            <a:xfrm rot="-3127823">
              <a:off x="10674834" y="4967371"/>
              <a:ext cx="927146" cy="281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C55A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BF9000"/>
                  </a:solidFill>
                  <a:latin typeface="Arial"/>
                  <a:ea typeface="Arial"/>
                  <a:cs typeface="Arial"/>
                  <a:sym typeface="Arial"/>
                </a:rPr>
                <a:t>Aug.</a:t>
              </a:r>
              <a:endParaRPr/>
            </a:p>
          </p:txBody>
        </p:sp>
        <p:sp>
          <p:nvSpPr>
            <p:cNvPr id="644" name="Google Shape;644;p26"/>
            <p:cNvSpPr/>
            <p:nvPr/>
          </p:nvSpPr>
          <p:spPr>
            <a:xfrm rot="-1776950">
              <a:off x="9911669" y="5622835"/>
              <a:ext cx="908303" cy="281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C55A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BF9000"/>
                  </a:solidFill>
                  <a:latin typeface="Arial"/>
                  <a:ea typeface="Arial"/>
                  <a:cs typeface="Arial"/>
                  <a:sym typeface="Arial"/>
                </a:rPr>
                <a:t>Sept.</a:t>
              </a:r>
              <a:endParaRPr/>
            </a:p>
          </p:txBody>
        </p:sp>
        <p:sp>
          <p:nvSpPr>
            <p:cNvPr id="645" name="Google Shape;645;p26"/>
            <p:cNvSpPr/>
            <p:nvPr/>
          </p:nvSpPr>
          <p:spPr>
            <a:xfrm>
              <a:off x="8893054" y="5861112"/>
              <a:ext cx="908303" cy="281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C55A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BF9000"/>
                  </a:solidFill>
                  <a:latin typeface="Arial"/>
                  <a:ea typeface="Arial"/>
                  <a:cs typeface="Arial"/>
                  <a:sym typeface="Arial"/>
                </a:rPr>
                <a:t>Oct.</a:t>
              </a: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 rot="1982431">
              <a:off x="7803101" y="5529167"/>
              <a:ext cx="908303" cy="281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C55A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BF9000"/>
                  </a:solidFill>
                  <a:latin typeface="Arial"/>
                  <a:ea typeface="Arial"/>
                  <a:cs typeface="Arial"/>
                  <a:sym typeface="Arial"/>
                </a:rPr>
                <a:t>Nov.</a:t>
              </a: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 rot="3696708">
              <a:off x="7065777" y="4744359"/>
              <a:ext cx="908303" cy="281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C55A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BF9000"/>
                  </a:solidFill>
                  <a:latin typeface="Arial"/>
                  <a:ea typeface="Arial"/>
                  <a:cs typeface="Arial"/>
                  <a:sym typeface="Arial"/>
                </a:rPr>
                <a:t>Dec.</a:t>
              </a:r>
              <a:endParaRPr/>
            </a:p>
          </p:txBody>
        </p:sp>
        <p:sp>
          <p:nvSpPr>
            <p:cNvPr id="648" name="Google Shape;648;p26"/>
            <p:cNvSpPr/>
            <p:nvPr/>
          </p:nvSpPr>
          <p:spPr>
            <a:xfrm rot="5114140">
              <a:off x="6732276" y="3708499"/>
              <a:ext cx="908303" cy="281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C55A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BF9000"/>
                  </a:solidFill>
                  <a:latin typeface="Arial"/>
                  <a:ea typeface="Arial"/>
                  <a:cs typeface="Arial"/>
                  <a:sym typeface="Arial"/>
                </a:rPr>
                <a:t>Jan.</a:t>
              </a:r>
              <a:endParaRPr/>
            </a:p>
          </p:txBody>
        </p:sp>
        <p:sp>
          <p:nvSpPr>
            <p:cNvPr id="649" name="Google Shape;649;p26"/>
            <p:cNvSpPr/>
            <p:nvPr/>
          </p:nvSpPr>
          <p:spPr>
            <a:xfrm rot="6682492">
              <a:off x="6909547" y="2664882"/>
              <a:ext cx="908303" cy="281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C55A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BF9000"/>
                  </a:solidFill>
                  <a:latin typeface="Arial"/>
                  <a:ea typeface="Arial"/>
                  <a:cs typeface="Arial"/>
                  <a:sym typeface="Arial"/>
                </a:rPr>
                <a:t>Feb.</a:t>
              </a:r>
              <a:endParaRPr/>
            </a:p>
          </p:txBody>
        </p:sp>
        <p:sp>
          <p:nvSpPr>
            <p:cNvPr id="650" name="Google Shape;650;p26"/>
            <p:cNvSpPr/>
            <p:nvPr/>
          </p:nvSpPr>
          <p:spPr>
            <a:xfrm rot="8339887">
              <a:off x="7474164" y="1787070"/>
              <a:ext cx="908303" cy="281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C55A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BF9000"/>
                  </a:solidFill>
                  <a:latin typeface="Arial"/>
                  <a:ea typeface="Arial"/>
                  <a:cs typeface="Arial"/>
                  <a:sym typeface="Arial"/>
                </a:rPr>
                <a:t>March</a:t>
              </a:r>
              <a:endParaRPr/>
            </a:p>
          </p:txBody>
        </p:sp>
        <p:sp>
          <p:nvSpPr>
            <p:cNvPr id="651" name="Google Shape;651;p26"/>
            <p:cNvSpPr/>
            <p:nvPr/>
          </p:nvSpPr>
          <p:spPr>
            <a:xfrm rot="9720063">
              <a:off x="8335345" y="1289320"/>
              <a:ext cx="908303" cy="281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C55A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BF9000"/>
                  </a:solidFill>
                  <a:latin typeface="Arial"/>
                  <a:ea typeface="Arial"/>
                  <a:cs typeface="Arial"/>
                  <a:sym typeface="Arial"/>
                </a:rPr>
                <a:t>April</a:t>
              </a: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 rot="-9978374">
              <a:off x="9401310" y="1249942"/>
              <a:ext cx="908303" cy="281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C55A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BF9000"/>
                  </a:solidFill>
                  <a:latin typeface="Arial"/>
                  <a:ea typeface="Arial"/>
                  <a:cs typeface="Arial"/>
                  <a:sym typeface="Arial"/>
                </a:rPr>
                <a:t>May</a:t>
              </a: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 rot="-8311300">
              <a:off x="10295889" y="1703322"/>
              <a:ext cx="908303" cy="281437"/>
            </a:xfrm>
            <a:prstGeom prst="rect">
              <a:avLst/>
            </a:prstGeom>
            <a:solidFill>
              <a:schemeClr val="lt1"/>
            </a:solidFill>
            <a:ln w="25400" cap="flat" cmpd="sng">
              <a:solidFill>
                <a:srgbClr val="C55A1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BF9000"/>
                  </a:solidFill>
                  <a:latin typeface="Arial"/>
                  <a:ea typeface="Arial"/>
                  <a:cs typeface="Arial"/>
                  <a:sym typeface="Arial"/>
                </a:rPr>
                <a:t>June</a:t>
              </a:r>
              <a:endParaRPr/>
            </a:p>
          </p:txBody>
        </p:sp>
        <p:sp>
          <p:nvSpPr>
            <p:cNvPr id="654" name="Google Shape;654;p26"/>
            <p:cNvSpPr txBox="1"/>
            <p:nvPr/>
          </p:nvSpPr>
          <p:spPr>
            <a:xfrm rot="-6999043">
              <a:off x="5703972" y="4539722"/>
              <a:ext cx="2443059" cy="441170"/>
            </a:xfrm>
            <a:prstGeom prst="rect">
              <a:avLst/>
            </a:prstGeom>
            <a:solidFill>
              <a:srgbClr val="FE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F6000"/>
                  </a:solidFill>
                  <a:latin typeface="Arial"/>
                  <a:ea typeface="Arial"/>
                  <a:cs typeface="Arial"/>
                  <a:sym typeface="Arial"/>
                </a:rPr>
                <a:t>Movement </a:t>
              </a:r>
              <a:r>
                <a:rPr lang="en-US" sz="1800" b="1">
                  <a:solidFill>
                    <a:srgbClr val="C55A11"/>
                  </a:solidFill>
                  <a:latin typeface="Arial"/>
                  <a:ea typeface="Arial"/>
                  <a:cs typeface="Arial"/>
                  <a:sym typeface="Arial"/>
                </a:rPr>
                <a:t>[t,i,s,m,k]</a:t>
              </a:r>
              <a:endParaRPr/>
            </a:p>
          </p:txBody>
        </p:sp>
        <p:sp>
          <p:nvSpPr>
            <p:cNvPr id="655" name="Google Shape;655;p26"/>
            <p:cNvSpPr txBox="1"/>
            <p:nvPr/>
          </p:nvSpPr>
          <p:spPr>
            <a:xfrm rot="-10469269">
              <a:off x="7249166" y="6167458"/>
              <a:ext cx="3189658" cy="369332"/>
            </a:xfrm>
            <a:prstGeom prst="rect">
              <a:avLst/>
            </a:prstGeom>
            <a:solidFill>
              <a:srgbClr val="FEE599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F6000"/>
                  </a:solidFill>
                  <a:latin typeface="Arial"/>
                  <a:ea typeface="Arial"/>
                  <a:cs typeface="Arial"/>
                  <a:sym typeface="Arial"/>
                </a:rPr>
                <a:t>Natural Mortality</a:t>
              </a:r>
              <a:r>
                <a:rPr lang="en-US" sz="1800" b="1">
                  <a:solidFill>
                    <a:srgbClr val="C55A11"/>
                  </a:solidFill>
                  <a:latin typeface="Arial"/>
                  <a:ea typeface="Arial"/>
                  <a:cs typeface="Arial"/>
                  <a:sym typeface="Arial"/>
                </a:rPr>
                <a:t> [t,i,s,m,k]</a:t>
              </a:r>
              <a:endParaRPr/>
            </a:p>
          </p:txBody>
        </p:sp>
        <p:sp>
          <p:nvSpPr>
            <p:cNvPr id="5" name="Google Shape;622;p26">
              <a:extLst>
                <a:ext uri="{FF2B5EF4-FFF2-40B4-BE49-F238E27FC236}">
                  <a16:creationId xmlns:a16="http://schemas.microsoft.com/office/drawing/2014/main" id="{85ACE824-108F-D56F-F78A-04DAA5947AD9}"/>
                </a:ext>
              </a:extLst>
            </p:cNvPr>
            <p:cNvSpPr txBox="1"/>
            <p:nvPr/>
          </p:nvSpPr>
          <p:spPr>
            <a:xfrm>
              <a:off x="3677460" y="103474"/>
              <a:ext cx="4837080" cy="646290"/>
            </a:xfrm>
            <a:prstGeom prst="rect">
              <a:avLst/>
            </a:prstGeom>
            <a:solidFill>
              <a:schemeClr val="lt1"/>
            </a:solidFill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3600" dirty="0"/>
                <a:t>Population dynamics</a:t>
              </a:r>
              <a:endParaRPr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316871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212</Words>
  <Application>Microsoft Office PowerPoint</Application>
  <PresentationFormat>Grand écran</PresentationFormat>
  <Paragraphs>47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test</dc:creator>
  <cp:lastModifiedBy>test</cp:lastModifiedBy>
  <cp:revision>1</cp:revision>
  <dcterms:created xsi:type="dcterms:W3CDTF">2023-01-07T00:15:48Z</dcterms:created>
  <dcterms:modified xsi:type="dcterms:W3CDTF">2023-01-07T00:28:35Z</dcterms:modified>
</cp:coreProperties>
</file>