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64" r:id="rId3"/>
    <p:sldId id="265" r:id="rId4"/>
    <p:sldId id="258" r:id="rId5"/>
    <p:sldId id="259" r:id="rId6"/>
    <p:sldId id="260" r:id="rId7"/>
    <p:sldId id="261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305" r:id="rId19"/>
    <p:sldId id="306" r:id="rId20"/>
    <p:sldId id="280" r:id="rId21"/>
    <p:sldId id="281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0" r:id="rId31"/>
    <p:sldId id="301" r:id="rId32"/>
    <p:sldId id="302" r:id="rId33"/>
    <p:sldId id="303" r:id="rId34"/>
    <p:sldId id="283" r:id="rId35"/>
    <p:sldId id="304" r:id="rId36"/>
    <p:sldId id="285" r:id="rId37"/>
    <p:sldId id="286" r:id="rId38"/>
    <p:sldId id="287" r:id="rId39"/>
    <p:sldId id="288" r:id="rId40"/>
    <p:sldId id="289" r:id="rId41"/>
    <p:sldId id="307" r:id="rId42"/>
    <p:sldId id="29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5"/>
    <p:restoredTop sz="94613"/>
  </p:normalViewPr>
  <p:slideViewPr>
    <p:cSldViewPr snapToGrid="0" snapToObjects="1" showGuides="1">
      <p:cViewPr varScale="1">
        <p:scale>
          <a:sx n="118" d="100"/>
          <a:sy n="118" d="100"/>
        </p:scale>
        <p:origin x="216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3418-03AE-E04E-8436-3042FFD692E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6472B-BF1A-064A-B1E0-7D20DA5D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0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C9D4-D70C-8744-B8EA-410692182F3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918" y="1122363"/>
            <a:ext cx="9377082" cy="2387600"/>
          </a:xfrm>
        </p:spPr>
        <p:txBody>
          <a:bodyPr>
            <a:normAutofit/>
          </a:bodyPr>
          <a:lstStyle/>
          <a:p>
            <a:r>
              <a:rPr lang="en-US" dirty="0"/>
              <a:t>Machine Translation: IBM Models and Word Alignment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from Philipp Koehn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/>
              <a:t>彭楠赟</a:t>
            </a:r>
            <a:endParaRPr lang="en-US" dirty="0"/>
          </a:p>
          <a:p>
            <a:r>
              <a:rPr lang="en-US"/>
              <a:t>November 2,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Generative Story for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b="1" dirty="0"/>
              <a:t>f</a:t>
            </a:r>
            <a:r>
              <a:rPr lang="en-US" dirty="0"/>
              <a:t>, </a:t>
            </a:r>
            <a:r>
              <a:rPr lang="en-US" dirty="0" err="1"/>
              <a:t>a|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Start with </a:t>
                </a:r>
                <a:r>
                  <a:rPr lang="en-US" b="1" dirty="0"/>
                  <a:t>e</a:t>
                </a:r>
                <a:r>
                  <a:rPr lang="en-US" dirty="0"/>
                  <a:t>, an English sequence of words e</a:t>
                </a:r>
                <a:r>
                  <a:rPr lang="en-US" baseline="-25000" dirty="0"/>
                  <a:t>1</a:t>
                </a:r>
                <a:r>
                  <a:rPr lang="en-US" dirty="0"/>
                  <a:t>, ..., 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n</a:t>
                </a:r>
                <a:endParaRPr lang="en-US" dirty="0"/>
              </a:p>
              <a:p>
                <a:r>
                  <a:rPr lang="en-US" dirty="0"/>
                  <a:t>Choose a length </a:t>
                </a:r>
                <a:r>
                  <a:rPr lang="en-US" u="sng" dirty="0"/>
                  <a:t>m</a:t>
                </a:r>
                <a:r>
                  <a:rPr lang="en-US" dirty="0"/>
                  <a:t> for </a:t>
                </a:r>
                <a:r>
                  <a:rPr lang="en-US" b="1" dirty="0"/>
                  <a:t>f</a:t>
                </a:r>
                <a:r>
                  <a:rPr lang="en-US" dirty="0"/>
                  <a:t>, the foreign sequence based on a small exponential distribution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Choose an alignment </a:t>
                </a:r>
                <a:r>
                  <a:rPr lang="en-US" u="sng" dirty="0"/>
                  <a:t>a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For each foreign word f</a:t>
                </a:r>
                <a:r>
                  <a:rPr lang="en-US" baseline="-25000" dirty="0"/>
                  <a:t>i</a:t>
                </a:r>
                <a:r>
                  <a:rPr lang="en-US" dirty="0"/>
                  <a:t>, incur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lexical transition probability</a:t>
                </a:r>
              </a:p>
              <a:p>
                <a:r>
                  <a:rPr lang="en-US" dirty="0"/>
                  <a:t>Overall: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nary>
                      <m:naryPr>
                        <m:chr m:val="∏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  <a:blipFill rotWithShape="0">
                <a:blip r:embed="rId2"/>
                <a:stretch>
                  <a:fillRect l="-1043" t="-3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14907" y="4715933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     house       is         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2733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77867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33001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8866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22733" y="56017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440" y="56234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33001" y="56234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02392" y="56234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5781" y="599119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ε</a:t>
            </a:r>
            <a:r>
              <a:rPr lang="en-US" dirty="0"/>
              <a:t>/(5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7181" y="601339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klein|small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0381" y="6032392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ist|is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51212" y="603239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das|the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5650" y="603239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Haus|house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1534" y="539486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4, 2 -&gt; 3, 3 -&gt; 1, 4 -&gt; 2}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621889" y="5000751"/>
            <a:ext cx="1293013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71766" y="5000751"/>
            <a:ext cx="1395992" cy="7495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685033" y="5000751"/>
            <a:ext cx="2229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621889" y="5000751"/>
            <a:ext cx="545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transition probabilities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1042"/>
          </a:xfrm>
        </p:spPr>
        <p:txBody>
          <a:bodyPr/>
          <a:lstStyle/>
          <a:p>
            <a:r>
              <a:rPr lang="en-US" dirty="0"/>
              <a:t>This generative story is dependent on t(</a:t>
            </a:r>
            <a:r>
              <a:rPr lang="en-US" dirty="0" err="1"/>
              <a:t>f|e</a:t>
            </a:r>
            <a:r>
              <a:rPr lang="en-US" dirty="0"/>
              <a:t>), i.e. word-to-word probabilities. But we don't have them!</a:t>
            </a:r>
          </a:p>
          <a:p>
            <a:r>
              <a:rPr lang="en-US" dirty="0"/>
              <a:t>If we had a corpus of f, e pairs with alignments a, we could form t(</a:t>
            </a:r>
            <a:r>
              <a:rPr lang="en-US" dirty="0" err="1"/>
              <a:t>f|e</a:t>
            </a:r>
            <a:r>
              <a:rPr lang="en-US" dirty="0"/>
              <a:t>) via a maximum likelihood estimate. But we don't have alignments!</a:t>
            </a:r>
          </a:p>
          <a:p>
            <a:r>
              <a:rPr lang="en-US" dirty="0"/>
              <a:t>If we had t(</a:t>
            </a:r>
            <a:r>
              <a:rPr lang="en-US" dirty="0" err="1"/>
              <a:t>f|e</a:t>
            </a:r>
            <a:r>
              <a:rPr lang="en-US" dirty="0"/>
              <a:t>) we could use that to figure out the most likely alignment for a sentence pair. But see above...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17869" y="4690533"/>
            <a:ext cx="1587294" cy="1038198"/>
            <a:chOff x="1917869" y="4690533"/>
            <a:chExt cx="1587294" cy="1038198"/>
          </a:xfrm>
        </p:grpSpPr>
        <p:sp>
          <p:nvSpPr>
            <p:cNvPr id="4" name="TextBox 3"/>
            <p:cNvSpPr txBox="1"/>
            <p:nvPr/>
          </p:nvSpPr>
          <p:spPr>
            <a:xfrm>
              <a:off x="1937907" y="4690533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 </a:t>
              </a:r>
              <a:r>
                <a:rPr lang="en-US" dirty="0" err="1"/>
                <a:t>maison</a:t>
              </a:r>
              <a:r>
                <a:rPr lang="en-US" dirty="0"/>
                <a:t> bleu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7869" y="5359399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blue house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091893" y="4991430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54455" y="4993381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76068" y="4991430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ight Arrow 12"/>
          <p:cNvSpPr/>
          <p:nvPr/>
        </p:nvSpPr>
        <p:spPr>
          <a:xfrm>
            <a:off x="3599919" y="513080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47549"/>
              </p:ext>
            </p:extLst>
          </p:nvPr>
        </p:nvGraphicFramePr>
        <p:xfrm>
          <a:off x="4428067" y="4582160"/>
          <a:ext cx="44704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/>
                        <a:t>la, the = </a:t>
                      </a:r>
                      <a:r>
                        <a:rPr lang="en-US" strike="sngStrike" baseline="0" dirty="0"/>
                        <a:t>12</a:t>
                      </a:r>
                      <a:r>
                        <a:rPr lang="en-US" dirty="0"/>
                        <a:t>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= </a:t>
                      </a:r>
                      <a:r>
                        <a:rPr lang="en-US" strike="dblStrike" baseline="0" dirty="0"/>
                        <a:t>45</a:t>
                      </a:r>
                      <a:r>
                        <a:rPr lang="en-US" dirty="0"/>
                        <a:t> 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/>
                        <a:t>maison</a:t>
                      </a:r>
                      <a:r>
                        <a:rPr lang="en-US" dirty="0"/>
                        <a:t>, house = </a:t>
                      </a:r>
                      <a:r>
                        <a:rPr lang="en-US" strike="sngStrike" baseline="0" dirty="0"/>
                        <a:t>7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= </a:t>
                      </a:r>
                      <a:r>
                        <a:rPr lang="en-US" strike="dblStrike" baseline="0" dirty="0"/>
                        <a:t>14</a:t>
                      </a:r>
                      <a:r>
                        <a:rPr lang="en-US" dirty="0"/>
                        <a:t>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/>
                        <a:t>bleu,</a:t>
                      </a:r>
                      <a:r>
                        <a:rPr lang="en-US" baseline="0" dirty="0"/>
                        <a:t> blue = </a:t>
                      </a:r>
                      <a:r>
                        <a:rPr lang="en-US" strike="sngStrike" baseline="0" dirty="0"/>
                        <a:t>6</a:t>
                      </a:r>
                      <a:r>
                        <a:rPr lang="en-US" baseline="0" dirty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= </a:t>
                      </a:r>
                      <a:r>
                        <a:rPr lang="en-US" strike="dblStrike" baseline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83317"/>
              </p:ext>
            </p:extLst>
          </p:nvPr>
        </p:nvGraphicFramePr>
        <p:xfrm>
          <a:off x="999067" y="5891880"/>
          <a:ext cx="6358466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 err="1"/>
                        <a:t>la|the</a:t>
                      </a:r>
                      <a:r>
                        <a:rPr lang="en-US" dirty="0"/>
                        <a:t> = 13/46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la|blue</a:t>
                      </a:r>
                      <a:r>
                        <a:rPr lang="en-US" dirty="0"/>
                        <a:t> = 0/46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 | house = 2/46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/>
                        <a:t>maison</a:t>
                      </a:r>
                      <a:r>
                        <a:rPr lang="en-US" dirty="0"/>
                        <a:t>|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house = </a:t>
                      </a:r>
                      <a:r>
                        <a:rPr lang="en-US" strike="noStrike" baseline="0" dirty="0"/>
                        <a:t>8/15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maison|the</a:t>
                      </a:r>
                      <a:r>
                        <a:rPr lang="en-US" dirty="0"/>
                        <a:t> 0/15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maison</a:t>
                      </a:r>
                      <a:r>
                        <a:rPr lang="en-US" dirty="0"/>
                        <a:t> | blue = 0/15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7494586" y="614334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174140" y="5774008"/>
            <a:ext cx="1587294" cy="1038198"/>
            <a:chOff x="8174140" y="5774008"/>
            <a:chExt cx="1587294" cy="1038198"/>
          </a:xfrm>
        </p:grpSpPr>
        <p:sp>
          <p:nvSpPr>
            <p:cNvPr id="18" name="TextBox 17"/>
            <p:cNvSpPr txBox="1"/>
            <p:nvPr/>
          </p:nvSpPr>
          <p:spPr>
            <a:xfrm>
              <a:off x="8174140" y="5774008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 </a:t>
              </a:r>
              <a:r>
                <a:rPr lang="en-US" dirty="0" err="1"/>
                <a:t>maison</a:t>
              </a:r>
              <a:r>
                <a:rPr lang="en-US" dirty="0"/>
                <a:t> bleu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4140" y="6442874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blue house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328126" y="6074905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810726" y="6076856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832339" y="6074905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56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the chicken-and-egg (i.e. incomplete data) problem:</a:t>
            </a:r>
          </a:p>
          <a:p>
            <a:pPr lvl="1"/>
            <a:r>
              <a:rPr lang="en-US" dirty="0"/>
              <a:t>If we had </a:t>
            </a:r>
            <a:r>
              <a:rPr lang="en-US" u="sng" dirty="0"/>
              <a:t>complete data</a:t>
            </a:r>
            <a:r>
              <a:rPr lang="en-US" dirty="0"/>
              <a:t> we could estimate the </a:t>
            </a:r>
            <a:r>
              <a:rPr lang="en-US" u="sng" dirty="0"/>
              <a:t>model</a:t>
            </a:r>
            <a:endParaRPr lang="en-US" dirty="0"/>
          </a:p>
          <a:p>
            <a:pPr lvl="1"/>
            <a:r>
              <a:rPr lang="en-US" dirty="0"/>
              <a:t>If we had </a:t>
            </a:r>
            <a:r>
              <a:rPr lang="en-US" u="sng" dirty="0"/>
              <a:t>model</a:t>
            </a:r>
            <a:r>
              <a:rPr lang="en-US" dirty="0"/>
              <a:t>, we could fill in the </a:t>
            </a:r>
            <a:r>
              <a:rPr lang="en-US" u="sng" dirty="0"/>
              <a:t>gaps in the data</a:t>
            </a:r>
            <a:endParaRPr lang="en-US" dirty="0"/>
          </a:p>
          <a:p>
            <a:r>
              <a:rPr lang="en-US" dirty="0"/>
              <a:t>Expectation Maximization (EM) in a nutshell: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 model parameters (e.g. uniform, random)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 probabilities to the missing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estimate model parameters from the completed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2-3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7619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6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8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3697"/>
            <a:ext cx="10515600" cy="208326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pathlen</a:t>
            </a:r>
            <a:r>
              <a:rPr lang="en-US" dirty="0"/>
              <a:t>(apple, tomato)?</a:t>
            </a:r>
          </a:p>
          <a:p>
            <a:pPr lvl="1"/>
            <a:r>
              <a:rPr lang="en-US" dirty="0"/>
              <a:t>6</a:t>
            </a:r>
          </a:p>
          <a:p>
            <a:pPr lvl="1"/>
            <a:r>
              <a:rPr lang="en-US" dirty="0"/>
              <a:t>5</a:t>
            </a:r>
          </a:p>
          <a:p>
            <a:pPr lvl="1"/>
            <a:r>
              <a:rPr lang="en-US" dirty="0"/>
              <a:t>4</a:t>
            </a:r>
          </a:p>
          <a:p>
            <a:pPr lvl="1"/>
            <a:r>
              <a:rPr lang="en-US" dirty="0"/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546100"/>
            <a:ext cx="30226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5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4,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571875"/>
            <a:ext cx="10515600" cy="208326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We've observed counts of words in a corpus per the table</a:t>
            </a:r>
          </a:p>
          <a:p>
            <a:r>
              <a:rPr lang="en-US" dirty="0"/>
              <a:t>What is </a:t>
            </a:r>
            <a:r>
              <a:rPr lang="en-US" dirty="0" err="1"/>
              <a:t>resnik</a:t>
            </a:r>
            <a:r>
              <a:rPr lang="en-US" dirty="0"/>
              <a:t> similarity of (potato, tomato)?</a:t>
            </a:r>
          </a:p>
          <a:p>
            <a:r>
              <a:rPr lang="en-US" dirty="0"/>
              <a:t>What is </a:t>
            </a:r>
            <a:r>
              <a:rPr lang="en-US" dirty="0" err="1"/>
              <a:t>resnik</a:t>
            </a:r>
            <a:r>
              <a:rPr lang="en-US" dirty="0"/>
              <a:t> similarity of (apple, tomato)?</a:t>
            </a:r>
          </a:p>
          <a:p>
            <a:pPr lvl="1"/>
            <a:r>
              <a:rPr lang="en-US" dirty="0"/>
              <a:t>-log(1/2)</a:t>
            </a:r>
          </a:p>
          <a:p>
            <a:pPr lvl="1"/>
            <a:r>
              <a:rPr lang="en-US" dirty="0"/>
              <a:t>-log(4/5)</a:t>
            </a:r>
          </a:p>
          <a:p>
            <a:pPr lvl="1"/>
            <a:r>
              <a:rPr lang="en-US" dirty="0"/>
              <a:t>-log(1/5)</a:t>
            </a:r>
          </a:p>
          <a:p>
            <a:pPr lvl="1"/>
            <a:r>
              <a:rPr lang="en-US" dirty="0"/>
              <a:t>-log(5/8)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546100"/>
            <a:ext cx="3022600" cy="28448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03139" y="3826340"/>
          <a:ext cx="1921022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317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/>
                        <a:t>potato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/>
                        <a:t>tomato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/>
                        <a:t>vegetable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4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A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foreign sentence </a:t>
                </a:r>
                <a:r>
                  <a:rPr lang="en-US" b="1" dirty="0"/>
                  <a:t>f</a:t>
                </a:r>
                <a:r>
                  <a:rPr lang="en-US" dirty="0"/>
                  <a:t>, we search for the most likely English sentence </a:t>
                </a:r>
                <a:r>
                  <a:rPr lang="en-US" b="1" dirty="0"/>
                  <a:t>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as we've done before, we're going to break this up into two parts with Bayes' rule and </a:t>
                </a:r>
                <a:r>
                  <a:rPr lang="en-US" dirty="0" err="1"/>
                  <a:t>argmax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𝒆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b="1" dirty="0" err="1"/>
                  <a:t>ê</a:t>
                </a:r>
                <a:r>
                  <a:rPr lang="en-US" dirty="0"/>
                  <a:t> = </a:t>
                </a:r>
                <a:r>
                  <a:rPr lang="en-US" dirty="0" err="1"/>
                  <a:t>argmax</a:t>
                </a:r>
                <a:r>
                  <a:rPr lang="en-US" b="1" baseline="-25000" dirty="0" err="1"/>
                  <a:t>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26200" y="4631267"/>
            <a:ext cx="208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 model</a:t>
            </a:r>
          </a:p>
          <a:p>
            <a:r>
              <a:rPr lang="en-US" dirty="0"/>
              <a:t>(previously covered)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8733" y="3731902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translation model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05587" y="4384179"/>
            <a:ext cx="184680" cy="35715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569200" y="3954119"/>
            <a:ext cx="499533" cy="147115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5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and 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 Algorithm consists of two steps</a:t>
            </a:r>
          </a:p>
          <a:p>
            <a:r>
              <a:rPr lang="en-US" dirty="0"/>
              <a:t>Expectation (E) Step: Apply model to data</a:t>
            </a:r>
          </a:p>
          <a:p>
            <a:pPr lvl="1"/>
            <a:r>
              <a:rPr lang="en-US" dirty="0"/>
              <a:t>parts of the model are hidden (here: alignments)</a:t>
            </a:r>
          </a:p>
          <a:p>
            <a:pPr lvl="1"/>
            <a:r>
              <a:rPr lang="en-US" dirty="0"/>
              <a:t>using the model, assign probabilities to possible values</a:t>
            </a:r>
          </a:p>
          <a:p>
            <a:pPr lvl="1"/>
            <a:r>
              <a:rPr lang="en-US" dirty="0"/>
              <a:t>think of this as 'creating data'</a:t>
            </a:r>
          </a:p>
          <a:p>
            <a:r>
              <a:rPr lang="en-US" dirty="0"/>
              <a:t>Maximization (M) Step: Estimate model from data</a:t>
            </a:r>
          </a:p>
          <a:p>
            <a:pPr lvl="1"/>
            <a:r>
              <a:rPr lang="en-US" dirty="0"/>
              <a:t>which data? the data we just created!</a:t>
            </a:r>
          </a:p>
          <a:p>
            <a:pPr lvl="1"/>
            <a:r>
              <a:rPr lang="en-US" dirty="0"/>
              <a:t>take the assigned values as fact</a:t>
            </a:r>
          </a:p>
          <a:p>
            <a:pPr lvl="1"/>
            <a:r>
              <a:rPr lang="en-US" dirty="0"/>
              <a:t>collect counts weighted by probabilities</a:t>
            </a:r>
          </a:p>
          <a:p>
            <a:pPr lvl="1"/>
            <a:r>
              <a:rPr lang="en-US" dirty="0"/>
              <a:t>estimate model from counts</a:t>
            </a:r>
          </a:p>
          <a:p>
            <a:pPr lvl="1"/>
            <a:r>
              <a:rPr lang="en-US" dirty="0"/>
              <a:t>think of this as 'count and divide'</a:t>
            </a:r>
          </a:p>
          <a:p>
            <a:r>
              <a:rPr lang="en-US" dirty="0"/>
              <a:t>Iterate these steps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8497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and 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be able to compute:</a:t>
            </a:r>
          </a:p>
          <a:p>
            <a:pPr lvl="1"/>
            <a:r>
              <a:rPr lang="en-US" dirty="0"/>
              <a:t>E-Step: </a:t>
            </a:r>
            <a:r>
              <a:rPr lang="en-US" dirty="0" err="1"/>
              <a:t>probabilitiy</a:t>
            </a:r>
            <a:r>
              <a:rPr lang="en-US" dirty="0"/>
              <a:t> of alignments</a:t>
            </a:r>
          </a:p>
          <a:p>
            <a:pPr lvl="1"/>
            <a:r>
              <a:rPr lang="en-US" dirty="0"/>
              <a:t>M-Step: count collection</a:t>
            </a:r>
          </a:p>
        </p:txBody>
      </p:sp>
    </p:spTree>
    <p:extLst>
      <p:ext uri="{BB962C8B-B14F-4D97-AF65-F5344CB8AC3E}">
        <p14:creationId xmlns:p14="http://schemas.microsoft.com/office/powerpoint/2010/main" val="174270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we had a set of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/>
          <a:lstStyle/>
          <a:p>
            <a:r>
              <a:rPr lang="en-US" dirty="0"/>
              <a:t>We could just collect counts and divide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7185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0202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7213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68376"/>
              </p:ext>
            </p:extLst>
          </p:nvPr>
        </p:nvGraphicFramePr>
        <p:xfrm>
          <a:off x="3868892" y="214622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07625" y="2584977"/>
            <a:ext cx="6289267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37216" y="2493347"/>
            <a:ext cx="6289267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37216" y="2847733"/>
            <a:ext cx="6559676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don't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07419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22752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9993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76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don't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we'll collect counts over </a:t>
            </a:r>
            <a:r>
              <a:rPr lang="en-US" u="sng" dirty="0"/>
              <a:t>every possible alignment</a:t>
            </a:r>
            <a:endParaRPr lang="en-US" dirty="0"/>
          </a:p>
          <a:p>
            <a:r>
              <a:rPr lang="en-US" dirty="0"/>
              <a:t>But we'll only trust the counts as much as we trust the alignment, i.e.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a|e</a:t>
            </a:r>
            <a:r>
              <a:rPr lang="en-US" dirty="0"/>
              <a:t>, f)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36301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88550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62688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5874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55815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27018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98966" y="21374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.15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0972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5680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59306" y="208198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.05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37258" y="34290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4691" y="422953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...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84171"/>
              </p:ext>
            </p:extLst>
          </p:nvPr>
        </p:nvGraphicFramePr>
        <p:xfrm>
          <a:off x="4911417" y="9906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.15+.5+...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.15+.05+...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.3+.05+...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.3+.5+...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So, given a sentence, how to calculate the probability of its possible alignments?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, </a:t>
                </a:r>
                <a:r>
                  <a:rPr lang="en-US" b="1" dirty="0"/>
                  <a:t>f</a:t>
                </a:r>
                <a:r>
                  <a:rPr lang="en-US" dirty="0"/>
                  <a:t>) =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a</a:t>
                </a:r>
                <a:r>
                  <a:rPr lang="en-US" dirty="0"/>
                  <a:t>, </a:t>
                </a:r>
                <a:r>
                  <a:rPr lang="en-US" b="1" dirty="0"/>
                  <a:t>e</a:t>
                </a:r>
                <a:r>
                  <a:rPr lang="en-US" dirty="0"/>
                  <a:t>, </a:t>
                </a:r>
                <a:r>
                  <a:rPr lang="en-US" b="1" dirty="0"/>
                  <a:t>f</a:t>
                </a:r>
                <a:r>
                  <a:rPr lang="en-US" dirty="0"/>
                  <a:t>)/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e</a:t>
                </a:r>
                <a:r>
                  <a:rPr lang="en-US" dirty="0"/>
                  <a:t>, </a:t>
                </a:r>
                <a:r>
                  <a:rPr lang="en-US" b="1" dirty="0"/>
                  <a:t>f</a:t>
                </a:r>
                <a:r>
                  <a:rPr lang="en-US" dirty="0"/>
                  <a:t>) [definition of conditional probability]</a:t>
                </a:r>
              </a:p>
              <a:p>
                <a:r>
                  <a:rPr lang="en-US" dirty="0"/>
                  <a:t>=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,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e</a:t>
                </a:r>
                <a:r>
                  <a:rPr lang="en-US" dirty="0"/>
                  <a:t>)/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e</a:t>
                </a:r>
                <a:r>
                  <a:rPr lang="en-US" dirty="0"/>
                  <a:t>) [ibid]</a:t>
                </a:r>
              </a:p>
              <a:p>
                <a:r>
                  <a:rPr lang="en-US" dirty="0"/>
                  <a:t>=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,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)/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 [cancel terms]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[law of total probability]</a:t>
                </a:r>
              </a:p>
              <a:p>
                <a:r>
                  <a:rPr lang="en-US" dirty="0"/>
                  <a:t>So we need to calculate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f</a:t>
                </a:r>
                <a:r>
                  <a:rPr lang="en-US" dirty="0"/>
                  <a:t>, 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  <a:blipFill rotWithShape="0">
                <a:blip r:embed="rId2"/>
                <a:stretch>
                  <a:fillRect l="-928" t="-4024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98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Let's start with a uniform word pair probability table</a:t>
                </a:r>
              </a:p>
              <a:p>
                <a:r>
                  <a:rPr lang="en-US" b="0" dirty="0" err="1"/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i.e. multiply each word pair probability</a:t>
                </a:r>
              </a:p>
              <a:p>
                <a:r>
                  <a:rPr lang="en-US" dirty="0"/>
                  <a:t>do the same for each alignment and normalize by the sum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  <a:blipFill rotWithShape="0">
                <a:blip r:embed="rId2"/>
                <a:stretch>
                  <a:fillRect l="-1467" t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0748"/>
              </p:ext>
            </p:extLst>
          </p:nvPr>
        </p:nvGraphicFramePr>
        <p:xfrm>
          <a:off x="7169095" y="371620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9662" y="2824511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.25*.25 = .0625</a:t>
            </a:r>
          </a:p>
        </p:txBody>
      </p:sp>
      <p:sp>
        <p:nvSpPr>
          <p:cNvPr id="5" name="Rectangle 4"/>
          <p:cNvSpPr/>
          <p:nvPr/>
        </p:nvSpPr>
        <p:spPr>
          <a:xfrm>
            <a:off x="8156772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74583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.0625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.0625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.0625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04624" y="310284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sum=.25</a:t>
            </a:r>
          </a:p>
        </p:txBody>
      </p:sp>
    </p:spTree>
    <p:extLst>
      <p:ext uri="{BB962C8B-B14F-4D97-AF65-F5344CB8AC3E}">
        <p14:creationId xmlns:p14="http://schemas.microsoft.com/office/powerpoint/2010/main" val="8624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/>
              <a:t>(Pretty boring so far!)</a:t>
            </a:r>
          </a:p>
          <a:p>
            <a:r>
              <a:rPr lang="en-US" dirty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</p:spTree>
    <p:extLst>
      <p:ext uri="{BB962C8B-B14F-4D97-AF65-F5344CB8AC3E}">
        <p14:creationId xmlns:p14="http://schemas.microsoft.com/office/powerpoint/2010/main" val="15811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  <p:bldP spid="26" grpId="0"/>
      <p:bldP spid="27" grpId="0"/>
      <p:bldP spid="40" grpId="0"/>
      <p:bldP spid="41" grpId="0"/>
      <p:bldP spid="42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/>
              <a:t>Now collect counts, weighted by each alignment</a:t>
            </a:r>
          </a:p>
          <a:p>
            <a:r>
              <a:rPr lang="en-US" dirty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30158"/>
              </p:ext>
            </p:extLst>
          </p:nvPr>
        </p:nvGraphicFramePr>
        <p:xfrm>
          <a:off x="6351844" y="66835"/>
          <a:ext cx="48232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382123" y="46455"/>
            <a:ext cx="793019" cy="1567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53472" y="687823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755582" y="353481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73026" y="357284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46643" y="347819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7129"/>
            <a:ext cx="10515600" cy="1346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we have counts for events</a:t>
            </a:r>
          </a:p>
          <a:p>
            <a:r>
              <a:rPr lang="en-US" dirty="0"/>
              <a:t>To form a parameter table (t</a:t>
            </a:r>
            <a:r>
              <a:rPr lang="en-US" baseline="-25000" dirty="0"/>
              <a:t>1</a:t>
            </a:r>
            <a:r>
              <a:rPr lang="en-US" dirty="0"/>
              <a:t>), just count (done) and divide</a:t>
            </a:r>
          </a:p>
          <a:p>
            <a:r>
              <a:rPr lang="en-US" dirty="0"/>
              <a:t>Already starting to look better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3758"/>
              </p:ext>
            </p:extLst>
          </p:nvPr>
        </p:nvGraphicFramePr>
        <p:xfrm>
          <a:off x="679327" y="2057476"/>
          <a:ext cx="48232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51269"/>
              </p:ext>
            </p:extLst>
          </p:nvPr>
        </p:nvGraphicFramePr>
        <p:xfrm>
          <a:off x="6668065" y="53557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15868"/>
              </p:ext>
            </p:extLst>
          </p:nvPr>
        </p:nvGraphicFramePr>
        <p:xfrm>
          <a:off x="6668065" y="2314373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7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Model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previous tasks and their models</a:t>
                </a:r>
              </a:p>
              <a:p>
                <a:pPr lvl="1"/>
                <a:r>
                  <a:rPr lang="en-US" dirty="0"/>
                  <a:t>POS tagging: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w</a:t>
                </a:r>
                <a:r>
                  <a:rPr lang="en-US" dirty="0" err="1"/>
                  <a:t>|</a:t>
                </a:r>
                <a:r>
                  <a:rPr lang="en-US" b="1" dirty="0" err="1"/>
                  <a:t>t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one tag per word</a:t>
                </a:r>
              </a:p>
              <a:p>
                <a:pPr lvl="1"/>
                <a:r>
                  <a:rPr lang="en-US" dirty="0"/>
                  <a:t>Parsing</a:t>
                </a:r>
              </a:p>
              <a:p>
                <a:pPr lvl="2"/>
                <a:r>
                  <a:rPr lang="en-US" dirty="0"/>
                  <a:t>build structure out of lower substructure</a:t>
                </a:r>
              </a:p>
              <a:p>
                <a:pPr lvl="2"/>
                <a:r>
                  <a:rPr lang="en-US" dirty="0"/>
                  <a:t>it's clear what parts of the sentence influence a bracketing decision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r>
                  <a:rPr lang="en-US" dirty="0"/>
                  <a:t> we need to model what words in </a:t>
                </a:r>
                <a:r>
                  <a:rPr lang="en-US" b="1" dirty="0"/>
                  <a:t>f</a:t>
                </a:r>
                <a:r>
                  <a:rPr lang="en-US" dirty="0"/>
                  <a:t> correlate to what words in </a:t>
                </a:r>
                <a:r>
                  <a:rPr lang="en-US" b="1" dirty="0"/>
                  <a:t>e</a:t>
                </a:r>
              </a:p>
              <a:p>
                <a:r>
                  <a:rPr lang="en-US" dirty="0"/>
                  <a:t>Might not be 1:1 or monotone!</a:t>
                </a:r>
              </a:p>
              <a:p>
                <a:r>
                  <a:rPr lang="en-US" dirty="0"/>
                  <a:t>But there is an assumption that roughly all the words in </a:t>
                </a:r>
                <a:r>
                  <a:rPr lang="en-US" b="1" dirty="0"/>
                  <a:t>e</a:t>
                </a:r>
                <a:r>
                  <a:rPr lang="en-US" dirty="0"/>
                  <a:t> will have correlating words in </a:t>
                </a:r>
                <a:r>
                  <a:rPr lang="en-US" b="1" dirty="0"/>
                  <a:t>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41322"/>
              </p:ext>
            </p:extLst>
          </p:nvPr>
        </p:nvGraphicFramePr>
        <p:xfrm>
          <a:off x="7113127" y="3851860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 (round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8047"/>
            <a:ext cx="7480412" cy="3030755"/>
          </a:xfrm>
        </p:spPr>
        <p:txBody>
          <a:bodyPr>
            <a:normAutofit/>
          </a:bodyPr>
          <a:lstStyle/>
          <a:p>
            <a:r>
              <a:rPr lang="en-US" dirty="0"/>
              <a:t>We need to re-calculate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a|f,e</a:t>
            </a:r>
            <a:r>
              <a:rPr lang="en-US" dirty="0"/>
              <a:t>) with our new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662" y="28245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 = .125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9568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38965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.5*.25=.125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00566" y="319384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sum=.75</a:t>
            </a:r>
          </a:p>
        </p:txBody>
      </p:sp>
    </p:spTree>
    <p:extLst>
      <p:ext uri="{BB962C8B-B14F-4D97-AF65-F5344CB8AC3E}">
        <p14:creationId xmlns:p14="http://schemas.microsoft.com/office/powerpoint/2010/main" val="258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 (round 2)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70258"/>
              </p:ext>
            </p:extLst>
          </p:nvPr>
        </p:nvGraphicFramePr>
        <p:xfrm>
          <a:off x="389317" y="179966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2300"/>
              </p:ext>
            </p:extLst>
          </p:nvPr>
        </p:nvGraphicFramePr>
        <p:xfrm>
          <a:off x="3017880" y="180614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3185"/>
              </p:ext>
            </p:extLst>
          </p:nvPr>
        </p:nvGraphicFramePr>
        <p:xfrm>
          <a:off x="5844697" y="179966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35063"/>
              </p:ext>
            </p:extLst>
          </p:nvPr>
        </p:nvGraphicFramePr>
        <p:xfrm>
          <a:off x="8732880" y="179914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20594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97005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12506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30160"/>
              </p:ext>
            </p:extLst>
          </p:nvPr>
        </p:nvGraphicFramePr>
        <p:xfrm>
          <a:off x="389317" y="35744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26345"/>
              </p:ext>
            </p:extLst>
          </p:nvPr>
        </p:nvGraphicFramePr>
        <p:xfrm>
          <a:off x="3017880" y="35808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43660"/>
              </p:ext>
            </p:extLst>
          </p:nvPr>
        </p:nvGraphicFramePr>
        <p:xfrm>
          <a:off x="5844697" y="35744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11870"/>
              </p:ext>
            </p:extLst>
          </p:nvPr>
        </p:nvGraphicFramePr>
        <p:xfrm>
          <a:off x="8732880" y="35738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97005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.444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12506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.111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8936" y="275343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 = .125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37985" y="27534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9089" y="273364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67147" y="269806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.5*.25=.125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12506" y="279746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sum=.75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3676"/>
              </p:ext>
            </p:extLst>
          </p:nvPr>
        </p:nvGraphicFramePr>
        <p:xfrm>
          <a:off x="6185922" y="104957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98149" y="455585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.5*.25 = .125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367" y="45959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.5*.25 = .125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56360" y="457669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74735" y="45488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.25*.25=.0625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57885" y="452036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sum=.5625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7285" y="62770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65930" y="633007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.25*.5 = .125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62665" y="63223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98066" y="632230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.25*.5 = .125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950712" y="6133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sum=.75</a:t>
            </a:r>
          </a:p>
        </p:txBody>
      </p:sp>
      <p:sp>
        <p:nvSpPr>
          <p:cNvPr id="7" name="Oval 6"/>
          <p:cNvSpPr/>
          <p:nvPr/>
        </p:nvSpPr>
        <p:spPr>
          <a:xfrm>
            <a:off x="7797005" y="3808575"/>
            <a:ext cx="800567" cy="711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 (round 2)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81411"/>
              </p:ext>
            </p:extLst>
          </p:nvPr>
        </p:nvGraphicFramePr>
        <p:xfrm>
          <a:off x="389317" y="317111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1723"/>
              </p:ext>
            </p:extLst>
          </p:nvPr>
        </p:nvGraphicFramePr>
        <p:xfrm>
          <a:off x="3017880" y="3177591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46786"/>
              </p:ext>
            </p:extLst>
          </p:nvPr>
        </p:nvGraphicFramePr>
        <p:xfrm>
          <a:off x="5844697" y="317111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53881"/>
              </p:ext>
            </p:extLst>
          </p:nvPr>
        </p:nvGraphicFramePr>
        <p:xfrm>
          <a:off x="8732880" y="317059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34308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97005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12506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31389"/>
              </p:ext>
            </p:extLst>
          </p:nvPr>
        </p:nvGraphicFramePr>
        <p:xfrm>
          <a:off x="389317" y="4262750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3886"/>
              </p:ext>
            </p:extLst>
          </p:nvPr>
        </p:nvGraphicFramePr>
        <p:xfrm>
          <a:off x="3017880" y="426922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74918"/>
              </p:ext>
            </p:extLst>
          </p:nvPr>
        </p:nvGraphicFramePr>
        <p:xfrm>
          <a:off x="5844697" y="4262750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06207"/>
              </p:ext>
            </p:extLst>
          </p:nvPr>
        </p:nvGraphicFramePr>
        <p:xfrm>
          <a:off x="8732880" y="426222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97005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.444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12506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.111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65469"/>
              </p:ext>
            </p:extLst>
          </p:nvPr>
        </p:nvGraphicFramePr>
        <p:xfrm>
          <a:off x="1270450" y="1325084"/>
          <a:ext cx="1060056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.167+.333+.222+.444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.222+.111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.222+.111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.167+.333+.222+.444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21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M-Step (round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0945"/>
            <a:ext cx="5700165" cy="13460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Already the </a:t>
            </a:r>
            <a:r>
              <a:rPr lang="en-US" dirty="0" err="1"/>
              <a:t>argmax</a:t>
            </a:r>
            <a:r>
              <a:rPr lang="en-US" dirty="0"/>
              <a:t> is the "right" answer</a:t>
            </a:r>
          </a:p>
          <a:p>
            <a:r>
              <a:rPr lang="en-US" dirty="0"/>
              <a:t>Few more rounds and we'll have perfectly sharp probabilities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68065" y="53557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49259"/>
              </p:ext>
            </p:extLst>
          </p:nvPr>
        </p:nvGraphicFramePr>
        <p:xfrm>
          <a:off x="6668065" y="223002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5387"/>
              </p:ext>
            </p:extLst>
          </p:nvPr>
        </p:nvGraphicFramePr>
        <p:xfrm>
          <a:off x="838200" y="1736816"/>
          <a:ext cx="452344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189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2912"/>
              </p:ext>
            </p:extLst>
          </p:nvPr>
        </p:nvGraphicFramePr>
        <p:xfrm>
          <a:off x="6668065" y="3979954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27073" y="430496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86081" y="4588205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00932" y="489570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555041" y="5203201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224" y="5583504"/>
            <a:ext cx="100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(Note: this was actually run as </a:t>
            </a:r>
            <a:r>
              <a:rPr lang="en-US" dirty="0" err="1"/>
              <a:t>Pr</a:t>
            </a:r>
            <a:r>
              <a:rPr lang="en-US" dirty="0"/>
              <a:t>(e, </a:t>
            </a:r>
            <a:r>
              <a:rPr lang="en-US" dirty="0" err="1"/>
              <a:t>a|f</a:t>
            </a:r>
            <a:r>
              <a:rPr lang="en-US" dirty="0"/>
              <a:t>) which is why the </a:t>
            </a:r>
            <a:r>
              <a:rPr lang="en-US" dirty="0" err="1"/>
              <a:t>probs</a:t>
            </a:r>
            <a:r>
              <a:rPr lang="en-US" dirty="0"/>
              <a:t> don't line up with the previous example) </a:t>
            </a:r>
          </a:p>
        </p:txBody>
      </p:sp>
    </p:spTree>
    <p:extLst>
      <p:ext uri="{BB962C8B-B14F-4D97-AF65-F5344CB8AC3E}">
        <p14:creationId xmlns:p14="http://schemas.microsoft.com/office/powerpoint/2010/main" val="407502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other IBM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1: Lexical translation</a:t>
            </a:r>
          </a:p>
          <a:p>
            <a:r>
              <a:rPr lang="en-US" dirty="0"/>
              <a:t>Model 2: adds absolute reordering model</a:t>
            </a:r>
          </a:p>
          <a:p>
            <a:pPr lvl="1"/>
            <a:r>
              <a:rPr lang="en-US" dirty="0"/>
              <a:t>e.g. how likely is f-word '4' to be a translation of e-word '2' given the length of f is 10 and the length of e is 12?</a:t>
            </a:r>
          </a:p>
          <a:p>
            <a:r>
              <a:rPr lang="en-US" dirty="0"/>
              <a:t>Model 3: adds fertility model</a:t>
            </a:r>
          </a:p>
          <a:p>
            <a:pPr lvl="1"/>
            <a:r>
              <a:rPr lang="en-US" dirty="0"/>
              <a:t>consider how many times each e-word is used</a:t>
            </a:r>
          </a:p>
          <a:p>
            <a:r>
              <a:rPr lang="en-US" dirty="0"/>
              <a:t>Model 4:  relative reordering model</a:t>
            </a:r>
          </a:p>
          <a:p>
            <a:pPr lvl="1"/>
            <a:r>
              <a:rPr lang="en-US" dirty="0"/>
              <a:t>instead of absolute word position, how likely are we to skip around n spots forward?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9518"/>
              </p:ext>
            </p:extLst>
          </p:nvPr>
        </p:nvGraphicFramePr>
        <p:xfrm>
          <a:off x="7736885" y="361617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47774"/>
              </p:ext>
            </p:extLst>
          </p:nvPr>
        </p:nvGraphicFramePr>
        <p:xfrm>
          <a:off x="10214396" y="361617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86166" y="3887262"/>
            <a:ext cx="37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5405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Word Alignments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7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4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two sentences (that are translations of each other), </a:t>
            </a:r>
            <a:br>
              <a:rPr lang="en-US" dirty="0"/>
            </a:br>
            <a:r>
              <a:rPr lang="en-US" b="1" dirty="0"/>
              <a:t>e </a:t>
            </a:r>
            <a:r>
              <a:rPr lang="en-US" dirty="0"/>
              <a:t>= e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= f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f</a:t>
            </a:r>
            <a:r>
              <a:rPr lang="en-US" baseline="-25000" dirty="0" err="1"/>
              <a:t>m</a:t>
            </a:r>
            <a:br>
              <a:rPr lang="en-US" dirty="0"/>
            </a:br>
            <a:r>
              <a:rPr lang="en-US" dirty="0"/>
              <a:t>alignment </a:t>
            </a:r>
            <a:r>
              <a:rPr lang="en-US" b="1" dirty="0"/>
              <a:t>a</a:t>
            </a:r>
            <a:r>
              <a:rPr lang="en-US" dirty="0"/>
              <a:t> is a mapping from positions </a:t>
            </a:r>
            <a:r>
              <a:rPr lang="en-US" i="1" dirty="0"/>
              <a:t>j</a:t>
            </a:r>
            <a:r>
              <a:rPr lang="en-US" dirty="0"/>
              <a:t> in </a:t>
            </a:r>
            <a:r>
              <a:rPr lang="en-US" b="1" dirty="0"/>
              <a:t>f</a:t>
            </a:r>
            <a:r>
              <a:rPr lang="en-US" dirty="0"/>
              <a:t> to positions </a:t>
            </a:r>
            <a:r>
              <a:rPr lang="en-US" i="1" dirty="0"/>
              <a:t>i</a:t>
            </a:r>
            <a:r>
              <a:rPr lang="en-US" dirty="0"/>
              <a:t> in </a:t>
            </a:r>
            <a:r>
              <a:rPr lang="en-US" b="1" dirty="0"/>
              <a:t>e</a:t>
            </a:r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1, 2 -&gt; 2, 3 -&gt; 3, 4 -&gt; 4}</a:t>
            </a:r>
          </a:p>
        </p:txBody>
      </p:sp>
      <p:cxnSp>
        <p:nvCxnSpPr>
          <p:cNvPr id="24" name="Straight Connector 23"/>
          <p:cNvCxnSpPr>
            <a:stCxn id="5" idx="2"/>
          </p:cNvCxnSpPr>
          <p:nvPr/>
        </p:nvCxnSpPr>
        <p:spPr>
          <a:xfrm flipH="1">
            <a:off x="6771599" y="4515685"/>
            <a:ext cx="45654" cy="494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46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GIZA++ = popular implementation of IBM Models (~2000) </a:t>
            </a:r>
          </a:p>
          <a:p>
            <a:r>
              <a:rPr lang="en-US" dirty="0"/>
              <a:t>MGIZA = multithreaded rewrite (~2010) </a:t>
            </a:r>
          </a:p>
          <a:p>
            <a:pPr lvl="1"/>
            <a:r>
              <a:rPr lang="en-US" dirty="0"/>
              <a:t>You give it parallel data</a:t>
            </a:r>
          </a:p>
          <a:p>
            <a:pPr lvl="1"/>
            <a:r>
              <a:rPr lang="en-US" dirty="0"/>
              <a:t>It runs models 1-4 (with some changes) in both directions</a:t>
            </a:r>
          </a:p>
          <a:p>
            <a:pPr lvl="1"/>
            <a:r>
              <a:rPr lang="en-US" dirty="0"/>
              <a:t>It produces word alignments for your data and translation probability tables</a:t>
            </a:r>
          </a:p>
          <a:p>
            <a:r>
              <a:rPr lang="en-US" dirty="0"/>
              <a:t>Generally part of most statistical MT software packages</a:t>
            </a:r>
          </a:p>
          <a:p>
            <a:pPr lvl="1"/>
            <a:r>
              <a:rPr lang="en-US" dirty="0"/>
              <a:t>Moses (</a:t>
            </a:r>
            <a:r>
              <a:rPr lang="en-US" dirty="0" err="1"/>
              <a:t>statmt.org</a:t>
            </a:r>
            <a:r>
              <a:rPr lang="en-US" dirty="0"/>
              <a:t>/</a:t>
            </a:r>
            <a:r>
              <a:rPr lang="en-US" dirty="0" err="1"/>
              <a:t>moses</a:t>
            </a:r>
            <a:r>
              <a:rPr lang="en-US" dirty="0"/>
              <a:t>); maintained by </a:t>
            </a:r>
            <a:r>
              <a:rPr lang="en-US" dirty="0" err="1"/>
              <a:t>univ.</a:t>
            </a:r>
            <a:r>
              <a:rPr lang="en-US" dirty="0"/>
              <a:t> of Edinburgh</a:t>
            </a:r>
          </a:p>
          <a:p>
            <a:pPr lvl="1"/>
            <a:r>
              <a:rPr lang="en-US" dirty="0"/>
              <a:t>Joshua (search "</a:t>
            </a:r>
            <a:r>
              <a:rPr lang="en-US" dirty="0" err="1"/>
              <a:t>joshua</a:t>
            </a:r>
            <a:r>
              <a:rPr lang="en-US" dirty="0"/>
              <a:t> </a:t>
            </a:r>
            <a:r>
              <a:rPr lang="en-US" dirty="0" err="1"/>
              <a:t>mt</a:t>
            </a:r>
            <a:r>
              <a:rPr lang="en-US" dirty="0"/>
              <a:t>"); apache project maintained by </a:t>
            </a:r>
            <a:r>
              <a:rPr lang="en-US" dirty="0" err="1"/>
              <a:t>jhu</a:t>
            </a:r>
            <a:r>
              <a:rPr lang="en-US" dirty="0"/>
              <a:t> folks</a:t>
            </a:r>
          </a:p>
        </p:txBody>
      </p:sp>
    </p:spTree>
    <p:extLst>
      <p:ext uri="{BB962C8B-B14F-4D97-AF65-F5344CB8AC3E}">
        <p14:creationId xmlns:p14="http://schemas.microsoft.com/office/powerpoint/2010/main" val="115663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provide a way to learn word-to-word probabilities from a corpus of example sentence translations</a:t>
            </a:r>
          </a:p>
          <a:p>
            <a:r>
              <a:rPr lang="en-US" dirty="0"/>
              <a:t>The EM algorithm is used to induce these </a:t>
            </a:r>
            <a:r>
              <a:rPr lang="en-US" u="sng" dirty="0"/>
              <a:t>word alignments</a:t>
            </a:r>
            <a:endParaRPr lang="en-US" dirty="0"/>
          </a:p>
          <a:p>
            <a:r>
              <a:rPr lang="en-US" dirty="0"/>
              <a:t>These models are nominally models of end-to-end machine translation, however they are only used to learn the alignments</a:t>
            </a:r>
          </a:p>
          <a:p>
            <a:r>
              <a:rPr lang="en-US" dirty="0"/>
              <a:t>Phrase-based models (next) use data aligned with IBM models to do end-to-end MT</a:t>
            </a:r>
          </a:p>
        </p:txBody>
      </p:sp>
    </p:spTree>
    <p:extLst>
      <p:ext uri="{BB962C8B-B14F-4D97-AF65-F5344CB8AC3E}">
        <p14:creationId xmlns:p14="http://schemas.microsoft.com/office/powerpoint/2010/main" val="21464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429"/>
          </a:xfrm>
        </p:spPr>
        <p:txBody>
          <a:bodyPr>
            <a:normAutofit/>
          </a:bodyPr>
          <a:lstStyle/>
          <a:p>
            <a:r>
              <a:rPr lang="en-US" dirty="0"/>
              <a:t>Sometimes (usually) the relative word order is not the same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301" y="408790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0918" y="4087906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0788" y="4087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3123" y="408790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4, 2 -&gt; 3, 3 -&gt; 1, 4 -&gt; 2}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656655" y="4362687"/>
            <a:ext cx="2114944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</p:cNvCxnSpPr>
          <p:nvPr/>
        </p:nvCxnSpPr>
        <p:spPr>
          <a:xfrm>
            <a:off x="5301775" y="4457238"/>
            <a:ext cx="722680" cy="6550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9" idx="0"/>
          </p:cNvCxnSpPr>
          <p:nvPr/>
        </p:nvCxnSpPr>
        <p:spPr>
          <a:xfrm flipH="1">
            <a:off x="4541729" y="4466661"/>
            <a:ext cx="1502001" cy="4854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0" idx="0"/>
          </p:cNvCxnSpPr>
          <p:nvPr/>
        </p:nvCxnSpPr>
        <p:spPr>
          <a:xfrm flipH="1">
            <a:off x="5478586" y="4462436"/>
            <a:ext cx="1450108" cy="489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92186" y="3992102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read this: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30419" y="435844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a[3] =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30419" y="4707263"/>
            <a:ext cx="2616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"word 3 of </a:t>
            </a:r>
            <a:r>
              <a:rPr lang="en-US" b="1" dirty="0"/>
              <a:t>f </a:t>
            </a:r>
            <a:br>
              <a:rPr lang="en-US" dirty="0"/>
            </a:br>
            <a:r>
              <a:rPr lang="en-US" dirty="0"/>
              <a:t>translates to word 1 of </a:t>
            </a:r>
            <a:r>
              <a:rPr lang="en-US" b="1" dirty="0"/>
              <a:t>e</a:t>
            </a:r>
            <a:r>
              <a:rPr lang="en-US" dirty="0"/>
              <a:t>"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2186" y="5286378"/>
            <a:ext cx="205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general, f</a:t>
            </a:r>
            <a:r>
              <a:rPr lang="en-US" baseline="-25000" dirty="0"/>
              <a:t>i</a:t>
            </a:r>
            <a:r>
              <a:rPr lang="en-US" dirty="0"/>
              <a:t> &lt;-&gt; </a:t>
            </a:r>
            <a:r>
              <a:rPr lang="en-US" dirty="0" err="1"/>
              <a:t>e</a:t>
            </a:r>
            <a:r>
              <a:rPr lang="en-US" baseline="-25000" dirty="0" err="1"/>
              <a:t>a</a:t>
            </a:r>
            <a:r>
              <a:rPr lang="en-US" baseline="-25000" dirty="0"/>
              <a:t>(</a:t>
            </a:r>
            <a:r>
              <a:rPr lang="en-US" baseline="-25000" dirty="0" err="1"/>
              <a:t>i</a:t>
            </a:r>
            <a:r>
              <a:rPr lang="en-US" baseline="-250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25" grpId="0"/>
      <p:bldP spid="27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5136"/>
          </a:xfrm>
        </p:spPr>
        <p:txBody>
          <a:bodyPr/>
          <a:lstStyle/>
          <a:p>
            <a:r>
              <a:rPr lang="en-US" dirty="0"/>
              <a:t>A source word can translate into multiple target words</a:t>
            </a:r>
          </a:p>
          <a:p>
            <a:r>
              <a:rPr lang="en-US" dirty="0"/>
              <a:t>Note: in </a:t>
            </a:r>
            <a:r>
              <a:rPr lang="en-US" u="sng" dirty="0"/>
              <a:t>this model</a:t>
            </a:r>
            <a:r>
              <a:rPr lang="en-US" dirty="0"/>
              <a:t>, the reverse is not 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01301" y="4146353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etwa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23880" y="41756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92301" y="41131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6596" y="41480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92301" y="495209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it's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0918" y="49520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0788" y="4952090"/>
            <a:ext cx="49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21534" y="5787167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1, 2 -&gt; 1, 3 -&gt; 2, 4 -&gt; 2, 5-&gt;3}</a:t>
            </a:r>
          </a:p>
        </p:txBody>
      </p:sp>
      <p:cxnSp>
        <p:nvCxnSpPr>
          <p:cNvPr id="46" name="Straight Connector 45"/>
          <p:cNvCxnSpPr>
            <a:stCxn id="27" idx="2"/>
            <a:endCxn id="32" idx="0"/>
          </p:cNvCxnSpPr>
          <p:nvPr/>
        </p:nvCxnSpPr>
        <p:spPr>
          <a:xfrm flipH="1">
            <a:off x="5469769" y="4515685"/>
            <a:ext cx="1356044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2"/>
            <a:endCxn id="32" idx="0"/>
          </p:cNvCxnSpPr>
          <p:nvPr/>
        </p:nvCxnSpPr>
        <p:spPr>
          <a:xfrm flipH="1">
            <a:off x="5469769" y="4545024"/>
            <a:ext cx="533808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0"/>
            <a:endCxn id="29" idx="2"/>
          </p:cNvCxnSpPr>
          <p:nvPr/>
        </p:nvCxnSpPr>
        <p:spPr>
          <a:xfrm flipH="1" flipV="1">
            <a:off x="4487226" y="4482492"/>
            <a:ext cx="32862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0"/>
            <a:endCxn id="30" idx="2"/>
          </p:cNvCxnSpPr>
          <p:nvPr/>
        </p:nvCxnSpPr>
        <p:spPr>
          <a:xfrm flipV="1">
            <a:off x="4520088" y="4517399"/>
            <a:ext cx="787365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96188" y="36959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cxnSp>
        <p:nvCxnSpPr>
          <p:cNvPr id="54" name="Straight Connector 53"/>
          <p:cNvCxnSpPr>
            <a:stCxn id="58" idx="2"/>
            <a:endCxn id="33" idx="0"/>
          </p:cNvCxnSpPr>
          <p:nvPr/>
        </p:nvCxnSpPr>
        <p:spPr>
          <a:xfrm flipH="1">
            <a:off x="6109061" y="4474197"/>
            <a:ext cx="1548128" cy="477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42167" y="4104865"/>
            <a:ext cx="6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Words may be dropped when translated </a:t>
            </a:r>
          </a:p>
          <a:p>
            <a:r>
              <a:rPr lang="en-US" dirty="0"/>
              <a:t>Example: German article </a:t>
            </a:r>
            <a:r>
              <a:rPr lang="en-US" u="sng" dirty="0"/>
              <a:t>das</a:t>
            </a:r>
            <a:r>
              <a:rPr lang="en-US" dirty="0"/>
              <a:t> is dropped</a:t>
            </a:r>
          </a:p>
          <a:p>
            <a:r>
              <a:rPr lang="en-US" dirty="0"/>
              <a:t>We map dropped words to a special </a:t>
            </a:r>
            <a:r>
              <a:rPr lang="en-US" u="sng" dirty="0"/>
              <a:t>NULL</a:t>
            </a:r>
            <a:r>
              <a:rPr lang="en-US" dirty="0"/>
              <a:t> token (always word 0)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2301" y="49244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2171" y="49244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4506" y="492446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5646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426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413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0, 2 -&gt; 1, 3 -&gt; 2, 4-&gt;3}</a:t>
            </a:r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 flipH="1">
            <a:off x="6132099" y="4515685"/>
            <a:ext cx="685154" cy="408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5215838" y="4545024"/>
            <a:ext cx="808899" cy="3794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 flipH="1">
            <a:off x="4669969" y="4517399"/>
            <a:ext cx="762197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030" y="490097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82159" y="51901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 flipH="1">
            <a:off x="4032424" y="4467300"/>
            <a:ext cx="530184" cy="433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0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/>
          </a:bodyPr>
          <a:lstStyle/>
          <a:p>
            <a:r>
              <a:rPr lang="en-US" dirty="0"/>
              <a:t>Words may be added during translation</a:t>
            </a:r>
          </a:p>
          <a:p>
            <a:r>
              <a:rPr lang="en-US" dirty="0"/>
              <a:t>Example: English </a:t>
            </a:r>
            <a:r>
              <a:rPr lang="en-US" u="sng" dirty="0"/>
              <a:t>just</a:t>
            </a:r>
            <a:r>
              <a:rPr lang="en-US" dirty="0"/>
              <a:t> does not have an equivalent in German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3122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7447" y="53152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1, 2 -&gt; 2, 3 -&gt; 3, 4 -&gt; 5}</a:t>
            </a:r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>
            <a:off x="6817253" y="4515685"/>
            <a:ext cx="493462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26724" y="4950164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02330" y="52747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29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insert an alignment variable into our model (law of total probability backwards)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  <a:p>
                <a:r>
                  <a:rPr lang="en-US" dirty="0"/>
                  <a:t>Now, the question is how to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Brown et al. (1993) provide a series of models, called the </a:t>
                </a:r>
                <a:r>
                  <a:rPr lang="en-US" u="sng" dirty="0"/>
                  <a:t>IBM models</a:t>
                </a:r>
                <a:endParaRPr lang="en-US" dirty="0"/>
              </a:p>
              <a:p>
                <a:r>
                  <a:rPr lang="en-US" dirty="0"/>
                  <a:t>The model parameters can be efficiently learned from data</a:t>
                </a:r>
              </a:p>
              <a:p>
                <a:r>
                  <a:rPr lang="en-US" dirty="0"/>
                  <a:t>Not necessarily a realistic vision of how translation works in humans</a:t>
                </a:r>
              </a:p>
              <a:p>
                <a:r>
                  <a:rPr lang="en-US" dirty="0"/>
                  <a:t>We will discuss the first model; the others are covered in reading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13248</TotalTime>
  <Words>3000</Words>
  <Application>Microsoft Macintosh PowerPoint</Application>
  <PresentationFormat>Widescreen</PresentationFormat>
  <Paragraphs>1186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Yu Gothic</vt:lpstr>
      <vt:lpstr>Arial</vt:lpstr>
      <vt:lpstr>Calibri</vt:lpstr>
      <vt:lpstr>Calibri Light</vt:lpstr>
      <vt:lpstr>Cambria Math</vt:lpstr>
      <vt:lpstr>Mangal</vt:lpstr>
      <vt:lpstr>Office Theme</vt:lpstr>
      <vt:lpstr>Machine Translation: IBM Models and Word Alignment</vt:lpstr>
      <vt:lpstr>How To Generate A Translation</vt:lpstr>
      <vt:lpstr>How To Model Translation</vt:lpstr>
      <vt:lpstr>Word Alignment</vt:lpstr>
      <vt:lpstr>Reordering</vt:lpstr>
      <vt:lpstr>One-To-Many Translation</vt:lpstr>
      <vt:lpstr>Dropping Words</vt:lpstr>
      <vt:lpstr>Inserting Words</vt:lpstr>
      <vt:lpstr>Modeling with Alignment</vt:lpstr>
      <vt:lpstr>IBM Model 1 Generative Story for Pr(f, a|e)</vt:lpstr>
      <vt:lpstr>Where do the transition probabilities come from?</vt:lpstr>
      <vt:lpstr>EM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3</vt:lpstr>
      <vt:lpstr>Quiz 4, 5</vt:lpstr>
      <vt:lpstr>IBM Model 1 and EM</vt:lpstr>
      <vt:lpstr>IBM Model 1 and EM</vt:lpstr>
      <vt:lpstr>Assume we had a set of alignments</vt:lpstr>
      <vt:lpstr>We don't</vt:lpstr>
      <vt:lpstr>We don't</vt:lpstr>
      <vt:lpstr>E-Step</vt:lpstr>
      <vt:lpstr>E-Step</vt:lpstr>
      <vt:lpstr>E-Step</vt:lpstr>
      <vt:lpstr>E-Step</vt:lpstr>
      <vt:lpstr>M-Step</vt:lpstr>
      <vt:lpstr>E-Step (round 2)</vt:lpstr>
      <vt:lpstr>E-Step (round 2)</vt:lpstr>
      <vt:lpstr>E-Step (round 2)</vt:lpstr>
      <vt:lpstr>M-Step (round 2)</vt:lpstr>
      <vt:lpstr>PowerPoint Presentation</vt:lpstr>
      <vt:lpstr>What about the other IBM Models?</vt:lpstr>
      <vt:lpstr>Forming Word Alignments</vt:lpstr>
      <vt:lpstr>PowerPoint Presentation</vt:lpstr>
      <vt:lpstr>PowerPoint Presentation</vt:lpstr>
      <vt:lpstr>PowerPoint Presentation</vt:lpstr>
      <vt:lpstr>PowerPoint Presentation</vt:lpstr>
      <vt:lpstr>Software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Jonathan May</cp:lastModifiedBy>
  <cp:revision>62</cp:revision>
  <dcterms:created xsi:type="dcterms:W3CDTF">2017-10-30T18:29:29Z</dcterms:created>
  <dcterms:modified xsi:type="dcterms:W3CDTF">2018-10-31T07:31:13Z</dcterms:modified>
</cp:coreProperties>
</file>