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0" r:id="rId3"/>
    <p:sldId id="301" r:id="rId4"/>
    <p:sldId id="302" r:id="rId5"/>
    <p:sldId id="304" r:id="rId6"/>
    <p:sldId id="338" r:id="rId7"/>
    <p:sldId id="339" r:id="rId8"/>
    <p:sldId id="340" r:id="rId9"/>
    <p:sldId id="341" r:id="rId10"/>
    <p:sldId id="342" r:id="rId11"/>
    <p:sldId id="343" r:id="rId12"/>
    <p:sldId id="306" r:id="rId13"/>
    <p:sldId id="307" r:id="rId14"/>
    <p:sldId id="308" r:id="rId15"/>
    <p:sldId id="309" r:id="rId16"/>
    <p:sldId id="333" r:id="rId17"/>
    <p:sldId id="334" r:id="rId18"/>
    <p:sldId id="310" r:id="rId19"/>
    <p:sldId id="315" r:id="rId20"/>
    <p:sldId id="316" r:id="rId21"/>
    <p:sldId id="335" r:id="rId22"/>
    <p:sldId id="317" r:id="rId23"/>
    <p:sldId id="318" r:id="rId24"/>
    <p:sldId id="322" r:id="rId25"/>
    <p:sldId id="323" r:id="rId26"/>
    <p:sldId id="324" r:id="rId27"/>
    <p:sldId id="325" r:id="rId28"/>
    <p:sldId id="327" r:id="rId29"/>
    <p:sldId id="329" r:id="rId30"/>
    <p:sldId id="328" r:id="rId31"/>
    <p:sldId id="330" r:id="rId32"/>
    <p:sldId id="331" r:id="rId33"/>
    <p:sldId id="332" r:id="rId34"/>
    <p:sldId id="303" r:id="rId35"/>
    <p:sldId id="336" r:id="rId36"/>
    <p:sldId id="337" r:id="rId37"/>
    <p:sldId id="344" r:id="rId38"/>
    <p:sldId id="345" r:id="rId39"/>
    <p:sldId id="3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/>
    <p:restoredTop sz="94708"/>
  </p:normalViewPr>
  <p:slideViewPr>
    <p:cSldViewPr snapToGrid="0" snapToObjects="1">
      <p:cViewPr>
        <p:scale>
          <a:sx n="100" d="100"/>
          <a:sy n="100" d="100"/>
        </p:scale>
        <p:origin x="36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Relationship Id="rId3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 storm,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Brain storm,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Vanishing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8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9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5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theory, can remember arbitrary</a:t>
            </a:r>
            <a:r>
              <a:rPr lang="en-US" baseline="0" dirty="0" smtClean="0"/>
              <a:t> length history;</a:t>
            </a:r>
          </a:p>
          <a:p>
            <a:r>
              <a:rPr lang="en-US" baseline="0" dirty="0" smtClean="0"/>
              <a:t>In practice, will decide based on the input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4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 is a neural architecture.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1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Sigmoid, </a:t>
            </a:r>
            <a:r>
              <a:rPr lang="en-US" dirty="0" err="1" smtClean="0"/>
              <a:t>tanh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BBE1-2F7F-462B-948A-F73CE406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Relationship Id="rId7" Type="http://schemas.openxmlformats.org/officeDocument/2006/relationships/image" Target="../media/image110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12.png"/><Relationship Id="rId4" Type="http://schemas.openxmlformats.org/officeDocument/2006/relationships/image" Target="../media/image230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tiff"/><Relationship Id="rId3" Type="http://schemas.openxmlformats.org/officeDocument/2006/relationships/image" Target="../media/image3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5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60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12: Neural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28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26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</a:t>
            </a:r>
            <a:r>
              <a:rPr lang="en-US" dirty="0" smtClean="0"/>
              <a:t>of Kai-Wei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982912"/>
          </a:xfrm>
        </p:spPr>
        <p:txBody>
          <a:bodyPr>
            <a:noAutofit/>
          </a:bodyPr>
          <a:lstStyle/>
          <a:p>
            <a:r>
              <a:rPr lang="en-GB" dirty="0" smtClean="0"/>
              <a:t>Compare two words using vector representations:</a:t>
            </a:r>
          </a:p>
          <a:p>
            <a:pPr lvl="1"/>
            <a:r>
              <a:rPr lang="en-GB" dirty="0" smtClean="0"/>
              <a:t>Dot product</a:t>
            </a:r>
          </a:p>
          <a:p>
            <a:pPr lvl="1"/>
            <a:r>
              <a:rPr lang="en-GB" dirty="0" smtClean="0"/>
              <a:t>Cosine similarity</a:t>
            </a:r>
          </a:p>
          <a:p>
            <a:pPr lvl="1"/>
            <a:r>
              <a:rPr lang="en-GB" dirty="0" smtClean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08401"/>
            <a:ext cx="8229600" cy="173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Normalized probability: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err="1" smtClean="0"/>
              <a:t>softmax</a:t>
            </a:r>
            <a:r>
              <a:rPr lang="en-GB" dirty="0" smtClean="0"/>
              <a:t> function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60899"/>
              </p:ext>
            </p:extLst>
          </p:nvPr>
        </p:nvGraphicFramePr>
        <p:xfrm>
          <a:off x="3167421" y="4684795"/>
          <a:ext cx="3895425" cy="121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2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421" y="4684795"/>
                        <a:ext cx="3895425" cy="121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Log-likelihood model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Numerically more stable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Loss function </a:t>
            </a:r>
            <a:r>
              <a:rPr lang="en-GB" dirty="0" smtClean="0"/>
              <a:t>to maximize:</a:t>
            </a:r>
          </a:p>
          <a:p>
            <a:pPr lvl="1"/>
            <a:r>
              <a:rPr lang="en-GB" dirty="0" smtClean="0"/>
              <a:t>Log-likelihood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general, loss defined as: </a:t>
            </a:r>
            <a:r>
              <a:rPr lang="en-GB" b="1" dirty="0" smtClean="0">
                <a:solidFill>
                  <a:srgbClr val="0070C0"/>
                </a:solidFill>
              </a:rPr>
              <a:t>score of the right answer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chemeClr val="accent5"/>
                </a:solidFill>
              </a:rPr>
              <a:t>normalization term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75668" y="3328544"/>
            <a:ext cx="661344" cy="376716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30984" y="3781204"/>
            <a:ext cx="1172555" cy="47355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267786" y="4797969"/>
            <a:ext cx="1801050" cy="519502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306596" y="4797969"/>
            <a:ext cx="768360" cy="519502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85082"/>
              </p:ext>
            </p:extLst>
          </p:nvPr>
        </p:nvGraphicFramePr>
        <p:xfrm>
          <a:off x="1931988" y="4711155"/>
          <a:ext cx="6132512" cy="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4" name="Equation" r:id="rId4" imgW="2869920" imgH="291960" progId="Equation.3">
                  <p:embed/>
                </p:oleObj>
              </mc:Choice>
              <mc:Fallback>
                <p:oleObj name="Equation" r:id="rId4" imgW="2869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4711155"/>
                        <a:ext cx="6132512" cy="67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18398"/>
              </p:ext>
            </p:extLst>
          </p:nvPr>
        </p:nvGraphicFramePr>
        <p:xfrm>
          <a:off x="2421663" y="2473824"/>
          <a:ext cx="766309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5" name="Equation" r:id="rId6" imgW="4241520" imgH="457200" progId="Equation.3">
                  <p:embed/>
                </p:oleObj>
              </mc:Choice>
              <mc:Fallback>
                <p:oleObj name="Equation" r:id="rId6" imgW="4241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1663" y="2473824"/>
                        <a:ext cx="766309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21267"/>
              </p:ext>
            </p:extLst>
          </p:nvPr>
        </p:nvGraphicFramePr>
        <p:xfrm>
          <a:off x="7424656" y="3308350"/>
          <a:ext cx="3148061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6" name="Equation" r:id="rId8" imgW="1739880" imgH="507960" progId="Equation.3">
                  <p:embed/>
                </p:oleObj>
              </mc:Choice>
              <mc:Fallback>
                <p:oleObj name="Equation" r:id="rId8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4656" y="3308350"/>
                        <a:ext cx="3148061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a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US" sz="28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1" y="1967535"/>
            <a:ext cx="6296980" cy="42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NN Makes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87AB4FD-5280-400C-A576-39B31E1468B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forward propagation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 bunch of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2127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37180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" t="-143333" r="-6911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2233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03" y="47542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3" t="-18333" r="-30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2" y="3115148"/>
                <a:ext cx="8284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76" y="3146443"/>
                <a:ext cx="83907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877352" y="35523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08255" y="35436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01" y="5483183"/>
                <a:ext cx="4397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67" y="4221311"/>
                <a:ext cx="1013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5922806" y="41311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549539" y="41058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88356" y="49283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rot="10800000">
            <a:off x="8278903" y="41010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43" y="5534223"/>
                <a:ext cx="46140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8632134" y="49220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17" y="6129588"/>
                <a:ext cx="1758815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8026400" y="58525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10800000">
            <a:off x="9981739" y="41346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649" y="4221311"/>
                <a:ext cx="1157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8" y="2982384"/>
            <a:ext cx="4446006" cy="30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4" grpId="0"/>
      <p:bldP spid="15" grpId="0"/>
      <p:bldP spid="19" grpId="0" animBg="1"/>
      <p:bldP spid="21" grpId="0" animBg="1"/>
      <p:bldP spid="22" grpId="0"/>
      <p:bldP spid="25" grpId="0"/>
      <p:bldP spid="26" grpId="0" animBg="1"/>
      <p:bldP spid="27" grpId="0" animBg="1"/>
      <p:bldP spid="32" grpId="0" animBg="1"/>
      <p:bldP spid="33" grpId="0"/>
      <p:bldP spid="38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parameters that minimize the loss (or maximizes the likelihood) of the training data.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the loss function?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–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batch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loss function with respect to the parameters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them?</a:t>
            </a:r>
          </a:p>
          <a:p>
            <a:pPr lvl="1"/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backpropagation formula, we can find the gradients. </a:t>
                </a:r>
              </a:p>
              <a:p>
                <a:pPr marL="914400" lvl="2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chain rule: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dirty="0" smtClean="0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800" b="0" i="1" dirty="0" smtClean="0">
                  <a:latin typeface="Cambria Math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sz="2400" dirty="0"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usually take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form: a chain of functions.</a:t>
                </a:r>
                <a:endParaRPr lang="en-US" sz="1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025557"/>
                <a:ext cx="19558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4530833"/>
                <a:ext cx="14966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49" t="-140984" r="-693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036109"/>
                <a:ext cx="21042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03" y="5567008"/>
                <a:ext cx="3160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58" t="-140984" r="-3089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intermediate functions (forward </a:t>
            </a:r>
            <a:r>
              <a:rPr lang="en-US" dirty="0" smtClean="0"/>
              <a:t>propagation)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r>
              <a:rPr lang="en-US" dirty="0" smtClean="0"/>
              <a:t>Compute </a:t>
            </a:r>
            <a:r>
              <a:rPr lang="en-US" dirty="0"/>
              <a:t>local </a:t>
            </a:r>
            <a:r>
              <a:rPr lang="en-US" dirty="0" smtClean="0"/>
              <a:t>gradients</a:t>
            </a:r>
          </a:p>
          <a:p>
            <a:endParaRPr lang="en-US" sz="3600" dirty="0" smtClean="0"/>
          </a:p>
          <a:p>
            <a:r>
              <a:rPr lang="en-US" dirty="0"/>
              <a:t>Combine with upstream error signal to get full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2856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27909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2962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3" y="3827108"/>
                <a:ext cx="3160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58" t="-143333" r="-308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8" y="2088998"/>
            <a:ext cx="4446006" cy="300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2" y="2200748"/>
                <a:ext cx="8284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476" y="2232043"/>
                <a:ext cx="8390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5585252" y="2637963"/>
            <a:ext cx="1549544" cy="522514"/>
          </a:xfrm>
          <a:custGeom>
            <a:avLst/>
            <a:gdLst>
              <a:gd name="connsiteX0" fmla="*/ 914 w 1549544"/>
              <a:gd name="connsiteY0" fmla="*/ 0 h 522514"/>
              <a:gd name="connsiteX1" fmla="*/ 218629 w 1549544"/>
              <a:gd name="connsiteY1" fmla="*/ 313508 h 522514"/>
              <a:gd name="connsiteX2" fmla="*/ 1350743 w 1549544"/>
              <a:gd name="connsiteY2" fmla="*/ 261257 h 522514"/>
              <a:gd name="connsiteX3" fmla="*/ 1542332 w 1549544"/>
              <a:gd name="connsiteY3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544" h="522514">
                <a:moveTo>
                  <a:pt x="914" y="0"/>
                </a:moveTo>
                <a:cubicBezTo>
                  <a:pt x="-2714" y="134982"/>
                  <a:pt x="-6342" y="269965"/>
                  <a:pt x="218629" y="313508"/>
                </a:cubicBezTo>
                <a:cubicBezTo>
                  <a:pt x="443600" y="357051"/>
                  <a:pt x="1130126" y="226423"/>
                  <a:pt x="1350743" y="261257"/>
                </a:cubicBezTo>
                <a:cubicBezTo>
                  <a:pt x="1571360" y="296091"/>
                  <a:pt x="1556846" y="409302"/>
                  <a:pt x="1542332" y="52251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16155" y="2629254"/>
            <a:ext cx="2253521" cy="557349"/>
          </a:xfrm>
          <a:custGeom>
            <a:avLst/>
            <a:gdLst>
              <a:gd name="connsiteX0" fmla="*/ 2107474 w 2253521"/>
              <a:gd name="connsiteY0" fmla="*/ 0 h 557349"/>
              <a:gd name="connsiteX1" fmla="*/ 2081349 w 2253521"/>
              <a:gd name="connsiteY1" fmla="*/ 182880 h 557349"/>
              <a:gd name="connsiteX2" fmla="*/ 383177 w 2253521"/>
              <a:gd name="connsiteY2" fmla="*/ 209006 h 557349"/>
              <a:gd name="connsiteX3" fmla="*/ 0 w 2253521"/>
              <a:gd name="connsiteY3" fmla="*/ 557349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521" h="557349">
                <a:moveTo>
                  <a:pt x="2107474" y="0"/>
                </a:moveTo>
                <a:cubicBezTo>
                  <a:pt x="2238103" y="74023"/>
                  <a:pt x="2368732" y="148046"/>
                  <a:pt x="2081349" y="182880"/>
                </a:cubicBezTo>
                <a:cubicBezTo>
                  <a:pt x="1793966" y="217714"/>
                  <a:pt x="730068" y="146595"/>
                  <a:pt x="383177" y="209006"/>
                </a:cubicBezTo>
                <a:cubicBezTo>
                  <a:pt x="36285" y="271418"/>
                  <a:pt x="18142" y="414383"/>
                  <a:pt x="0" y="557349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1" y="4568783"/>
                <a:ext cx="43973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67" y="3306911"/>
                <a:ext cx="101322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5630706" y="3216706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57439" y="3191401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96256" y="4013917"/>
            <a:ext cx="838540" cy="645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800000">
            <a:off x="7986803" y="3186603"/>
            <a:ext cx="278691" cy="1517126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43" y="4619823"/>
                <a:ext cx="46140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 flipV="1">
            <a:off x="8340034" y="4007611"/>
            <a:ext cx="804195" cy="74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ctivation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units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17" y="5215188"/>
                <a:ext cx="17588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734300" y="4938115"/>
            <a:ext cx="2825" cy="27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 rot="10800000">
            <a:off x="9689639" y="3220213"/>
            <a:ext cx="278691" cy="618309"/>
          </a:xfrm>
          <a:custGeom>
            <a:avLst/>
            <a:gdLst>
              <a:gd name="connsiteX0" fmla="*/ 252565 w 278691"/>
              <a:gd name="connsiteY0" fmla="*/ 0 h 618309"/>
              <a:gd name="connsiteX1" fmla="*/ 113228 w 278691"/>
              <a:gd name="connsiteY1" fmla="*/ 60960 h 618309"/>
              <a:gd name="connsiteX2" fmla="*/ 104520 w 278691"/>
              <a:gd name="connsiteY2" fmla="*/ 252549 h 618309"/>
              <a:gd name="connsiteX3" fmla="*/ 17 w 278691"/>
              <a:gd name="connsiteY3" fmla="*/ 313509 h 618309"/>
              <a:gd name="connsiteX4" fmla="*/ 113228 w 278691"/>
              <a:gd name="connsiteY4" fmla="*/ 348343 h 618309"/>
              <a:gd name="connsiteX5" fmla="*/ 121937 w 278691"/>
              <a:gd name="connsiteY5" fmla="*/ 566058 h 618309"/>
              <a:gd name="connsiteX6" fmla="*/ 278691 w 278691"/>
              <a:gd name="connsiteY6" fmla="*/ 618309 h 618309"/>
              <a:gd name="connsiteX7" fmla="*/ 278691 w 278691"/>
              <a:gd name="connsiteY7" fmla="*/ 618309 h 618309"/>
              <a:gd name="connsiteX8" fmla="*/ 278691 w 278691"/>
              <a:gd name="connsiteY8" fmla="*/ 618309 h 6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691" h="618309">
                <a:moveTo>
                  <a:pt x="252565" y="0"/>
                </a:moveTo>
                <a:cubicBezTo>
                  <a:pt x="195233" y="9434"/>
                  <a:pt x="137902" y="18869"/>
                  <a:pt x="113228" y="60960"/>
                </a:cubicBezTo>
                <a:cubicBezTo>
                  <a:pt x="88554" y="103052"/>
                  <a:pt x="123388" y="210458"/>
                  <a:pt x="104520" y="252549"/>
                </a:cubicBezTo>
                <a:cubicBezTo>
                  <a:pt x="85651" y="294641"/>
                  <a:pt x="-1434" y="297543"/>
                  <a:pt x="17" y="313509"/>
                </a:cubicBezTo>
                <a:cubicBezTo>
                  <a:pt x="1468" y="329475"/>
                  <a:pt x="92908" y="306252"/>
                  <a:pt x="113228" y="348343"/>
                </a:cubicBezTo>
                <a:cubicBezTo>
                  <a:pt x="133548" y="390434"/>
                  <a:pt x="94360" y="521064"/>
                  <a:pt x="121937" y="566058"/>
                </a:cubicBezTo>
                <a:cubicBezTo>
                  <a:pt x="149514" y="611052"/>
                  <a:pt x="278691" y="618309"/>
                  <a:pt x="278691" y="618309"/>
                </a:cubicBezTo>
                <a:lnTo>
                  <a:pt x="278691" y="618309"/>
                </a:lnTo>
                <a:lnTo>
                  <a:pt x="278691" y="61830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549" y="3306911"/>
                <a:ext cx="1157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3279" r="-20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5" grpId="0" animBg="1"/>
      <p:bldP spid="36" grpId="0"/>
      <p:bldP spid="38" grpId="0"/>
      <p:bldP spid="40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500063"/>
            <a:ext cx="5157787" cy="823912"/>
          </a:xfrm>
        </p:spPr>
        <p:txBody>
          <a:bodyPr/>
          <a:lstStyle/>
          <a:p>
            <a:r>
              <a:rPr lang="en-US" dirty="0"/>
              <a:t>Intermediate Variables </a:t>
            </a:r>
            <a:r>
              <a:rPr lang="en-US" b="0" dirty="0"/>
              <a:t>(forward propagation)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500063"/>
            <a:ext cx="5183188" cy="823912"/>
          </a:xfrm>
        </p:spPr>
        <p:txBody>
          <a:bodyPr/>
          <a:lstStyle/>
          <a:p>
            <a:r>
              <a:rPr lang="en-US" dirty="0"/>
              <a:t>Intermediate Gradients </a:t>
            </a:r>
            <a:r>
              <a:rPr lang="en-US" b="0" dirty="0"/>
              <a:t>(backward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1549057"/>
                <a:ext cx="19558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93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2613133"/>
                <a:ext cx="14966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" t="-143333" r="-6939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26" y="3651809"/>
                <a:ext cx="21042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39" r="-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charset="0"/>
                          <a:cs typeface="Times New Roman" panose="02020603050405020304" pitchFamily="18" charset="0"/>
                        </a:rPr>
                        <m:t>𝑚𝑠𝑒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baseline="-25000" smtClean="0">
                          <a:latin typeface="Cambria Math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baseline="3000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18" y="4662361"/>
                <a:ext cx="324499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1498257"/>
                <a:ext cx="1410194" cy="702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2435333"/>
                <a:ext cx="1718419" cy="702244"/>
              </a:xfrm>
              <a:prstGeom prst="rect">
                <a:avLst/>
              </a:prstGeom>
              <a:blipFill rotWithShape="0"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baseline="30000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6" y="3499409"/>
                <a:ext cx="1425582" cy="702308"/>
              </a:xfrm>
              <a:prstGeom prst="rect">
                <a:avLst/>
              </a:prstGeom>
              <a:blipFill rotWithShape="0">
                <a:blip r:embed="rId8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charset="0"/>
                              <a:cs typeface="Times New Roman" panose="02020603050405020304" pitchFamily="18" charset="0"/>
                            </a:rPr>
                            <m:t>𝑚𝑠𝑒</m:t>
                          </m:r>
                          <m:d>
                            <m:dPr>
                              <m:ctrlPr>
                                <a:rPr lang="en-US" sz="2400" i="1" baseline="-2500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b="0" i="1" baseline="-2500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b="0" i="1" baseline="-250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18" y="4535361"/>
                <a:ext cx="3319114" cy="794576"/>
              </a:xfrm>
              <a:prstGeom prst="rect">
                <a:avLst/>
              </a:prstGeom>
              <a:blipFill rotWithShape="0">
                <a:blip r:embed="rId9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𝑚𝑠𝑒</m:t>
                        </m:r>
                        <m:d>
                          <m:dPr>
                            <m:ctrlP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 baseline="-2500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i="1" baseline="-2500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26" y="5663581"/>
                <a:ext cx="4660174" cy="725776"/>
              </a:xfrm>
              <a:prstGeom prst="rect">
                <a:avLst/>
              </a:prstGeom>
              <a:blipFill rotWithShape="0">
                <a:blip r:embed="rId10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computed the gradients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update the </a:t>
                </a:r>
                <a:r>
                  <a:rPr lang="en-US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parameters, </a:t>
                </a:r>
                <a:r>
                  <a:rPr lang="el-GR" sz="2800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sz="2800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/>
                  <a:t>Fortunately, most deep </a:t>
                </a:r>
                <a:r>
                  <a:rPr lang="en-US" sz="2800" dirty="0"/>
                  <a:t>learning frameworks can automatically perform </a:t>
                </a:r>
                <a:r>
                  <a:rPr lang="en-US" sz="2800" dirty="0" smtClean="0"/>
                  <a:t>backpropagation for you!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3"/>
                <a:stretch>
                  <a:fillRect l="-2007" t="-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yes baby meme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98" y="1560709"/>
            <a:ext cx="519901" cy="5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19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make use of sequential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RNN is different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inputs are independent of each other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 (especially for language), it is not true.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RNN does?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same task at every step of a sequence (that’s what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previous computations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interpretation – RNNs have a “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previous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</a:t>
            </a:r>
            <a:r>
              <a:rPr lang="en-US" altLang="en-US" dirty="0" smtClean="0">
                <a:sym typeface="Symbol" charset="2"/>
              </a:rPr>
              <a:t>gram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3" y="1778152"/>
            <a:ext cx="9487391" cy="380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Input at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5221867"/>
                <a:ext cx="24152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13" idx="2"/>
            <a:endCxn id="3" idx="2"/>
          </p:cNvCxnSpPr>
          <p:nvPr/>
        </p:nvCxnSpPr>
        <p:spPr>
          <a:xfrm rot="5400000" flipH="1" flipV="1">
            <a:off x="5434827" y="4531427"/>
            <a:ext cx="6158" cy="2113385"/>
          </a:xfrm>
          <a:prstGeom prst="curvedConnector3">
            <a:avLst>
              <a:gd name="adj1" fmla="val -37122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24089" y="113529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Hidden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17" idx="2"/>
          </p:cNvCxnSpPr>
          <p:nvPr/>
        </p:nvCxnSpPr>
        <p:spPr>
          <a:xfrm rot="5400000">
            <a:off x="8251839" y="1708758"/>
            <a:ext cx="1833480" cy="14252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24110" y="145922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state at time step 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Elbow Connector 25"/>
          <p:cNvCxnSpPr>
            <a:stCxn id="20" idx="3"/>
          </p:cNvCxnSpPr>
          <p:nvPr/>
        </p:nvCxnSpPr>
        <p:spPr>
          <a:xfrm>
            <a:off x="5738315" y="1643891"/>
            <a:ext cx="2480268" cy="503593"/>
          </a:xfrm>
          <a:prstGeom prst="bentConnector3">
            <a:avLst>
              <a:gd name="adj1" fmla="val 100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8373" y="21626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1211" y="2532026"/>
            <a:ext cx="1964505" cy="114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14510" y="3467100"/>
            <a:ext cx="268290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974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830" y="3331954"/>
            <a:ext cx="57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t-1</a:t>
            </a:r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770238" y="346710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/>
                </a:solidFill>
              </a:rPr>
              <a:t>h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361158" y="3338112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3530" y="3331954"/>
            <a:ext cx="41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08395" y="3350255"/>
            <a:ext cx="478042" cy="394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0767" y="3344097"/>
            <a:ext cx="61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836361" y="5673896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(recurrently used)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Curved Connector 26"/>
          <p:cNvCxnSpPr>
            <a:stCxn id="25" idx="0"/>
          </p:cNvCxnSpPr>
          <p:nvPr/>
        </p:nvCxnSpPr>
        <p:spPr>
          <a:xfrm rot="16200000" flipV="1">
            <a:off x="8460578" y="4806004"/>
            <a:ext cx="863283" cy="872501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6992492" y="4740219"/>
            <a:ext cx="2335976" cy="926849"/>
          </a:xfrm>
          <a:prstGeom prst="curvedConnector3">
            <a:avLst>
              <a:gd name="adj1" fmla="val 6522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0"/>
          </p:cNvCxnSpPr>
          <p:nvPr/>
        </p:nvCxnSpPr>
        <p:spPr>
          <a:xfrm rot="5400000" flipH="1" flipV="1">
            <a:off x="9212252" y="4877751"/>
            <a:ext cx="912363" cy="6799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428746" y="4293882"/>
            <a:ext cx="1899722" cy="1297986"/>
          </a:xfrm>
          <a:prstGeom prst="curvedConnector3">
            <a:avLst>
              <a:gd name="adj1" fmla="val 533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8505032" y="4843631"/>
            <a:ext cx="1311962" cy="33491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5" idx="0"/>
          </p:cNvCxnSpPr>
          <p:nvPr/>
        </p:nvCxnSpPr>
        <p:spPr>
          <a:xfrm rot="5400000" flipH="1" flipV="1">
            <a:off x="9264377" y="4357976"/>
            <a:ext cx="1380013" cy="1251829"/>
          </a:xfrm>
          <a:prstGeom prst="curvedConnector3">
            <a:avLst>
              <a:gd name="adj1" fmla="val -153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5" idx="1"/>
          </p:cNvCxnSpPr>
          <p:nvPr/>
        </p:nvCxnSpPr>
        <p:spPr>
          <a:xfrm rot="10800000">
            <a:off x="6334497" y="3301190"/>
            <a:ext cx="1501865" cy="2557373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1"/>
          </p:cNvCxnSpPr>
          <p:nvPr/>
        </p:nvCxnSpPr>
        <p:spPr>
          <a:xfrm rot="10800000" flipH="1">
            <a:off x="7836360" y="3344098"/>
            <a:ext cx="180393" cy="2514464"/>
          </a:xfrm>
          <a:prstGeom prst="curvedConnector4">
            <a:avLst>
              <a:gd name="adj1" fmla="val -126723"/>
              <a:gd name="adj2" fmla="val 6579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3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Mathematically, the computation at each time step: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83"/>
          <a:stretch/>
        </p:blipFill>
        <p:spPr>
          <a:xfrm>
            <a:off x="717550" y="2712244"/>
            <a:ext cx="8451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2579"/>
          <a:stretch/>
        </p:blipFill>
        <p:spPr>
          <a:xfrm>
            <a:off x="7537450" y="2341563"/>
            <a:ext cx="175895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22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15" y="1809481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Extensions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23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(Bidirectional) RNNs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82" y="1858171"/>
            <a:ext cx="4335765" cy="4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24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827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RNN capable of capturing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long-term dependencies?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only need to look at recent information to perform present task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word based on the previous words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28" y="4400550"/>
            <a:ext cx="5172075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67700" y="3949399"/>
            <a:ext cx="33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clouds are in the sky</a:t>
            </a:r>
            <a:endParaRPr lang="en-US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Long-Term Dependencies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4240767"/>
            <a:ext cx="6467475" cy="23336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predict the next word in a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know which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information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predict the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theory, RNNs are capable of handling </a:t>
            </a:r>
            <a:r>
              <a:rPr lang="en-US" sz="28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in practice,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24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26</a:t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recurrent neural networks.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designed to capture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the </a:t>
            </a:r>
            <a:r>
              <a:rPr lang="en-US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difference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RNN and LSTM?</a:t>
            </a:r>
          </a:p>
        </p:txBody>
      </p:sp>
    </p:spTree>
    <p:extLst>
      <p:ext uri="{BB962C8B-B14F-4D97-AF65-F5344CB8AC3E}">
        <p14:creationId xmlns:p14="http://schemas.microsoft.com/office/powerpoint/2010/main" val="12845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1284661"/>
            <a:ext cx="5923909" cy="2564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1" y="3844314"/>
            <a:ext cx="5923909" cy="25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ehind 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40" y="3871733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33" y="2390006"/>
            <a:ext cx="1390650" cy="164782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4311" y="1560709"/>
            <a:ext cx="7545115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to LSTMs is the memory cell state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memory cells add and remove information as the sequence goes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 Through a structure called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memory in the cells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3321" y="146843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Pointwise multiplication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20075" y="1870163"/>
            <a:ext cx="1" cy="63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6751" y="433929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Sigmoid neural net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 flipH="1">
            <a:off x="9166750" y="3413760"/>
            <a:ext cx="952609" cy="1110204"/>
          </a:xfrm>
          <a:prstGeom prst="curvedConnector4">
            <a:avLst>
              <a:gd name="adj1" fmla="val -24911"/>
              <a:gd name="adj2" fmla="val 99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83" y="4224843"/>
            <a:ext cx="7378563" cy="244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information will be stored in the cell state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parts – 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(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layer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decides what values we’ll update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layer: creates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 the gender of the new subject to the cell state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the old one we’re forgetting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72897" y="453636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gate 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771" y="4536367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9" idx="2"/>
          </p:cNvCxnSpPr>
          <p:nvPr/>
        </p:nvCxnSpPr>
        <p:spPr>
          <a:xfrm rot="16200000" flipH="1">
            <a:off x="2572711" y="4368461"/>
            <a:ext cx="867140" cy="19416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4836407" y="4737252"/>
            <a:ext cx="2130364" cy="1035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assumption?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exp</m:t>
                    </m:r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score</m:t>
                    </m:r>
                    <m:d>
                      <m:dPr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x</m:t>
                        </m:r>
                        <m: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y</m:t>
                        </m:r>
                      </m:e>
                    </m:d>
                    <m:r>
                      <a:rPr lang="en-US" altLang="en-US" sz="2600">
                        <a:latin typeface="Cambria Math" charset="0"/>
                        <a:ea typeface="Arial" charset="0"/>
                        <a:cs typeface="Arial" charset="0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𝑦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 charset="0"/>
                            <a:ea typeface="Arial" charset="0"/>
                            <a:cs typeface="Arial" charset="0"/>
                          </a:rPr>
                          <m:t>exp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(</m:t>
                        </m:r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  <m:r>
                              <a:rPr lang="en-US" altLang="en-US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en-US" sz="2600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en-US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 smtClean="0"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NextWord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, x: </a:t>
                </a:r>
                <a:r>
                  <a:rPr lang="en-US" altLang="en-US" sz="2400" dirty="0" err="1">
                    <a:latin typeface="Arial" charset="0"/>
                    <a:ea typeface="Arial" charset="0"/>
                    <a:cs typeface="Arial" charset="0"/>
                  </a:rPr>
                  <a:t>PrecedingWords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>Assume we saw:</a:t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lang="en-US" altLang="en-US" sz="2600" dirty="0">
                    <a:latin typeface="Arial" charset="0"/>
                    <a:ea typeface="Arial" charset="0"/>
                    <a:cs typeface="Arial" charset="0"/>
                  </a:rPr>
                </a:br>
                <a:endParaRPr lang="en-US" altLang="en-US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What </a:t>
                </a:r>
                <a:r>
                  <a:rPr lang="en-US" altLang="en-US" sz="2400" dirty="0">
                    <a:latin typeface="Arial" charset="0"/>
                    <a:ea typeface="Arial" charset="0"/>
                    <a:cs typeface="Arial" charset="0"/>
                  </a:rPr>
                  <a:t>is P(shoes; blue)? </a:t>
                </a:r>
                <a:r>
                  <a:rPr lang="en-US" altLang="en-US" sz="2400" dirty="0" smtClean="0">
                    <a:latin typeface="Arial" charset="0"/>
                    <a:ea typeface="Arial" charset="0"/>
                    <a:cs typeface="Arial" charset="0"/>
                  </a:rPr>
                  <a:t>P(idea; black)?</a:t>
                </a:r>
                <a:endParaRPr lang="en-US" altLang="en-US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en-US" sz="2600" dirty="0"/>
                  <a:t>Can we learn categories of words(representation) automatically?</a:t>
                </a:r>
              </a:p>
              <a:p>
                <a:r>
                  <a:rPr lang="en-US" altLang="en-US" sz="2600" dirty="0"/>
                  <a:t>Can we build a high order n-gram model without blowing up the model size?</a:t>
                </a:r>
              </a:p>
              <a:p>
                <a:pPr lvl="1"/>
                <a:endParaRPr lang="en-US" altLang="en-US" sz="2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3106" y="3045350"/>
            <a:ext cx="747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 glasses; yellow glasses; green glasses; blue glasses</a:t>
            </a:r>
          </a:p>
          <a:p>
            <a:r>
              <a:rPr lang="en-US" sz="2400" dirty="0"/>
              <a:t>red shoes; yellow shoes; green shoes; </a:t>
            </a:r>
          </a:p>
        </p:txBody>
      </p:sp>
    </p:spTree>
    <p:extLst>
      <p:ext uri="{BB962C8B-B14F-4D97-AF65-F5344CB8AC3E}">
        <p14:creationId xmlns:p14="http://schemas.microsoft.com/office/powerpoint/2010/main" val="27380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5" y="3488944"/>
            <a:ext cx="8332735" cy="2832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information will be thrown away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a number between 0 and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keep this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 represents </a:t>
                </a:r>
                <a:r>
                  <a:rPr lang="en-US" dirty="0" smtClean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get rid of this</a:t>
                </a:r>
              </a:p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forget the gender of the old subject, when we see a new subject</a:t>
                </a: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4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06" y="3454304"/>
            <a:ext cx="7299117" cy="277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step: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old state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Forgetting the things we decided to forget earlier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66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6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560709"/>
                <a:ext cx="10018712" cy="4671547"/>
              </a:xfrm>
              <a:prstGeom prst="rect">
                <a:avLst/>
              </a:prstGeom>
              <a:blipFill rotWithShape="0">
                <a:blip r:embed="rId5"/>
                <a:stretch>
                  <a:fillRect l="-1521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>
            <a:off x="7877001" y="4564508"/>
            <a:ext cx="903442" cy="369741"/>
          </a:xfrm>
          <a:prstGeom prst="arc">
            <a:avLst>
              <a:gd name="adj1" fmla="val 1092779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88954" y="3292736"/>
            <a:ext cx="4362680" cy="1271771"/>
          </a:xfrm>
          <a:custGeom>
            <a:avLst/>
            <a:gdLst>
              <a:gd name="connsiteX0" fmla="*/ 0 w 4406747"/>
              <a:gd name="connsiteY0" fmla="*/ 927786 h 1170157"/>
              <a:gd name="connsiteX1" fmla="*/ 2500829 w 4406747"/>
              <a:gd name="connsiteY1" fmla="*/ 2369 h 1170157"/>
              <a:gd name="connsiteX2" fmla="*/ 4406747 w 4406747"/>
              <a:gd name="connsiteY2" fmla="*/ 1170157 h 117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6747" h="1170157">
                <a:moveTo>
                  <a:pt x="0" y="927786"/>
                </a:moveTo>
                <a:cubicBezTo>
                  <a:pt x="883185" y="444880"/>
                  <a:pt x="1766371" y="-38026"/>
                  <a:pt x="2500829" y="2369"/>
                </a:cubicBezTo>
                <a:cubicBezTo>
                  <a:pt x="3235287" y="42764"/>
                  <a:pt x="3821017" y="606460"/>
                  <a:pt x="4406747" y="1170157"/>
                </a:cubicBezTo>
              </a:path>
            </a:pathLst>
          </a:cu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0800000">
            <a:off x="9101347" y="4934249"/>
            <a:ext cx="717992" cy="332812"/>
          </a:xfrm>
          <a:prstGeom prst="arc">
            <a:avLst>
              <a:gd name="adj1" fmla="val 110631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880472" y="5034708"/>
            <a:ext cx="4560983" cy="1158941"/>
          </a:xfrm>
          <a:custGeom>
            <a:avLst/>
            <a:gdLst>
              <a:gd name="connsiteX0" fmla="*/ 0 w 4560983"/>
              <a:gd name="connsiteY0" fmla="*/ 0 h 1158941"/>
              <a:gd name="connsiteX1" fmla="*/ 2577947 w 4560983"/>
              <a:gd name="connsiteY1" fmla="*/ 1156772 h 1158941"/>
              <a:gd name="connsiteX2" fmla="*/ 4560983 w 4560983"/>
              <a:gd name="connsiteY2" fmla="*/ 231355 h 115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983" h="1158941">
                <a:moveTo>
                  <a:pt x="0" y="0"/>
                </a:moveTo>
                <a:cubicBezTo>
                  <a:pt x="908891" y="559106"/>
                  <a:pt x="1817783" y="1118213"/>
                  <a:pt x="2577947" y="1156772"/>
                </a:cubicBezTo>
                <a:cubicBezTo>
                  <a:pt x="3338111" y="1195331"/>
                  <a:pt x="3949547" y="713343"/>
                  <a:pt x="4560983" y="231355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836405" y="3539884"/>
            <a:ext cx="2489812" cy="1208386"/>
          </a:xfrm>
          <a:custGeom>
            <a:avLst/>
            <a:gdLst>
              <a:gd name="connsiteX0" fmla="*/ 2489812 w 2489812"/>
              <a:gd name="connsiteY0" fmla="*/ 1208386 h 1208386"/>
              <a:gd name="connsiteX1" fmla="*/ 1266940 w 2489812"/>
              <a:gd name="connsiteY1" fmla="*/ 7547 h 1208386"/>
              <a:gd name="connsiteX2" fmla="*/ 0 w 2489812"/>
              <a:gd name="connsiteY2" fmla="*/ 789745 h 1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812" h="1208386">
                <a:moveTo>
                  <a:pt x="2489812" y="1208386"/>
                </a:moveTo>
                <a:cubicBezTo>
                  <a:pt x="2085860" y="642853"/>
                  <a:pt x="1681909" y="77320"/>
                  <a:pt x="1266940" y="7547"/>
                </a:cubicBezTo>
                <a:cubicBezTo>
                  <a:pt x="851971" y="-62227"/>
                  <a:pt x="425985" y="363759"/>
                  <a:pt x="0" y="78974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LSTM Walk Through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701667"/>
            <a:ext cx="7536914" cy="27083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step: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we’re going to output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run a 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layer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decides what parts of the cell state we’re going to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put the cell state through </a:t>
            </a:r>
            <a:r>
              <a:rPr lang="en-US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multiply it by the output of the sigmoid gate</a:t>
            </a:r>
            <a:endParaRPr lang="en-US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476480"/>
            <a:ext cx="10018713" cy="9226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B4FD-5280-400C-A576-39B31E1468B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84311" y="1560709"/>
            <a:ext cx="10018712" cy="46715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is an (advanced) variation of RNNs.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long-term dependencies of the inputs.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 to be efficient in many NLP tasks.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component to encode text inputs.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9201150" cy="45074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3" descr="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2323103"/>
            <a:ext cx="7429500" cy="4215809"/>
          </a:xfrm>
        </p:spPr>
      </p:pic>
      <p:grpSp>
        <p:nvGrpSpPr>
          <p:cNvPr id="25" name="Group 24"/>
          <p:cNvGrpSpPr/>
          <p:nvPr/>
        </p:nvGrpSpPr>
        <p:grpSpPr>
          <a:xfrm>
            <a:off x="128723" y="5856726"/>
            <a:ext cx="4558142" cy="700931"/>
            <a:chOff x="445273" y="5050516"/>
            <a:chExt cx="4558142" cy="700931"/>
          </a:xfrm>
        </p:grpSpPr>
        <p:sp>
          <p:nvSpPr>
            <p:cNvPr id="26" name="TextBox 25"/>
            <p:cNvSpPr txBox="1"/>
            <p:nvPr/>
          </p:nvSpPr>
          <p:spPr>
            <a:xfrm>
              <a:off x="445273" y="5382115"/>
              <a:ext cx="455814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Learned matrices to project the input vectors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54898" y="5050516"/>
              <a:ext cx="1377952" cy="312854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80199" y="3235001"/>
            <a:ext cx="4198729" cy="728222"/>
            <a:chOff x="6058892" y="4350653"/>
            <a:chExt cx="3530814" cy="746058"/>
          </a:xfrm>
        </p:grpSpPr>
        <p:sp>
          <p:nvSpPr>
            <p:cNvPr id="31" name="TextBox 30"/>
            <p:cNvSpPr txBox="1"/>
            <p:nvPr/>
          </p:nvSpPr>
          <p:spPr>
            <a:xfrm>
              <a:off x="7363341" y="4434549"/>
              <a:ext cx="2226365" cy="6621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Obtain (</a:t>
              </a:r>
              <a:r>
                <a:rPr lang="en-US" dirty="0" err="1"/>
                <a:t>y|x</a:t>
              </a:r>
              <a:r>
                <a:rPr lang="en-US" dirty="0"/>
                <a:t>) by performing </a:t>
              </a:r>
              <a:r>
                <a:rPr lang="en-US" dirty="0" err="1"/>
                <a:t>softmax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6058892" y="4350653"/>
              <a:ext cx="1304530" cy="158629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730999" y="4685853"/>
            <a:ext cx="4402357" cy="1622095"/>
            <a:chOff x="6304864" y="4180166"/>
            <a:chExt cx="4309618" cy="1713761"/>
          </a:xfrm>
        </p:grpSpPr>
        <p:sp>
          <p:nvSpPr>
            <p:cNvPr id="34" name="TextBox 33"/>
            <p:cNvSpPr txBox="1"/>
            <p:nvPr/>
          </p:nvSpPr>
          <p:spPr>
            <a:xfrm>
              <a:off x="7577422" y="5503724"/>
              <a:ext cx="3037060" cy="390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3C58A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Concatenate projected vectors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6304864" y="4180166"/>
              <a:ext cx="3033006" cy="1237040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20000" y="4301205"/>
            <a:ext cx="4037153" cy="705643"/>
            <a:chOff x="4077349" y="4397669"/>
            <a:chExt cx="4037153" cy="705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rgbClr val="3C58A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Non-linear function e.g.,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  <m:r>
                          <a:rPr lang="en-US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  <m:r>
                          <a:rPr lang="en-US" i="1">
                            <a:latin typeface="Cambria Math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6" y="4397670"/>
                  <a:ext cx="3102416" cy="705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t="-3306" b="-56198"/>
                  </a:stretch>
                </a:blipFill>
                <a:ln w="38100">
                  <a:solidFill>
                    <a:srgbClr val="3C58AD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 flipV="1">
              <a:off x="4077349" y="4397669"/>
              <a:ext cx="934738" cy="173012"/>
            </a:xfrm>
            <a:prstGeom prst="straightConnector1">
              <a:avLst/>
            </a:prstGeom>
            <a:ln w="57150">
              <a:solidFill>
                <a:srgbClr val="3C58A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"/>
          <p:cNvSpPr txBox="1">
            <a:spLocks noChangeArrowheads="1"/>
          </p:cNvSpPr>
          <p:nvPr/>
        </p:nvSpPr>
        <p:spPr bwMode="auto">
          <a:xfrm>
            <a:off x="2038348" y="2347663"/>
            <a:ext cx="1624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da-DK" altLang="en-US" sz="1000"/>
              <a:t>Y. Bengio et al., JMLR’03</a:t>
            </a:r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5004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the Early Neural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Sparsity – Solved</a:t>
            </a:r>
          </a:p>
          <a:p>
            <a:pPr algn="just"/>
            <a:r>
              <a:rPr lang="en-US" altLang="en-US" dirty="0"/>
              <a:t>World Similarity – Solved</a:t>
            </a:r>
          </a:p>
          <a:p>
            <a:pPr algn="just"/>
            <a:r>
              <a:rPr lang="en-US" altLang="en-US" dirty="0"/>
              <a:t>Finite Context – </a:t>
            </a:r>
            <a:r>
              <a:rPr lang="en-US" altLang="en-US" dirty="0" smtClean="0"/>
              <a:t>Not solved yet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Language Model</a:t>
            </a:r>
            <a:endParaRPr lang="en-US" dirty="0"/>
          </a:p>
        </p:txBody>
      </p:sp>
      <p:pic>
        <p:nvPicPr>
          <p:cNvPr id="4" name="Content Placeholder 3" descr="RNNL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7" b="-917"/>
          <a:stretch>
            <a:fillRect/>
          </a:stretch>
        </p:blipFill>
        <p:spPr>
          <a:xfrm>
            <a:off x="1117600" y="1487197"/>
            <a:ext cx="6680200" cy="5145584"/>
          </a:xfrm>
        </p:spPr>
      </p:pic>
      <p:sp>
        <p:nvSpPr>
          <p:cNvPr id="5" name="TextBox 4"/>
          <p:cNvSpPr txBox="1"/>
          <p:nvPr/>
        </p:nvSpPr>
        <p:spPr>
          <a:xfrm>
            <a:off x="8077200" y="4059989"/>
            <a:ext cx="308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Handles infinite context in theory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1456" y="5193890"/>
            <a:ext cx="259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LSTMs has shown to be efficient</a:t>
            </a: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Maximize the log-likelihood</a:t>
            </a:r>
            <a:r>
              <a:rPr lang="en-GB" dirty="0" smtClean="0"/>
              <a:t> of observed data,</a:t>
            </a:r>
            <a:br>
              <a:rPr lang="en-GB" dirty="0" smtClean="0"/>
            </a:br>
            <a:r>
              <a:rPr lang="en-GB" dirty="0" smtClean="0"/>
              <a:t>w.r.t. </a:t>
            </a:r>
            <a:r>
              <a:rPr lang="en-GB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/>
              <a:t> of the neural language model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chemeClr val="tx1"/>
                </a:solidFill>
              </a:rPr>
              <a:t>Parameters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(in a neural language model):</a:t>
            </a:r>
          </a:p>
          <a:p>
            <a:pPr lvl="1"/>
            <a:r>
              <a:rPr lang="en-GB" dirty="0" smtClean="0"/>
              <a:t>Word embedding matrix </a:t>
            </a:r>
            <a:r>
              <a:rPr lang="en-GB" b="1" dirty="0" smtClean="0"/>
              <a:t>R</a:t>
            </a:r>
            <a:r>
              <a:rPr lang="en-GB" dirty="0" smtClean="0"/>
              <a:t> and bias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v</a:t>
            </a:r>
            <a:endParaRPr lang="en-GB" i="1" baseline="-25000" dirty="0" smtClean="0"/>
          </a:p>
          <a:p>
            <a:pPr lvl="1"/>
            <a:r>
              <a:rPr lang="en-GB" dirty="0" smtClean="0"/>
              <a:t>Neural network weights: </a:t>
            </a:r>
            <a:r>
              <a:rPr lang="en-GB" b="1" dirty="0"/>
              <a:t>W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W</a:t>
            </a:r>
            <a:r>
              <a:rPr lang="en-GB" i="1" baseline="-25000" dirty="0" smtClean="0"/>
              <a:t> </a:t>
            </a:r>
            <a:r>
              <a:rPr lang="en-GB" dirty="0" smtClean="0"/>
              <a:t>, </a:t>
            </a:r>
            <a:r>
              <a:rPr lang="en-GB" b="1" dirty="0"/>
              <a:t>U</a:t>
            </a:r>
            <a:r>
              <a:rPr lang="en-GB" dirty="0" smtClean="0"/>
              <a:t>, </a:t>
            </a:r>
            <a:r>
              <a:rPr lang="en-GB" b="1" dirty="0" err="1" smtClean="0"/>
              <a:t>b</a:t>
            </a:r>
            <a:r>
              <a:rPr lang="en-GB" i="1" baseline="-25000" dirty="0" err="1" smtClean="0"/>
              <a:t>U</a:t>
            </a:r>
            <a:r>
              <a:rPr lang="en-GB" i="1" baseline="-25000" dirty="0" smtClean="0"/>
              <a:t> </a:t>
            </a:r>
            <a:r>
              <a:rPr lang="en-GB" dirty="0" smtClean="0"/>
              <a:t>,</a:t>
            </a:r>
            <a:r>
              <a:rPr lang="en-GB" b="1" dirty="0" smtClean="0"/>
              <a:t> V</a:t>
            </a:r>
            <a:r>
              <a:rPr lang="en-GB" dirty="0" smtClean="0"/>
              <a:t>,</a:t>
            </a:r>
            <a:r>
              <a:rPr lang="en-GB" b="1" dirty="0" smtClean="0"/>
              <a:t> B</a:t>
            </a:r>
            <a:r>
              <a:rPr lang="en-GB" baseline="-25000" dirty="0" smtClean="0"/>
              <a:t>V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Gradient descent </a:t>
            </a:r>
            <a:r>
              <a:rPr lang="en-GB" dirty="0" smtClean="0"/>
              <a:t>with learning rate </a:t>
            </a:r>
            <a:r>
              <a:rPr lang="el-GR" i="1" dirty="0" smtClean="0"/>
              <a:t>η</a:t>
            </a:r>
            <a:r>
              <a:rPr lang="en-GB" dirty="0" smtClean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96408" y="3100949"/>
            <a:ext cx="4319270" cy="496391"/>
            <a:chOff x="872408" y="2935848"/>
            <a:chExt cx="4319270" cy="496391"/>
          </a:xfrm>
        </p:grpSpPr>
        <p:sp>
          <p:nvSpPr>
            <p:cNvPr id="12" name="Rounded Rectangle 11"/>
            <p:cNvSpPr/>
            <p:nvPr/>
          </p:nvSpPr>
          <p:spPr>
            <a:xfrm>
              <a:off x="3744213" y="2935848"/>
              <a:ext cx="1447465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14823" y="2935848"/>
              <a:ext cx="529390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72408" y="2957576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98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72408" y="2957576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680"/>
              </p:ext>
            </p:extLst>
          </p:nvPr>
        </p:nvGraphicFramePr>
        <p:xfrm>
          <a:off x="2396408" y="3678397"/>
          <a:ext cx="2795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9" name="Equation" r:id="rId6" imgW="1866600" imgH="291960" progId="Equation.3">
                  <p:embed/>
                </p:oleObj>
              </mc:Choice>
              <mc:Fallback>
                <p:oleObj name="Equation" r:id="rId6" imgW="1866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6408" y="3678397"/>
                        <a:ext cx="27955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64493"/>
              </p:ext>
            </p:extLst>
          </p:nvPr>
        </p:nvGraphicFramePr>
        <p:xfrm>
          <a:off x="1739977" y="6032499"/>
          <a:ext cx="1312862" cy="599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0" name="Equation" r:id="rId8" imgW="876240" imgH="393480" progId="Equation.3">
                  <p:embed/>
                </p:oleObj>
              </mc:Choice>
              <mc:Fallback>
                <p:oleObj name="Equation" r:id="rId8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977" y="6032499"/>
                        <a:ext cx="1312862" cy="599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Maximum Likelihood learning: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Gradient of log-likelihood w.r.t.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l-GR" b="1" dirty="0" smtClean="0">
                <a:solidFill>
                  <a:schemeClr val="tx1"/>
                </a:solidFill>
              </a:rPr>
              <a:t>θ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 smtClean="0"/>
              <a:t>Use the chain rule of gradients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70950" y="1940924"/>
            <a:ext cx="563217" cy="392113"/>
          </a:xfrm>
          <a:prstGeom prst="roundRect">
            <a:avLst/>
          </a:prstGeom>
          <a:solidFill>
            <a:schemeClr val="tx2">
              <a:lumMod val="40000"/>
              <a:lumOff val="60000"/>
              <a:alpha val="49804"/>
            </a:schemeClr>
          </a:solidFill>
          <a:ln>
            <a:solidFill>
              <a:schemeClr val="tx2"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938338" y="2368184"/>
            <a:ext cx="1065213" cy="392113"/>
          </a:xfrm>
          <a:prstGeom prst="roundRect">
            <a:avLst/>
          </a:prstGeom>
          <a:solidFill>
            <a:schemeClr val="accent5">
              <a:alpha val="49804"/>
            </a:schemeClr>
          </a:solidFill>
          <a:ln>
            <a:solidFill>
              <a:schemeClr val="accent5">
                <a:lumMod val="50000"/>
                <a:alpha val="50196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F5897"/>
                </a:solidFill>
              </a:rPr>
              <a:t>Maximizing the loss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96185" y="3229749"/>
            <a:ext cx="4349452" cy="497385"/>
            <a:chOff x="972185" y="2993528"/>
            <a:chExt cx="4349452" cy="497385"/>
          </a:xfrm>
        </p:grpSpPr>
        <p:sp>
          <p:nvSpPr>
            <p:cNvPr id="12" name="Rounded Rectangle 11"/>
            <p:cNvSpPr/>
            <p:nvPr/>
          </p:nvSpPr>
          <p:spPr>
            <a:xfrm>
              <a:off x="3858130" y="2993528"/>
              <a:ext cx="1463507" cy="473076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8845" y="2993528"/>
              <a:ext cx="489284" cy="473076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972185" y="3016250"/>
            <a:ext cx="4297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4" name="Equation" r:id="rId4" imgW="2869920" imgH="291960" progId="Equation.3">
                    <p:embed/>
                  </p:oleObj>
                </mc:Choice>
                <mc:Fallback>
                  <p:oleObj name="Equation" r:id="rId4" imgW="2869920" imgH="291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2185" y="3016250"/>
                          <a:ext cx="42973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6772" y="1958658"/>
          <a:ext cx="26066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5" name="Equation" r:id="rId6" imgW="1739880" imgH="507960" progId="Equation.3">
                  <p:embed/>
                </p:oleObj>
              </mc:Choice>
              <mc:Fallback>
                <p:oleObj name="Equation" r:id="rId6" imgW="1739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6772" y="1958658"/>
                        <a:ext cx="26066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414271" y="4092893"/>
          <a:ext cx="2625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" name="Equation" r:id="rId8" imgW="1752480" imgH="393480" progId="Equation.3">
                  <p:embed/>
                </p:oleObj>
              </mc:Choice>
              <mc:Fallback>
                <p:oleObj name="Equation" r:id="rId8" imgW="1752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4271" y="4092893"/>
                        <a:ext cx="262572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422209" y="4912043"/>
            <a:ext cx="3822655" cy="640066"/>
            <a:chOff x="898208" y="4675823"/>
            <a:chExt cx="3822655" cy="640066"/>
          </a:xfrm>
        </p:grpSpPr>
        <p:sp>
          <p:nvSpPr>
            <p:cNvPr id="16" name="Rounded Rectangle 15"/>
            <p:cNvSpPr/>
            <p:nvPr/>
          </p:nvSpPr>
          <p:spPr>
            <a:xfrm>
              <a:off x="2433191" y="4718878"/>
              <a:ext cx="2287672" cy="597011"/>
            </a:xfrm>
            <a:prstGeom prst="roundRect">
              <a:avLst/>
            </a:prstGeom>
            <a:solidFill>
              <a:schemeClr val="accent5">
                <a:alpha val="49804"/>
              </a:schemeClr>
            </a:solidFill>
            <a:ln>
              <a:solidFill>
                <a:schemeClr val="accent5">
                  <a:lumMod val="50000"/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06496" y="4726886"/>
              <a:ext cx="898357" cy="589003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49804"/>
              </a:schemeClr>
            </a:solidFill>
            <a:ln>
              <a:solidFill>
                <a:schemeClr val="tx2">
                  <a:alpha val="5019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8208" y="4675823"/>
            <a:ext cx="3709987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97" name="Equation" r:id="rId10" imgW="2476440" imgH="393480" progId="Equation.3">
                    <p:embed/>
                  </p:oleObj>
                </mc:Choice>
                <mc:Fallback>
                  <p:oleObj name="Equation" r:id="rId10" imgW="247644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8208" y="4675823"/>
                          <a:ext cx="3709987" cy="639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14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3866" y="3703049"/>
            <a:ext cx="457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Forward-propagate through </a:t>
            </a:r>
            <a:r>
              <a:rPr lang="en-US" sz="2400" b="1" dirty="0">
                <a:solidFill>
                  <a:schemeClr val="accent5"/>
                </a:solidFill>
                <a:latin typeface="+mj-lt"/>
              </a:rPr>
              <a:t>word </a:t>
            </a:r>
            <a:r>
              <a:rPr lang="en-US" sz="2400" b="1" dirty="0" err="1" smtClean="0">
                <a:solidFill>
                  <a:schemeClr val="accent5"/>
                </a:solidFill>
                <a:latin typeface="+mj-lt"/>
              </a:rPr>
              <a:t>embeddings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through </a:t>
            </a:r>
            <a:r>
              <a:rPr lang="en-US" sz="2400" b="1" dirty="0">
                <a:latin typeface="+mj-lt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Estimate word likelihood (loss)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Back-propagate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Gradient step to update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6545" y="2015696"/>
            <a:ext cx="397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Randomly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choose 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mini-batch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(e.g., 1000 consecutive words)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2446867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8211745" y="2271890"/>
            <a:ext cx="1397000" cy="24832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𝑦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altLang="en-US" sz="3200" i="1" dirty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 smtClean="0"/>
                  <a:t> with a neural network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108" r="10724"/>
          <a:stretch/>
        </p:blipFill>
        <p:spPr>
          <a:xfrm>
            <a:off x="5732010" y="2334451"/>
            <a:ext cx="5757179" cy="384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5700" y="2743201"/>
            <a:ext cx="403794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C58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  One hot vector: each component of the vector represents one word</a:t>
            </a:r>
          </a:p>
          <a:p>
            <a:r>
              <a:rPr lang="en-US" sz="2000" dirty="0"/>
              <a:t>[0, 0, 1, 0, 0] </a:t>
            </a:r>
          </a:p>
          <a:p>
            <a:endParaRPr lang="en-US" sz="2000" dirty="0"/>
          </a:p>
          <a:p>
            <a:r>
              <a:rPr lang="en-US" sz="2000" dirty="0"/>
              <a:t>Example 2: </a:t>
            </a:r>
            <a:br>
              <a:rPr lang="en-US" sz="2000" dirty="0"/>
            </a:br>
            <a:r>
              <a:rPr lang="en-US" sz="2000" dirty="0"/>
              <a:t>word </a:t>
            </a:r>
            <a:r>
              <a:rPr lang="en-US" sz="2000" dirty="0" err="1"/>
              <a:t>embeddings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3002" y="3695641"/>
            <a:ext cx="1082999" cy="28271"/>
          </a:xfrm>
          <a:prstGeom prst="straightConnector1">
            <a:avLst/>
          </a:prstGeom>
          <a:ln w="57150">
            <a:solidFill>
              <a:srgbClr val="3C5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generalize to unseen contexts </a:t>
            </a:r>
          </a:p>
          <a:p>
            <a:pPr lvl="1"/>
            <a:r>
              <a:rPr lang="en-US" dirty="0" smtClean="0"/>
              <a:t>Example: P(“blue” | “the”, “shoes”, “are”)</a:t>
            </a:r>
          </a:p>
          <a:p>
            <a:pPr lvl="1"/>
            <a:r>
              <a:rPr lang="en-US" dirty="0" smtClean="0"/>
              <a:t>This does not occurs in training corpus but</a:t>
            </a:r>
            <a:br>
              <a:rPr lang="en-US" dirty="0" smtClean="0"/>
            </a:br>
            <a:r>
              <a:rPr lang="en-US" dirty="0" smtClean="0"/>
              <a:t>[“the”, ”glasses”, ”are”, “red”] does.</a:t>
            </a:r>
          </a:p>
          <a:p>
            <a:pPr lvl="1"/>
            <a:r>
              <a:rPr lang="en-US" dirty="0" smtClean="0"/>
              <a:t>If the word representations of “red” and “blue” are similar, then the model can generalize.</a:t>
            </a:r>
          </a:p>
          <a:p>
            <a:r>
              <a:rPr lang="en-US" dirty="0" smtClean="0"/>
              <a:t>Why are “red” and “blue” similar?</a:t>
            </a:r>
          </a:p>
          <a:p>
            <a:pPr lvl="1"/>
            <a:r>
              <a:rPr lang="en-US" dirty="0" smtClean="0"/>
              <a:t>Because NN saw “red skirt”, “blue skirt”, “red pen”, ”blue pen”,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Word tokens </a:t>
            </a:r>
            <a:r>
              <a:rPr lang="en-GB" dirty="0" smtClean="0"/>
              <a:t>map to </a:t>
            </a:r>
            <a:r>
              <a:rPr lang="en-GB" dirty="0"/>
              <a:t>vectors in a </a:t>
            </a:r>
            <a:r>
              <a:rPr lang="en-GB" b="1" dirty="0">
                <a:solidFill>
                  <a:schemeClr val="tx2"/>
                </a:solidFill>
              </a:rPr>
              <a:t>low-dimensional space</a:t>
            </a:r>
          </a:p>
          <a:p>
            <a:r>
              <a:rPr lang="en-GB" dirty="0"/>
              <a:t>Conditional word probabilities replaced </a:t>
            </a:r>
            <a:r>
              <a:rPr lang="en-GB" dirty="0" smtClean="0"/>
              <a:t>by </a:t>
            </a:r>
            <a:r>
              <a:rPr lang="en-GB" b="1" dirty="0" smtClean="0">
                <a:solidFill>
                  <a:schemeClr val="tx2"/>
                </a:solidFill>
              </a:rPr>
              <a:t>normalized </a:t>
            </a:r>
            <a:r>
              <a:rPr lang="en-GB" b="1" dirty="0">
                <a:solidFill>
                  <a:schemeClr val="tx2"/>
                </a:solidFill>
              </a:rPr>
              <a:t>dynamical </a:t>
            </a:r>
            <a:r>
              <a:rPr lang="en-GB" b="1" dirty="0" smtClean="0">
                <a:solidFill>
                  <a:schemeClr val="tx2"/>
                </a:solidFill>
              </a:rPr>
              <a:t>models </a:t>
            </a:r>
            <a:r>
              <a:rPr lang="en-GB" dirty="0" smtClean="0"/>
              <a:t>on </a:t>
            </a:r>
            <a:r>
              <a:rPr lang="en-GB" dirty="0"/>
              <a:t>vectors of </a:t>
            </a:r>
            <a:r>
              <a:rPr lang="en-GB" b="1" dirty="0">
                <a:solidFill>
                  <a:schemeClr val="tx2"/>
                </a:solidFill>
              </a:rPr>
              <a:t>word </a:t>
            </a:r>
            <a:r>
              <a:rPr lang="en-GB" b="1" dirty="0" err="1">
                <a:solidFill>
                  <a:schemeClr val="tx2"/>
                </a:solidFill>
              </a:rPr>
              <a:t>embeddings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Vector-space representation </a:t>
            </a:r>
            <a:r>
              <a:rPr lang="en-GB" dirty="0"/>
              <a:t>enables semantic/syntactic </a:t>
            </a:r>
            <a:r>
              <a:rPr lang="en-GB" b="1" dirty="0">
                <a:solidFill>
                  <a:schemeClr val="tx2"/>
                </a:solidFill>
              </a:rPr>
              <a:t>similarity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between words/sentences</a:t>
            </a:r>
          </a:p>
          <a:p>
            <a:pPr lvl="1"/>
            <a:r>
              <a:rPr lang="en-GB" dirty="0"/>
              <a:t>Use cosine similarity </a:t>
            </a:r>
            <a:r>
              <a:rPr lang="en-GB" dirty="0" smtClean="0"/>
              <a:t>can measure </a:t>
            </a:r>
            <a:r>
              <a:rPr lang="en-GB" dirty="0"/>
              <a:t>word similarity</a:t>
            </a:r>
          </a:p>
          <a:p>
            <a:pPr lvl="1"/>
            <a:r>
              <a:rPr lang="en-GB" dirty="0"/>
              <a:t>Find nearest neighbours: synonyms, antonyms</a:t>
            </a:r>
          </a:p>
          <a:p>
            <a:pPr lvl="1"/>
            <a:r>
              <a:rPr lang="en-GB" dirty="0"/>
              <a:t>Algebra on words: {king} – {man} + {woman} = {queen</a:t>
            </a:r>
            <a:r>
              <a:rPr lang="en-GB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46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Vector-space representation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00050"/>
              </p:ext>
            </p:extLst>
          </p:nvPr>
        </p:nvGraphicFramePr>
        <p:xfrm>
          <a:off x="4383230" y="2096329"/>
          <a:ext cx="283369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4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230" y="2096329"/>
                        <a:ext cx="283369" cy="3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72798" y="2151282"/>
            <a:ext cx="281285" cy="1259086"/>
            <a:chOff x="0" y="0"/>
            <a:chExt cx="336" cy="1504"/>
          </a:xfrm>
        </p:grpSpPr>
        <p:sp>
          <p:nvSpPr>
            <p:cNvPr id="34" name="AutoShape 31"/>
            <p:cNvSpPr>
              <a:spLocks/>
            </p:cNvSpPr>
            <p:nvPr/>
          </p:nvSpPr>
          <p:spPr bwMode="auto">
            <a:xfrm>
              <a:off x="0" y="0"/>
              <a:ext cx="336" cy="1504"/>
            </a:xfrm>
            <a:prstGeom prst="roundRect">
              <a:avLst>
                <a:gd name="adj" fmla="val 35713"/>
              </a:avLst>
            </a:prstGeom>
            <a:solidFill>
              <a:schemeClr val="accent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GB" sz="949"/>
            </a:p>
          </p:txBody>
        </p:sp>
        <p:sp>
          <p:nvSpPr>
            <p:cNvPr id="35" name="Oval 32"/>
            <p:cNvSpPr>
              <a:spLocks/>
            </p:cNvSpPr>
            <p:nvPr/>
          </p:nvSpPr>
          <p:spPr bwMode="auto">
            <a:xfrm>
              <a:off x="88" y="632"/>
              <a:ext cx="144" cy="160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949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215328" y="2139285"/>
            <a:ext cx="2926603" cy="99301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One-hot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 of “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one-of-V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”</a:t>
            </a:r>
            <a:br>
              <a:rPr lang="en-GB" dirty="0">
                <a:solidFill>
                  <a:schemeClr val="tx1"/>
                </a:solidFill>
                <a:latin typeface="+mj-lt"/>
              </a:rPr>
            </a:br>
            <a:r>
              <a:rPr lang="en-GB" dirty="0">
                <a:solidFill>
                  <a:schemeClr val="tx1"/>
                </a:solidFill>
                <a:latin typeface="+mj-lt"/>
              </a:rPr>
              <a:t>representation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a word token at position </a:t>
            </a:r>
            <a:r>
              <a:rPr lang="en-GB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the text corpus,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vocabulary of size </a:t>
            </a:r>
            <a:r>
              <a:rPr lang="en-GB" b="1" i="1" dirty="0">
                <a:solidFill>
                  <a:schemeClr val="tx2"/>
                </a:solidFill>
                <a:latin typeface="+mj-lt"/>
              </a:rPr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94406" y="2070961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3467" y="2608838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94406" y="3227510"/>
            <a:ext cx="157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V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018559" y="2209461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09768" y="2763374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000976" y="3361252"/>
            <a:ext cx="20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92200" y="4487879"/>
            <a:ext cx="4222098" cy="1577671"/>
            <a:chOff x="971617" y="4113600"/>
            <a:chExt cx="5194364" cy="2103561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4898362" y="4113600"/>
            <a:ext cx="328612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5" name="Equation" r:id="rId5" imgW="164880" imgH="228600" progId="Equation.3">
                    <p:embed/>
                  </p:oleObj>
                </mc:Choice>
                <mc:Fallback>
                  <p:oleObj name="Equation" r:id="rId5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8362" y="4113600"/>
                          <a:ext cx="328612" cy="4937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118"/>
            <p:cNvSpPr>
              <a:spLocks/>
            </p:cNvSpPr>
            <p:nvPr/>
          </p:nvSpPr>
          <p:spPr bwMode="auto">
            <a:xfrm>
              <a:off x="5301716" y="4259049"/>
              <a:ext cx="375047" cy="1026914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v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5324" y="4122699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5324" y="5078615"/>
              <a:ext cx="21065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D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5720863" y="4307365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697418" y="5256936"/>
              <a:ext cx="269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971617" y="4197371"/>
              <a:ext cx="3902139" cy="2019790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any word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v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in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the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vocabulary using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a vector of </a:t>
              </a: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dimension </a:t>
              </a:r>
              <a:r>
                <a:rPr lang="en-GB" b="1" i="1" dirty="0">
                  <a:solidFill>
                    <a:schemeClr val="accent5"/>
                  </a:solidFill>
                  <a:latin typeface="+mj-lt"/>
                </a:rPr>
                <a:t>D</a:t>
              </a:r>
            </a:p>
            <a:p>
              <a:pPr marL="0" indent="0">
                <a:buNone/>
              </a:pPr>
              <a:r>
                <a:rPr lang="en-GB" dirty="0">
                  <a:latin typeface="+mj-lt"/>
                </a:rPr>
                <a:t>Also </a:t>
              </a:r>
              <a:r>
                <a:rPr lang="en-GB" dirty="0" smtClean="0">
                  <a:latin typeface="+mj-lt"/>
                </a:rPr>
                <a:t>called </a:t>
              </a:r>
              <a:r>
                <a:rPr lang="en-GB" b="1" dirty="0" smtClean="0">
                  <a:latin typeface="+mj-lt"/>
                </a:rPr>
                <a:t>distributed </a:t>
              </a:r>
              <a:r>
                <a:rPr lang="en-GB" b="1" dirty="0">
                  <a:latin typeface="+mj-lt"/>
                </a:rPr>
                <a:t>representation</a:t>
              </a:r>
              <a:endParaRPr lang="en-GB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8160" y="3772939"/>
            <a:ext cx="3553842" cy="2471497"/>
            <a:chOff x="4844160" y="3227510"/>
            <a:chExt cx="3553842" cy="2471497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61402" y="3227510"/>
            <a:ext cx="513159" cy="39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6" name="Equation" r:id="rId7" imgW="342720" imgH="241200" progId="Equation.3">
                    <p:embed/>
                  </p:oleObj>
                </mc:Choice>
                <mc:Fallback>
                  <p:oleObj name="Equation" r:id="rId7" imgW="34272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1402" y="3227510"/>
                          <a:ext cx="513159" cy="391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utoShape 118"/>
            <p:cNvSpPr>
              <a:spLocks/>
            </p:cNvSpPr>
            <p:nvPr/>
          </p:nvSpPr>
          <p:spPr bwMode="auto">
            <a:xfrm>
              <a:off x="8116717" y="336716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7" name="AutoShape 118"/>
            <p:cNvSpPr>
              <a:spLocks/>
            </p:cNvSpPr>
            <p:nvPr/>
          </p:nvSpPr>
          <p:spPr bwMode="auto">
            <a:xfrm>
              <a:off x="8116717" y="41515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t-2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8" name="AutoShape 118"/>
            <p:cNvSpPr>
              <a:spLocks/>
            </p:cNvSpPr>
            <p:nvPr/>
          </p:nvSpPr>
          <p:spPr bwMode="auto">
            <a:xfrm>
              <a:off x="8116717" y="4928821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z</a:t>
              </a:r>
              <a:r>
                <a:rPr lang="en-GB" sz="2000" i="1" baseline="-25000" dirty="0">
                  <a:solidFill>
                    <a:schemeClr val="bg1"/>
                  </a:solidFill>
                </a:rPr>
                <a:t>t-1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4844160" y="4005277"/>
              <a:ext cx="2973822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</a:t>
              </a:r>
              <a:r>
                <a:rPr lang="en-GB" b="1" i="1" dirty="0" err="1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baseline="30000" dirty="0" err="1">
                  <a:solidFill>
                    <a:schemeClr val="tx2"/>
                  </a:solidFill>
                  <a:latin typeface="+mj-lt"/>
                </a:rPr>
                <a:t>th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b="1" dirty="0" smtClean="0">
                  <a:solidFill>
                    <a:schemeClr val="tx2"/>
                  </a:solidFill>
                  <a:latin typeface="+mj-lt"/>
                </a:rPr>
                <a:t>word’s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history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: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e.g., concatenation </a:t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-1 vectors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68161" y="2091129"/>
            <a:ext cx="3553843" cy="1223093"/>
            <a:chOff x="4844160" y="2307695"/>
            <a:chExt cx="3553843" cy="1223093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7824650" y="2307695"/>
            <a:ext cx="227410" cy="37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7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24650" y="2307695"/>
                          <a:ext cx="227410" cy="370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8116718" y="2418927"/>
              <a:ext cx="281285" cy="770186"/>
            </a:xfrm>
            <a:prstGeom prst="roundRect">
              <a:avLst>
                <a:gd name="adj" fmla="val 35713"/>
              </a:avLst>
            </a:prstGeom>
            <a:solidFill>
              <a:schemeClr val="accent5"/>
            </a:solidFill>
            <a:ln w="25400" cap="flat">
              <a:solidFill>
                <a:srgbClr val="4D4D4D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GB" sz="2000" b="1" dirty="0" err="1">
                  <a:solidFill>
                    <a:schemeClr val="bg1"/>
                  </a:solidFill>
                </a:rPr>
                <a:t>ẑ</a:t>
              </a:r>
              <a:r>
                <a:rPr lang="en-GB" sz="2000" i="1" baseline="-25000" dirty="0" err="1">
                  <a:solidFill>
                    <a:schemeClr val="bg1"/>
                  </a:solidFill>
                </a:rPr>
                <a:t>t</a:t>
              </a:r>
              <a:endParaRPr lang="en-US" sz="2000" baseline="-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40" name="Content Placeholder 2"/>
            <p:cNvSpPr txBox="1">
              <a:spLocks/>
            </p:cNvSpPr>
            <p:nvPr/>
          </p:nvSpPr>
          <p:spPr>
            <a:xfrm>
              <a:off x="4844160" y="2355851"/>
              <a:ext cx="2980490" cy="1174937"/>
            </a:xfrm>
            <a:prstGeom prst="rect">
              <a:avLst/>
            </a:prstGeom>
          </p:spPr>
          <p:txBody>
            <a:bodyPr vert="horz" lIns="0" tIns="34290" rIns="0" bIns="3429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 dirty="0">
                  <a:solidFill>
                    <a:schemeClr val="accent5"/>
                  </a:solidFill>
                  <a:latin typeface="+mj-lt"/>
                </a:rPr>
                <a:t>Vector-space representation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/>
              </a:r>
              <a:br>
                <a:rPr lang="en-GB" dirty="0">
                  <a:solidFill>
                    <a:schemeClr val="tx1"/>
                  </a:solidFill>
                  <a:latin typeface="+mj-lt"/>
                </a:rPr>
              </a:br>
              <a:r>
                <a:rPr lang="en-GB" dirty="0">
                  <a:solidFill>
                    <a:schemeClr val="tx1"/>
                  </a:solidFill>
                  <a:latin typeface="+mj-lt"/>
                </a:rPr>
                <a:t>of the prediction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of 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target word </a:t>
              </a:r>
              <a:r>
                <a:rPr lang="en-GB" b="1" i="1" dirty="0" err="1" smtClean="0">
                  <a:solidFill>
                    <a:schemeClr val="tx2"/>
                  </a:solidFill>
                  <a:latin typeface="+mj-lt"/>
                </a:rPr>
                <a:t>w</a:t>
              </a:r>
              <a:r>
                <a:rPr lang="en-GB" b="1" i="1" baseline="-25000" dirty="0" err="1" smtClean="0">
                  <a:solidFill>
                    <a:schemeClr val="tx2"/>
                  </a:solidFill>
                  <a:latin typeface="+mj-lt"/>
                </a:rPr>
                <a:t>t</a:t>
              </a:r>
              <a:r>
                <a:rPr lang="en-GB" b="1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GB" dirty="0" smtClean="0">
                  <a:solidFill>
                    <a:schemeClr val="tx1"/>
                  </a:solidFill>
                  <a:latin typeface="+mj-lt"/>
                </a:rPr>
                <a:t>(we 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predict a vector of size </a:t>
              </a:r>
              <a:r>
                <a:rPr lang="en-GB" i="1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GB" dirty="0">
                  <a:solidFill>
                    <a:schemeClr val="tx1"/>
                  </a:solidFill>
                  <a:latin typeface="+mj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continuous space language models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Input:</a:t>
            </a:r>
          </a:p>
          <a:p>
            <a:pPr lvl="1"/>
            <a:r>
              <a:rPr lang="en-GB" dirty="0"/>
              <a:t>word history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dirty="0"/>
              <a:t>Output:</a:t>
            </a:r>
          </a:p>
          <a:p>
            <a:pPr lvl="1"/>
            <a:r>
              <a:rPr lang="en-GB" dirty="0"/>
              <a:t>target word (</a:t>
            </a:r>
            <a:r>
              <a:rPr lang="en-GB" b="1" dirty="0">
                <a:solidFill>
                  <a:schemeClr val="tx2"/>
                </a:solidFill>
              </a:rPr>
              <a:t>one-hot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5"/>
                </a:solidFill>
              </a:rPr>
              <a:t>distributed representation</a:t>
            </a:r>
            <a:r>
              <a:rPr lang="en-GB" dirty="0"/>
              <a:t>)</a:t>
            </a:r>
            <a:endParaRPr lang="en-GB" sz="1800" dirty="0"/>
          </a:p>
          <a:p>
            <a:r>
              <a:rPr lang="en-GB" sz="2600" b="1" dirty="0"/>
              <a:t>Function</a:t>
            </a:r>
            <a:r>
              <a:rPr lang="en-GB" sz="2600" dirty="0"/>
              <a:t> that </a:t>
            </a:r>
            <a:r>
              <a:rPr lang="en-GB" sz="2600" b="1" dirty="0"/>
              <a:t>approximates </a:t>
            </a:r>
            <a:r>
              <a:rPr lang="en-GB" sz="2600" dirty="0"/>
              <a:t>word likelihood: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Linear transform 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Feed-forward neural network</a:t>
            </a:r>
            <a:endParaRPr lang="en-GB" dirty="0">
              <a:solidFill>
                <a:schemeClr val="accent1"/>
              </a:solidFill>
              <a:ea typeface="Times" charset="0"/>
              <a:cs typeface="Times" charset="0"/>
            </a:endParaRPr>
          </a:p>
          <a:p>
            <a:pPr lvl="1"/>
            <a:r>
              <a:rPr lang="en-GB" dirty="0">
                <a:ea typeface="Times" charset="0"/>
                <a:cs typeface="Times" charset="0"/>
              </a:rPr>
              <a:t>Recurrent neural network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Continuous bag-of-words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Skip-gram</a:t>
            </a:r>
          </a:p>
          <a:p>
            <a:pPr lvl="1"/>
            <a:r>
              <a:rPr lang="en-GB" dirty="0">
                <a:ea typeface="Times" charset="0"/>
                <a:cs typeface="Times" charset="0"/>
              </a:rPr>
              <a:t>…</a:t>
            </a:r>
            <a:endParaRPr lang="en-GB" sz="1800" dirty="0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continuous space language models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</a:t>
            </a:r>
            <a:r>
              <a:rPr lang="en-GB" b="1" dirty="0">
                <a:solidFill>
                  <a:schemeClr val="accent5"/>
                </a:solidFill>
              </a:rPr>
              <a:t>learn the word representations z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/>
              <a:t>for </a:t>
            </a:r>
            <a:r>
              <a:rPr lang="en-GB" dirty="0"/>
              <a:t>each word in the vocabulary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How do we </a:t>
            </a:r>
            <a:r>
              <a:rPr lang="en-GB" b="1" dirty="0"/>
              <a:t>learn the model </a:t>
            </a:r>
            <a:r>
              <a:rPr lang="en-GB" dirty="0"/>
              <a:t>that predicts </a:t>
            </a:r>
            <a:r>
              <a:rPr lang="en-GB" dirty="0" smtClean="0"/>
              <a:t>the </a:t>
            </a:r>
            <a:r>
              <a:rPr lang="en-GB" dirty="0"/>
              <a:t>next word or </a:t>
            </a:r>
            <a:r>
              <a:rPr lang="en-GB" dirty="0" smtClean="0"/>
              <a:t>its representation </a:t>
            </a:r>
            <a:r>
              <a:rPr lang="en-GB" dirty="0" err="1" smtClean="0"/>
              <a:t>ẑ</a:t>
            </a:r>
            <a:r>
              <a:rPr lang="en-GB" i="1" baseline="-25000" dirty="0" err="1" smtClean="0"/>
              <a:t>t</a:t>
            </a:r>
            <a:r>
              <a:rPr lang="en-GB" dirty="0" smtClean="0"/>
              <a:t> given </a:t>
            </a:r>
            <a:r>
              <a:rPr lang="en-GB" dirty="0"/>
              <a:t>a word history?</a:t>
            </a:r>
          </a:p>
          <a:p>
            <a:endParaRPr lang="en-GB" dirty="0"/>
          </a:p>
          <a:p>
            <a:r>
              <a:rPr lang="en-GB" dirty="0"/>
              <a:t>Simultaneous learning of </a:t>
            </a:r>
            <a:r>
              <a:rPr lang="en-GB" b="1" dirty="0"/>
              <a:t>model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chemeClr val="accent5"/>
                </a:solidFill>
              </a:rPr>
              <a:t>representation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1992</Words>
  <Application>Microsoft Macintosh PowerPoint</Application>
  <PresentationFormat>Widescreen</PresentationFormat>
  <Paragraphs>359</Paragraphs>
  <Slides>39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Calibri</vt:lpstr>
      <vt:lpstr>Calibri Light</vt:lpstr>
      <vt:lpstr>Cambria Math</vt:lpstr>
      <vt:lpstr>Courier New</vt:lpstr>
      <vt:lpstr>DengXian</vt:lpstr>
      <vt:lpstr>DengXian Light</vt:lpstr>
      <vt:lpstr>Gill Sans</vt:lpstr>
      <vt:lpstr>Symbol</vt:lpstr>
      <vt:lpstr>Times</vt:lpstr>
      <vt:lpstr>Times New Roman</vt:lpstr>
      <vt:lpstr>Arial</vt:lpstr>
      <vt:lpstr>Office Theme</vt:lpstr>
      <vt:lpstr>Equation</vt:lpstr>
      <vt:lpstr>Lecture 12: Neural Language Models</vt:lpstr>
      <vt:lpstr>Smoothing as Optimization: Conditional Modeling</vt:lpstr>
      <vt:lpstr>More complex assumption?</vt:lpstr>
      <vt:lpstr>Neural language model</vt:lpstr>
      <vt:lpstr>Why?</vt:lpstr>
      <vt:lpstr>Continuous Space Language Models</vt:lpstr>
      <vt:lpstr>Vector-space representation of words</vt:lpstr>
      <vt:lpstr>Learning continuous space language models</vt:lpstr>
      <vt:lpstr>Learning continuous space language models</vt:lpstr>
      <vt:lpstr>Vector-space representation of words</vt:lpstr>
      <vt:lpstr>Loss function</vt:lpstr>
      <vt:lpstr>Neural Networks </vt:lpstr>
      <vt:lpstr>How NN Makes Predictions</vt:lpstr>
      <vt:lpstr>Learning the Parameters</vt:lpstr>
      <vt:lpstr>Backpropagation</vt:lpstr>
      <vt:lpstr>Recipe for Backpropagation</vt:lpstr>
      <vt:lpstr>PowerPoint Presentation</vt:lpstr>
      <vt:lpstr>Update the Parameters</vt:lpstr>
      <vt:lpstr>Recurrent Neural Networks (RNNs)</vt:lpstr>
      <vt:lpstr>Recurrent Neural Networks (RNNs)</vt:lpstr>
      <vt:lpstr>Recurrent Neural Networks (RNNs)</vt:lpstr>
      <vt:lpstr>RNNs Extensions</vt:lpstr>
      <vt:lpstr>RNNs Extensions</vt:lpstr>
      <vt:lpstr>Long-Term Dependencies</vt:lpstr>
      <vt:lpstr>Problem of Long-Term Dependencies</vt:lpstr>
      <vt:lpstr>Long Short Term Memory (LSTM)</vt:lpstr>
      <vt:lpstr>Difference between RNN and LSTM</vt:lpstr>
      <vt:lpstr>Core Idea Behind LSTM</vt:lpstr>
      <vt:lpstr>Step-by-Step LSTM Walk Through</vt:lpstr>
      <vt:lpstr>Step-by-Step LSTM Walk Through</vt:lpstr>
      <vt:lpstr>Step-by-Step LSTM Walk Through</vt:lpstr>
      <vt:lpstr>Step-by-Step LSTM Walk Through</vt:lpstr>
      <vt:lpstr>LSTMs Summary</vt:lpstr>
      <vt:lpstr>Neural language model</vt:lpstr>
      <vt:lpstr>Limitation of the Early Neural Language Model</vt:lpstr>
      <vt:lpstr>RNN Language Model</vt:lpstr>
      <vt:lpstr>Learning neural language models</vt:lpstr>
      <vt:lpstr>Maximizing the loss function</vt:lpstr>
      <vt:lpstr>Learning  neural language models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84</cp:revision>
  <dcterms:created xsi:type="dcterms:W3CDTF">2018-09-24T07:33:58Z</dcterms:created>
  <dcterms:modified xsi:type="dcterms:W3CDTF">2018-10-10T07:26:18Z</dcterms:modified>
</cp:coreProperties>
</file>