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406" r:id="rId3"/>
    <p:sldId id="389" r:id="rId4"/>
    <p:sldId id="390" r:id="rId5"/>
    <p:sldId id="407" r:id="rId6"/>
    <p:sldId id="408" r:id="rId7"/>
    <p:sldId id="392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3" r:id="rId17"/>
    <p:sldId id="404" r:id="rId18"/>
    <p:sldId id="328" r:id="rId19"/>
    <p:sldId id="339" r:id="rId20"/>
    <p:sldId id="342" r:id="rId21"/>
    <p:sldId id="343" r:id="rId22"/>
    <p:sldId id="344" r:id="rId23"/>
    <p:sldId id="345" r:id="rId24"/>
    <p:sldId id="347" r:id="rId25"/>
    <p:sldId id="348" r:id="rId26"/>
    <p:sldId id="349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2" r:id="rId37"/>
    <p:sldId id="363" r:id="rId38"/>
    <p:sldId id="364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5" r:id="rId58"/>
    <p:sldId id="386" r:id="rId59"/>
  </p:sldIdLst>
  <p:sldSz cx="9144000" cy="6858000" type="screen4x3"/>
  <p:notesSz cx="6858000" cy="9144000"/>
  <p:defaultTextStyle>
    <a:defPPr>
      <a:defRPr lang="en-US"/>
    </a:defPPr>
    <a:lvl1pPr marL="0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8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16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55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94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33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71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10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78"/>
    <p:restoredTop sz="94526"/>
  </p:normalViewPr>
  <p:slideViewPr>
    <p:cSldViewPr snapToGrid="0" snapToObjects="1">
      <p:cViewPr varScale="1">
        <p:scale>
          <a:sx n="88" d="100"/>
          <a:sy n="88" d="100"/>
        </p:scale>
        <p:origin x="10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6F35D-34AE-8E48-ADF2-B3E947055B91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D377B-9D27-744E-9140-016B56B2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7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E3D0F-E7F1-C54D-92E1-CA40B288C741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F36F0-628B-A64E-979E-DB95F5FE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221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8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16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55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94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1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0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34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pictures from Wikimedia Commons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upload.wikimedia.org</a:t>
            </a:r>
            <a:r>
              <a:rPr lang="en-US" dirty="0" smtClean="0"/>
              <a:t>/</a:t>
            </a:r>
            <a:r>
              <a:rPr lang="en-US" dirty="0" err="1" smtClean="0"/>
              <a:t>wikipedia</a:t>
            </a:r>
            <a:r>
              <a:rPr lang="en-US" dirty="0" smtClean="0"/>
              <a:t>/commons/thumb/9/9a/</a:t>
            </a:r>
            <a:r>
              <a:rPr lang="en-US" dirty="0" err="1" smtClean="0"/>
              <a:t>Sanyo_Electric_Corporation.JPG</a:t>
            </a:r>
            <a:r>
              <a:rPr lang="en-US" dirty="0" smtClean="0"/>
              <a:t>/320px-Sanyo_Electric_Corporation.JPG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34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00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446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EA257-BBC4-3B4D-BF0C-1044415BD0E4}" type="slidenum">
              <a:rPr lang="en-US"/>
              <a:pPr/>
              <a:t>38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0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40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07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41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93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42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C14AA-EDBF-4E41-AC82-B21356B2D980}" type="slidenum">
              <a:rPr lang="en-US"/>
              <a:pPr/>
              <a:t>44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4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63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0C526-2AC2-5848-A3A9-1959A581B763}" type="slidenum">
              <a:rPr lang="en-US"/>
              <a:pPr/>
              <a:t>56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C1209-841C-3749-9319-3415309BA974}" type="slidenum">
              <a:rPr lang="de-DE"/>
              <a:pPr/>
              <a:t>22</a:t>
            </a:fld>
            <a:endParaRPr lang="de-DE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080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27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96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28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D0340-7DDE-8E45-AEBA-AB59FCC53FC5}" type="slidenum">
              <a:rPr lang="en-US"/>
              <a:pPr/>
              <a:t>29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31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82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Drug and disease pictures from Wikimedia Commons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commons.wikimedia.org</a:t>
            </a:r>
            <a:r>
              <a:rPr lang="en-US" dirty="0" smtClean="0"/>
              <a:t>/wiki/</a:t>
            </a:r>
            <a:r>
              <a:rPr lang="en-US" dirty="0" err="1" smtClean="0"/>
              <a:t>File:Gnome-face-sick.svg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4432-943F-2B4E-BC8E-7DE6A99E95F2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3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2173-0EED-164C-B3F2-8C962A84E3E0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2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615" y="274644"/>
            <a:ext cx="274161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4"/>
            <a:ext cx="807561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E5F-1461-454D-BA86-21E0A5AC2FF7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DDD9-5CB4-4541-9EE4-C343919C930A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A66B-9850-0B4D-A01E-F2FA33491D2C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2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3" y="1600206"/>
            <a:ext cx="5408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5" y="1600206"/>
            <a:ext cx="54086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5260-A379-F14C-B52F-CEB28428CB77}" type="datetime1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8" indent="0">
              <a:buNone/>
              <a:defRPr sz="2000" b="1"/>
            </a:lvl2pPr>
            <a:lvl3pPr marL="914278" indent="0">
              <a:buNone/>
              <a:defRPr sz="1800" b="1"/>
            </a:lvl3pPr>
            <a:lvl4pPr marL="1371416" indent="0">
              <a:buNone/>
              <a:defRPr sz="1600" b="1"/>
            </a:lvl4pPr>
            <a:lvl5pPr marL="1828555" indent="0">
              <a:buNone/>
              <a:defRPr sz="1600" b="1"/>
            </a:lvl5pPr>
            <a:lvl6pPr marL="2285694" indent="0">
              <a:buNone/>
              <a:defRPr sz="1600" b="1"/>
            </a:lvl6pPr>
            <a:lvl7pPr marL="2742833" indent="0">
              <a:buNone/>
              <a:defRPr sz="1600" b="1"/>
            </a:lvl7pPr>
            <a:lvl8pPr marL="3199971" indent="0">
              <a:buNone/>
              <a:defRPr sz="1600" b="1"/>
            </a:lvl8pPr>
            <a:lvl9pPr marL="36571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8" indent="0">
              <a:buNone/>
              <a:defRPr sz="2000" b="1"/>
            </a:lvl2pPr>
            <a:lvl3pPr marL="914278" indent="0">
              <a:buNone/>
              <a:defRPr sz="1800" b="1"/>
            </a:lvl3pPr>
            <a:lvl4pPr marL="1371416" indent="0">
              <a:buNone/>
              <a:defRPr sz="1600" b="1"/>
            </a:lvl4pPr>
            <a:lvl5pPr marL="1828555" indent="0">
              <a:buNone/>
              <a:defRPr sz="1600" b="1"/>
            </a:lvl5pPr>
            <a:lvl6pPr marL="2285694" indent="0">
              <a:buNone/>
              <a:defRPr sz="1600" b="1"/>
            </a:lvl6pPr>
            <a:lvl7pPr marL="2742833" indent="0">
              <a:buNone/>
              <a:defRPr sz="1600" b="1"/>
            </a:lvl7pPr>
            <a:lvl8pPr marL="3199971" indent="0">
              <a:buNone/>
              <a:defRPr sz="1600" b="1"/>
            </a:lvl8pPr>
            <a:lvl9pPr marL="36571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6491-E683-9647-94CC-B9A5FFADA4D3}" type="datetime1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B178-4A90-6F4B-A4D3-44CF473D606D}" type="datetime1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2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2553-997E-1B42-8EE0-77FF53C87DC4}" type="datetime1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7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8" indent="0">
              <a:buNone/>
              <a:defRPr sz="1200"/>
            </a:lvl2pPr>
            <a:lvl3pPr marL="914278" indent="0">
              <a:buNone/>
              <a:defRPr sz="1000"/>
            </a:lvl3pPr>
            <a:lvl4pPr marL="1371416" indent="0">
              <a:buNone/>
              <a:defRPr sz="900"/>
            </a:lvl4pPr>
            <a:lvl5pPr marL="1828555" indent="0">
              <a:buNone/>
              <a:defRPr sz="900"/>
            </a:lvl5pPr>
            <a:lvl6pPr marL="2285694" indent="0">
              <a:buNone/>
              <a:defRPr sz="900"/>
            </a:lvl6pPr>
            <a:lvl7pPr marL="2742833" indent="0">
              <a:buNone/>
              <a:defRPr sz="900"/>
            </a:lvl7pPr>
            <a:lvl8pPr marL="3199971" indent="0">
              <a:buNone/>
              <a:defRPr sz="900"/>
            </a:lvl8pPr>
            <a:lvl9pPr marL="365711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AB8A-A217-8545-AF99-019A5D20447D}" type="datetime1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2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8" indent="0">
              <a:buNone/>
              <a:defRPr sz="2800"/>
            </a:lvl2pPr>
            <a:lvl3pPr marL="914278" indent="0">
              <a:buNone/>
              <a:defRPr sz="2400"/>
            </a:lvl3pPr>
            <a:lvl4pPr marL="1371416" indent="0">
              <a:buNone/>
              <a:defRPr sz="2000"/>
            </a:lvl4pPr>
            <a:lvl5pPr marL="1828555" indent="0">
              <a:buNone/>
              <a:defRPr sz="2000"/>
            </a:lvl5pPr>
            <a:lvl6pPr marL="2285694" indent="0">
              <a:buNone/>
              <a:defRPr sz="2000"/>
            </a:lvl6pPr>
            <a:lvl7pPr marL="2742833" indent="0">
              <a:buNone/>
              <a:defRPr sz="2000"/>
            </a:lvl7pPr>
            <a:lvl8pPr marL="3199971" indent="0">
              <a:buNone/>
              <a:defRPr sz="2000"/>
            </a:lvl8pPr>
            <a:lvl9pPr marL="365711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8" indent="0">
              <a:buNone/>
              <a:defRPr sz="1200"/>
            </a:lvl2pPr>
            <a:lvl3pPr marL="914278" indent="0">
              <a:buNone/>
              <a:defRPr sz="1000"/>
            </a:lvl3pPr>
            <a:lvl4pPr marL="1371416" indent="0">
              <a:buNone/>
              <a:defRPr sz="900"/>
            </a:lvl4pPr>
            <a:lvl5pPr marL="1828555" indent="0">
              <a:buNone/>
              <a:defRPr sz="900"/>
            </a:lvl5pPr>
            <a:lvl6pPr marL="2285694" indent="0">
              <a:buNone/>
              <a:defRPr sz="900"/>
            </a:lvl6pPr>
            <a:lvl7pPr marL="2742833" indent="0">
              <a:buNone/>
              <a:defRPr sz="900"/>
            </a:lvl7pPr>
            <a:lvl8pPr marL="3199971" indent="0">
              <a:buNone/>
              <a:defRPr sz="900"/>
            </a:lvl8pPr>
            <a:lvl9pPr marL="365711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E52F-BE88-5646-8DA0-B5E294669537}" type="datetime1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5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6"/>
            <a:ext cx="82296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442D-EB9F-DE46-AC1E-E55E7FEB6611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6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6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45713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0" indent="-285712" algn="l" defTabSz="45713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8" indent="-228570" algn="l" defTabSz="45713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86" indent="-228570" algn="l" defTabSz="45713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4" indent="-228570" algn="l" defTabSz="45713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64" indent="-228570" algn="l" defTabSz="45713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02" indent="-228570" algn="l" defTabSz="45713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41" indent="-228570" algn="l" defTabSz="45713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79" indent="-228570" algn="l" defTabSz="45713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8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8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6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5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4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33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71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10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2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5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Information Extraction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USC CSCI 544: Applied Natural Language Processing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Jonathan May -- 梅約納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Nanyun</a:t>
            </a:r>
            <a:r>
              <a:rPr lang="en-US" sz="2400" dirty="0">
                <a:solidFill>
                  <a:schemeClr val="tx1"/>
                </a:solidFill>
              </a:rPr>
              <a:t> (Violet) Peng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彭楠赟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October </a:t>
            </a:r>
            <a:r>
              <a:rPr lang="en-US" sz="2400" dirty="0" smtClean="0">
                <a:solidFill>
                  <a:schemeClr val="tx1"/>
                </a:solidFill>
              </a:rPr>
              <a:t>24 - 26, </a:t>
            </a:r>
            <a:r>
              <a:rPr lang="en-US" sz="2400" dirty="0">
                <a:solidFill>
                  <a:schemeClr val="tx1"/>
                </a:solidFill>
              </a:rPr>
              <a:t>2018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356" y="5987736"/>
            <a:ext cx="245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lides from </a:t>
            </a:r>
            <a:r>
              <a:rPr lang="en-US" dirty="0"/>
              <a:t>Dan </a:t>
            </a:r>
            <a:r>
              <a:rPr lang="en-US" dirty="0" err="1" smtClean="0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Visualization</a:t>
            </a:r>
            <a:endParaRPr lang="en-US" dirty="0"/>
          </a:p>
        </p:txBody>
      </p:sp>
      <p:pic>
        <p:nvPicPr>
          <p:cNvPr id="4" name="Picture 3" descr="Screen Shot 2016-11-30 at 5.36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6" y="1777999"/>
            <a:ext cx="8812333" cy="3629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9900" y="6197600"/>
            <a:ext cx="34831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Figure credit: Christopher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Olah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News Gothic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5572485"/>
            <a:ext cx="70805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Capable of modeling long-distant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dependencies between states.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87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LSTMs</a:t>
            </a:r>
            <a:endParaRPr lang="en-US" dirty="0"/>
          </a:p>
        </p:txBody>
      </p:sp>
      <p:pic>
        <p:nvPicPr>
          <p:cNvPr id="5" name="Picture 4" descr="Screen Shot 2016-11-30 at 6.53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639406"/>
            <a:ext cx="5776100" cy="44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9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LSTMs for Sequential Tagging</a:t>
            </a:r>
            <a:endParaRPr lang="en-US" dirty="0"/>
          </a:p>
        </p:txBody>
      </p:sp>
      <p:pic>
        <p:nvPicPr>
          <p:cNvPr id="4" name="Picture 3" descr="Screen Shot 2016-11-30 at 5.36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6" y="2385059"/>
            <a:ext cx="8812333" cy="362963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332522" y="1643006"/>
            <a:ext cx="458551" cy="454429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63500" dist="25400" dir="5400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dirty="0" smtClean="0"/>
              <a:t>y</a:t>
            </a:r>
            <a:r>
              <a:rPr lang="en-US" sz="1500" baseline="-25000" dirty="0" smtClean="0"/>
              <a:t>t</a:t>
            </a:r>
            <a:endParaRPr kumimoji="0" lang="en-US" sz="15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sym typeface="News Gothic MT"/>
            </a:endParaRPr>
          </a:p>
        </p:txBody>
      </p:sp>
      <p:cxnSp>
        <p:nvCxnSpPr>
          <p:cNvPr id="7" name="Straight Arrow Connector 6"/>
          <p:cNvCxnSpPr>
            <a:endCxn id="5" idx="4"/>
          </p:cNvCxnSpPr>
          <p:nvPr/>
        </p:nvCxnSpPr>
        <p:spPr>
          <a:xfrm flipH="1" flipV="1">
            <a:off x="5561798" y="2097435"/>
            <a:ext cx="1422" cy="33377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934720" y="6122910"/>
            <a:ext cx="722454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Sophisticated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model of input + local predictions.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292600" y="3321050"/>
          <a:ext cx="558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5" imgW="558800" imgH="215900" progId="Equation.3">
                  <p:embed/>
                </p:oleObj>
              </mc:Choice>
              <mc:Fallback>
                <p:oleObj name="Equation" r:id="rId5" imgW="558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2600" y="3321050"/>
                        <a:ext cx="558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188393" y="1724286"/>
          <a:ext cx="15684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7" imgW="901700" imgH="660400" progId="Equation.3">
                  <p:embed/>
                </p:oleObj>
              </mc:Choice>
              <mc:Fallback>
                <p:oleObj name="Equation" r:id="rId7" imgW="9017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88393" y="1724286"/>
                        <a:ext cx="1568450" cy="114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5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CRFs for Sequential Tagging</a:t>
            </a:r>
            <a:endParaRPr lang="en-US" dirty="0"/>
          </a:p>
        </p:txBody>
      </p:sp>
      <p:pic>
        <p:nvPicPr>
          <p:cNvPr id="4" name="Picture 3" descr="Screen Shot 2016-11-29 at 10.12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811350"/>
            <a:ext cx="7791452" cy="1859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" y="4044742"/>
            <a:ext cx="5730643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A6A6A6"/>
                </a:solidFill>
                <a:effectLst/>
                <a:uFillTx/>
                <a:sym typeface="News Gothic MT"/>
              </a:rPr>
              <a:t>Arbitrary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A6A6A6"/>
                </a:solidFill>
                <a:effectLst/>
                <a:uFillTx/>
                <a:sym typeface="News Gothic MT"/>
              </a:rPr>
              <a:t> features </a:t>
            </a:r>
            <a:r>
              <a:rPr lang="en-US" sz="2400" dirty="0" smtClean="0">
                <a:solidFill>
                  <a:srgbClr val="A6A6A6"/>
                </a:solidFill>
              </a:rPr>
              <a:t>on the input side</a:t>
            </a:r>
            <a:r>
              <a:rPr lang="en-US" sz="2400" dirty="0" smtClean="0"/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Markov</a:t>
            </a:r>
            <a:r>
              <a:rPr lang="en-US" sz="2400" dirty="0" smtClean="0"/>
              <a:t> assumption on the </a:t>
            </a:r>
            <a:r>
              <a:rPr lang="en-US" sz="2400" dirty="0" smtClean="0">
                <a:solidFill>
                  <a:srgbClr val="E2751D"/>
                </a:solidFill>
              </a:rPr>
              <a:t>output</a:t>
            </a:r>
            <a:r>
              <a:rPr lang="en-US" sz="2400" dirty="0" smtClean="0"/>
              <a:t> side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60549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LSTMs for Sequential Tagging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Completely ignored the interdependencies of the outputs</a:t>
            </a:r>
          </a:p>
          <a:p>
            <a:pPr lvl="1"/>
            <a:r>
              <a:rPr lang="en-US" dirty="0" smtClean="0"/>
              <a:t>Will this work? </a:t>
            </a:r>
            <a:r>
              <a:rPr lang="en-US" dirty="0"/>
              <a:t>Yes. </a:t>
            </a:r>
            <a:endParaRPr lang="en-US" dirty="0" smtClean="0"/>
          </a:p>
          <a:p>
            <a:pPr lvl="2"/>
            <a:r>
              <a:rPr lang="en-US" dirty="0" smtClean="0"/>
              <a:t>Liang et. al. (2008), </a:t>
            </a:r>
            <a:r>
              <a:rPr lang="en-US" i="1" dirty="0" smtClean="0"/>
              <a:t>Structure </a:t>
            </a:r>
            <a:r>
              <a:rPr lang="en-US" i="1" dirty="0"/>
              <a:t>Compilation: Trading Structure for </a:t>
            </a:r>
            <a:r>
              <a:rPr lang="en-US" i="1" dirty="0" smtClean="0"/>
              <a:t>Features</a:t>
            </a:r>
          </a:p>
          <a:p>
            <a:pPr lvl="1"/>
            <a:r>
              <a:rPr lang="en-US" dirty="0" smtClean="0"/>
              <a:t>Is this the best model? Not necessarily.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CRFs for Sequential Tagging</a:t>
            </a:r>
            <a:endParaRPr lang="en-US" dirty="0"/>
          </a:p>
        </p:txBody>
      </p:sp>
      <p:pic>
        <p:nvPicPr>
          <p:cNvPr id="4" name="Picture 3" descr="Screen Shot 2016-11-29 at 10.12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811350"/>
            <a:ext cx="7791452" cy="1859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" y="4044742"/>
            <a:ext cx="5730643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News Gothic MT"/>
              </a:rPr>
              <a:t>Arbitrary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News Gothic MT"/>
              </a:rPr>
              <a:t> features </a:t>
            </a:r>
            <a:r>
              <a:rPr lang="en-US" sz="2400" dirty="0" smtClean="0"/>
              <a:t>on the </a:t>
            </a:r>
            <a:r>
              <a:rPr lang="en-US" sz="2400" dirty="0" smtClean="0">
                <a:solidFill>
                  <a:schemeClr val="accent3"/>
                </a:solidFill>
              </a:rPr>
              <a:t>input</a:t>
            </a:r>
            <a:r>
              <a:rPr lang="en-US" sz="2400" dirty="0" smtClean="0"/>
              <a:t> side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Markov</a:t>
            </a:r>
            <a:r>
              <a:rPr lang="en-US" sz="2400" dirty="0" smtClean="0"/>
              <a:t> assumption on the </a:t>
            </a:r>
            <a:r>
              <a:rPr lang="en-US" sz="2400" dirty="0" smtClean="0">
                <a:solidFill>
                  <a:srgbClr val="E2751D"/>
                </a:solidFill>
              </a:rPr>
              <a:t>output</a:t>
            </a:r>
            <a:r>
              <a:rPr lang="en-US" sz="2400" dirty="0" smtClean="0"/>
              <a:t> side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394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CRFs with LSTMs</a:t>
            </a:r>
          </a:p>
        </p:txBody>
      </p:sp>
      <p:pic>
        <p:nvPicPr>
          <p:cNvPr id="5" name="Picture 4" descr="Screen Shot 2016-11-30 at 6.52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24" y="1737360"/>
            <a:ext cx="5343245" cy="46939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44320" y="1617253"/>
            <a:ext cx="5689600" cy="1247867"/>
          </a:xfrm>
          <a:prstGeom prst="rect">
            <a:avLst/>
          </a:prstGeom>
          <a:noFill/>
          <a:ln w="2540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solidFill>
                  <a:srgbClr val="FFFF00"/>
                </a:solidFill>
              </a:ln>
              <a:noFill/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8897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Two Benefits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549275" y="2032000"/>
            <a:ext cx="8042276" cy="3911601"/>
          </a:xfrm>
          <a:prstGeom prst="rect">
            <a:avLst/>
          </a:prstGeom>
        </p:spPr>
        <p:txBody>
          <a:bodyPr/>
          <a:lstStyle>
            <a:lvl1pPr marL="349250" marR="0" indent="-34925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1pPr>
            <a:lvl2pPr marL="716395" marR="0" indent="-367145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2pPr>
            <a:lvl3pPr marL="1024889" marR="0" indent="-339089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3pPr>
            <a:lvl4pPr marL="1362075" marR="0" indent="-39370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4pPr>
            <a:lvl5pPr marL="1640416" marR="0" indent="-376766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5pPr>
            <a:lvl6pPr marL="25603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6pPr>
            <a:lvl7pPr marL="30175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7pPr>
            <a:lvl8pPr marL="34747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8pPr>
            <a:lvl9pPr marL="39319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9pPr>
          </a:lstStyle>
          <a:p>
            <a:r>
              <a:rPr lang="en-US" dirty="0" smtClean="0"/>
              <a:t>Directly model output dependencies by CRFs.</a:t>
            </a:r>
          </a:p>
          <a:p>
            <a:r>
              <a:rPr lang="en-US" dirty="0" smtClean="0"/>
              <a:t>Powerful </a:t>
            </a:r>
            <a:r>
              <a:rPr lang="en-US" i="1" dirty="0" smtClean="0">
                <a:solidFill>
                  <a:srgbClr val="E2751D"/>
                </a:solidFill>
              </a:rPr>
              <a:t>automatic feature learning</a:t>
            </a:r>
            <a:r>
              <a:rPr lang="en-US" dirty="0" smtClean="0"/>
              <a:t> using </a:t>
            </a:r>
            <a:r>
              <a:rPr lang="en-US" dirty="0" err="1" smtClean="0"/>
              <a:t>biLSTMs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Jointly training all the parameters to “share the modeling responsibilities”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34958" y="1859793"/>
            <a:ext cx="595331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Intro to Information Extraction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34958" y="3350334"/>
            <a:ext cx="595331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Named Entity Recognition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34958" y="4795517"/>
            <a:ext cx="595331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Entity Relation Extraction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4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relations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69312"/>
            <a:ext cx="8686800" cy="43314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AU" dirty="0" smtClean="0">
                <a:ea typeface="ＭＳ Ｐゴシック" charset="0"/>
              </a:rPr>
              <a:t>Company report: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sz="2600" dirty="0">
                <a:ea typeface="ＭＳ Ｐゴシック" charset="0"/>
              </a:rPr>
              <a:t>“International Business Machines Corporation (IBM or the company) was incorporated in the State of New York on June 16, 1911, as the Computing-Tabulating-Recording Co. (C-T-R)…”</a:t>
            </a:r>
          </a:p>
          <a:p>
            <a:r>
              <a:rPr lang="en-US" dirty="0" smtClean="0">
                <a:ea typeface="ＭＳ Ｐゴシック" charset="0"/>
              </a:rPr>
              <a:t>Extracted Complex Relation:</a:t>
            </a:r>
          </a:p>
          <a:p>
            <a:pPr marL="1028762" lvl="3" indent="0">
              <a:lnSpc>
                <a:spcPct val="70000"/>
              </a:lnSpc>
              <a:buNone/>
            </a:pPr>
            <a:r>
              <a:rPr lang="en-US" sz="2600" dirty="0">
                <a:solidFill>
                  <a:srgbClr val="0000FF"/>
                </a:solidFill>
                <a:ea typeface="ＭＳ Ｐゴシック" charset="0"/>
              </a:rPr>
              <a:t>Company-Founding</a:t>
            </a:r>
          </a:p>
          <a:p>
            <a:pPr marL="1485960" lvl="4" indent="0">
              <a:lnSpc>
                <a:spcPct val="70000"/>
              </a:lnSpc>
              <a:buNone/>
            </a:pPr>
            <a:r>
              <a:rPr lang="en-US" sz="2600" dirty="0">
                <a:solidFill>
                  <a:srgbClr val="0000FF"/>
                </a:solidFill>
                <a:ea typeface="ＭＳ Ｐゴシック" charset="0"/>
              </a:rPr>
              <a:t>  Company 	IBM</a:t>
            </a:r>
          </a:p>
          <a:p>
            <a:pPr marL="1485960" lvl="4" indent="0">
              <a:lnSpc>
                <a:spcPct val="70000"/>
              </a:lnSpc>
              <a:buNone/>
            </a:pPr>
            <a:r>
              <a:rPr lang="en-US" sz="2600" dirty="0">
                <a:solidFill>
                  <a:srgbClr val="0000FF"/>
                </a:solidFill>
                <a:ea typeface="ＭＳ Ｐゴシック" charset="0"/>
              </a:rPr>
              <a:t>  Location  	New York</a:t>
            </a:r>
          </a:p>
          <a:p>
            <a:pPr marL="1485960" lvl="4" indent="0">
              <a:lnSpc>
                <a:spcPct val="70000"/>
              </a:lnSpc>
              <a:buNone/>
            </a:pPr>
            <a:r>
              <a:rPr lang="en-US" sz="2600" dirty="0">
                <a:solidFill>
                  <a:srgbClr val="0000FF"/>
                </a:solidFill>
                <a:ea typeface="ＭＳ Ｐゴシック" charset="0"/>
              </a:rPr>
              <a:t>  Date 		June 16, 1911</a:t>
            </a:r>
          </a:p>
          <a:p>
            <a:pPr marL="1485960" lvl="4" indent="0">
              <a:lnSpc>
                <a:spcPct val="70000"/>
              </a:lnSpc>
              <a:buNone/>
            </a:pPr>
            <a:r>
              <a:rPr lang="en-US" sz="2600" dirty="0">
                <a:solidFill>
                  <a:srgbClr val="0000FF"/>
                </a:solidFill>
                <a:ea typeface="ＭＳ Ｐゴシック" charset="0"/>
              </a:rPr>
              <a:t>  Original-Name  	Computing-Tabulating-Recording Co.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But we will focus on the simpler task of extracting relation </a:t>
            </a:r>
            <a:r>
              <a:rPr lang="en-US" b="1" dirty="0" smtClean="0">
                <a:ea typeface="ＭＳ Ｐゴシック" charset="0"/>
              </a:rPr>
              <a:t>triples</a:t>
            </a:r>
          </a:p>
          <a:p>
            <a:pPr marL="1485900" lvl="4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3366FF"/>
                </a:solidFill>
                <a:ea typeface="ＭＳ Ｐゴシック" charset="0"/>
              </a:rPr>
              <a:t>Founding-year(IBM,1911)</a:t>
            </a:r>
          </a:p>
          <a:p>
            <a:pPr marL="1485900" lvl="4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3366FF"/>
                </a:solidFill>
                <a:ea typeface="ＭＳ Ｐゴシック" charset="0"/>
              </a:rPr>
              <a:t>Founding-location(</a:t>
            </a:r>
            <a:r>
              <a:rPr lang="en-US" sz="2800" dirty="0" err="1">
                <a:solidFill>
                  <a:srgbClr val="3366FF"/>
                </a:solidFill>
                <a:ea typeface="ＭＳ Ｐゴシック" charset="0"/>
              </a:rPr>
              <a:t>IBM,New</a:t>
            </a:r>
            <a:r>
              <a:rPr lang="en-US" sz="2800" dirty="0">
                <a:solidFill>
                  <a:srgbClr val="3366FF"/>
                </a:solidFill>
                <a:ea typeface="ＭＳ Ｐゴシック" charset="0"/>
              </a:rPr>
              <a:t> York)</a:t>
            </a:r>
          </a:p>
        </p:txBody>
      </p:sp>
    </p:spTree>
    <p:extLst>
      <p:ext uri="{BB962C8B-B14F-4D97-AF65-F5344CB8AC3E}">
        <p14:creationId xmlns:p14="http://schemas.microsoft.com/office/powerpoint/2010/main" val="17587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4637"/>
            <a:ext cx="8229600" cy="5987939"/>
          </a:xfrm>
        </p:spPr>
        <p:txBody>
          <a:bodyPr>
            <a:normAutofit/>
          </a:bodyPr>
          <a:lstStyle/>
          <a:p>
            <a:r>
              <a:rPr lang="en-US" dirty="0" smtClean="0"/>
              <a:t>Deep Neural Networks for Sequence Tagging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2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828" y="229992"/>
            <a:ext cx="7467600" cy="11624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19407"/>
            <a:ext cx="8343900" cy="36628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1" y="1524000"/>
            <a:ext cx="478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 relations from 2008 “Relation Extraction Task”</a:t>
            </a:r>
          </a:p>
        </p:txBody>
      </p:sp>
    </p:spTree>
    <p:extLst>
      <p:ext uri="{BB962C8B-B14F-4D97-AF65-F5344CB8AC3E}">
        <p14:creationId xmlns:p14="http://schemas.microsoft.com/office/powerpoint/2010/main" val="3787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Physical-Located            </a:t>
            </a:r>
            <a:r>
              <a:rPr lang="en-US" dirty="0" smtClean="0">
                <a:solidFill>
                  <a:srgbClr val="008000"/>
                </a:solidFill>
              </a:rPr>
              <a:t>PER-GPE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He</a:t>
            </a:r>
            <a:r>
              <a:rPr lang="en-US" dirty="0" smtClean="0">
                <a:latin typeface="Courier"/>
                <a:cs typeface="Courier"/>
              </a:rPr>
              <a:t> was in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Tennessee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Part-Whole-Subsidiary  </a:t>
            </a:r>
            <a:r>
              <a:rPr lang="en-US" dirty="0" smtClean="0">
                <a:solidFill>
                  <a:srgbClr val="008000"/>
                </a:solidFill>
              </a:rPr>
              <a:t>ORG-ORG</a:t>
            </a:r>
          </a:p>
          <a:p>
            <a:pPr marL="457200" lvl="1" indent="0">
              <a:buNone/>
            </a:pPr>
            <a:r>
              <a:rPr lang="en-US" dirty="0">
                <a:cs typeface="Courier"/>
              </a:rPr>
              <a:t> </a:t>
            </a:r>
            <a:r>
              <a:rPr lang="en-US" dirty="0" smtClean="0">
                <a:cs typeface="Courier"/>
              </a:rPr>
              <a:t>	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XYZ</a:t>
            </a:r>
            <a:r>
              <a:rPr lang="en-US" dirty="0" smtClean="0">
                <a:latin typeface="Courier"/>
                <a:cs typeface="Courier"/>
              </a:rPr>
              <a:t>, the parent company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ABC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Person-Social-Family     </a:t>
            </a:r>
            <a:r>
              <a:rPr lang="en-US" dirty="0" smtClean="0">
                <a:solidFill>
                  <a:srgbClr val="008000"/>
                </a:solidFill>
              </a:rPr>
              <a:t>PER-PER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John’s</a:t>
            </a:r>
            <a:r>
              <a:rPr lang="en-US" dirty="0" smtClean="0">
                <a:latin typeface="Courier"/>
                <a:cs typeface="Courier"/>
              </a:rPr>
              <a:t> wife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Yoko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Org-AFF-Founder           </a:t>
            </a:r>
            <a:r>
              <a:rPr lang="en-US" dirty="0" smtClean="0">
                <a:solidFill>
                  <a:srgbClr val="008000"/>
                </a:solidFill>
              </a:rPr>
              <a:t>PER-ORG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	Steve Jobs</a:t>
            </a:r>
            <a:r>
              <a:rPr lang="en-US" dirty="0" smtClean="0">
                <a:latin typeface="Courier"/>
                <a:cs typeface="Courier"/>
              </a:rPr>
              <a:t>, co-founder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Apple</a:t>
            </a: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A63A-31A1-2C4C-95AA-A445DBCAB1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90600"/>
            <a:ext cx="76962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UMLS: Unified </a:t>
            </a:r>
            <a:r>
              <a:rPr lang="en-US" dirty="0"/>
              <a:t>Medical Language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2181226"/>
            <a:ext cx="8713788" cy="638175"/>
          </a:xfrm>
        </p:spPr>
        <p:txBody>
          <a:bodyPr/>
          <a:lstStyle/>
          <a:p>
            <a:r>
              <a:rPr lang="en-US" sz="2600" dirty="0"/>
              <a:t>134 entity types, 54 relations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04800" y="3048000"/>
            <a:ext cx="8763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Injury		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disrupts</a:t>
            </a:r>
            <a:r>
              <a:rPr lang="en-US" sz="2400" dirty="0">
                <a:latin typeface="Calibri"/>
                <a:cs typeface="Calibri"/>
              </a:rPr>
              <a:t>		Physiological Function</a:t>
            </a:r>
          </a:p>
          <a:p>
            <a:r>
              <a:rPr lang="en-US" sz="2400" dirty="0">
                <a:latin typeface="Calibri"/>
                <a:cs typeface="Calibri"/>
              </a:rPr>
              <a:t>Bodily Location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location-of</a:t>
            </a:r>
            <a:r>
              <a:rPr lang="en-US" sz="2400" dirty="0">
                <a:latin typeface="Calibri"/>
                <a:cs typeface="Calibri"/>
              </a:rPr>
              <a:t>	Biologic Function</a:t>
            </a:r>
          </a:p>
          <a:p>
            <a:r>
              <a:rPr lang="en-US" sz="2400" dirty="0">
                <a:latin typeface="Calibri"/>
                <a:cs typeface="Calibri"/>
              </a:rPr>
              <a:t>Anatomical Structure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part-of</a:t>
            </a:r>
            <a:r>
              <a:rPr lang="en-US" sz="2400" dirty="0">
                <a:latin typeface="Calibri"/>
                <a:cs typeface="Calibri"/>
              </a:rPr>
              <a:t>		Organism</a:t>
            </a:r>
          </a:p>
          <a:p>
            <a:r>
              <a:rPr lang="en-US" sz="2400" dirty="0">
                <a:latin typeface="Calibri"/>
                <a:cs typeface="Calibri"/>
              </a:rPr>
              <a:t>Pharmacologic Substance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causes</a:t>
            </a:r>
            <a:r>
              <a:rPr lang="en-US" sz="2400" dirty="0">
                <a:latin typeface="Calibri"/>
                <a:cs typeface="Calibri"/>
              </a:rPr>
              <a:t>		Pathological Function</a:t>
            </a:r>
          </a:p>
          <a:p>
            <a:r>
              <a:rPr lang="en-US" sz="2400" dirty="0">
                <a:latin typeface="Calibri"/>
                <a:cs typeface="Calibri"/>
              </a:rPr>
              <a:t>Pharmacologic Substance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treats</a:t>
            </a:r>
            <a:r>
              <a:rPr lang="en-US" sz="2400" dirty="0">
                <a:latin typeface="Calibri"/>
                <a:cs typeface="Calibri"/>
              </a:rPr>
              <a:t> 		Pathologic Function</a:t>
            </a:r>
          </a:p>
        </p:txBody>
      </p:sp>
    </p:spTree>
    <p:extLst>
      <p:ext uri="{BB962C8B-B14F-4D97-AF65-F5344CB8AC3E}">
        <p14:creationId xmlns:p14="http://schemas.microsoft.com/office/powerpoint/2010/main" val="676053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UMLS relations from a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05050"/>
            <a:ext cx="8534400" cy="33337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Doppler echocardiography can be used to diagnose left anterior </a:t>
            </a:r>
            <a:r>
              <a:rPr lang="en-US" dirty="0" smtClean="0">
                <a:latin typeface="Courier"/>
                <a:cs typeface="Courier"/>
              </a:rPr>
              <a:t>descending </a:t>
            </a:r>
            <a:r>
              <a:rPr lang="en-US" dirty="0">
                <a:latin typeface="Courier"/>
                <a:cs typeface="Courier"/>
              </a:rPr>
              <a:t>artery stenosis in patients with type 2 </a:t>
            </a:r>
            <a:r>
              <a:rPr lang="en-US" dirty="0" smtClean="0">
                <a:latin typeface="Courier"/>
                <a:cs typeface="Courier"/>
              </a:rPr>
              <a:t>diabetes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				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Echocardiography, Doppler </a:t>
            </a:r>
            <a:r>
              <a:rPr lang="en-US" dirty="0">
                <a:solidFill>
                  <a:srgbClr val="0000FF"/>
                </a:solidFill>
              </a:rPr>
              <a:t>DIAGNOSES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Acquired stenosis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databases </a:t>
            </a:r>
            <a:br>
              <a:rPr lang="en-US" dirty="0" smtClean="0"/>
            </a:br>
            <a:r>
              <a:rPr lang="en-US" dirty="0" smtClean="0"/>
              <a:t>that draw from 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92595"/>
            <a:ext cx="8467060" cy="41785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Resource Description Framework (RDF) triples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ubject predicate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Golden Gate Park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location </a:t>
            </a:r>
            <a:r>
              <a:rPr lang="en-US" dirty="0" smtClean="0">
                <a:latin typeface="Courier"/>
                <a:cs typeface="Courier"/>
              </a:rPr>
              <a:t>San Francisco</a:t>
            </a:r>
          </a:p>
          <a:p>
            <a:pPr marL="457200" lvl="1" indent="0">
              <a:buNone/>
            </a:pPr>
            <a:r>
              <a:rPr lang="en-US" dirty="0" err="1">
                <a:latin typeface="Calibri"/>
                <a:cs typeface="Calibri"/>
              </a:rPr>
              <a:t>dbpedia:Golden_Gate_Park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dbpedia</a:t>
            </a:r>
            <a:r>
              <a:rPr lang="en-US" dirty="0" err="1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owl:location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  </a:t>
            </a:r>
            <a:r>
              <a:rPr lang="en-US" dirty="0" err="1" smtClean="0">
                <a:latin typeface="Calibri"/>
                <a:cs typeface="Calibri"/>
              </a:rPr>
              <a:t>dbpedia:San_Francisco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/>
              <a:t>DBPedia</a:t>
            </a:r>
            <a:r>
              <a:rPr lang="en-US" dirty="0" smtClean="0"/>
              <a:t>: 1 billion RDF triples, 385 from English Wikipedia</a:t>
            </a:r>
          </a:p>
          <a:p>
            <a:r>
              <a:rPr lang="en-US" dirty="0" smtClean="0"/>
              <a:t>Frequent Freebase relations: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/>
              <a:t>people/person/nationality,                                location/location/contains	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/>
              <a:t>people/person/profession,                                 people/person/place-of-birth	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/>
              <a:t>biology/</a:t>
            </a:r>
            <a:r>
              <a:rPr lang="en-US" sz="1800" dirty="0" err="1"/>
              <a:t>organism_higher_classification</a:t>
            </a:r>
            <a:r>
              <a:rPr lang="en-US" sz="1800" dirty="0"/>
              <a:t>           film/film/genre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298" y="628356"/>
            <a:ext cx="7467600" cy="1059712"/>
          </a:xfrm>
        </p:spPr>
        <p:txBody>
          <a:bodyPr>
            <a:normAutofit/>
          </a:bodyPr>
          <a:lstStyle/>
          <a:p>
            <a:r>
              <a:rPr lang="en-US" dirty="0" smtClean="0"/>
              <a:t>Ontological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09800"/>
            <a:ext cx="8534400" cy="3657600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IS-A (</a:t>
            </a:r>
            <a:r>
              <a:rPr lang="en-US" sz="2800" dirty="0" err="1">
                <a:solidFill>
                  <a:srgbClr val="0000FF"/>
                </a:solidFill>
              </a:rPr>
              <a:t>hypernym</a:t>
            </a:r>
            <a:r>
              <a:rPr lang="en-US" sz="2800" dirty="0">
                <a:solidFill>
                  <a:srgbClr val="0000FF"/>
                </a:solidFill>
              </a:rPr>
              <a:t>): </a:t>
            </a:r>
            <a:r>
              <a:rPr lang="en-US" sz="2800" dirty="0" err="1">
                <a:solidFill>
                  <a:srgbClr val="0000FF"/>
                </a:solidFill>
              </a:rPr>
              <a:t>subsumption</a:t>
            </a:r>
            <a:r>
              <a:rPr lang="en-US" sz="2800" dirty="0">
                <a:solidFill>
                  <a:srgbClr val="0000FF"/>
                </a:solidFill>
              </a:rPr>
              <a:t> between classes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Giraffe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IS-A </a:t>
            </a:r>
            <a:r>
              <a:rPr lang="en-US" dirty="0">
                <a:latin typeface="Courier"/>
                <a:cs typeface="Courier"/>
              </a:rPr>
              <a:t>ruminant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IS-A</a:t>
            </a: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ungulate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IS-A</a:t>
            </a: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mammal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IS-A </a:t>
            </a:r>
            <a:r>
              <a:rPr lang="en-US" dirty="0">
                <a:latin typeface="Courier"/>
                <a:cs typeface="Courier"/>
              </a:rPr>
              <a:t>vertebrate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IS-A </a:t>
            </a:r>
            <a:r>
              <a:rPr lang="en-US" dirty="0">
                <a:latin typeface="Courier"/>
                <a:cs typeface="Courier"/>
              </a:rPr>
              <a:t>animal</a:t>
            </a:r>
            <a:r>
              <a:rPr lang="en-US" dirty="0"/>
              <a:t>… </a:t>
            </a:r>
          </a:p>
          <a:p>
            <a:pPr lvl="2"/>
            <a:endParaRPr lang="en-US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Instance-of: relation between individual and class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San Francisco </a:t>
            </a:r>
            <a:r>
              <a:rPr lang="en-US" dirty="0">
                <a:solidFill>
                  <a:srgbClr val="0000FF"/>
                </a:solidFill>
              </a:rPr>
              <a:t>instance-of    </a:t>
            </a:r>
            <a:r>
              <a:rPr lang="en-US" dirty="0">
                <a:latin typeface="Courier"/>
                <a:cs typeface="Courier"/>
              </a:rPr>
              <a:t>city</a:t>
            </a:r>
          </a:p>
          <a:p>
            <a:pPr marL="114300" indent="0">
              <a:buNone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9001" y="1764268"/>
            <a:ext cx="388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from the </a:t>
            </a:r>
            <a:r>
              <a:rPr lang="en-US" dirty="0" err="1"/>
              <a:t>WordNet</a:t>
            </a:r>
            <a:r>
              <a:rPr lang="en-US" dirty="0"/>
              <a:t> Thesaurus</a:t>
            </a:r>
          </a:p>
        </p:txBody>
      </p:sp>
    </p:spTree>
    <p:extLst>
      <p:ext uri="{BB962C8B-B14F-4D97-AF65-F5344CB8AC3E}">
        <p14:creationId xmlns:p14="http://schemas.microsoft.com/office/powerpoint/2010/main" val="87115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26" y="366824"/>
            <a:ext cx="7543800" cy="857250"/>
          </a:xfrm>
        </p:spPr>
        <p:txBody>
          <a:bodyPr>
            <a:normAutofit/>
          </a:bodyPr>
          <a:lstStyle/>
          <a:p>
            <a:r>
              <a:rPr lang="en-US" dirty="0"/>
              <a:t>How to build relation extractors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000" dirty="0">
                <a:latin typeface="Calibri"/>
                <a:cs typeface="Calibri"/>
              </a:rPr>
              <a:t>Hand-written patterns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000" dirty="0"/>
              <a:t>Supervised machine learning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000" dirty="0"/>
              <a:t>Semi-supervised and unsupervised 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2400" dirty="0"/>
              <a:t>Bootstrapping (using seeds)</a:t>
            </a:r>
            <a:endParaRPr lang="en-US" sz="2400" dirty="0">
              <a:cs typeface="Calibri"/>
            </a:endParaRPr>
          </a:p>
          <a:p>
            <a:pPr marL="1085850" lvl="1" indent="-742950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Distant supervision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2400" dirty="0">
                <a:cs typeface="Calibri"/>
              </a:rPr>
              <a:t>Unsupervised learning from the </a:t>
            </a:r>
            <a:r>
              <a:rPr lang="en-US" sz="2400" dirty="0" smtClean="0">
                <a:cs typeface="Calibri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0747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1600200" y="1428750"/>
            <a:ext cx="7467600" cy="51435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Rules for extracting </a:t>
            </a:r>
            <a:r>
              <a:rPr lang="en-US" dirty="0" smtClean="0"/>
              <a:t>IS-A relation</a:t>
            </a:r>
            <a:endParaRPr lang="en-US" sz="3200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2286000"/>
            <a:ext cx="8001000" cy="25717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Early intuition </a:t>
            </a:r>
            <a:r>
              <a:rPr lang="en-US" dirty="0">
                <a:latin typeface="Calibri"/>
                <a:cs typeface="Calibri"/>
              </a:rPr>
              <a:t>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“Agar is a substance prepared from a mixture of red algae, such as </a:t>
            </a:r>
            <a:r>
              <a:rPr lang="en-US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, for laboratory or industrial use</a:t>
            </a:r>
            <a:r>
              <a:rPr lang="en-US" dirty="0">
                <a:solidFill>
                  <a:srgbClr val="000090"/>
                </a:solidFill>
                <a:latin typeface="Calibri"/>
                <a:cs typeface="Calibri"/>
              </a:rPr>
              <a:t>”</a:t>
            </a: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know?`</a:t>
            </a:r>
          </a:p>
        </p:txBody>
      </p:sp>
    </p:spTree>
    <p:extLst>
      <p:ext uri="{BB962C8B-B14F-4D97-AF65-F5344CB8AC3E}">
        <p14:creationId xmlns:p14="http://schemas.microsoft.com/office/powerpoint/2010/main" val="1303018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1600200" y="1428750"/>
            <a:ext cx="7391400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Rules for extracting IS-A relation</a:t>
            </a:r>
            <a:endParaRPr lang="en-US" sz="3200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2286000"/>
            <a:ext cx="8001000" cy="25717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Early intuition </a:t>
            </a:r>
            <a:r>
              <a:rPr lang="en-US" dirty="0">
                <a:latin typeface="Calibri"/>
                <a:cs typeface="Calibri"/>
              </a:rPr>
              <a:t>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“Agar is a substance prepared from a mixture of </a:t>
            </a:r>
            <a:r>
              <a:rPr lang="en-US" b="1" dirty="0">
                <a:solidFill>
                  <a:srgbClr val="0000FF"/>
                </a:solidFill>
                <a:latin typeface="Calibri"/>
                <a:cs typeface="Calibri"/>
              </a:rPr>
              <a:t>red algae, such as </a:t>
            </a:r>
            <a:r>
              <a:rPr lang="en-US" b="1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b="1" dirty="0">
                <a:solidFill>
                  <a:srgbClr val="0000FF"/>
                </a:solidFill>
                <a:latin typeface="Calibri"/>
                <a:cs typeface="Calibri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for laboratory or industrial use”</a:t>
            </a: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</a:t>
            </a:r>
            <a:r>
              <a:rPr lang="en-US" dirty="0"/>
              <a:t>`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07042" y="3456527"/>
            <a:ext cx="3281916" cy="388620"/>
          </a:xfrm>
          <a:prstGeom prst="roundRect">
            <a:avLst/>
          </a:prstGeom>
          <a:noFill/>
          <a:ln w="22225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8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AutoShape 2"/>
          <p:cNvSpPr>
            <a:spLocks noGrp="1" noChangeArrowheads="1"/>
          </p:cNvSpPr>
          <p:nvPr>
            <p:ph type="title"/>
          </p:nvPr>
        </p:nvSpPr>
        <p:spPr>
          <a:xfrm>
            <a:off x="1447800" y="1028700"/>
            <a:ext cx="7543800" cy="857250"/>
          </a:xfrm>
        </p:spPr>
        <p:txBody>
          <a:bodyPr/>
          <a:lstStyle/>
          <a:p>
            <a:r>
              <a:rPr lang="en-US" sz="3000" dirty="0"/>
              <a:t>Hearst’s Patterns for extracting IS-A relations</a:t>
            </a:r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1828801" y="2057400"/>
            <a:ext cx="5640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(Hearst, 1992):   Automatic Acquisition of Hyponyms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762000" y="2743200"/>
            <a:ext cx="7924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“Y such as X ((, X)* (, 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and|or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 X)”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“such Y as X”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“X or other Y”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“X and other Y”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“Y including X”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“Y, especially X”</a:t>
            </a:r>
          </a:p>
        </p:txBody>
      </p:sp>
    </p:spTree>
    <p:extLst>
      <p:ext uri="{BB962C8B-B14F-4D97-AF65-F5344CB8AC3E}">
        <p14:creationId xmlns:p14="http://schemas.microsoft.com/office/powerpoint/2010/main" val="1204911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Screen Shot 2016-11-30 at 12.47.4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902184"/>
            <a:ext cx="2875989" cy="4235698"/>
          </a:xfrm>
          <a:prstGeom prst="rect">
            <a:avLst/>
          </a:prstGeom>
        </p:spPr>
      </p:pic>
      <p:pic>
        <p:nvPicPr>
          <p:cNvPr id="6" name="Picture 5" descr="Screen Shot 2016-11-30 at 12.48.01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9" y="1902184"/>
            <a:ext cx="4161531" cy="42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8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66800"/>
            <a:ext cx="7696200" cy="685800"/>
          </a:xfrm>
        </p:spPr>
        <p:txBody>
          <a:bodyPr/>
          <a:lstStyle/>
          <a:p>
            <a:r>
              <a:rPr lang="en-US" sz="3000" dirty="0"/>
              <a:t>Hearst’s Patterns for extracting IS-A relations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381000" y="2324182"/>
          <a:ext cx="8534400" cy="3543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629400"/>
              </a:tblGrid>
              <a:tr h="362237">
                <a:tc>
                  <a:txBody>
                    <a:bodyPr/>
                    <a:lstStyle/>
                    <a:p>
                      <a:r>
                        <a:rPr lang="en-US" sz="2100">
                          <a:latin typeface="Calibri"/>
                          <a:cs typeface="Calibri"/>
                        </a:rPr>
                        <a:t>Hearst pattern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latin typeface="Calibri"/>
                          <a:cs typeface="Calibri"/>
                        </a:rPr>
                        <a:t>Example occurrences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X and other 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...temples, treasuries,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and other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important civic buildings.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X or other  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Bruises, wounds, broken bones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or other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injuries...</a:t>
                      </a:r>
                    </a:p>
                  </a:txBody>
                  <a:tcPr marT="34290" marB="34290"/>
                </a:tc>
              </a:tr>
              <a:tr h="4819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Y such as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The bow lute,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 as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the Bambara </a:t>
                      </a:r>
                      <a:r>
                        <a:rPr lang="en-US" sz="2000" dirty="0" err="1">
                          <a:latin typeface="Calibri"/>
                          <a:cs typeface="Calibri"/>
                        </a:rPr>
                        <a:t>ndang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...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Such 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Y as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authors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Herrick, Goldsmith, and Shakespeare.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Y including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...common-law countries,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Canada and England...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Y , especially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European countries,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especially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France, England, and Spain...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9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606056" y="74428"/>
            <a:ext cx="7543800" cy="180089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Using Rules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3" y="2115879"/>
            <a:ext cx="8229600" cy="4010290"/>
          </a:xfrm>
        </p:spPr>
        <p:txBody>
          <a:bodyPr/>
          <a:lstStyle/>
          <a:p>
            <a:pPr marL="400050" indent="-285750"/>
            <a:r>
              <a:rPr lang="en-US" sz="2800" dirty="0">
                <a:ea typeface="ＭＳ Ｐゴシック" charset="0"/>
              </a:rPr>
              <a:t>Intuition: relations often hold between specific entities</a:t>
            </a:r>
          </a:p>
          <a:p>
            <a:pPr marL="742950" lvl="1" indent="-285750"/>
            <a:r>
              <a:rPr lang="en-US" dirty="0">
                <a:solidFill>
                  <a:srgbClr val="0000FF"/>
                </a:solidFill>
                <a:cs typeface="Calibri"/>
              </a:rPr>
              <a:t>located-in </a:t>
            </a:r>
            <a:r>
              <a:rPr lang="en-US" dirty="0">
                <a:cs typeface="Calibri"/>
              </a:rPr>
              <a:t>(ORGANIZATION, LOCATION)</a:t>
            </a:r>
          </a:p>
          <a:p>
            <a:pPr marL="742950" lvl="1" indent="-285750"/>
            <a:r>
              <a:rPr lang="en-US" dirty="0">
                <a:solidFill>
                  <a:srgbClr val="0000FF"/>
                </a:solidFill>
                <a:cs typeface="Calibri"/>
              </a:rPr>
              <a:t>founded</a:t>
            </a:r>
            <a:r>
              <a:rPr lang="en-US" dirty="0">
                <a:cs typeface="Calibri"/>
              </a:rPr>
              <a:t> (PERSON, ORGANIZATION)</a:t>
            </a:r>
          </a:p>
          <a:p>
            <a:pPr marL="742950" lvl="1" indent="-285750"/>
            <a:r>
              <a:rPr lang="en-US" dirty="0">
                <a:solidFill>
                  <a:srgbClr val="0000FF"/>
                </a:solidFill>
                <a:cs typeface="Calibri"/>
              </a:rPr>
              <a:t>cures </a:t>
            </a:r>
            <a:r>
              <a:rPr lang="en-US" dirty="0">
                <a:cs typeface="Calibri"/>
              </a:rPr>
              <a:t>(DRUG, DISEASE)</a:t>
            </a:r>
          </a:p>
          <a:p>
            <a:pPr marL="400050" indent="-285750"/>
            <a:r>
              <a:rPr lang="en-US" sz="2800" dirty="0">
                <a:cs typeface="Calibri"/>
              </a:rPr>
              <a:t>Start with Named Entity tags to help extract relation!</a:t>
            </a:r>
          </a:p>
        </p:txBody>
      </p:sp>
    </p:spTree>
    <p:extLst>
      <p:ext uri="{BB962C8B-B14F-4D97-AF65-F5344CB8AC3E}">
        <p14:creationId xmlns:p14="http://schemas.microsoft.com/office/powerpoint/2010/main" val="734755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43000"/>
            <a:ext cx="769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Named Entities aren’t quite enough.</a:t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relations hold between 2 entities?</a:t>
            </a:r>
          </a:p>
        </p:txBody>
      </p:sp>
      <p:pic>
        <p:nvPicPr>
          <p:cNvPr id="4" name="Content Placeholder 3" descr="200px-Pill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1" b="5101"/>
          <a:stretch>
            <a:fillRect/>
          </a:stretch>
        </p:blipFill>
        <p:spPr>
          <a:xfrm>
            <a:off x="838200" y="3352800"/>
            <a:ext cx="1676400" cy="654844"/>
          </a:xfrm>
        </p:spPr>
      </p:pic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1143000" y="41910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Drug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181726" y="43434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Disease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124200" y="30289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Cure?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200400" y="365760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Prevent?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200400" y="434340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Cause?</a:t>
            </a:r>
          </a:p>
        </p:txBody>
      </p:sp>
      <p:pic>
        <p:nvPicPr>
          <p:cNvPr id="5" name="Picture 4" descr="200px-Gnome-face-s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95600"/>
            <a:ext cx="1416050" cy="14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73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43000"/>
            <a:ext cx="769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relations </a:t>
            </a:r>
            <a:r>
              <a:rPr lang="en-US" dirty="0"/>
              <a:t>hold between 2 entities?</a:t>
            </a:r>
          </a:p>
        </p:txBody>
      </p:sp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685800" y="4191000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086474" y="4267200"/>
            <a:ext cx="282892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ORGANIZATION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124200" y="251460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Founder?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124200" y="3176588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Investor?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124200" y="3838576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Member?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124200" y="4500564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Employee?</a:t>
            </a:r>
          </a:p>
        </p:txBody>
      </p:sp>
      <p:pic>
        <p:nvPicPr>
          <p:cNvPr id="8" name="Picture 7" descr="200px-Emblem-person-g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5600"/>
            <a:ext cx="1371600" cy="1371600"/>
          </a:xfrm>
          <a:prstGeom prst="rect">
            <a:avLst/>
          </a:prstGeom>
        </p:spPr>
      </p:pic>
      <p:pic>
        <p:nvPicPr>
          <p:cNvPr id="9" name="Picture 8" descr="320px-Sanyo_Electric_Corpor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2743200"/>
            <a:ext cx="1930400" cy="1447800"/>
          </a:xfrm>
          <a:prstGeom prst="rect">
            <a:avLst/>
          </a:prstGeom>
        </p:spPr>
      </p:pic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124200" y="51625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President?</a:t>
            </a:r>
          </a:p>
        </p:txBody>
      </p:sp>
    </p:spTree>
    <p:extLst>
      <p:ext uri="{BB962C8B-B14F-4D97-AF65-F5344CB8AC3E}">
        <p14:creationId xmlns:p14="http://schemas.microsoft.com/office/powerpoint/2010/main" val="2130751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  <p:bldP spid="10" grpId="0" autoUpdateAnimBg="0"/>
      <p:bldP spid="1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520996" y="265813"/>
            <a:ext cx="7543800" cy="155634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Using</a:t>
            </a:r>
            <a:r>
              <a:rPr lang="zh-CN" alt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Rules and</a:t>
            </a:r>
            <a:r>
              <a:rPr lang="zh-CN" alt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Named Entities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991600" cy="33337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Who holds </a:t>
            </a:r>
            <a:r>
              <a:rPr lang="en-US" dirty="0">
                <a:ea typeface="ＭＳ Ｐゴシック" charset="0"/>
                <a:cs typeface="ＭＳ Ｐゴシック" charset="0"/>
              </a:rPr>
              <a:t>what office in what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organization?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, </a:t>
            </a:r>
            <a:r>
              <a:rPr lang="en-US" sz="2200" dirty="0">
                <a:solidFill>
                  <a:srgbClr val="008000"/>
                </a:solidFill>
                <a:latin typeface="Calibri"/>
                <a:ea typeface="ＭＳ Ｐゴシック" charset="0"/>
                <a:cs typeface="Calibri"/>
              </a:rPr>
              <a:t>POSITION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of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ORG</a:t>
            </a:r>
          </a:p>
          <a:p>
            <a:pPr marL="1143000" lvl="2"/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George Marshall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</a:rPr>
              <a:t>Secretary of State </a:t>
            </a:r>
            <a:r>
              <a:rPr lang="en-US" dirty="0" smtClean="0">
                <a:ea typeface="ＭＳ Ｐゴシック" charset="0"/>
              </a:rPr>
              <a:t>of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the United States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dirty="0" smtClean="0">
                <a:latin typeface="Courier"/>
                <a:ea typeface="ＭＳ Ｐゴシック" charset="0"/>
                <a:cs typeface="Courier"/>
              </a:rPr>
              <a:t>(</a:t>
            </a:r>
            <a:r>
              <a:rPr lang="en-US" dirty="0" err="1" smtClean="0">
                <a:latin typeface="Courier"/>
                <a:ea typeface="ＭＳ Ｐゴシック" charset="0"/>
                <a:cs typeface="Courier"/>
              </a:rPr>
              <a:t>named|appointed|chose|</a:t>
            </a:r>
            <a:r>
              <a:rPr lang="en-US" i="1" dirty="0" err="1" smtClean="0">
                <a:latin typeface="Calibri"/>
                <a:ea typeface="ＭＳ Ｐゴシック" charset="0"/>
                <a:cs typeface="Calibri"/>
              </a:rPr>
              <a:t>etc</a:t>
            </a:r>
            <a:r>
              <a:rPr lang="en-US" i="1" dirty="0" smtClean="0">
                <a:latin typeface="Calibri"/>
                <a:ea typeface="ＭＳ Ｐゴシック" charset="0"/>
                <a:cs typeface="Calibri"/>
              </a:rPr>
              <a:t>.</a:t>
            </a:r>
            <a:r>
              <a:rPr lang="en-US" dirty="0" smtClean="0">
                <a:latin typeface="Courier"/>
                <a:ea typeface="ＭＳ Ｐゴシック" charset="0"/>
                <a:cs typeface="Courier"/>
              </a:rPr>
              <a:t>) </a:t>
            </a:r>
            <a:r>
              <a:rPr lang="en-US" sz="2200" dirty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Prep? </a:t>
            </a:r>
            <a:r>
              <a:rPr lang="en-US" sz="2200" dirty="0">
                <a:solidFill>
                  <a:srgbClr val="008000"/>
                </a:solidFill>
                <a:ea typeface="ＭＳ Ｐゴシック" charset="0"/>
              </a:rPr>
              <a:t>POSITION</a:t>
            </a:r>
          </a:p>
          <a:p>
            <a:pPr marL="1085850" lvl="2" indent="-285750"/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Truman </a:t>
            </a:r>
            <a:r>
              <a:rPr lang="en-US" dirty="0" smtClean="0">
                <a:ea typeface="ＭＳ Ｐゴシック" charset="0"/>
              </a:rPr>
              <a:t>appointed 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Marshall </a:t>
            </a:r>
            <a:r>
              <a:rPr lang="en-US" dirty="0" smtClean="0">
                <a:ea typeface="ＭＳ Ｐゴシック" charset="0"/>
              </a:rPr>
              <a:t>Secretary of State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 [be]? (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named|</a:t>
            </a:r>
            <a:r>
              <a:rPr lang="en-US" dirty="0" err="1" smtClean="0">
                <a:latin typeface="Courier"/>
                <a:ea typeface="ＭＳ Ｐゴシック" charset="0"/>
                <a:cs typeface="Courier"/>
              </a:rPr>
              <a:t>appointed|</a:t>
            </a:r>
            <a:r>
              <a:rPr lang="en-US" i="1" dirty="0" err="1">
                <a:ea typeface="ＭＳ Ｐゴシック" charset="0"/>
                <a:cs typeface="Calibri"/>
              </a:rPr>
              <a:t>etc</a:t>
            </a:r>
            <a:r>
              <a:rPr lang="en-US" i="1" dirty="0">
                <a:ea typeface="ＭＳ Ｐゴシック" charset="0"/>
                <a:cs typeface="Calibri"/>
              </a:rPr>
              <a:t>.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) Prep? </a:t>
            </a:r>
            <a:r>
              <a:rPr lang="en-US" sz="2200" dirty="0">
                <a:solidFill>
                  <a:srgbClr val="FF0000"/>
                </a:solidFill>
                <a:ea typeface="ＭＳ Ｐゴシック" charset="0"/>
                <a:cs typeface="Calibri"/>
              </a:rPr>
              <a:t>ORG</a:t>
            </a:r>
            <a:r>
              <a:rPr lang="en-US" sz="2200" dirty="0">
                <a:solidFill>
                  <a:srgbClr val="008000"/>
                </a:solidFill>
                <a:ea typeface="ＭＳ Ｐゴシック" charset="0"/>
                <a:cs typeface="Calibri"/>
              </a:rPr>
              <a:t> POSITION</a:t>
            </a:r>
            <a:r>
              <a:rPr lang="en-US" sz="2400" dirty="0">
                <a:ea typeface="ＭＳ Ｐゴシック" charset="0"/>
                <a:cs typeface="Calibri"/>
              </a:rPr>
              <a:t> 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George Marshall </a:t>
            </a:r>
            <a:r>
              <a:rPr lang="en-US" dirty="0" smtClean="0">
                <a:ea typeface="ＭＳ Ｐゴシック" charset="0"/>
              </a:rPr>
              <a:t>was named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US 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</a:rPr>
              <a:t>Secretary of State</a:t>
            </a:r>
            <a:endParaRPr lang="en-US" dirty="0">
              <a:solidFill>
                <a:srgbClr val="008000"/>
              </a:solidFill>
              <a:ea typeface="ＭＳ Ｐゴシック" charset="0"/>
            </a:endParaRPr>
          </a:p>
          <a:p>
            <a:pPr marL="742950" lvl="1" indent="-285750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1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Hand-built patterns for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057400"/>
            <a:ext cx="8534400" cy="333375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Calibri (Body)"/>
                <a:cs typeface="Calibri (Body)"/>
              </a:rPr>
              <a:t>Plus: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Human patterns tend to be high-precision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Can be tailored to specific domains</a:t>
            </a:r>
          </a:p>
          <a:p>
            <a:r>
              <a:rPr lang="en-US" sz="2600" dirty="0">
                <a:latin typeface="Calibri (Body)"/>
                <a:cs typeface="Calibri (Body)"/>
              </a:rPr>
              <a:t>Minus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Human patterns are often low-recall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A lot of work to think of all possible patterns!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Don’t want to have to do this for every relation!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We’d like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100383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99060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645433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machine learning for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set of relations we’d like to extract</a:t>
            </a:r>
          </a:p>
          <a:p>
            <a:r>
              <a:rPr lang="en-US" dirty="0" smtClean="0"/>
              <a:t>Choose a set of relevant named entities</a:t>
            </a:r>
          </a:p>
          <a:p>
            <a:r>
              <a:rPr lang="en-US" dirty="0" smtClean="0"/>
              <a:t>Find and label data</a:t>
            </a:r>
          </a:p>
          <a:p>
            <a:pPr lvl="1"/>
            <a:r>
              <a:rPr lang="en-US" dirty="0" smtClean="0"/>
              <a:t>Choose a representative corpus</a:t>
            </a:r>
          </a:p>
          <a:p>
            <a:pPr lvl="1"/>
            <a:r>
              <a:rPr lang="en-US" dirty="0" smtClean="0"/>
              <a:t>Label the named entities in the corpus</a:t>
            </a:r>
          </a:p>
          <a:p>
            <a:pPr lvl="1"/>
            <a:r>
              <a:rPr lang="en-US" dirty="0" smtClean="0"/>
              <a:t>Hand-label the relations between these entities</a:t>
            </a:r>
          </a:p>
          <a:p>
            <a:pPr lvl="1"/>
            <a:r>
              <a:rPr lang="en-US" dirty="0" smtClean="0"/>
              <a:t>Break into training, development, and test</a:t>
            </a:r>
          </a:p>
          <a:p>
            <a:r>
              <a:rPr lang="en-US" dirty="0" smtClean="0"/>
              <a:t>Train a classifier on the training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009650"/>
            <a:ext cx="7467600" cy="11239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to do classification in supervised relation extraction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209800"/>
            <a:ext cx="8763000" cy="3657600"/>
          </a:xfrm>
        </p:spPr>
        <p:txBody>
          <a:bodyPr/>
          <a:lstStyle/>
          <a:p>
            <a:pPr marL="490538" indent="-514350">
              <a:buFont typeface="+mj-lt"/>
              <a:buAutoNum type="arabicPeriod"/>
            </a:pPr>
            <a:r>
              <a:rPr lang="en-US" dirty="0">
                <a:latin typeface="Calibri"/>
                <a:cs typeface="Calibri"/>
              </a:rPr>
              <a:t>Find all pairs of named entities </a:t>
            </a:r>
            <a:r>
              <a:rPr lang="en-US" sz="2000" dirty="0">
                <a:latin typeface="Calibri"/>
                <a:cs typeface="Calibri"/>
              </a:rPr>
              <a:t>(usually in same sentence)</a:t>
            </a:r>
            <a:endParaRPr lang="en-US" dirty="0">
              <a:latin typeface="Calibri"/>
              <a:cs typeface="Calibri"/>
            </a:endParaRPr>
          </a:p>
          <a:p>
            <a:pPr marL="490538" indent="-514350">
              <a:buFont typeface="+mj-lt"/>
              <a:buAutoNum type="arabicPeriod"/>
            </a:pPr>
            <a:r>
              <a:rPr lang="en-US" dirty="0">
                <a:latin typeface="Calibri"/>
                <a:cs typeface="Calibri"/>
              </a:rPr>
              <a:t>Decide if 2 entities are related</a:t>
            </a:r>
          </a:p>
          <a:p>
            <a:pPr marL="490538" indent="-514350">
              <a:buFont typeface="+mj-lt"/>
              <a:buAutoNum type="arabicPeriod"/>
            </a:pPr>
            <a:r>
              <a:rPr lang="en-US" dirty="0">
                <a:latin typeface="Calibri"/>
                <a:cs typeface="Calibri"/>
              </a:rPr>
              <a:t>If yes, classify the relation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/>
                <a:cs typeface="Calibri"/>
              </a:rPr>
              <a:t>Why the extra step?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Faster classification training by eliminating most pairs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Can use distinct feature-sets appropriate for each task.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A600D-5103-8D45-A2C3-1551A77309D9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1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06680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Extraction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5344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Classify the relation between two entities in a sentence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2979004"/>
            <a:ext cx="8001000" cy="646331"/>
          </a:xfrm>
          <a:prstGeom prst="rect">
            <a:avLst/>
          </a:prstGeom>
          <a:solidFill>
            <a:srgbClr val="BA935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dirty="0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152400" y="5181600"/>
            <a:ext cx="1828800" cy="685800"/>
          </a:xfrm>
          <a:prstGeom prst="homePlate">
            <a:avLst>
              <a:gd name="adj" fmla="val 0"/>
            </a:avLst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SUBSIDIARY</a:t>
            </a:r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228600" y="4191000"/>
            <a:ext cx="1447800" cy="6858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FAMILY</a:t>
            </a:r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6781800" y="3962400"/>
            <a:ext cx="1981200" cy="6858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EMPLOYMENT</a:t>
            </a: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6096000" y="4191000"/>
            <a:ext cx="609600" cy="685800"/>
          </a:xfrm>
          <a:prstGeom prst="homePlate">
            <a:avLst>
              <a:gd name="adj" fmla="val 746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NIL</a:t>
            </a:r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>
            <a:off x="2209800" y="5181600"/>
            <a:ext cx="1447800" cy="6858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FOUNDER</a:t>
            </a:r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1752600" y="4343400"/>
            <a:ext cx="1219200" cy="6858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CITIZEN</a:t>
            </a:r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6172200" y="5029200"/>
            <a:ext cx="1600200" cy="6858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INVENTOR</a:t>
            </a:r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7912100" y="4800600"/>
            <a:ext cx="1219200" cy="6858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29354" y="2990850"/>
            <a:ext cx="1905502" cy="4572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657600" y="3241705"/>
            <a:ext cx="1104900" cy="451189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008895" y="2800350"/>
            <a:ext cx="626424" cy="381000"/>
          </a:xfrm>
          <a:custGeom>
            <a:avLst/>
            <a:gdLst>
              <a:gd name="connsiteX0" fmla="*/ 39105 w 626424"/>
              <a:gd name="connsiteY0" fmla="*/ 330200 h 381000"/>
              <a:gd name="connsiteX1" fmla="*/ 39105 w 626424"/>
              <a:gd name="connsiteY1" fmla="*/ 266700 h 381000"/>
              <a:gd name="connsiteX2" fmla="*/ 445505 w 626424"/>
              <a:gd name="connsiteY2" fmla="*/ 0 h 381000"/>
              <a:gd name="connsiteX3" fmla="*/ 445505 w 626424"/>
              <a:gd name="connsiteY3" fmla="*/ 0 h 381000"/>
              <a:gd name="connsiteX4" fmla="*/ 623305 w 626424"/>
              <a:gd name="connsiteY4" fmla="*/ 114300 h 381000"/>
              <a:gd name="connsiteX5" fmla="*/ 559805 w 626424"/>
              <a:gd name="connsiteY5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424" h="381000">
                <a:moveTo>
                  <a:pt x="39105" y="330200"/>
                </a:moveTo>
                <a:cubicBezTo>
                  <a:pt x="5238" y="325966"/>
                  <a:pt x="-28628" y="321733"/>
                  <a:pt x="39105" y="266700"/>
                </a:cubicBezTo>
                <a:cubicBezTo>
                  <a:pt x="106838" y="211667"/>
                  <a:pt x="445505" y="0"/>
                  <a:pt x="445505" y="0"/>
                </a:cubicBezTo>
                <a:lnTo>
                  <a:pt x="445505" y="0"/>
                </a:lnTo>
                <a:cubicBezTo>
                  <a:pt x="475138" y="19050"/>
                  <a:pt x="604255" y="50800"/>
                  <a:pt x="623305" y="114300"/>
                </a:cubicBezTo>
                <a:cubicBezTo>
                  <a:pt x="642355" y="177800"/>
                  <a:pt x="568272" y="342900"/>
                  <a:pt x="559805" y="381000"/>
                </a:cubicBezTo>
              </a:path>
            </a:pathLst>
          </a:custGeom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cxnSp>
        <p:nvCxnSpPr>
          <p:cNvPr id="7168" name="Straight Connector 7167"/>
          <p:cNvCxnSpPr/>
          <p:nvPr/>
        </p:nvCxnSpPr>
        <p:spPr bwMode="auto">
          <a:xfrm>
            <a:off x="1524000" y="3429000"/>
            <a:ext cx="3009900" cy="1752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174" name="Straight Connector 7173"/>
          <p:cNvCxnSpPr/>
          <p:nvPr/>
        </p:nvCxnSpPr>
        <p:spPr bwMode="auto">
          <a:xfrm flipH="1">
            <a:off x="4953000" y="3810000"/>
            <a:ext cx="342900" cy="1600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5" name="Picture 14" descr="200px-Gtk-dialog-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800600"/>
            <a:ext cx="1035050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3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nimBg="1"/>
      <p:bldP spid="7184" grpId="0" animBg="1"/>
      <p:bldP spid="7185" grpId="0" animBg="1"/>
      <p:bldP spid="7187" grpId="0" animBg="1"/>
      <p:bldP spid="29" grpId="0" animBg="1"/>
      <p:bldP spid="30" grpId="0" animBg="1"/>
      <p:bldP spid="31" grpId="0" animBg="1"/>
      <p:bldP spid="32" grpId="0" animBg="1"/>
      <p:bldP spid="17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Screen Shot 2016-11-30 at 12.47.47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902184"/>
            <a:ext cx="2875989" cy="4235698"/>
          </a:xfrm>
          <a:prstGeom prst="rect">
            <a:avLst/>
          </a:prstGeom>
        </p:spPr>
      </p:pic>
      <p:pic>
        <p:nvPicPr>
          <p:cNvPr id="7" name="Picture 6" descr="Screen Shot 2016-11-30 at 12.50.18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26" y="1896082"/>
            <a:ext cx="44451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9060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Features for Relation Extraction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514600"/>
            <a:ext cx="8839200" cy="34099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Headwords of M1 and M2, and combination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Airlines             Wagner               Airlines-Wagner</a:t>
            </a:r>
          </a:p>
          <a:p>
            <a:r>
              <a:rPr lang="en-US" dirty="0" smtClean="0">
                <a:latin typeface="Calibri"/>
                <a:cs typeface="Calibri"/>
              </a:rPr>
              <a:t>Bag </a:t>
            </a:r>
            <a:r>
              <a:rPr lang="en-US" dirty="0">
                <a:latin typeface="Calibri"/>
                <a:cs typeface="Calibri"/>
              </a:rPr>
              <a:t>of words and bigrams in M1 and </a:t>
            </a:r>
            <a:r>
              <a:rPr lang="en-US" dirty="0" smtClean="0">
                <a:latin typeface="Calibri"/>
                <a:cs typeface="Calibri"/>
              </a:rPr>
              <a:t>M2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alibri"/>
                <a:cs typeface="Calibri"/>
              </a:rPr>
              <a:t>          {American, Airlines, Tim, Wagner, American Airlines, Tim Wagner}</a:t>
            </a:r>
          </a:p>
          <a:p>
            <a:r>
              <a:rPr lang="en-US" dirty="0">
                <a:latin typeface="Calibri"/>
                <a:cs typeface="Calibri"/>
              </a:rPr>
              <a:t>Words or bigrams in </a:t>
            </a:r>
            <a:r>
              <a:rPr lang="en-US" dirty="0" smtClean="0">
                <a:latin typeface="Calibri"/>
                <a:cs typeface="Calibri"/>
              </a:rPr>
              <a:t>particular positions left </a:t>
            </a:r>
            <a:r>
              <a:rPr lang="en-US" dirty="0">
                <a:latin typeface="Calibri"/>
                <a:cs typeface="Calibri"/>
              </a:rPr>
              <a:t>and right </a:t>
            </a:r>
            <a:r>
              <a:rPr lang="en-US" dirty="0" smtClean="0">
                <a:latin typeface="Calibri"/>
                <a:cs typeface="Calibri"/>
              </a:rPr>
              <a:t>of M1/M2</a:t>
            </a:r>
            <a:endParaRPr lang="en-US" dirty="0">
              <a:latin typeface="Calibri"/>
              <a:cs typeface="Calibri"/>
            </a:endParaRPr>
          </a:p>
          <a:p>
            <a:pPr marL="800100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-1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spokesman</a:t>
            </a:r>
          </a:p>
          <a:p>
            <a:pPr marL="800100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+1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said</a:t>
            </a:r>
            <a:endParaRPr lang="en-US" i="1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Bag of words or bigrams between the two </a:t>
            </a:r>
            <a:r>
              <a:rPr lang="en-US" dirty="0" smtClean="0">
                <a:latin typeface="Calibri"/>
                <a:cs typeface="Calibri"/>
              </a:rPr>
              <a:t>entities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{a, AMR, of, immediately, matched, move, spokesman, the, unit}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1" y="1981200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2209800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7860" y="2209800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72342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Named </a:t>
            </a:r>
            <a:r>
              <a:rPr lang="en-US" dirty="0"/>
              <a:t>Entity Type and Mention </a:t>
            </a:r>
            <a:r>
              <a:rPr lang="en-US" dirty="0" smtClean="0"/>
              <a:t>Level</a:t>
            </a:r>
            <a:br>
              <a:rPr lang="en-US" dirty="0" smtClean="0"/>
            </a:br>
            <a:r>
              <a:rPr lang="en-US" dirty="0" smtClean="0"/>
              <a:t>Features for Relation Extraction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819400"/>
            <a:ext cx="8534400" cy="30289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Named-entity </a:t>
            </a:r>
            <a:r>
              <a:rPr lang="en-US" dirty="0" smtClean="0">
                <a:latin typeface="Calibri"/>
                <a:cs typeface="Calibri"/>
              </a:rPr>
              <a:t>types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M1: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Concatenation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dirty="0" smtClean="0">
                <a:latin typeface="Calibri"/>
                <a:cs typeface="Calibri"/>
              </a:rPr>
              <a:t>the two named-entity types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ORG-PERSON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Entity Level of M1 and M2 </a:t>
            </a:r>
            <a:r>
              <a:rPr lang="en-US" dirty="0" smtClean="0">
                <a:latin typeface="Calibri"/>
                <a:cs typeface="Calibri"/>
              </a:rPr>
              <a:t> (NAME, NOMINAL, PRONOUN)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M1: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[it  </a:t>
            </a:r>
            <a:r>
              <a:rPr lang="en-US" dirty="0" smtClean="0">
                <a:latin typeface="Calibri"/>
                <a:cs typeface="Calibri"/>
              </a:rPr>
              <a:t>or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he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PRONOUN]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[the company 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NOMINAL]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1" y="2145268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237386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7860" y="237386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47390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Parse Features for Relation Extraction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819400"/>
            <a:ext cx="8534400" cy="30289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cs typeface="Calibri"/>
              </a:rPr>
              <a:t>Base </a:t>
            </a:r>
            <a:r>
              <a:rPr lang="en-US" dirty="0">
                <a:cs typeface="Calibri"/>
              </a:rPr>
              <a:t>syntactic chunk sequence from one to the </a:t>
            </a:r>
            <a:r>
              <a:rPr lang="en-US" dirty="0" smtClean="0">
                <a:cs typeface="Calibri"/>
              </a:rPr>
              <a:t>other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NP     NP    PP   VP    NP    NP</a:t>
            </a:r>
          </a:p>
          <a:p>
            <a:r>
              <a:rPr lang="en-US" dirty="0">
                <a:cs typeface="Calibri"/>
              </a:rPr>
              <a:t>Constituent path through the tree from one to the other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dirty="0">
                <a:solidFill>
                  <a:srgbClr val="0000FF"/>
                </a:solidFill>
                <a:cs typeface="Calibri"/>
              </a:rPr>
              <a:t>    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 </a:t>
            </a:r>
            <a:r>
              <a:rPr lang="en-US" dirty="0" smtClean="0">
                <a:solidFill>
                  <a:srgbClr val="0000FF"/>
                </a:solidFill>
                <a:cs typeface="Calibri"/>
              </a:rPr>
              <a:t>NP</a:t>
            </a:r>
            <a:endParaRPr lang="en-US" dirty="0">
              <a:solidFill>
                <a:srgbClr val="0000FF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Dependency </a:t>
            </a:r>
            <a:r>
              <a:rPr lang="en-US" dirty="0" smtClean="0">
                <a:cs typeface="Calibri"/>
              </a:rPr>
              <a:t>path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         Airlines    matched      Wagner   said</a:t>
            </a:r>
            <a:endParaRPr lang="en-US" dirty="0">
              <a:solidFill>
                <a:srgbClr val="0000FF"/>
              </a:solidFill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1" y="2145268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237386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7860" y="237386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80153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Gazetteer </a:t>
            </a:r>
            <a:r>
              <a:rPr lang="en-US" dirty="0"/>
              <a:t>and trigger </a:t>
            </a:r>
            <a:r>
              <a:rPr lang="en-US" dirty="0" smtClean="0"/>
              <a:t>word features for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Trigger list for family: kinship terms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parent</a:t>
            </a:r>
            <a:r>
              <a:rPr lang="en-US" dirty="0">
                <a:solidFill>
                  <a:srgbClr val="0000FF"/>
                </a:solidFill>
              </a:rPr>
              <a:t>, wife, </a:t>
            </a:r>
            <a:r>
              <a:rPr lang="en-US" dirty="0" smtClean="0">
                <a:solidFill>
                  <a:srgbClr val="0000FF"/>
                </a:solidFill>
              </a:rPr>
              <a:t>husband, </a:t>
            </a:r>
            <a:r>
              <a:rPr lang="en-US" dirty="0">
                <a:solidFill>
                  <a:srgbClr val="0000FF"/>
                </a:solidFill>
              </a:rPr>
              <a:t>grandparent, </a:t>
            </a:r>
            <a:r>
              <a:rPr lang="en-US" dirty="0" smtClean="0">
                <a:solidFill>
                  <a:srgbClr val="0000FF"/>
                </a:solidFill>
              </a:rPr>
              <a:t>etc. </a:t>
            </a:r>
            <a:r>
              <a:rPr lang="en-US" dirty="0" smtClean="0"/>
              <a:t>[from </a:t>
            </a:r>
            <a:r>
              <a:rPr lang="en-US" dirty="0" err="1" smtClean="0"/>
              <a:t>WordNet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smtClean="0"/>
              <a:t>Gazetteer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Lists of useful geo or geopolitical words</a:t>
            </a:r>
          </a:p>
          <a:p>
            <a:pPr lvl="2"/>
            <a:r>
              <a:rPr lang="en-US" dirty="0" smtClean="0"/>
              <a:t>Country </a:t>
            </a:r>
            <a:r>
              <a:rPr lang="en-US" dirty="0"/>
              <a:t>name </a:t>
            </a:r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Other sub-entities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0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sz="3200" dirty="0"/>
          </a:p>
        </p:txBody>
      </p:sp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97" y="2124947"/>
            <a:ext cx="8219955" cy="376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150" dist="762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Classifiers for supervised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you can use any classifier you like</a:t>
            </a:r>
          </a:p>
          <a:p>
            <a:pPr lvl="1"/>
            <a:r>
              <a:rPr lang="en-US" sz="2400" dirty="0" err="1"/>
              <a:t>MaxEnt</a:t>
            </a:r>
            <a:endParaRPr lang="en-US" sz="2400" dirty="0"/>
          </a:p>
          <a:p>
            <a:pPr lvl="1"/>
            <a:r>
              <a:rPr lang="en-US" sz="2400" dirty="0"/>
              <a:t>Naïve Bayes</a:t>
            </a:r>
          </a:p>
          <a:p>
            <a:pPr lvl="1"/>
            <a:r>
              <a:rPr lang="en-US" sz="2400" dirty="0" smtClean="0"/>
              <a:t>SVM</a:t>
            </a:r>
          </a:p>
          <a:p>
            <a:pPr lvl="1"/>
            <a:r>
              <a:rPr lang="en-US" altLang="zh-CN" sz="2400" dirty="0" smtClean="0"/>
              <a:t>Convolutional Neural Networks</a:t>
            </a:r>
            <a:endParaRPr lang="en-US" sz="2400" dirty="0"/>
          </a:p>
          <a:p>
            <a:pPr lvl="1"/>
            <a:r>
              <a:rPr lang="en-US" sz="2400" dirty="0"/>
              <a:t>...</a:t>
            </a:r>
          </a:p>
          <a:p>
            <a:r>
              <a:rPr lang="en-US" dirty="0" smtClean="0"/>
              <a:t>Train it on the training set, tune on the </a:t>
            </a:r>
            <a:r>
              <a:rPr lang="en-US" dirty="0" err="1" smtClean="0"/>
              <a:t>dev</a:t>
            </a:r>
            <a:r>
              <a:rPr lang="en-US" dirty="0" smtClean="0"/>
              <a:t> set, test on the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686800" cy="3790950"/>
          </a:xfrm>
        </p:spPr>
        <p:txBody>
          <a:bodyPr/>
          <a:lstStyle/>
          <a:p>
            <a:r>
              <a:rPr lang="en-US" sz="2800" dirty="0"/>
              <a:t>Compute P/R/F</a:t>
            </a:r>
            <a:r>
              <a:rPr lang="en-US" sz="2800" baseline="-25000" dirty="0"/>
              <a:t>1</a:t>
            </a:r>
            <a:r>
              <a:rPr lang="en-US" sz="2800" dirty="0"/>
              <a:t> for each relation</a:t>
            </a:r>
          </a:p>
          <a:p>
            <a:pPr lvl="1"/>
            <a:endParaRPr lang="en-US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2971800"/>
          <a:ext cx="441287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3" imgW="2273300" imgH="431800" progId="Equation.3">
                  <p:embed/>
                </p:oleObj>
              </mc:Choice>
              <mc:Fallback>
                <p:oleObj name="Equation" r:id="rId3" imgW="2273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971800"/>
                        <a:ext cx="441287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219200" y="4267200"/>
          <a:ext cx="443753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5" imgW="2286000" imgH="431800" progId="Equation.3">
                  <p:embed/>
                </p:oleObj>
              </mc:Choice>
              <mc:Fallback>
                <p:oleObj name="Equation" r:id="rId5" imgW="2286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4267200"/>
                        <a:ext cx="443753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553201" y="3429000"/>
          <a:ext cx="156332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7" imgW="673100" imgH="393700" progId="Equation.3">
                  <p:embed/>
                </p:oleObj>
              </mc:Choice>
              <mc:Fallback>
                <p:oleObj name="Equation" r:id="rId7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53201" y="3429000"/>
                        <a:ext cx="1563329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4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286000"/>
            <a:ext cx="8153400" cy="394335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+</a:t>
            </a:r>
            <a:r>
              <a:rPr lang="en-US" sz="2800" dirty="0"/>
              <a:t>  Can get high accuracies with enough hand-labeled training data, if test similar enough to training</a:t>
            </a:r>
          </a:p>
          <a:p>
            <a:pPr marL="0" indent="0">
              <a:buNone/>
            </a:pPr>
            <a:r>
              <a:rPr lang="en-US" sz="3600" b="1" dirty="0"/>
              <a:t>- </a:t>
            </a:r>
            <a:r>
              <a:rPr lang="en-US" sz="2800" dirty="0"/>
              <a:t>  Labeling a large training set is expensive</a:t>
            </a:r>
          </a:p>
          <a:p>
            <a:pPr marL="0" indent="0">
              <a:buNone/>
            </a:pPr>
            <a:r>
              <a:rPr lang="en-US" sz="3600" b="1" dirty="0"/>
              <a:t>- </a:t>
            </a:r>
            <a:r>
              <a:rPr lang="en-US" sz="2800" dirty="0"/>
              <a:t>  Supervised models are brittle, don’t generalize well to different genres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99060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Semi-supervised and unsupervised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48387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Seed-based or bootstrapping </a:t>
            </a:r>
            <a:r>
              <a:rPr lang="en-US" dirty="0"/>
              <a:t>a</a:t>
            </a:r>
            <a:r>
              <a:rPr lang="en-US" dirty="0" smtClean="0"/>
              <a:t>pproaches to relation extraction</a:t>
            </a:r>
            <a:endParaRPr lang="en-US" dirty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763000" cy="3333750"/>
          </a:xfrm>
        </p:spPr>
        <p:txBody>
          <a:bodyPr/>
          <a:lstStyle/>
          <a:p>
            <a:r>
              <a:rPr lang="en-US" sz="2800" dirty="0"/>
              <a:t>No training set? Maybe you have:</a:t>
            </a:r>
          </a:p>
          <a:p>
            <a:pPr lvl="1"/>
            <a:r>
              <a:rPr lang="en-US" sz="2400" dirty="0"/>
              <a:t>A few seed tuples  or</a:t>
            </a:r>
          </a:p>
          <a:p>
            <a:pPr lvl="1"/>
            <a:r>
              <a:rPr lang="en-US" sz="2400" dirty="0"/>
              <a:t>A few high-precision patterns</a:t>
            </a:r>
          </a:p>
          <a:p>
            <a:r>
              <a:rPr lang="en-US" sz="2800" dirty="0"/>
              <a:t>Can you use those seeds to do something useful?</a:t>
            </a:r>
          </a:p>
          <a:p>
            <a:pPr lvl="1"/>
            <a:r>
              <a:rPr lang="en-US" sz="2400" dirty="0"/>
              <a:t>Bootstrapping: use the seeds to directly learn to populate a relation</a:t>
            </a:r>
          </a:p>
        </p:txBody>
      </p:sp>
    </p:spTree>
    <p:extLst>
      <p:ext uri="{BB962C8B-B14F-4D97-AF65-F5344CB8AC3E}">
        <p14:creationId xmlns:p14="http://schemas.microsoft.com/office/powerpoint/2010/main" val="18227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13233" y="1214610"/>
            <a:ext cx="7514035" cy="69199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78" y="2190864"/>
            <a:ext cx="7115543" cy="2855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80181" y="4773650"/>
                <a:ext cx="1850828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solidFill>
                      <a:srgbClr val="FF0000"/>
                    </a:solidFill>
                  </a:rPr>
                  <a:t>Input at time step </a:t>
                </a:r>
                <a14:m>
                  <m:oMath xmlns:m="http://schemas.openxmlformats.org/officeDocument/2006/math">
                    <m:r>
                      <a:rPr lang="en-US" sz="135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35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3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575" y="5221867"/>
                <a:ext cx="241527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7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urved Connector 13"/>
          <p:cNvCxnSpPr>
            <a:stCxn id="13" idx="2"/>
            <a:endCxn id="3" idx="2"/>
          </p:cNvCxnSpPr>
          <p:nvPr/>
        </p:nvCxnSpPr>
        <p:spPr>
          <a:xfrm rot="5400000" flipH="1" flipV="1">
            <a:off x="4074421" y="4277204"/>
            <a:ext cx="27701" cy="1565355"/>
          </a:xfrm>
          <a:prstGeom prst="curvedConnector3">
            <a:avLst>
              <a:gd name="adj1" fmla="val -8252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3067" y="1708724"/>
            <a:ext cx="2049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Hidden state at time step t</a:t>
            </a:r>
            <a:endParaRPr lang="en-US" sz="1350" dirty="0">
              <a:solidFill>
                <a:srgbClr val="FF0000"/>
              </a:solidFill>
            </a:endParaRPr>
          </a:p>
        </p:txBody>
      </p:sp>
      <p:cxnSp>
        <p:nvCxnSpPr>
          <p:cNvPr id="19" name="Curved Connector 18"/>
          <p:cNvCxnSpPr>
            <a:stCxn id="17" idx="2"/>
          </p:cNvCxnSpPr>
          <p:nvPr/>
        </p:nvCxnSpPr>
        <p:spPr>
          <a:xfrm rot="5400000">
            <a:off x="6203843" y="2146938"/>
            <a:ext cx="1352028" cy="107576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68082" y="1951669"/>
            <a:ext cx="20461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Output state at time step t</a:t>
            </a:r>
            <a:endParaRPr lang="en-US" sz="1350" dirty="0">
              <a:solidFill>
                <a:srgbClr val="FF0000"/>
              </a:solidFill>
            </a:endParaRPr>
          </a:p>
        </p:txBody>
      </p:sp>
      <p:cxnSp>
        <p:nvCxnSpPr>
          <p:cNvPr id="26" name="Elbow Connector 25"/>
          <p:cNvCxnSpPr>
            <a:stCxn id="20" idx="3"/>
          </p:cNvCxnSpPr>
          <p:nvPr/>
        </p:nvCxnSpPr>
        <p:spPr>
          <a:xfrm>
            <a:off x="4314220" y="2101710"/>
            <a:ext cx="1849718" cy="366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33780" y="2479270"/>
            <a:ext cx="1522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Activation function</a:t>
            </a:r>
            <a:endParaRPr lang="en-US" sz="135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285909" y="2756269"/>
            <a:ext cx="1473379" cy="862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360882" y="3457575"/>
            <a:ext cx="201218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23093" y="3360834"/>
            <a:ext cx="358532" cy="2957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100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7373" y="3356216"/>
            <a:ext cx="4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t-1</a:t>
            </a:r>
            <a:endParaRPr lang="en-US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1327678" y="3457575"/>
            <a:ext cx="3257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100">
                <a:solidFill>
                  <a:prstClr val="black"/>
                </a:solidFill>
              </a:rPr>
              <a:t>h</a:t>
            </a:r>
            <a:endParaRPr lang="en-US" sz="2100" baseline="-25000" dirty="0">
              <a:solidFill>
                <a:prstClr val="black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70868" y="3360834"/>
            <a:ext cx="358532" cy="2957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100" baseline="-25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35147" y="3356216"/>
            <a:ext cx="35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t</a:t>
            </a:r>
            <a:endParaRPr lang="en-US" baseline="-25000" dirty="0"/>
          </a:p>
        </p:txBody>
      </p:sp>
      <p:sp>
        <p:nvSpPr>
          <p:cNvPr id="23" name="Rounded Rectangle 22"/>
          <p:cNvSpPr/>
          <p:nvPr/>
        </p:nvSpPr>
        <p:spPr>
          <a:xfrm>
            <a:off x="7506296" y="3369941"/>
            <a:ext cx="358532" cy="2957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100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70575" y="3365323"/>
            <a:ext cx="51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t+1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877271" y="5112672"/>
            <a:ext cx="22883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Parameters (recurrently used)</a:t>
            </a:r>
            <a:endParaRPr lang="en-US" sz="1350" dirty="0">
              <a:solidFill>
                <a:srgbClr val="FF0000"/>
              </a:solidFill>
            </a:endParaRPr>
          </a:p>
        </p:txBody>
      </p:sp>
      <p:cxnSp>
        <p:nvCxnSpPr>
          <p:cNvPr id="27" name="Curved Connector 26"/>
          <p:cNvCxnSpPr>
            <a:stCxn id="25" idx="0"/>
          </p:cNvCxnSpPr>
          <p:nvPr/>
        </p:nvCxnSpPr>
        <p:spPr>
          <a:xfrm rot="16200000" flipV="1">
            <a:off x="6357975" y="4449216"/>
            <a:ext cx="647461" cy="679452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>
            <a:off x="5244369" y="4412415"/>
            <a:ext cx="1751982" cy="695137"/>
          </a:xfrm>
          <a:prstGeom prst="curvedConnector3">
            <a:avLst>
              <a:gd name="adj1" fmla="val 65223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5" idx="0"/>
          </p:cNvCxnSpPr>
          <p:nvPr/>
        </p:nvCxnSpPr>
        <p:spPr>
          <a:xfrm rot="5400000" flipH="1" flipV="1">
            <a:off x="6921729" y="4528104"/>
            <a:ext cx="684271" cy="48486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>
            <a:off x="5571559" y="4077661"/>
            <a:ext cx="1424792" cy="973490"/>
          </a:xfrm>
          <a:prstGeom prst="curvedConnector3">
            <a:avLst>
              <a:gd name="adj1" fmla="val 5334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V="1">
            <a:off x="6378774" y="4489974"/>
            <a:ext cx="983972" cy="25118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5" idx="0"/>
          </p:cNvCxnSpPr>
          <p:nvPr/>
        </p:nvCxnSpPr>
        <p:spPr>
          <a:xfrm rot="5400000" flipH="1" flipV="1">
            <a:off x="6960824" y="4138273"/>
            <a:ext cx="1035006" cy="91379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5" idx="1"/>
          </p:cNvCxnSpPr>
          <p:nvPr/>
        </p:nvCxnSpPr>
        <p:spPr>
          <a:xfrm rot="10800000">
            <a:off x="4750877" y="3333143"/>
            <a:ext cx="1126395" cy="1929570"/>
          </a:xfrm>
          <a:prstGeom prst="curved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5" idx="1"/>
          </p:cNvCxnSpPr>
          <p:nvPr/>
        </p:nvCxnSpPr>
        <p:spPr>
          <a:xfrm rot="10800000" flipH="1">
            <a:off x="5877271" y="3365327"/>
            <a:ext cx="135294" cy="1897387"/>
          </a:xfrm>
          <a:prstGeom prst="curvedConnector4">
            <a:avLst>
              <a:gd name="adj1" fmla="val -168965"/>
              <a:gd name="adj2" fmla="val 5395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4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30" grpId="0"/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Bootstrapping (Hearst 1992)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Gather a set of seed pairs that have relation R</a:t>
            </a:r>
          </a:p>
          <a:p>
            <a:r>
              <a:rPr lang="en-US" sz="2800" dirty="0"/>
              <a:t>Iterate: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/>
              <a:t>Find sentences with these pairs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/>
              <a:t>Look at the context between or around the pair and generalize the context to create patterns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/>
              <a:t>Use the patterns for </a:t>
            </a:r>
            <a:r>
              <a:rPr lang="en-US" dirty="0" err="1"/>
              <a:t>grep</a:t>
            </a:r>
            <a:r>
              <a:rPr lang="en-US" dirty="0"/>
              <a:t> for more pairs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5344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&lt;Mark Twain, Elmira&gt;  </a:t>
            </a:r>
            <a:r>
              <a:rPr lang="en-US" sz="2400" dirty="0">
                <a:solidFill>
                  <a:srgbClr val="008000"/>
                </a:solidFill>
              </a:rPr>
              <a:t>Seed tuple</a:t>
            </a:r>
            <a:endParaRPr lang="en-US" sz="2400" dirty="0"/>
          </a:p>
          <a:p>
            <a:pPr lvl="1"/>
            <a:r>
              <a:rPr lang="en-US" dirty="0" err="1"/>
              <a:t>Grep</a:t>
            </a:r>
            <a:r>
              <a:rPr lang="en-US" dirty="0"/>
              <a:t> (</a:t>
            </a:r>
            <a:r>
              <a:rPr lang="en-US" dirty="0" err="1"/>
              <a:t>google</a:t>
            </a:r>
            <a:r>
              <a:rPr lang="en-US" dirty="0" smtClean="0"/>
              <a:t>) for the environments of the seed tuple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“Mark Twain is buried in Elmira, NY.”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X is buried in 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“The grave of Mark Twain is in Elmira”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The grave of X is in 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“Elmira is Mark Twain’s final resting place”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Y is X’s final resting place.</a:t>
            </a:r>
          </a:p>
          <a:p>
            <a:r>
              <a:rPr lang="en-US" sz="2400" dirty="0"/>
              <a:t>Use those patterns to </a:t>
            </a:r>
            <a:r>
              <a:rPr lang="en-US" sz="2400" dirty="0" err="1"/>
              <a:t>grep</a:t>
            </a:r>
            <a:r>
              <a:rPr lang="en-US" sz="2400" dirty="0"/>
              <a:t> for new tuples</a:t>
            </a:r>
          </a:p>
          <a:p>
            <a:r>
              <a:rPr lang="en-US" dirty="0" smtClean="0"/>
              <a:t>Iterate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73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665" y="640576"/>
            <a:ext cx="7467600" cy="590550"/>
          </a:xfrm>
        </p:spPr>
        <p:txBody>
          <a:bodyPr>
            <a:normAutofit fontScale="90000"/>
          </a:bodyPr>
          <a:lstStyle/>
          <a:p>
            <a:r>
              <a:rPr lang="en-US" i="1" dirty="0" err="1" smtClean="0"/>
              <a:t>Dipre</a:t>
            </a:r>
            <a:r>
              <a:rPr lang="en-US" dirty="0" smtClean="0"/>
              <a:t>: Extract &lt;</a:t>
            </a:r>
            <a:r>
              <a:rPr lang="en-US" dirty="0" err="1" smtClean="0"/>
              <a:t>author,book</a:t>
            </a:r>
            <a:r>
              <a:rPr lang="en-US" dirty="0" smtClean="0"/>
              <a:t>&gt;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4999"/>
            <a:ext cx="8119730" cy="4400107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Start with 5 seeds:</a:t>
            </a:r>
          </a:p>
          <a:p>
            <a:pPr marL="0" indent="0"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Find Instances: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00FF"/>
                </a:solidFill>
              </a:rPr>
              <a:t>The Comedy of Errors</a:t>
            </a:r>
            <a:r>
              <a:rPr lang="en-US" sz="2100" dirty="0">
                <a:solidFill>
                  <a:srgbClr val="000000"/>
                </a:solidFill>
              </a:rPr>
              <a:t>, by </a:t>
            </a:r>
            <a:r>
              <a:rPr lang="en-US" sz="2100" dirty="0">
                <a:solidFill>
                  <a:srgbClr val="0000FF"/>
                </a:solidFill>
              </a:rPr>
              <a:t> William Shakespeare</a:t>
            </a:r>
            <a:r>
              <a:rPr lang="en-US" sz="2100" dirty="0">
                <a:solidFill>
                  <a:srgbClr val="000000"/>
                </a:solidFill>
              </a:rPr>
              <a:t>, was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00FF"/>
                </a:solidFill>
              </a:rPr>
              <a:t>The Comedy of Errors</a:t>
            </a:r>
            <a:r>
              <a:rPr lang="en-US" sz="2100" dirty="0">
                <a:solidFill>
                  <a:srgbClr val="000000"/>
                </a:solidFill>
              </a:rPr>
              <a:t>, by  </a:t>
            </a:r>
            <a:r>
              <a:rPr lang="en-US" sz="2100" dirty="0">
                <a:solidFill>
                  <a:srgbClr val="0000FF"/>
                </a:solidFill>
              </a:rPr>
              <a:t>William Shakespeare</a:t>
            </a:r>
            <a:r>
              <a:rPr lang="en-US" sz="2100" dirty="0">
                <a:solidFill>
                  <a:srgbClr val="000000"/>
                </a:solidFill>
              </a:rPr>
              <a:t>, is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00FF"/>
                </a:solidFill>
              </a:rPr>
              <a:t>The Comedy of Errors</a:t>
            </a:r>
            <a:r>
              <a:rPr lang="en-US" sz="2100" dirty="0">
                <a:solidFill>
                  <a:srgbClr val="000000"/>
                </a:solidFill>
              </a:rPr>
              <a:t>, one of </a:t>
            </a:r>
            <a:r>
              <a:rPr lang="en-US" sz="2100" dirty="0">
                <a:solidFill>
                  <a:srgbClr val="0000FF"/>
                </a:solidFill>
              </a:rPr>
              <a:t>William Shakespeare</a:t>
            </a:r>
            <a:r>
              <a:rPr lang="en-US" sz="2100" dirty="0">
                <a:solidFill>
                  <a:srgbClr val="000000"/>
                </a:solidFill>
              </a:rPr>
              <a:t>'s earliest attempts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00FF"/>
                </a:solidFill>
              </a:rPr>
              <a:t>The Comedy of Errors</a:t>
            </a:r>
            <a:r>
              <a:rPr lang="en-US" sz="2100" dirty="0">
                <a:solidFill>
                  <a:srgbClr val="000000"/>
                </a:solidFill>
              </a:rPr>
              <a:t>, one of </a:t>
            </a:r>
            <a:r>
              <a:rPr lang="en-US" sz="2100" dirty="0">
                <a:solidFill>
                  <a:srgbClr val="0000FF"/>
                </a:solidFill>
              </a:rPr>
              <a:t>William Shakespeare</a:t>
            </a:r>
            <a:r>
              <a:rPr lang="en-US" sz="2100" dirty="0">
                <a:solidFill>
                  <a:srgbClr val="000000"/>
                </a:solidFill>
              </a:rPr>
              <a:t>'s most</a:t>
            </a:r>
          </a:p>
          <a:p>
            <a:r>
              <a:rPr lang="en-US" sz="2800" dirty="0"/>
              <a:t>Extract patterns (group by middle, take longest common prefix/suffix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?x 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by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?y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latin typeface="Courier"/>
                <a:cs typeface="Courier"/>
              </a:rPr>
              <a:t>,           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x 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smtClean="0">
                <a:latin typeface="Courier"/>
                <a:cs typeface="Courier"/>
              </a:rPr>
              <a:t>one of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y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latin typeface="Courier"/>
                <a:cs typeface="Courier"/>
              </a:rPr>
              <a:t>‘s   </a:t>
            </a:r>
          </a:p>
          <a:p>
            <a:r>
              <a:rPr lang="en-US" sz="2800" dirty="0">
                <a:latin typeface="Calibri"/>
                <a:cs typeface="Calibri"/>
              </a:rPr>
              <a:t>Now iterate, finding new seeds that match the pattern</a:t>
            </a:r>
          </a:p>
          <a:p>
            <a:pPr marL="457200" lvl="1" indent="0">
              <a:buNone/>
            </a:pP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1964" y="1337506"/>
            <a:ext cx="701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Brin</a:t>
            </a:r>
            <a:r>
              <a:rPr lang="en-US" sz="1600" dirty="0"/>
              <a:t>, Sergei. 1998. Extracting Patterns and Relations from the World Wide Web.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200400" y="1955801"/>
          <a:ext cx="4800600" cy="1333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8194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Author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Isaac Asimov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The Robots</a:t>
                      </a:r>
                      <a:r>
                        <a:rPr lang="en-US" sz="1400" baseline="0" dirty="0" smtClean="0"/>
                        <a:t> of Dawn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David </a:t>
                      </a:r>
                      <a:r>
                        <a:rPr lang="en-US" sz="1400" dirty="0" err="1" smtClean="0"/>
                        <a:t>Brin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err="1" smtClean="0"/>
                        <a:t>Startide</a:t>
                      </a:r>
                      <a:r>
                        <a:rPr lang="en-US" sz="1400" dirty="0" smtClean="0"/>
                        <a:t> Rising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James </a:t>
                      </a:r>
                      <a:r>
                        <a:rPr lang="en-US" sz="1400" dirty="0" err="1" smtClean="0"/>
                        <a:t>Gleick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Chaos: Making a New Science</a:t>
                      </a:r>
                      <a:endParaRPr lang="en-US" sz="1400" dirty="0"/>
                    </a:p>
                  </a:txBody>
                  <a:tcPr/>
                </a:tc>
              </a:tr>
              <a:tr h="235991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Charles Dickens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Great Expectations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William Shakespeare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The Comedy of Errors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8446" y="236739"/>
            <a:ext cx="3810000" cy="869047"/>
          </a:xfrm>
        </p:spPr>
        <p:txBody>
          <a:bodyPr>
            <a:normAutofit fontScale="90000"/>
          </a:bodyPr>
          <a:lstStyle/>
          <a:p>
            <a:r>
              <a:rPr lang="en-US" sz="3800" dirty="0"/>
              <a:t/>
            </a:r>
            <a:br>
              <a:rPr lang="en-US" sz="3800" dirty="0"/>
            </a:br>
            <a:r>
              <a:rPr lang="en-US" dirty="0"/>
              <a:t>Snowball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70368" y="2286000"/>
            <a:ext cx="8610600" cy="2667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alibri"/>
                <a:cs typeface="Calibri"/>
              </a:rPr>
              <a:t>Similar iterative algorithm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Calibri"/>
                <a:cs typeface="Calibri"/>
              </a:rPr>
              <a:t>Group instances w/similar prefix, middle, suffix, extract patterns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alibri"/>
                <a:cs typeface="Calibri"/>
              </a:rPr>
              <a:t>But require </a:t>
            </a:r>
            <a:r>
              <a:rPr lang="en-US" dirty="0">
                <a:latin typeface="Calibri"/>
                <a:cs typeface="Calibri"/>
              </a:rPr>
              <a:t>that X and Y be named </a:t>
            </a:r>
            <a:r>
              <a:rPr lang="en-US" dirty="0" smtClean="0">
                <a:latin typeface="Calibri"/>
                <a:cs typeface="Calibri"/>
              </a:rPr>
              <a:t>entities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And compute a confidence for each pattern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562350" y="5055448"/>
            <a:ext cx="360045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Courier"/>
                <a:ea typeface="Arial" charset="0"/>
                <a:cs typeface="Courier"/>
              </a:rPr>
              <a:t>{’s, in, headquarters}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3181350" y="5647427"/>
            <a:ext cx="192405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latin typeface="Courier"/>
                <a:ea typeface="Arial" charset="0"/>
                <a:cs typeface="Courier"/>
              </a:rPr>
              <a:t>{based</a:t>
            </a:r>
            <a:r>
              <a:rPr lang="en-US" sz="2000" dirty="0">
                <a:latin typeface="Courier"/>
                <a:ea typeface="Arial" charset="0"/>
                <a:cs typeface="Courier"/>
              </a:rPr>
              <a:t>}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5181601" y="5625003"/>
            <a:ext cx="20750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1428750" y="5625003"/>
            <a:ext cx="146685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572000" y="2286000"/>
          <a:ext cx="4267200" cy="104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819400"/>
              </a:tblGrid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Organization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Location of Headquarters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Microsoft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Redmond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Exxon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Irving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IBM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Armonk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50065" y="1447800"/>
            <a:ext cx="729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E. </a:t>
            </a:r>
            <a:r>
              <a:rPr lang="en-US" sz="2000" dirty="0" err="1"/>
              <a:t>Agichtein</a:t>
            </a:r>
            <a:r>
              <a:rPr lang="en-US" sz="2000" dirty="0"/>
              <a:t> and L. </a:t>
            </a:r>
            <a:r>
              <a:rPr lang="en-US" sz="2000" dirty="0" err="1"/>
              <a:t>Gravano</a:t>
            </a:r>
            <a:r>
              <a:rPr lang="en-US" sz="2000" dirty="0"/>
              <a:t> 2000. Snowball: Extracting Relations </a:t>
            </a:r>
          </a:p>
          <a:p>
            <a:r>
              <a:rPr lang="en-US" sz="2000" dirty="0"/>
              <a:t>from Large Plain-Text Collections. ICDL 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447801" y="5055448"/>
            <a:ext cx="20750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7372350" y="5055448"/>
            <a:ext cx="146685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0300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.69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8446" y="55634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.75</a:t>
            </a:r>
          </a:p>
        </p:txBody>
      </p:sp>
    </p:spTree>
    <p:extLst>
      <p:ext uri="{BB962C8B-B14F-4D97-AF65-F5344CB8AC3E}">
        <p14:creationId xmlns:p14="http://schemas.microsoft.com/office/powerpoint/2010/main" val="15203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9060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Distant </a:t>
            </a:r>
            <a:r>
              <a:rPr lang="en-US" dirty="0"/>
              <a:t>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990850"/>
            <a:ext cx="8534400" cy="2800350"/>
          </a:xfrm>
        </p:spPr>
        <p:txBody>
          <a:bodyPr/>
          <a:lstStyle/>
          <a:p>
            <a:r>
              <a:rPr lang="en-US" sz="2800" dirty="0"/>
              <a:t>Combine bootstrapping with supervised learning</a:t>
            </a:r>
            <a:endParaRPr lang="en-US" sz="2800" b="1" dirty="0"/>
          </a:p>
          <a:p>
            <a:pPr lvl="1"/>
            <a:r>
              <a:rPr lang="en-US" dirty="0"/>
              <a:t>Instead of 5 seeds,</a:t>
            </a:r>
          </a:p>
          <a:p>
            <a:pPr lvl="2"/>
            <a:r>
              <a:rPr lang="en-US" dirty="0"/>
              <a:t>Use a large database to get huge # of seed examples</a:t>
            </a:r>
          </a:p>
          <a:p>
            <a:pPr lvl="1"/>
            <a:r>
              <a:rPr lang="en-US" dirty="0"/>
              <a:t>Create lots of features from all these examples</a:t>
            </a:r>
          </a:p>
          <a:p>
            <a:pPr lvl="1"/>
            <a:r>
              <a:rPr lang="en-US" dirty="0"/>
              <a:t>Combine in a supervised classifier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1775936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Snow, Jurafsky, Ng. 2005. Learning syntactic patterns for automatic hypernym discovery. </a:t>
            </a:r>
            <a:r>
              <a:rPr lang="en-US" sz="1400" dirty="0" smtClean="0">
                <a:solidFill>
                  <a:srgbClr val="000000"/>
                </a:solidFill>
                <a:latin typeface="Calibri"/>
                <a:cs typeface="Calibri"/>
              </a:rPr>
              <a:t>NIPS05</a:t>
            </a: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400" dirty="0" err="1">
                <a:latin typeface="Calibri"/>
                <a:cs typeface="Calibri"/>
              </a:rPr>
              <a:t>Fei</a:t>
            </a:r>
            <a:r>
              <a:rPr lang="en-US" sz="1400" dirty="0">
                <a:latin typeface="Calibri"/>
                <a:cs typeface="Calibri"/>
              </a:rPr>
              <a:t> Wu and Daniel S. Weld. 2007.  Autonomously </a:t>
            </a:r>
            <a:r>
              <a:rPr lang="en-US" sz="1400" dirty="0" err="1">
                <a:latin typeface="Calibri"/>
                <a:cs typeface="Calibri"/>
              </a:rPr>
              <a:t>Semantifying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Wikipeida</a:t>
            </a:r>
            <a:r>
              <a:rPr lang="en-US" sz="1400" dirty="0">
                <a:latin typeface="Calibri"/>
                <a:cs typeface="Calibri"/>
              </a:rPr>
              <a:t>. </a:t>
            </a:r>
            <a:r>
              <a:rPr lang="en-US" sz="1400" dirty="0" smtClean="0">
                <a:latin typeface="Calibri"/>
                <a:cs typeface="Calibri"/>
              </a:rPr>
              <a:t>CIKM07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 dirty="0" err="1">
                <a:latin typeface="Calibri"/>
                <a:ea typeface="Arial" pitchFamily="-107" charset="0"/>
                <a:cs typeface="Calibri"/>
              </a:rPr>
              <a:t>Mintz</a:t>
            </a:r>
            <a:r>
              <a:rPr lang="en-US" sz="1400" dirty="0">
                <a:latin typeface="Calibri"/>
                <a:ea typeface="Arial" pitchFamily="-107" charset="0"/>
                <a:cs typeface="Calibri"/>
              </a:rPr>
              <a:t>, Bills, Snow, Jurafsky. 2009. Distant supervision for relation extraction without labeled data. ACL09</a:t>
            </a:r>
          </a:p>
        </p:txBody>
      </p:sp>
    </p:spTree>
    <p:extLst>
      <p:ext uri="{BB962C8B-B14F-4D97-AF65-F5344CB8AC3E}">
        <p14:creationId xmlns:p14="http://schemas.microsoft.com/office/powerpoint/2010/main" val="16598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Distant supervision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09800"/>
            <a:ext cx="8534400" cy="31242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Like supervised classification:</a:t>
            </a:r>
          </a:p>
          <a:p>
            <a:pPr lvl="2"/>
            <a:r>
              <a:rPr lang="en-US" dirty="0"/>
              <a:t>Uses a classifier with lots of features</a:t>
            </a:r>
          </a:p>
          <a:p>
            <a:pPr lvl="2"/>
            <a:r>
              <a:rPr lang="en-US" dirty="0"/>
              <a:t>Supervised by detailed hand-created knowledge</a:t>
            </a:r>
          </a:p>
          <a:p>
            <a:pPr lvl="2"/>
            <a:r>
              <a:rPr lang="en-US" dirty="0"/>
              <a:t>Doesn’t require iteratively expanding patterns</a:t>
            </a:r>
          </a:p>
          <a:p>
            <a:r>
              <a:rPr lang="en-US" sz="2800" dirty="0"/>
              <a:t>Like unsupervised classification:</a:t>
            </a:r>
          </a:p>
          <a:p>
            <a:pPr lvl="2"/>
            <a:r>
              <a:rPr lang="en-US" dirty="0"/>
              <a:t>Uses very large amounts of unlabeled data</a:t>
            </a:r>
          </a:p>
          <a:p>
            <a:pPr lvl="2"/>
            <a:r>
              <a:rPr lang="en-US" dirty="0"/>
              <a:t>Not sensitive to genre issues in training corpus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AutoShape 2"/>
          <p:cNvSpPr>
            <a:spLocks noGrp="1" noChangeArrowheads="1"/>
          </p:cNvSpPr>
          <p:nvPr>
            <p:ph type="title"/>
          </p:nvPr>
        </p:nvSpPr>
        <p:spPr>
          <a:xfrm>
            <a:off x="914400" y="374061"/>
            <a:ext cx="7620000" cy="12564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Distantly supervised learning </a:t>
            </a:r>
            <a:br>
              <a:rPr lang="en-US" dirty="0" smtClean="0"/>
            </a:br>
            <a:r>
              <a:rPr lang="en-US" dirty="0" smtClean="0"/>
              <a:t>of relation extraction patterns</a:t>
            </a:r>
            <a:endParaRPr lang="en-US" dirty="0"/>
          </a:p>
        </p:txBody>
      </p:sp>
      <p:sp>
        <p:nvSpPr>
          <p:cNvPr id="63488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762000" y="2019300"/>
            <a:ext cx="4114800" cy="37719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</a:pPr>
            <a:endParaRPr lang="en-US" sz="100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 each relation</a:t>
            </a:r>
            <a:endParaRPr lang="en-US" sz="1100" dirty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 each tuple in big database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Find sentences in large corpus with both entities</a:t>
            </a:r>
            <a:endParaRPr lang="en-US" sz="1800" dirty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Extract frequent features (parse,</a:t>
            </a:r>
            <a:r>
              <a:rPr lang="en-US" dirty="0"/>
              <a:t> </a:t>
            </a:r>
            <a:r>
              <a:rPr lang="en-US" dirty="0" smtClean="0"/>
              <a:t>words,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Train supervised classifier using thousands of patterns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266700" y="4115684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Oval 11"/>
          <p:cNvSpPr>
            <a:spLocks noChangeArrowheads="1"/>
          </p:cNvSpPr>
          <p:nvPr/>
        </p:nvSpPr>
        <p:spPr bwMode="auto">
          <a:xfrm>
            <a:off x="266700" y="2091068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266700" y="2700668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Oval 13"/>
          <p:cNvSpPr>
            <a:spLocks noChangeArrowheads="1"/>
          </p:cNvSpPr>
          <p:nvPr/>
        </p:nvSpPr>
        <p:spPr bwMode="auto">
          <a:xfrm>
            <a:off x="266700" y="3310268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266700" y="4952998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5562600" y="43434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PER was born in LOC</a:t>
            </a: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PER, born (XXXX), LOC</a:t>
            </a: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PER’s birthplace in LOC</a:t>
            </a: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0362" y="2554070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&lt;Edwin Hubble, Marshfield&gt;</a:t>
            </a:r>
          </a:p>
          <a:p>
            <a:r>
              <a:rPr lang="en-US" dirty="0"/>
              <a:t>&lt;Albert Einstein, Ulm&gt;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2788" y="2069068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Born-In</a:t>
            </a:r>
            <a:endParaRPr lang="en-US" dirty="0"/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5257800" y="3276600"/>
            <a:ext cx="381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Hubble was born in Marshfield</a:t>
            </a: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Einstein, born (1879),  Ulm</a:t>
            </a: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Hubble’s birthplace in Marshfield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1" y="5486400"/>
            <a:ext cx="269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P(born-in | f</a:t>
            </a:r>
            <a:r>
              <a:rPr lang="en-US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,…,f</a:t>
            </a:r>
            <a:r>
              <a:rPr lang="en-US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70000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9076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4" grpId="0" build="p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81250"/>
            <a:ext cx="8686800" cy="333375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Open Information Extraction: </a:t>
            </a:r>
          </a:p>
          <a:p>
            <a:pPr lvl="1"/>
            <a:r>
              <a:rPr lang="en-US" sz="3100" dirty="0" smtClean="0"/>
              <a:t>extract relations from the web with no training data, no list of relations</a:t>
            </a:r>
            <a:endParaRPr lang="en-US" sz="3400" dirty="0"/>
          </a:p>
          <a:p>
            <a:pPr marL="457200" indent="-457200">
              <a:buFont typeface="+mj-lt"/>
              <a:buAutoNum type="arabicPeriod"/>
            </a:pPr>
            <a:r>
              <a:rPr lang="en-US" sz="3400" dirty="0" smtClean="0"/>
              <a:t>Use parsed data to train a “trustworthy tuple”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dirty="0" smtClean="0"/>
              <a:t>Single-pass extract all relations between NPs, keep if trustworthy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dirty="0" smtClean="0"/>
              <a:t>Assessor ranks relations based on text redundancy</a:t>
            </a:r>
            <a:endParaRPr lang="en-US" sz="3400" dirty="0"/>
          </a:p>
          <a:p>
            <a:pPr marL="685800" lvl="2" indent="0">
              <a:lnSpc>
                <a:spcPct val="150000"/>
              </a:lnSpc>
              <a:buNone/>
            </a:pPr>
            <a:r>
              <a:rPr lang="en-US" sz="3100" dirty="0">
                <a:solidFill>
                  <a:srgbClr val="0000FF"/>
                </a:solidFill>
              </a:rPr>
              <a:t>(FCI, specializes in, software development) </a:t>
            </a:r>
            <a:endParaRPr lang="en-US" sz="3100" dirty="0" smtClean="0">
              <a:solidFill>
                <a:srgbClr val="0000FF"/>
              </a:solidFill>
            </a:endParaRPr>
          </a:p>
          <a:p>
            <a:pPr marL="685800" lvl="2" indent="0">
              <a:buNone/>
            </a:pPr>
            <a:r>
              <a:rPr lang="en-US" sz="3100" dirty="0">
                <a:solidFill>
                  <a:srgbClr val="0000FF"/>
                </a:solidFill>
              </a:rPr>
              <a:t>(Tesla</a:t>
            </a:r>
            <a:r>
              <a:rPr lang="en-US" sz="3100" dirty="0" smtClean="0">
                <a:solidFill>
                  <a:srgbClr val="0000FF"/>
                </a:solidFill>
              </a:rPr>
              <a:t>, invented</a:t>
            </a:r>
            <a:r>
              <a:rPr lang="en-US" sz="3100" dirty="0">
                <a:solidFill>
                  <a:srgbClr val="0000FF"/>
                </a:solidFill>
              </a:rPr>
              <a:t>, coil transformer)</a:t>
            </a:r>
            <a:endParaRPr lang="en-US" sz="31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800" y="5657850"/>
            <a:ext cx="1981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2" y="1676400"/>
            <a:ext cx="60197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M. </a:t>
            </a:r>
            <a:r>
              <a:rPr lang="en-US" sz="1600" dirty="0" err="1"/>
              <a:t>Banko</a:t>
            </a:r>
            <a:r>
              <a:rPr lang="en-US" sz="1600" dirty="0"/>
              <a:t>, M. </a:t>
            </a:r>
            <a:r>
              <a:rPr lang="en-US" sz="1600" dirty="0" err="1"/>
              <a:t>Cararella</a:t>
            </a:r>
            <a:r>
              <a:rPr lang="en-US" sz="1600" dirty="0"/>
              <a:t>, S. </a:t>
            </a:r>
            <a:r>
              <a:rPr lang="en-US" sz="1600" dirty="0" err="1"/>
              <a:t>Soderland</a:t>
            </a:r>
            <a:r>
              <a:rPr lang="en-US" sz="1600" dirty="0"/>
              <a:t>, M. </a:t>
            </a:r>
            <a:r>
              <a:rPr lang="en-US" sz="1600" dirty="0" err="1"/>
              <a:t>Broadhead</a:t>
            </a:r>
            <a:r>
              <a:rPr lang="en-US" sz="1600" dirty="0"/>
              <a:t>, and O. </a:t>
            </a:r>
            <a:r>
              <a:rPr lang="en-US" sz="1600" dirty="0" err="1"/>
              <a:t>Etzioni</a:t>
            </a:r>
            <a:r>
              <a:rPr lang="en-US" sz="1600" dirty="0"/>
              <a:t>. 2007. Open information extraction from the web. IJCAI</a:t>
            </a:r>
          </a:p>
        </p:txBody>
      </p:sp>
    </p:spTree>
    <p:extLst>
      <p:ext uri="{BB962C8B-B14F-4D97-AF65-F5344CB8AC3E}">
        <p14:creationId xmlns:p14="http://schemas.microsoft.com/office/powerpoint/2010/main" val="13787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906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 of Semi-supervised and</a:t>
            </a:r>
            <a:br>
              <a:rPr lang="en-US" dirty="0" smtClean="0"/>
            </a:br>
            <a:r>
              <a:rPr lang="en-US" dirty="0" smtClean="0"/>
              <a:t>Unsupervised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686800" cy="422275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Since it extracts totally new relations from the web </a:t>
            </a:r>
          </a:p>
          <a:p>
            <a:pPr lvl="1"/>
            <a:r>
              <a:rPr lang="en-US" sz="2000" dirty="0"/>
              <a:t>There is no gold set of correct instances of relations!</a:t>
            </a:r>
          </a:p>
          <a:p>
            <a:pPr lvl="2"/>
            <a:r>
              <a:rPr lang="en-US" sz="2000" dirty="0"/>
              <a:t>Can’t compute precision (don’t know which ones are correct)</a:t>
            </a:r>
          </a:p>
          <a:p>
            <a:pPr lvl="2"/>
            <a:r>
              <a:rPr lang="en-US" sz="2000" dirty="0"/>
              <a:t>Can’t compute recall (don’t know which ones were missed)</a:t>
            </a:r>
          </a:p>
          <a:p>
            <a:r>
              <a:rPr lang="en-US" sz="2400" dirty="0"/>
              <a:t>Instead, we can approximate precision (only)</a:t>
            </a:r>
          </a:p>
          <a:p>
            <a:pPr lvl="1"/>
            <a:r>
              <a:rPr lang="en-US" sz="2000" dirty="0"/>
              <a:t> Draw a random sample of relations from output, check precision manually</a:t>
            </a:r>
          </a:p>
          <a:p>
            <a:pPr lvl="1"/>
            <a:endParaRPr lang="en-US" dirty="0"/>
          </a:p>
          <a:p>
            <a:endParaRPr lang="en-US" sz="2400" dirty="0" smtClean="0"/>
          </a:p>
          <a:p>
            <a:r>
              <a:rPr lang="en-US" sz="2400" dirty="0" smtClean="0"/>
              <a:t>Can </a:t>
            </a:r>
            <a:r>
              <a:rPr lang="en-US" sz="2400" dirty="0"/>
              <a:t>also compute precision at different levels of recall.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Precision for top 1000 new relations, top 10,000 new relations, top 100,000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each case taking a random sample of that set</a:t>
            </a:r>
          </a:p>
          <a:p>
            <a:r>
              <a:rPr lang="en-US" sz="2400" dirty="0"/>
              <a:t>But no way to evaluate recall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832516"/>
              </p:ext>
            </p:extLst>
          </p:nvPr>
        </p:nvGraphicFramePr>
        <p:xfrm>
          <a:off x="1371600" y="4202447"/>
          <a:ext cx="4944140" cy="68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3" imgW="3124200" imgH="431800" progId="Equation.3">
                  <p:embed/>
                </p:oleObj>
              </mc:Choice>
              <mc:Fallback>
                <p:oleObj name="Equation" r:id="rId3" imgW="3124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4202447"/>
                        <a:ext cx="4944140" cy="683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55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Mathematically, the computation at each time step: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683"/>
          <a:stretch/>
        </p:blipFill>
        <p:spPr>
          <a:xfrm>
            <a:off x="538162" y="2891433"/>
            <a:ext cx="6338888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82579"/>
          <a:stretch/>
        </p:blipFill>
        <p:spPr>
          <a:xfrm>
            <a:off x="5653087" y="2613422"/>
            <a:ext cx="1319213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Back-propagation over time</a:t>
            </a:r>
            <a:endParaRPr lang="en-US" dirty="0"/>
          </a:p>
        </p:txBody>
      </p:sp>
      <p:pic>
        <p:nvPicPr>
          <p:cNvPr id="4" name="Picture 3" descr="Screen Shot 2016-11-30 at 7.0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2169763"/>
            <a:ext cx="7772400" cy="37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3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RNNs </a:t>
            </a:r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739900"/>
            <a:ext cx="8042276" cy="4203701"/>
          </a:xfrm>
        </p:spPr>
        <p:txBody>
          <a:bodyPr/>
          <a:lstStyle/>
          <a:p>
            <a:r>
              <a:rPr lang="en-US" dirty="0" smtClean="0"/>
              <a:t>Model hidden states dependencies</a:t>
            </a:r>
          </a:p>
          <a:p>
            <a:r>
              <a:rPr lang="en-US" dirty="0" smtClean="0"/>
              <a:t>Errors “back propagation over time”</a:t>
            </a:r>
          </a:p>
          <a:p>
            <a:r>
              <a:rPr lang="en-US" dirty="0"/>
              <a:t>F</a:t>
            </a:r>
            <a:r>
              <a:rPr lang="en-US" dirty="0" smtClean="0"/>
              <a:t>eature learning methods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Vanishing gradient </a:t>
            </a:r>
            <a:r>
              <a:rPr lang="en-US" dirty="0" smtClean="0"/>
              <a:t>problem: cannot model long-distant dependencies of the hidden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Long-Short Term Memory Networks (LSTMs)</a:t>
            </a:r>
            <a:endParaRPr lang="en-US" dirty="0"/>
          </a:p>
        </p:txBody>
      </p:sp>
      <p:pic>
        <p:nvPicPr>
          <p:cNvPr id="5" name="Picture 4" descr="lstm_ce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92" y="1587500"/>
            <a:ext cx="3502784" cy="4657632"/>
          </a:xfrm>
          <a:prstGeom prst="rect">
            <a:avLst/>
          </a:prstGeom>
        </p:spPr>
      </p:pic>
      <p:pic>
        <p:nvPicPr>
          <p:cNvPr id="7" name="Picture 6" descr="Screen Shot 2016-11-30 at 5.20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1" y="1600200"/>
            <a:ext cx="4341084" cy="303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7201" y="4767807"/>
            <a:ext cx="425898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Use gates to control the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information to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be added from the </a:t>
            </a:r>
            <a:r>
              <a:rPr lang="en-US" dirty="0" smtClean="0">
                <a:solidFill>
                  <a:srgbClr val="0000FF"/>
                </a:solidFill>
              </a:rPr>
              <a:t>input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forgot </a:t>
            </a:r>
            <a:r>
              <a:rPr lang="en-US" dirty="0" smtClean="0"/>
              <a:t>from the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revious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memories, and </a:t>
            </a:r>
            <a:r>
              <a:rPr kumimoji="0" lang="en-US" sz="1800" b="0" i="0" u="none" strike="noStrike" cap="none" spc="0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outputed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.</a:t>
            </a: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Grande"/>
                <a:ea typeface="Lucida Grande"/>
                <a:cs typeface="Lucida Grande"/>
                <a:sym typeface="News Gothic MT"/>
              </a:rPr>
              <a:t>σ</a:t>
            </a:r>
            <a:r>
              <a:rPr lang="en-US" dirty="0" smtClean="0"/>
              <a:t> and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f are sigmoid and 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tanh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function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r</a:t>
            </a:r>
            <a:r>
              <a:rPr lang="en-US" dirty="0" smtClean="0"/>
              <a:t>espectively, to map the value to [-1, 1]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74672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2372</Words>
  <Application>Microsoft Macintosh PowerPoint</Application>
  <PresentationFormat>On-screen Show (4:3)</PresentationFormat>
  <Paragraphs>464</Paragraphs>
  <Slides>58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7" baseType="lpstr">
      <vt:lpstr>Calibri</vt:lpstr>
      <vt:lpstr>Calibri (Body)</vt:lpstr>
      <vt:lpstr>Calibri (Headings)</vt:lpstr>
      <vt:lpstr>Cambria Math</vt:lpstr>
      <vt:lpstr>Courier</vt:lpstr>
      <vt:lpstr>Lucida Grande</vt:lpstr>
      <vt:lpstr>Lucida Sans</vt:lpstr>
      <vt:lpstr>Mangal</vt:lpstr>
      <vt:lpstr>ＭＳ Ｐゴシック</vt:lpstr>
      <vt:lpstr>News Gothic MT</vt:lpstr>
      <vt:lpstr>Tahoma</vt:lpstr>
      <vt:lpstr>Times</vt:lpstr>
      <vt:lpstr>Times New Roman</vt:lpstr>
      <vt:lpstr>Wingdings</vt:lpstr>
      <vt:lpstr>Wingdings 2</vt:lpstr>
      <vt:lpstr>宋体</vt:lpstr>
      <vt:lpstr>Arial</vt:lpstr>
      <vt:lpstr>Office Theme</vt:lpstr>
      <vt:lpstr>Equation</vt:lpstr>
      <vt:lpstr>Information Extraction</vt:lpstr>
      <vt:lpstr>Deep Neural Networks for Sequence Tagging</vt:lpstr>
      <vt:lpstr>Recurrent Neural Networks</vt:lpstr>
      <vt:lpstr>Recurrent Neural Networks</vt:lpstr>
      <vt:lpstr>Recurrent Neural Networks (RNNs)</vt:lpstr>
      <vt:lpstr>Recurrent Neural Networks (RNNs)</vt:lpstr>
      <vt:lpstr>RNN training</vt:lpstr>
      <vt:lpstr>RNNs Recap</vt:lpstr>
      <vt:lpstr>Long-Short Term Memory Networks (LSTMs)</vt:lpstr>
      <vt:lpstr>Another Visualization</vt:lpstr>
      <vt:lpstr>Bidirectional LSTMs</vt:lpstr>
      <vt:lpstr>LSTMs for Sequential Tagging</vt:lpstr>
      <vt:lpstr>Recall CRFs for Sequential Tagging</vt:lpstr>
      <vt:lpstr>LSTMs for Sequential Tagging</vt:lpstr>
      <vt:lpstr>Recall CRFs for Sequential Tagging</vt:lpstr>
      <vt:lpstr>Combining CRFs with LSTMs</vt:lpstr>
      <vt:lpstr>Combining Two Benefits</vt:lpstr>
      <vt:lpstr>Outline</vt:lpstr>
      <vt:lpstr>Extracting relations from text</vt:lpstr>
      <vt:lpstr>Automated Content Extraction (ACE)</vt:lpstr>
      <vt:lpstr>Automated Content Extraction (ACE)</vt:lpstr>
      <vt:lpstr>UMLS: Unified Medical Language System</vt:lpstr>
      <vt:lpstr>Extracting UMLS relations from a sentence</vt:lpstr>
      <vt:lpstr>Relation databases  that draw from Wikipedia</vt:lpstr>
      <vt:lpstr>Ontological relations</vt:lpstr>
      <vt:lpstr>How to build relation extractors</vt:lpstr>
      <vt:lpstr>Rules for extracting IS-A relation</vt:lpstr>
      <vt:lpstr>Rules for extracting IS-A relation</vt:lpstr>
      <vt:lpstr>Hearst’s Patterns for extracting IS-A relations</vt:lpstr>
      <vt:lpstr>Hearst’s Patterns for extracting IS-A relations</vt:lpstr>
      <vt:lpstr>Extracting Richer Relations Using Rules</vt:lpstr>
      <vt:lpstr>Named Entities aren’t quite enough. Which relations hold between 2 entities?</vt:lpstr>
      <vt:lpstr>What relations hold between 2 entities?</vt:lpstr>
      <vt:lpstr>Extracting Richer Relations Using Rules and Named Entities</vt:lpstr>
      <vt:lpstr>Hand-built patterns for relations</vt:lpstr>
      <vt:lpstr>Relation Extraction</vt:lpstr>
      <vt:lpstr>Supervised machine learning for relations</vt:lpstr>
      <vt:lpstr>How to do classification in supervised relation extraction</vt:lpstr>
      <vt:lpstr>Relation Extraction</vt:lpstr>
      <vt:lpstr>Word Features for Relation Extraction</vt:lpstr>
      <vt:lpstr>Named Entity Type and Mention Level Features for Relation Extraction</vt:lpstr>
      <vt:lpstr>Parse Features for Relation Extraction</vt:lpstr>
      <vt:lpstr>Gazetteer and trigger word features for relation extraction</vt:lpstr>
      <vt:lpstr>American Airlines, a unit of AMR, immediately matched the move, spokesman Tim Wagner said.</vt:lpstr>
      <vt:lpstr>Classifiers for supervised methods</vt:lpstr>
      <vt:lpstr>Evaluation of Supervised Relation Extraction</vt:lpstr>
      <vt:lpstr>Summary: Supervised Relation Extraction</vt:lpstr>
      <vt:lpstr>Relation Extraction</vt:lpstr>
      <vt:lpstr>Seed-based or bootstrapping approaches to relation extraction</vt:lpstr>
      <vt:lpstr>Relation Bootstrapping (Hearst 1992)</vt:lpstr>
      <vt:lpstr>Bootstrapping </vt:lpstr>
      <vt:lpstr>Dipre: Extract &lt;author,book&gt; pairs</vt:lpstr>
      <vt:lpstr> Snowball</vt:lpstr>
      <vt:lpstr>Distant Supervision</vt:lpstr>
      <vt:lpstr>Distant supervision paradigm</vt:lpstr>
      <vt:lpstr>Distantly supervised learning  of relation extraction patterns</vt:lpstr>
      <vt:lpstr>Unsupervised relation extraction</vt:lpstr>
      <vt:lpstr>Evaluation of Semi-supervised and Unsupervised Relation Extraction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VioletPeng</dc:creator>
  <cp:lastModifiedBy>Nanyun Peng</cp:lastModifiedBy>
  <cp:revision>110</cp:revision>
  <dcterms:created xsi:type="dcterms:W3CDTF">2017-10-15T23:53:30Z</dcterms:created>
  <dcterms:modified xsi:type="dcterms:W3CDTF">2018-10-24T04:18:35Z</dcterms:modified>
</cp:coreProperties>
</file>