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9"/>
    <p:restoredTop sz="94647"/>
  </p:normalViewPr>
  <p:slideViewPr>
    <p:cSldViewPr snapToGrid="0" snapToObjects="1" showGuides="1">
      <p:cViewPr varScale="1">
        <p:scale>
          <a:sx n="118" d="100"/>
          <a:sy n="118" d="100"/>
        </p:scale>
        <p:origin x="216" y="896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5AB0-48B9-E841-AC61-306B5F3CF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3495B-D048-AF40-86E8-5D16765DC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8F881-9E8D-2B44-819B-331B3499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701B-871C-C049-921F-7A9C4428BFE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5DA95-3D92-7344-A870-5930CB2E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F1F91-2915-EA41-A70C-4DA15C70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2C48-73C3-3A42-B6FA-967F6B1C0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5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E346-F06A-AC49-B864-B49DA122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5DAA4-EFB5-5A4B-AAEF-36E581E47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1F76F-A68E-6D4E-83FD-FA90E263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701B-871C-C049-921F-7A9C4428BFE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80B16-B5FD-CA4F-9762-9383B7EB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71FFC-23FB-B34A-8D78-0E5E62E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2C48-73C3-3A42-B6FA-967F6B1C0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ED992-37E3-7E4B-92EF-5650C1A1C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A043A-1322-494C-B804-CA01AD15F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0313D-3F60-F043-A664-4C405341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701B-871C-C049-921F-7A9C4428BFE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D5B9-F8BF-934B-9248-8E91881F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ABC03-4942-EB46-B00F-6A1E822C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2C48-73C3-3A42-B6FA-967F6B1C0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9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5E05-7BE5-5D40-8AF0-2FDB4379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B6E9D-CDA8-4343-9DCB-780E5012E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1B188-3B54-E34F-9F8E-917BC723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701B-871C-C049-921F-7A9C4428BFE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6C5AE-C899-5848-A00A-BC20794F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3289B-6883-E849-A380-C348C6E2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2C48-73C3-3A42-B6FA-967F6B1C0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9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9675-3593-8B44-A5CC-29BFFE1C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2DA96-6BCC-2D46-BBB0-B858CA741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7F7B6-412F-0A46-AFDE-E4BBF4F08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701B-871C-C049-921F-7A9C4428BFE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F2A73-7F29-6A4C-8949-FE6BBC448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9C2B7-07A2-BF40-ABB2-3EAAB2BA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2C48-73C3-3A42-B6FA-967F6B1C0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4DA1-327A-4F46-9921-F57D9AE4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3A11-0673-AD40-BB3B-AD266F3CC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37370-3D17-6D47-A29E-C4E36A2D3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BABDA-CB43-5E46-8D34-F5ECC712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701B-871C-C049-921F-7A9C4428BFE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C772B-3AA6-7F4D-8E9F-61BAE19A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03888-BD46-0645-8443-2D5BFFEC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2C48-73C3-3A42-B6FA-967F6B1C0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9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E0DC-A7F4-1040-AA61-C99FB3A2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FD8E3-5361-5C44-B6F7-10A8CF561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A1E2B-3D60-A24B-92BD-1FCA57C48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E1B6D-6BD6-0F47-AB88-2F42E2662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16545-91C7-EC42-9DDB-56318082A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3A688-F08C-0F4F-91FC-2D17D257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701B-871C-C049-921F-7A9C4428BFE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2F9DF-9065-B14C-9879-08357E8C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70D2D-73A2-8748-8D63-42EB109B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2C48-73C3-3A42-B6FA-967F6B1C0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0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1920-4626-C441-A481-8E8FE187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B86D39-10B6-1147-A250-A7900F04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701B-871C-C049-921F-7A9C4428BFE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1B905-B58A-FD41-823C-0F874A63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CE3F6-4295-E848-AAF8-4BF55354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2C48-73C3-3A42-B6FA-967F6B1C0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4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B01EF-2372-4A4A-8D9E-0820DEB5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701B-871C-C049-921F-7A9C4428BFE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3130AD-B7A7-AE48-9FC6-C5DF5717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F1C8D-0543-B048-A72F-3AE8FE3D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2C48-73C3-3A42-B6FA-967F6B1C0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7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D7E7-B87A-6C43-B23E-F798DCE4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5E8DC-5183-A548-94C5-4EB846F3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EC45F-8DF8-CF42-B50D-643F1B728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33F02-1AC0-1642-A798-28F2A57D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701B-871C-C049-921F-7A9C4428BFE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6A484-9076-594F-8F72-DF63F263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127E9-7A92-3643-B125-5292FC3F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2C48-73C3-3A42-B6FA-967F6B1C0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5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F103-281B-8845-9951-A009C8C9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631A5-4BD2-E24C-8AB1-511BE3208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56AA2-63CD-0647-8461-B30D22FEC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A0BEC-E57B-C141-8AC1-809F66CE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701B-871C-C049-921F-7A9C4428BFE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6C718-BB68-D34D-857E-B3751814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E1265-3D08-964A-A057-AFC53CAF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2C48-73C3-3A42-B6FA-967F6B1C0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5912B-A202-5447-A292-9B56AD9A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5BF11-0652-924B-A5E5-EC2D6C1BF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2D2FC-952B-AA4A-9028-623ADE811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E701B-871C-C049-921F-7A9C4428BFE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36B8-81AE-074B-A8C8-486C8821B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149F1-FADA-144E-9A57-2B70985B9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C2C48-73C3-3A42-B6FA-967F6B1C0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4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2BA0-D7CF-714F-9D60-759B0B476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 about Neural MT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693D5-A802-3741-9008-1C4A4F0B47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May</a:t>
            </a:r>
          </a:p>
        </p:txBody>
      </p:sp>
    </p:spTree>
    <p:extLst>
      <p:ext uri="{BB962C8B-B14F-4D97-AF65-F5344CB8AC3E}">
        <p14:creationId xmlns:p14="http://schemas.microsoft.com/office/powerpoint/2010/main" val="219835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8AFC-431D-7E41-B56D-E263D108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579D-67D1-A548-90A1-646EAF952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hate blackboard – really hard to preview! And to write questions</a:t>
            </a:r>
          </a:p>
          <a:p>
            <a:r>
              <a:rPr lang="en-US" dirty="0"/>
              <a:t>Q1: should have been multiple answer. I changed it to give full credit for any correct answer</a:t>
            </a:r>
          </a:p>
          <a:p>
            <a:r>
              <a:rPr lang="en-US" dirty="0"/>
              <a:t>Q2, though, looks like nobody got right. I think I need to explain more...</a:t>
            </a:r>
          </a:p>
        </p:txBody>
      </p:sp>
    </p:spTree>
    <p:extLst>
      <p:ext uri="{BB962C8B-B14F-4D97-AF65-F5344CB8AC3E}">
        <p14:creationId xmlns:p14="http://schemas.microsoft.com/office/powerpoint/2010/main" val="234023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E907-A4D5-E644-BC48-788D611B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18767-AFCE-2C41-B542-99CCC29CD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Consider a vanilla RNN seq2seq translation model with attention with the following properties:</a:t>
            </a:r>
          </a:p>
          <a:p>
            <a:r>
              <a:rPr lang="en-US" dirty="0"/>
              <a:t>There is one encoder layer and one decoder layer</a:t>
            </a:r>
          </a:p>
          <a:p>
            <a:r>
              <a:rPr lang="en-US" dirty="0"/>
              <a:t>Both the encoder and decoder are unidirectional simple RNNs</a:t>
            </a:r>
          </a:p>
          <a:p>
            <a:r>
              <a:rPr lang="en-US" dirty="0"/>
              <a:t>Attention is implemented via simple dot product.</a:t>
            </a:r>
          </a:p>
          <a:p>
            <a:r>
              <a:rPr lang="en-US" dirty="0"/>
              <a:t>Attention and the hidden state are used to predict output words (attention is not used for anything else). </a:t>
            </a:r>
          </a:p>
          <a:p>
            <a:r>
              <a:rPr lang="en-US" dirty="0"/>
              <a:t>Input and output embeddings are not shared, i.e. there are separate input and output embeddings in the decoder</a:t>
            </a:r>
          </a:p>
          <a:p>
            <a:r>
              <a:rPr lang="en-US" dirty="0"/>
              <a:t>The source vocabulary size is 50,000</a:t>
            </a:r>
          </a:p>
          <a:p>
            <a:r>
              <a:rPr lang="en-US" dirty="0"/>
              <a:t>The target vocabulary size is 75,000</a:t>
            </a:r>
          </a:p>
          <a:p>
            <a:r>
              <a:rPr lang="en-US" dirty="0"/>
              <a:t>The source embedding size is 100</a:t>
            </a:r>
          </a:p>
          <a:p>
            <a:r>
              <a:rPr lang="en-US" dirty="0"/>
              <a:t>The target embedding size is 150</a:t>
            </a:r>
          </a:p>
          <a:p>
            <a:r>
              <a:rPr lang="en-US" dirty="0"/>
              <a:t>The encoder and decoder hidden state dimensions are each 200.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3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86DD-CFEC-6F4C-A886-11E849B1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90E836-A262-514F-B945-16B5042ACC58}"/>
              </a:ext>
            </a:extLst>
          </p:cNvPr>
          <p:cNvSpPr/>
          <p:nvPr/>
        </p:nvSpPr>
        <p:spPr>
          <a:xfrm>
            <a:off x="2877193" y="3698697"/>
            <a:ext cx="349322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5B1BFD-CEB1-E347-87CD-0040A06A3F9E}"/>
              </a:ext>
            </a:extLst>
          </p:cNvPr>
          <p:cNvSpPr/>
          <p:nvPr/>
        </p:nvSpPr>
        <p:spPr>
          <a:xfrm>
            <a:off x="3625494" y="3698697"/>
            <a:ext cx="349322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01D8FF-DC9C-974C-8938-7EB38B7A71B2}"/>
              </a:ext>
            </a:extLst>
          </p:cNvPr>
          <p:cNvSpPr/>
          <p:nvPr/>
        </p:nvSpPr>
        <p:spPr>
          <a:xfrm>
            <a:off x="4404618" y="3698697"/>
            <a:ext cx="349322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CF2515-731A-1943-BF37-3C1CE5B77649}"/>
              </a:ext>
            </a:extLst>
          </p:cNvPr>
          <p:cNvSpPr/>
          <p:nvPr/>
        </p:nvSpPr>
        <p:spPr>
          <a:xfrm>
            <a:off x="5188022" y="3698697"/>
            <a:ext cx="349322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B85E5-4D2F-1C40-8D83-2951DB5E6C42}"/>
              </a:ext>
            </a:extLst>
          </p:cNvPr>
          <p:cNvSpPr txBox="1"/>
          <p:nvPr/>
        </p:nvSpPr>
        <p:spPr>
          <a:xfrm>
            <a:off x="1140431" y="4068566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CC67E8-8B58-FD40-A66F-96C2C5AF4F51}"/>
              </a:ext>
            </a:extLst>
          </p:cNvPr>
          <p:cNvSpPr txBox="1"/>
          <p:nvPr/>
        </p:nvSpPr>
        <p:spPr>
          <a:xfrm>
            <a:off x="9995042" y="4053424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D5146A-6C0D-A146-922F-43CB34B41939}"/>
              </a:ext>
            </a:extLst>
          </p:cNvPr>
          <p:cNvSpPr/>
          <p:nvPr/>
        </p:nvSpPr>
        <p:spPr>
          <a:xfrm>
            <a:off x="621587" y="19101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There is one encoder layer and one decoder layer</a:t>
            </a:r>
          </a:p>
          <a:p>
            <a:r>
              <a:rPr lang="en-US" dirty="0"/>
              <a:t>Both the encoder and decoder are unidirectional simple RNNs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1A9746-DC45-8949-BECD-E2795DB268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26515" y="4238090"/>
            <a:ext cx="398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E293DB5-818B-1848-92B5-379397001BC5}"/>
              </a:ext>
            </a:extLst>
          </p:cNvPr>
          <p:cNvSpPr/>
          <p:nvPr/>
        </p:nvSpPr>
        <p:spPr>
          <a:xfrm>
            <a:off x="3639836" y="3698697"/>
            <a:ext cx="349322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5F46C3-B708-AC4D-917A-EB8934E5EA8C}"/>
              </a:ext>
            </a:extLst>
          </p:cNvPr>
          <p:cNvCxnSpPr>
            <a:stCxn id="18" idx="3"/>
          </p:cNvCxnSpPr>
          <p:nvPr/>
        </p:nvCxnSpPr>
        <p:spPr>
          <a:xfrm>
            <a:off x="3989158" y="4238090"/>
            <a:ext cx="398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7069D59-DFC3-0544-9516-C11D61F93667}"/>
              </a:ext>
            </a:extLst>
          </p:cNvPr>
          <p:cNvSpPr/>
          <p:nvPr/>
        </p:nvSpPr>
        <p:spPr>
          <a:xfrm>
            <a:off x="4417459" y="3698697"/>
            <a:ext cx="349322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B07051-0A57-EF4B-B0ED-CA17C1100A62}"/>
              </a:ext>
            </a:extLst>
          </p:cNvPr>
          <p:cNvCxnSpPr>
            <a:stCxn id="20" idx="3"/>
          </p:cNvCxnSpPr>
          <p:nvPr/>
        </p:nvCxnSpPr>
        <p:spPr>
          <a:xfrm>
            <a:off x="4766781" y="4238090"/>
            <a:ext cx="398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C7F1B88-A96F-5846-9E59-03DD53088836}"/>
              </a:ext>
            </a:extLst>
          </p:cNvPr>
          <p:cNvSpPr/>
          <p:nvPr/>
        </p:nvSpPr>
        <p:spPr>
          <a:xfrm>
            <a:off x="5204716" y="3698697"/>
            <a:ext cx="349322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1CA58C-F4E8-7545-B3C2-6202E9B0C2A6}"/>
              </a:ext>
            </a:extLst>
          </p:cNvPr>
          <p:cNvCxnSpPr>
            <a:stCxn id="22" idx="3"/>
          </p:cNvCxnSpPr>
          <p:nvPr/>
        </p:nvCxnSpPr>
        <p:spPr>
          <a:xfrm>
            <a:off x="5554038" y="4238090"/>
            <a:ext cx="398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7DD714-5659-A042-B68A-A0FD0A01AB4F}"/>
              </a:ext>
            </a:extLst>
          </p:cNvPr>
          <p:cNvSpPr/>
          <p:nvPr/>
        </p:nvSpPr>
        <p:spPr>
          <a:xfrm>
            <a:off x="6481283" y="3698697"/>
            <a:ext cx="349322" cy="1078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365831-B9CF-BC46-A239-296DF365D6F1}"/>
              </a:ext>
            </a:extLst>
          </p:cNvPr>
          <p:cNvSpPr/>
          <p:nvPr/>
        </p:nvSpPr>
        <p:spPr>
          <a:xfrm>
            <a:off x="7229584" y="3698697"/>
            <a:ext cx="349322" cy="1078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178574-39B8-B34B-A0FC-46BF9636F44B}"/>
              </a:ext>
            </a:extLst>
          </p:cNvPr>
          <p:cNvSpPr/>
          <p:nvPr/>
        </p:nvSpPr>
        <p:spPr>
          <a:xfrm>
            <a:off x="8008708" y="3698697"/>
            <a:ext cx="349322" cy="1078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D813F0-353C-354A-BE77-D22A36DF0069}"/>
              </a:ext>
            </a:extLst>
          </p:cNvPr>
          <p:cNvSpPr/>
          <p:nvPr/>
        </p:nvSpPr>
        <p:spPr>
          <a:xfrm>
            <a:off x="8792112" y="3698697"/>
            <a:ext cx="349322" cy="1078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520E35-6E79-1B42-8A1F-661E9F2BDBDC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6830605" y="4238090"/>
            <a:ext cx="398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F0DE374-64D3-AC42-BBF2-B6BF65F83FEE}"/>
              </a:ext>
            </a:extLst>
          </p:cNvPr>
          <p:cNvSpPr/>
          <p:nvPr/>
        </p:nvSpPr>
        <p:spPr>
          <a:xfrm>
            <a:off x="7243926" y="3698697"/>
            <a:ext cx="349322" cy="1078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6D7D4D-3FE4-6648-B7ED-1E6310F5759E}"/>
              </a:ext>
            </a:extLst>
          </p:cNvPr>
          <p:cNvCxnSpPr>
            <a:stCxn id="29" idx="3"/>
          </p:cNvCxnSpPr>
          <p:nvPr/>
        </p:nvCxnSpPr>
        <p:spPr>
          <a:xfrm>
            <a:off x="7593248" y="4238090"/>
            <a:ext cx="398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40D3A5E-060A-774F-9E47-E74032F643B1}"/>
              </a:ext>
            </a:extLst>
          </p:cNvPr>
          <p:cNvSpPr/>
          <p:nvPr/>
        </p:nvSpPr>
        <p:spPr>
          <a:xfrm>
            <a:off x="8021549" y="3698697"/>
            <a:ext cx="349322" cy="1078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22D8A4-6607-E344-8E02-76AF8D75B4E9}"/>
              </a:ext>
            </a:extLst>
          </p:cNvPr>
          <p:cNvCxnSpPr>
            <a:stCxn id="31" idx="3"/>
          </p:cNvCxnSpPr>
          <p:nvPr/>
        </p:nvCxnSpPr>
        <p:spPr>
          <a:xfrm>
            <a:off x="8370871" y="4238090"/>
            <a:ext cx="398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3C831C9-C099-4545-8406-8A16B1259B60}"/>
              </a:ext>
            </a:extLst>
          </p:cNvPr>
          <p:cNvSpPr/>
          <p:nvPr/>
        </p:nvSpPr>
        <p:spPr>
          <a:xfrm>
            <a:off x="8808806" y="3698697"/>
            <a:ext cx="349322" cy="1078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B399A6-E242-E847-BB77-2787E79E32D7}"/>
              </a:ext>
            </a:extLst>
          </p:cNvPr>
          <p:cNvCxnSpPr>
            <a:stCxn id="33" idx="3"/>
          </p:cNvCxnSpPr>
          <p:nvPr/>
        </p:nvCxnSpPr>
        <p:spPr>
          <a:xfrm>
            <a:off x="9158128" y="4238090"/>
            <a:ext cx="398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2896E33-94A3-B54B-9A55-E099A1F7CCA8}"/>
                  </a:ext>
                </a:extLst>
              </p:cNvPr>
              <p:cNvSpPr txBox="1"/>
              <p:nvPr/>
            </p:nvSpPr>
            <p:spPr>
              <a:xfrm>
                <a:off x="326820" y="5586269"/>
                <a:ext cx="5063181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Simple RNN: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2896E33-94A3-B54B-9A55-E099A1F7C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20" y="5586269"/>
                <a:ext cx="5063181" cy="380810"/>
              </a:xfrm>
              <a:prstGeom prst="rect">
                <a:avLst/>
              </a:prstGeom>
              <a:blipFill>
                <a:blip r:embed="rId2"/>
                <a:stretch>
                  <a:fillRect l="-1003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180D7420-B5E9-BB4C-B8D2-1E89296DF1E2}"/>
              </a:ext>
            </a:extLst>
          </p:cNvPr>
          <p:cNvSpPr/>
          <p:nvPr/>
        </p:nvSpPr>
        <p:spPr>
          <a:xfrm>
            <a:off x="5579648" y="5197879"/>
            <a:ext cx="1902567" cy="112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9E4712-1D04-F440-A748-D4D1A2820276}"/>
              </a:ext>
            </a:extLst>
          </p:cNvPr>
          <p:cNvCxnSpPr/>
          <p:nvPr/>
        </p:nvCxnSpPr>
        <p:spPr>
          <a:xfrm>
            <a:off x="6478899" y="5197879"/>
            <a:ext cx="0" cy="1157591"/>
          </a:xfrm>
          <a:prstGeom prst="line">
            <a:avLst/>
          </a:prstGeom>
          <a:ln w="508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E5762F3-C86B-584D-B781-CD6FD43ACD41}"/>
              </a:ext>
            </a:extLst>
          </p:cNvPr>
          <p:cNvSpPr txBox="1"/>
          <p:nvPr/>
        </p:nvSpPr>
        <p:spPr>
          <a:xfrm>
            <a:off x="5752282" y="555038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584D35-56D2-6342-80A1-0E3C7C8B42C7}"/>
              </a:ext>
            </a:extLst>
          </p:cNvPr>
          <p:cNvSpPr txBox="1"/>
          <p:nvPr/>
        </p:nvSpPr>
        <p:spPr>
          <a:xfrm>
            <a:off x="6693838" y="556919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334419-67AB-F24D-82B2-6E2430080457}"/>
              </a:ext>
            </a:extLst>
          </p:cNvPr>
          <p:cNvSpPr txBox="1"/>
          <p:nvPr/>
        </p:nvSpPr>
        <p:spPr>
          <a:xfrm>
            <a:off x="5729584" y="63213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|h|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68E4F5-66C0-F543-9257-1E605BEE66A9}"/>
              </a:ext>
            </a:extLst>
          </p:cNvPr>
          <p:cNvSpPr txBox="1"/>
          <p:nvPr/>
        </p:nvSpPr>
        <p:spPr>
          <a:xfrm>
            <a:off x="6771048" y="632804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|e|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7680E2-EBA7-3E47-87AF-AD7789EF18E4}"/>
              </a:ext>
            </a:extLst>
          </p:cNvPr>
          <p:cNvSpPr txBox="1"/>
          <p:nvPr/>
        </p:nvSpPr>
        <p:spPr>
          <a:xfrm>
            <a:off x="7522935" y="555038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|h|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B06FE2-DB6A-8440-A6FA-CB0441EB4942}"/>
              </a:ext>
            </a:extLst>
          </p:cNvPr>
          <p:cNvSpPr txBox="1"/>
          <p:nvPr/>
        </p:nvSpPr>
        <p:spPr>
          <a:xfrm>
            <a:off x="8420319" y="55503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27E48C-48D3-464F-88CB-7A1F9BD071D5}"/>
              </a:ext>
            </a:extLst>
          </p:cNvPr>
          <p:cNvSpPr/>
          <p:nvPr/>
        </p:nvSpPr>
        <p:spPr>
          <a:xfrm>
            <a:off x="8925033" y="5195661"/>
            <a:ext cx="63324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BFFB01-15F7-3549-A0CE-F002DE3333F8}"/>
              </a:ext>
            </a:extLst>
          </p:cNvPr>
          <p:cNvSpPr txBox="1"/>
          <p:nvPr/>
        </p:nvSpPr>
        <p:spPr>
          <a:xfrm>
            <a:off x="8815930" y="63554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93BFFA-56FD-2443-A560-BB55FECEA816}"/>
              </a:ext>
            </a:extLst>
          </p:cNvPr>
          <p:cNvSpPr txBox="1"/>
          <p:nvPr/>
        </p:nvSpPr>
        <p:spPr>
          <a:xfrm>
            <a:off x="9055931" y="555038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|h|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FC8021-D0F6-0346-8B61-2C828A6769E6}"/>
              </a:ext>
            </a:extLst>
          </p:cNvPr>
          <p:cNvSpPr txBox="1"/>
          <p:nvPr/>
        </p:nvSpPr>
        <p:spPr>
          <a:xfrm>
            <a:off x="8727627" y="487974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1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1F35-4EFA-1146-8897-477F8AEB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8585A7-F45C-654D-9C33-7A78D4A62FD2}"/>
              </a:ext>
            </a:extLst>
          </p:cNvPr>
          <p:cNvSpPr/>
          <p:nvPr/>
        </p:nvSpPr>
        <p:spPr>
          <a:xfrm>
            <a:off x="2849484" y="3131630"/>
            <a:ext cx="349322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983148-FC20-9244-9B80-5AC2DAA9BCCE}"/>
              </a:ext>
            </a:extLst>
          </p:cNvPr>
          <p:cNvSpPr/>
          <p:nvPr/>
        </p:nvSpPr>
        <p:spPr>
          <a:xfrm>
            <a:off x="3597785" y="3131630"/>
            <a:ext cx="349322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93B904-400A-9542-8597-DC8EC0C2869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98806" y="3671023"/>
            <a:ext cx="398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23D9A30-0EAB-6C43-96EB-6B7B86E15709}"/>
              </a:ext>
            </a:extLst>
          </p:cNvPr>
          <p:cNvSpPr/>
          <p:nvPr/>
        </p:nvSpPr>
        <p:spPr>
          <a:xfrm>
            <a:off x="3612127" y="3131630"/>
            <a:ext cx="349322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7AAD9-4AFE-7944-B5EC-B33A3E3F6066}"/>
              </a:ext>
            </a:extLst>
          </p:cNvPr>
          <p:cNvSpPr txBox="1"/>
          <p:nvPr/>
        </p:nvSpPr>
        <p:spPr>
          <a:xfrm>
            <a:off x="2849484" y="620366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5101F2-1556-1F49-9BED-CFB71F9666DE}"/>
              </a:ext>
            </a:extLst>
          </p:cNvPr>
          <p:cNvSpPr txBox="1"/>
          <p:nvPr/>
        </p:nvSpPr>
        <p:spPr>
          <a:xfrm>
            <a:off x="3612127" y="620366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A201BD-2BD5-5942-A223-742366D21F46}"/>
              </a:ext>
            </a:extLst>
          </p:cNvPr>
          <p:cNvSpPr/>
          <p:nvPr/>
        </p:nvSpPr>
        <p:spPr>
          <a:xfrm>
            <a:off x="2849484" y="4749809"/>
            <a:ext cx="349322" cy="10787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7F395-71E5-C041-B47A-B3409562CBE3}"/>
              </a:ext>
            </a:extLst>
          </p:cNvPr>
          <p:cNvSpPr/>
          <p:nvPr/>
        </p:nvSpPr>
        <p:spPr>
          <a:xfrm>
            <a:off x="3635183" y="4749809"/>
            <a:ext cx="349322" cy="10787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77015E-A402-E94A-BFE6-10937DA146A5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3024145" y="4210416"/>
            <a:ext cx="0" cy="539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6ECE05-3AC3-7342-8E4D-1A77E2FB9604}"/>
              </a:ext>
            </a:extLst>
          </p:cNvPr>
          <p:cNvCxnSpPr>
            <a:cxnSpLocks/>
          </p:cNvCxnSpPr>
          <p:nvPr/>
        </p:nvCxnSpPr>
        <p:spPr>
          <a:xfrm flipV="1">
            <a:off x="3789388" y="4210416"/>
            <a:ext cx="0" cy="539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5CE163-B293-1A47-8196-F805DD963636}"/>
              </a:ext>
            </a:extLst>
          </p:cNvPr>
          <p:cNvSpPr txBox="1"/>
          <p:nvPr/>
        </p:nvSpPr>
        <p:spPr>
          <a:xfrm>
            <a:off x="1264596" y="500001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C09900-53DE-BD4C-99D0-2A8F6F559DDA}"/>
                  </a:ext>
                </a:extLst>
              </p:cNvPr>
              <p:cNvSpPr txBox="1"/>
              <p:nvPr/>
            </p:nvSpPr>
            <p:spPr>
              <a:xfrm>
                <a:off x="112771" y="5828595"/>
                <a:ext cx="2911374" cy="412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Embedding: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C09900-53DE-BD4C-99D0-2A8F6F559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1" y="5828595"/>
                <a:ext cx="2911374" cy="412357"/>
              </a:xfrm>
              <a:prstGeom prst="rect">
                <a:avLst/>
              </a:prstGeom>
              <a:blipFill>
                <a:blip r:embed="rId2"/>
                <a:stretch>
                  <a:fillRect l="-1739" t="-3030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CC46494-CB64-B742-AE88-F5B18AECA219}"/>
              </a:ext>
            </a:extLst>
          </p:cNvPr>
          <p:cNvSpPr/>
          <p:nvPr/>
        </p:nvSpPr>
        <p:spPr>
          <a:xfrm>
            <a:off x="5401513" y="3131630"/>
            <a:ext cx="349322" cy="1078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C84861-0C18-144F-8025-27B14029F363}"/>
              </a:ext>
            </a:extLst>
          </p:cNvPr>
          <p:cNvSpPr/>
          <p:nvPr/>
        </p:nvSpPr>
        <p:spPr>
          <a:xfrm>
            <a:off x="6149814" y="3131630"/>
            <a:ext cx="349322" cy="1078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1072CE-5377-664A-9CCF-C1619F728F94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5750835" y="3671023"/>
            <a:ext cx="398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F4AB16A-BDD5-B242-B017-5CA68C94D37B}"/>
              </a:ext>
            </a:extLst>
          </p:cNvPr>
          <p:cNvSpPr/>
          <p:nvPr/>
        </p:nvSpPr>
        <p:spPr>
          <a:xfrm>
            <a:off x="6164156" y="3131630"/>
            <a:ext cx="349322" cy="1078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85ACB8-374E-824C-9DD0-9608B222453B}"/>
              </a:ext>
            </a:extLst>
          </p:cNvPr>
          <p:cNvCxnSpPr>
            <a:stCxn id="22" idx="3"/>
          </p:cNvCxnSpPr>
          <p:nvPr/>
        </p:nvCxnSpPr>
        <p:spPr>
          <a:xfrm>
            <a:off x="6513478" y="3671023"/>
            <a:ext cx="398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63BB653-91D3-144E-B817-F4AE4320BA38}"/>
              </a:ext>
            </a:extLst>
          </p:cNvPr>
          <p:cNvSpPr/>
          <p:nvPr/>
        </p:nvSpPr>
        <p:spPr>
          <a:xfrm>
            <a:off x="5407026" y="4749809"/>
            <a:ext cx="349322" cy="107878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32C484-E18B-8844-A339-6EEE2C9D9447}"/>
              </a:ext>
            </a:extLst>
          </p:cNvPr>
          <p:cNvSpPr/>
          <p:nvPr/>
        </p:nvSpPr>
        <p:spPr>
          <a:xfrm>
            <a:off x="6192725" y="4749809"/>
            <a:ext cx="349322" cy="107878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50CC19-6A89-0E4F-A69C-DB422AAAE280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5581687" y="4210416"/>
            <a:ext cx="0" cy="539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55D47C0-ADE4-3A4D-A4BE-4B016F1BCFBE}"/>
              </a:ext>
            </a:extLst>
          </p:cNvPr>
          <p:cNvCxnSpPr>
            <a:cxnSpLocks/>
          </p:cNvCxnSpPr>
          <p:nvPr/>
        </p:nvCxnSpPr>
        <p:spPr>
          <a:xfrm flipV="1">
            <a:off x="6346930" y="4210416"/>
            <a:ext cx="0" cy="539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BED532C-AD97-BE49-BD9A-7E5C3274D58D}"/>
              </a:ext>
            </a:extLst>
          </p:cNvPr>
          <p:cNvSpPr txBox="1"/>
          <p:nvPr/>
        </p:nvSpPr>
        <p:spPr>
          <a:xfrm>
            <a:off x="5359381" y="618332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B492E3-68FF-FE47-A679-AD10AD97A091}"/>
              </a:ext>
            </a:extLst>
          </p:cNvPr>
          <p:cNvSpPr txBox="1"/>
          <p:nvPr/>
        </p:nvSpPr>
        <p:spPr>
          <a:xfrm>
            <a:off x="6122024" y="618332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2EA70F-2FCF-804F-BFC4-E8DCC578F020}"/>
              </a:ext>
            </a:extLst>
          </p:cNvPr>
          <p:cNvSpPr/>
          <p:nvPr/>
        </p:nvSpPr>
        <p:spPr>
          <a:xfrm>
            <a:off x="7826803" y="3531804"/>
            <a:ext cx="1852218" cy="20032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0270D1-D735-7D42-B1D6-47EBFC1AAE41}"/>
              </a:ext>
            </a:extLst>
          </p:cNvPr>
          <p:cNvSpPr txBox="1"/>
          <p:nvPr/>
        </p:nvSpPr>
        <p:spPr>
          <a:xfrm>
            <a:off x="8531157" y="570040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|e|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742790-EFA7-9945-A161-9E1F7AA81CF4}"/>
              </a:ext>
            </a:extLst>
          </p:cNvPr>
          <p:cNvSpPr txBox="1"/>
          <p:nvPr/>
        </p:nvSpPr>
        <p:spPr>
          <a:xfrm>
            <a:off x="9795753" y="4295446"/>
            <a:ext cx="177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|V| = vocabulary</a:t>
            </a:r>
          </a:p>
        </p:txBody>
      </p:sp>
    </p:spTree>
    <p:extLst>
      <p:ext uri="{BB962C8B-B14F-4D97-AF65-F5344CB8AC3E}">
        <p14:creationId xmlns:p14="http://schemas.microsoft.com/office/powerpoint/2010/main" val="96532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B2945E-D400-E74A-84FB-533D7D6FAEA7}"/>
              </a:ext>
            </a:extLst>
          </p:cNvPr>
          <p:cNvSpPr/>
          <p:nvPr/>
        </p:nvSpPr>
        <p:spPr>
          <a:xfrm>
            <a:off x="735357" y="7366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Attention is implemented via simple dot product.</a:t>
            </a:r>
          </a:p>
          <a:p>
            <a:r>
              <a:rPr lang="en-US" dirty="0"/>
              <a:t>Attention and the hidden state are used to predict output words (attention is not used for anything else).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61196-8D45-B048-85E3-925F8552A493}"/>
              </a:ext>
            </a:extLst>
          </p:cNvPr>
          <p:cNvSpPr txBox="1"/>
          <p:nvPr/>
        </p:nvSpPr>
        <p:spPr>
          <a:xfrm>
            <a:off x="831012" y="1912027"/>
            <a:ext cx="4570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dot product = no additional parameters</a:t>
            </a:r>
          </a:p>
          <a:p>
            <a:r>
              <a:rPr lang="en-US" dirty="0"/>
              <a:t>Alternative is with more weight matrices!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6DDDB-4DEA-4C4B-B85A-952F15D94983}"/>
              </a:ext>
            </a:extLst>
          </p:cNvPr>
          <p:cNvSpPr txBox="1"/>
          <p:nvPr/>
        </p:nvSpPr>
        <p:spPr>
          <a:xfrm>
            <a:off x="831012" y="2779107"/>
            <a:ext cx="4913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Attention is average of input hidden units. </a:t>
            </a:r>
            <a:br>
              <a:rPr lang="en-US" dirty="0"/>
            </a:br>
            <a:r>
              <a:rPr lang="en-US" dirty="0"/>
              <a:t>So it's the same dimension as an input hidden unit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06216A-AC85-A54F-9685-6181952E76E2}"/>
              </a:ext>
            </a:extLst>
          </p:cNvPr>
          <p:cNvSpPr/>
          <p:nvPr/>
        </p:nvSpPr>
        <p:spPr>
          <a:xfrm>
            <a:off x="6510466" y="4807650"/>
            <a:ext cx="349322" cy="1078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779E4C-D029-E641-A643-4C8FB2672D61}"/>
              </a:ext>
            </a:extLst>
          </p:cNvPr>
          <p:cNvSpPr/>
          <p:nvPr/>
        </p:nvSpPr>
        <p:spPr>
          <a:xfrm>
            <a:off x="7258767" y="4807650"/>
            <a:ext cx="349322" cy="1078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FE5FF-CD31-B64A-B2E9-8EB42E653CDD}"/>
              </a:ext>
            </a:extLst>
          </p:cNvPr>
          <p:cNvSpPr/>
          <p:nvPr/>
        </p:nvSpPr>
        <p:spPr>
          <a:xfrm>
            <a:off x="8037891" y="4807650"/>
            <a:ext cx="349322" cy="1078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0C7638-6AA0-9741-BC63-9247DF212581}"/>
              </a:ext>
            </a:extLst>
          </p:cNvPr>
          <p:cNvSpPr/>
          <p:nvPr/>
        </p:nvSpPr>
        <p:spPr>
          <a:xfrm>
            <a:off x="8821295" y="4807650"/>
            <a:ext cx="349322" cy="1078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EEFBB4-4619-B94C-BD28-7B3EFF6DFCB3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859788" y="5347043"/>
            <a:ext cx="398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DB324-7AB2-CC49-AB79-108E20B8F5D5}"/>
              </a:ext>
            </a:extLst>
          </p:cNvPr>
          <p:cNvSpPr/>
          <p:nvPr/>
        </p:nvSpPr>
        <p:spPr>
          <a:xfrm>
            <a:off x="7273109" y="4807650"/>
            <a:ext cx="349322" cy="1078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6465F7-857C-5141-8937-13D2DF5BF95E}"/>
              </a:ext>
            </a:extLst>
          </p:cNvPr>
          <p:cNvCxnSpPr>
            <a:stCxn id="12" idx="3"/>
          </p:cNvCxnSpPr>
          <p:nvPr/>
        </p:nvCxnSpPr>
        <p:spPr>
          <a:xfrm>
            <a:off x="7622431" y="5347043"/>
            <a:ext cx="398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97CE0-948A-6E4E-8147-169D44562CA3}"/>
              </a:ext>
            </a:extLst>
          </p:cNvPr>
          <p:cNvSpPr/>
          <p:nvPr/>
        </p:nvSpPr>
        <p:spPr>
          <a:xfrm>
            <a:off x="8050732" y="4807650"/>
            <a:ext cx="349322" cy="1078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34DA06-7DCB-A344-A17F-526C8805E4F7}"/>
              </a:ext>
            </a:extLst>
          </p:cNvPr>
          <p:cNvCxnSpPr>
            <a:stCxn id="14" idx="3"/>
          </p:cNvCxnSpPr>
          <p:nvPr/>
        </p:nvCxnSpPr>
        <p:spPr>
          <a:xfrm>
            <a:off x="8400054" y="5347043"/>
            <a:ext cx="398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9257F59-B813-2748-B72B-B9E413E44079}"/>
              </a:ext>
            </a:extLst>
          </p:cNvPr>
          <p:cNvSpPr/>
          <p:nvPr/>
        </p:nvSpPr>
        <p:spPr>
          <a:xfrm>
            <a:off x="8837989" y="4807650"/>
            <a:ext cx="349322" cy="1078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4FD58-018A-E245-8F89-5AA2C531C678}"/>
              </a:ext>
            </a:extLst>
          </p:cNvPr>
          <p:cNvCxnSpPr>
            <a:stCxn id="16" idx="3"/>
          </p:cNvCxnSpPr>
          <p:nvPr/>
        </p:nvCxnSpPr>
        <p:spPr>
          <a:xfrm>
            <a:off x="9187311" y="5347043"/>
            <a:ext cx="398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9FE8AF4-1E3D-9649-AE2D-2B1AF724024B}"/>
              </a:ext>
            </a:extLst>
          </p:cNvPr>
          <p:cNvSpPr/>
          <p:nvPr/>
        </p:nvSpPr>
        <p:spPr>
          <a:xfrm>
            <a:off x="2669860" y="4963293"/>
            <a:ext cx="349322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FB58A3-D945-2349-B1B3-22871895766B}"/>
              </a:ext>
            </a:extLst>
          </p:cNvPr>
          <p:cNvSpPr/>
          <p:nvPr/>
        </p:nvSpPr>
        <p:spPr>
          <a:xfrm>
            <a:off x="3418161" y="4963293"/>
            <a:ext cx="349322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E35289-2145-124F-B881-CBEBD38F505A}"/>
              </a:ext>
            </a:extLst>
          </p:cNvPr>
          <p:cNvSpPr/>
          <p:nvPr/>
        </p:nvSpPr>
        <p:spPr>
          <a:xfrm>
            <a:off x="4197285" y="4963293"/>
            <a:ext cx="349322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EDC4B8-7637-1644-88E0-2FC4C808E153}"/>
              </a:ext>
            </a:extLst>
          </p:cNvPr>
          <p:cNvSpPr/>
          <p:nvPr/>
        </p:nvSpPr>
        <p:spPr>
          <a:xfrm>
            <a:off x="4980689" y="4963293"/>
            <a:ext cx="349322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0E484B-E1B9-B24E-9BA3-212543D310A9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019182" y="5502686"/>
            <a:ext cx="398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95CD4AB-D720-4049-B6AE-A58842E66B55}"/>
              </a:ext>
            </a:extLst>
          </p:cNvPr>
          <p:cNvSpPr/>
          <p:nvPr/>
        </p:nvSpPr>
        <p:spPr>
          <a:xfrm>
            <a:off x="3432503" y="4963293"/>
            <a:ext cx="349322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EA55AD-DE1B-614F-8C21-16B95C5F2775}"/>
              </a:ext>
            </a:extLst>
          </p:cNvPr>
          <p:cNvCxnSpPr>
            <a:stCxn id="23" idx="3"/>
          </p:cNvCxnSpPr>
          <p:nvPr/>
        </p:nvCxnSpPr>
        <p:spPr>
          <a:xfrm>
            <a:off x="3781825" y="5502686"/>
            <a:ext cx="398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42FB4D2-2306-EC46-89A7-1D9B5C573AC6}"/>
              </a:ext>
            </a:extLst>
          </p:cNvPr>
          <p:cNvSpPr/>
          <p:nvPr/>
        </p:nvSpPr>
        <p:spPr>
          <a:xfrm>
            <a:off x="4210126" y="4963293"/>
            <a:ext cx="349322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2EE7FE-1FB5-0649-8745-629484512039}"/>
              </a:ext>
            </a:extLst>
          </p:cNvPr>
          <p:cNvCxnSpPr>
            <a:stCxn id="25" idx="3"/>
          </p:cNvCxnSpPr>
          <p:nvPr/>
        </p:nvCxnSpPr>
        <p:spPr>
          <a:xfrm>
            <a:off x="4559448" y="5502686"/>
            <a:ext cx="398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0EF6E2A-0347-0C4B-95CB-8D8B2DBEB873}"/>
              </a:ext>
            </a:extLst>
          </p:cNvPr>
          <p:cNvSpPr/>
          <p:nvPr/>
        </p:nvSpPr>
        <p:spPr>
          <a:xfrm>
            <a:off x="4997383" y="4963293"/>
            <a:ext cx="349322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C9672A-FCBF-4540-B508-E12E0444C13D}"/>
              </a:ext>
            </a:extLst>
          </p:cNvPr>
          <p:cNvCxnSpPr>
            <a:stCxn id="27" idx="3"/>
          </p:cNvCxnSpPr>
          <p:nvPr/>
        </p:nvCxnSpPr>
        <p:spPr>
          <a:xfrm>
            <a:off x="5346705" y="5502686"/>
            <a:ext cx="398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3B6345-598D-1A4C-BEAF-628727DA71BC}"/>
              </a:ext>
            </a:extLst>
          </p:cNvPr>
          <p:cNvCxnSpPr>
            <a:cxnSpLocks/>
          </p:cNvCxnSpPr>
          <p:nvPr/>
        </p:nvCxnSpPr>
        <p:spPr>
          <a:xfrm>
            <a:off x="4345290" y="4167685"/>
            <a:ext cx="2863820" cy="1504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2C3D80-897B-F348-BC17-019205D5D42E}"/>
              </a:ext>
            </a:extLst>
          </p:cNvPr>
          <p:cNvCxnSpPr>
            <a:cxnSpLocks/>
          </p:cNvCxnSpPr>
          <p:nvPr/>
        </p:nvCxnSpPr>
        <p:spPr>
          <a:xfrm flipV="1">
            <a:off x="7408599" y="4451932"/>
            <a:ext cx="0" cy="3557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B41E50C-DB37-0645-88C8-8EABA30A9314}"/>
              </a:ext>
            </a:extLst>
          </p:cNvPr>
          <p:cNvSpPr txBox="1"/>
          <p:nvPr/>
        </p:nvSpPr>
        <p:spPr>
          <a:xfrm>
            <a:off x="7243801" y="64527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609EA5-D758-5143-8D43-1738BDF39FD4}"/>
              </a:ext>
            </a:extLst>
          </p:cNvPr>
          <p:cNvSpPr txBox="1"/>
          <p:nvPr/>
        </p:nvSpPr>
        <p:spPr>
          <a:xfrm>
            <a:off x="7219284" y="408359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D263EA-6399-F24A-9D90-50189FD35375}"/>
              </a:ext>
            </a:extLst>
          </p:cNvPr>
          <p:cNvSpPr/>
          <p:nvPr/>
        </p:nvSpPr>
        <p:spPr>
          <a:xfrm>
            <a:off x="6510466" y="263773"/>
            <a:ext cx="3332390" cy="3214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7E9C44-721B-A845-93B1-D21EE2659976}"/>
              </a:ext>
            </a:extLst>
          </p:cNvPr>
          <p:cNvSpPr txBox="1"/>
          <p:nvPr/>
        </p:nvSpPr>
        <p:spPr>
          <a:xfrm>
            <a:off x="9842856" y="183361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|V|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3ADB6F-AFD7-6A40-8A82-FCD6BC90D53E}"/>
              </a:ext>
            </a:extLst>
          </p:cNvPr>
          <p:cNvSpPr txBox="1"/>
          <p:nvPr/>
        </p:nvSpPr>
        <p:spPr>
          <a:xfrm>
            <a:off x="8050732" y="648866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FC1976-D076-C44C-8435-D50711E2B8FC}"/>
              </a:ext>
            </a:extLst>
          </p:cNvPr>
          <p:cNvSpPr/>
          <p:nvPr/>
        </p:nvSpPr>
        <p:spPr>
          <a:xfrm>
            <a:off x="2679932" y="6192720"/>
            <a:ext cx="349322" cy="25131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281F88-0F6B-C545-8EEB-F31A003CF619}"/>
              </a:ext>
            </a:extLst>
          </p:cNvPr>
          <p:cNvSpPr/>
          <p:nvPr/>
        </p:nvSpPr>
        <p:spPr>
          <a:xfrm>
            <a:off x="6510466" y="6061672"/>
            <a:ext cx="349322" cy="4026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25ABD9-2102-1D4D-ABE4-BB9641635A44}"/>
              </a:ext>
            </a:extLst>
          </p:cNvPr>
          <p:cNvSpPr/>
          <p:nvPr/>
        </p:nvSpPr>
        <p:spPr>
          <a:xfrm>
            <a:off x="7264905" y="6079649"/>
            <a:ext cx="349322" cy="4026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E0DC954-574A-FC4A-9839-98CE3D73CED6}"/>
              </a:ext>
            </a:extLst>
          </p:cNvPr>
          <p:cNvSpPr/>
          <p:nvPr/>
        </p:nvSpPr>
        <p:spPr>
          <a:xfrm>
            <a:off x="8037891" y="6086064"/>
            <a:ext cx="349322" cy="4026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3F77621-03AB-A641-B1BF-86CF0243AECC}"/>
              </a:ext>
            </a:extLst>
          </p:cNvPr>
          <p:cNvSpPr/>
          <p:nvPr/>
        </p:nvSpPr>
        <p:spPr>
          <a:xfrm>
            <a:off x="8821295" y="6086064"/>
            <a:ext cx="349322" cy="4026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35D241-3C8A-A44A-BB47-8A2A3228268D}"/>
              </a:ext>
            </a:extLst>
          </p:cNvPr>
          <p:cNvSpPr/>
          <p:nvPr/>
        </p:nvSpPr>
        <p:spPr>
          <a:xfrm>
            <a:off x="3434371" y="6196821"/>
            <a:ext cx="349322" cy="25131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E127CB-5F7F-1747-A204-EDAC628FF6DC}"/>
              </a:ext>
            </a:extLst>
          </p:cNvPr>
          <p:cNvSpPr/>
          <p:nvPr/>
        </p:nvSpPr>
        <p:spPr>
          <a:xfrm>
            <a:off x="4197285" y="6187412"/>
            <a:ext cx="349322" cy="25131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A2770-D3E6-1342-BEFB-64C1F9AD0276}"/>
              </a:ext>
            </a:extLst>
          </p:cNvPr>
          <p:cNvSpPr/>
          <p:nvPr/>
        </p:nvSpPr>
        <p:spPr>
          <a:xfrm>
            <a:off x="5004553" y="6208346"/>
            <a:ext cx="349322" cy="25131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DD2299-173E-6241-A1CA-6A144B579808}"/>
              </a:ext>
            </a:extLst>
          </p:cNvPr>
          <p:cNvSpPr txBox="1"/>
          <p:nvPr/>
        </p:nvSpPr>
        <p:spPr>
          <a:xfrm>
            <a:off x="2646787" y="648866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F684BA-3BAB-1C4C-B79A-A6CB5A5FB46B}"/>
              </a:ext>
            </a:extLst>
          </p:cNvPr>
          <p:cNvSpPr txBox="1"/>
          <p:nvPr/>
        </p:nvSpPr>
        <p:spPr>
          <a:xfrm>
            <a:off x="3411437" y="648924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C28A49-0751-3D4F-B3AE-7064B0D815EB}"/>
              </a:ext>
            </a:extLst>
          </p:cNvPr>
          <p:cNvSpPr txBox="1"/>
          <p:nvPr/>
        </p:nvSpPr>
        <p:spPr>
          <a:xfrm>
            <a:off x="4167582" y="648866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4FAC28-7A9A-BC41-9336-452F4C8B0F20}"/>
              </a:ext>
            </a:extLst>
          </p:cNvPr>
          <p:cNvSpPr txBox="1"/>
          <p:nvPr/>
        </p:nvSpPr>
        <p:spPr>
          <a:xfrm>
            <a:off x="5013343" y="648866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753423-935F-9C40-9847-0F7A3F9A077B}"/>
              </a:ext>
            </a:extLst>
          </p:cNvPr>
          <p:cNvSpPr txBox="1"/>
          <p:nvPr/>
        </p:nvSpPr>
        <p:spPr>
          <a:xfrm>
            <a:off x="6831357" y="3539024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|h(source)|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07F431-E690-F845-AC38-8BF1BB5FCBA3}"/>
              </a:ext>
            </a:extLst>
          </p:cNvPr>
          <p:cNvSpPr txBox="1"/>
          <p:nvPr/>
        </p:nvSpPr>
        <p:spPr>
          <a:xfrm>
            <a:off x="8007198" y="3539024"/>
            <a:ext cx="13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|h(target)|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F32A2E5-0A66-3D41-8115-7C8BDA85863D}"/>
              </a:ext>
            </a:extLst>
          </p:cNvPr>
          <p:cNvSpPr/>
          <p:nvPr/>
        </p:nvSpPr>
        <p:spPr>
          <a:xfrm>
            <a:off x="3806653" y="3484093"/>
            <a:ext cx="349322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8099610-7228-7341-B51B-8DB2696D369C}"/>
              </a:ext>
            </a:extLst>
          </p:cNvPr>
          <p:cNvCxnSpPr>
            <a:cxnSpLocks/>
          </p:cNvCxnSpPr>
          <p:nvPr/>
        </p:nvCxnSpPr>
        <p:spPr>
          <a:xfrm flipV="1">
            <a:off x="3038241" y="4542849"/>
            <a:ext cx="554581" cy="264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DE7D7D-1356-284A-9EFB-9E184F79FB49}"/>
              </a:ext>
            </a:extLst>
          </p:cNvPr>
          <p:cNvCxnSpPr>
            <a:cxnSpLocks/>
          </p:cNvCxnSpPr>
          <p:nvPr/>
        </p:nvCxnSpPr>
        <p:spPr>
          <a:xfrm flipV="1">
            <a:off x="3648265" y="4629791"/>
            <a:ext cx="103120" cy="2906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DB22083-FDB6-174B-BEC7-51A104B29658}"/>
              </a:ext>
            </a:extLst>
          </p:cNvPr>
          <p:cNvCxnSpPr>
            <a:cxnSpLocks/>
          </p:cNvCxnSpPr>
          <p:nvPr/>
        </p:nvCxnSpPr>
        <p:spPr>
          <a:xfrm flipH="1" flipV="1">
            <a:off x="4141633" y="4675249"/>
            <a:ext cx="136992" cy="2721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3039CCB-76CA-6143-AD56-FB7154464BD5}"/>
              </a:ext>
            </a:extLst>
          </p:cNvPr>
          <p:cNvCxnSpPr>
            <a:cxnSpLocks/>
          </p:cNvCxnSpPr>
          <p:nvPr/>
        </p:nvCxnSpPr>
        <p:spPr>
          <a:xfrm flipH="1" flipV="1">
            <a:off x="4278626" y="4516705"/>
            <a:ext cx="650988" cy="3966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33D417C-1A9A-374D-A5D6-D192BFCB810E}"/>
              </a:ext>
            </a:extLst>
          </p:cNvPr>
          <p:cNvSpPr/>
          <p:nvPr/>
        </p:nvSpPr>
        <p:spPr>
          <a:xfrm>
            <a:off x="10911223" y="226562"/>
            <a:ext cx="81466" cy="3214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691AFD-8BC4-884C-8F56-652B2ABDE757}"/>
              </a:ext>
            </a:extLst>
          </p:cNvPr>
          <p:cNvSpPr txBox="1"/>
          <p:nvPr/>
        </p:nvSpPr>
        <p:spPr>
          <a:xfrm>
            <a:off x="10346966" y="21890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0763DB-18E8-B24C-BFB0-E0B6183EFC13}"/>
              </a:ext>
            </a:extLst>
          </p:cNvPr>
          <p:cNvSpPr txBox="1"/>
          <p:nvPr/>
        </p:nvSpPr>
        <p:spPr>
          <a:xfrm>
            <a:off x="10841846" y="3504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0B47F6-44E7-D54A-ABCD-6FDD0A1E0297}"/>
              </a:ext>
            </a:extLst>
          </p:cNvPr>
          <p:cNvSpPr txBox="1"/>
          <p:nvPr/>
        </p:nvSpPr>
        <p:spPr>
          <a:xfrm>
            <a:off x="11060441" y="191202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|V|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0EA19D-BE30-DE40-904D-E28E04806771}"/>
              </a:ext>
            </a:extLst>
          </p:cNvPr>
          <p:cNvSpPr txBox="1"/>
          <p:nvPr/>
        </p:nvSpPr>
        <p:spPr>
          <a:xfrm>
            <a:off x="10992689" y="22656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7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A5FDA0-B878-D146-A80F-B3984B54E150}"/>
              </a:ext>
            </a:extLst>
          </p:cNvPr>
          <p:cNvSpPr/>
          <p:nvPr/>
        </p:nvSpPr>
        <p:spPr>
          <a:xfrm>
            <a:off x="838200" y="36512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source vocabulary size is 50,000</a:t>
            </a:r>
          </a:p>
          <a:p>
            <a:r>
              <a:rPr lang="en-US" dirty="0"/>
              <a:t>The target vocabulary size is 75,000</a:t>
            </a:r>
          </a:p>
          <a:p>
            <a:r>
              <a:rPr lang="en-US" dirty="0"/>
              <a:t>The source embedding size is 100</a:t>
            </a:r>
          </a:p>
          <a:p>
            <a:r>
              <a:rPr lang="en-US" dirty="0"/>
              <a:t>The target embedding size is 150</a:t>
            </a:r>
          </a:p>
          <a:p>
            <a:r>
              <a:rPr lang="en-US" dirty="0"/>
              <a:t>The encoder and decoder hidden state dimensions are each 200.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934D2-270D-7E40-B428-E11886C473BA}"/>
              </a:ext>
            </a:extLst>
          </p:cNvPr>
          <p:cNvSpPr/>
          <p:nvPr/>
        </p:nvSpPr>
        <p:spPr>
          <a:xfrm>
            <a:off x="433716" y="2337948"/>
            <a:ext cx="1902567" cy="112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E48917-299E-E346-9E8B-46C738DA40FD}"/>
              </a:ext>
            </a:extLst>
          </p:cNvPr>
          <p:cNvCxnSpPr/>
          <p:nvPr/>
        </p:nvCxnSpPr>
        <p:spPr>
          <a:xfrm>
            <a:off x="1332967" y="2337948"/>
            <a:ext cx="0" cy="1157591"/>
          </a:xfrm>
          <a:prstGeom prst="line">
            <a:avLst/>
          </a:prstGeom>
          <a:ln w="508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1D397B-960E-E244-A655-065DFF3A3FCE}"/>
              </a:ext>
            </a:extLst>
          </p:cNvPr>
          <p:cNvSpPr txBox="1"/>
          <p:nvPr/>
        </p:nvSpPr>
        <p:spPr>
          <a:xfrm>
            <a:off x="606350" y="269045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AB8F8-1617-EE4B-ABA0-FCAEF80ADCCD}"/>
              </a:ext>
            </a:extLst>
          </p:cNvPr>
          <p:cNvSpPr txBox="1"/>
          <p:nvPr/>
        </p:nvSpPr>
        <p:spPr>
          <a:xfrm>
            <a:off x="1547906" y="270926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C94149-0518-8B41-B406-421C7E99C80F}"/>
              </a:ext>
            </a:extLst>
          </p:cNvPr>
          <p:cNvSpPr txBox="1"/>
          <p:nvPr/>
        </p:nvSpPr>
        <p:spPr>
          <a:xfrm>
            <a:off x="583652" y="346138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|h|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7ED574-DB11-6244-BC40-B5F64DC61824}"/>
              </a:ext>
            </a:extLst>
          </p:cNvPr>
          <p:cNvSpPr txBox="1"/>
          <p:nvPr/>
        </p:nvSpPr>
        <p:spPr>
          <a:xfrm>
            <a:off x="1625116" y="346811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|e|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18EDCE-B401-0142-BB19-4D677FABE1CF}"/>
              </a:ext>
            </a:extLst>
          </p:cNvPr>
          <p:cNvSpPr txBox="1"/>
          <p:nvPr/>
        </p:nvSpPr>
        <p:spPr>
          <a:xfrm>
            <a:off x="2377003" y="269045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|h|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8700AC-BC71-0044-805F-E1A7F3B1C0EB}"/>
              </a:ext>
            </a:extLst>
          </p:cNvPr>
          <p:cNvSpPr txBox="1"/>
          <p:nvPr/>
        </p:nvSpPr>
        <p:spPr>
          <a:xfrm>
            <a:off x="3274387" y="26904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64741D-BDB8-B542-80C7-6BD28684E6A5}"/>
              </a:ext>
            </a:extLst>
          </p:cNvPr>
          <p:cNvSpPr/>
          <p:nvPr/>
        </p:nvSpPr>
        <p:spPr>
          <a:xfrm>
            <a:off x="3779101" y="2335730"/>
            <a:ext cx="63324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52876B-75AA-D94C-BACB-18161A4FA003}"/>
              </a:ext>
            </a:extLst>
          </p:cNvPr>
          <p:cNvSpPr txBox="1"/>
          <p:nvPr/>
        </p:nvSpPr>
        <p:spPr>
          <a:xfrm>
            <a:off x="3669998" y="34955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36EAEB-0824-714C-A2F6-6A15E4AC7E30}"/>
              </a:ext>
            </a:extLst>
          </p:cNvPr>
          <p:cNvSpPr txBox="1"/>
          <p:nvPr/>
        </p:nvSpPr>
        <p:spPr>
          <a:xfrm>
            <a:off x="3909999" y="269045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|h|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E292BF-5857-AB4F-8FFD-CDA6DA7ABE73}"/>
              </a:ext>
            </a:extLst>
          </p:cNvPr>
          <p:cNvSpPr txBox="1"/>
          <p:nvPr/>
        </p:nvSpPr>
        <p:spPr>
          <a:xfrm>
            <a:off x="2403857" y="29834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F2E039-BC87-8043-85C1-9BE2E156A4AD}"/>
              </a:ext>
            </a:extLst>
          </p:cNvPr>
          <p:cNvSpPr txBox="1"/>
          <p:nvPr/>
        </p:nvSpPr>
        <p:spPr>
          <a:xfrm>
            <a:off x="559844" y="381389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5D1DC0-D334-CD42-93E5-BD6F020564F5}"/>
              </a:ext>
            </a:extLst>
          </p:cNvPr>
          <p:cNvSpPr txBox="1"/>
          <p:nvPr/>
        </p:nvSpPr>
        <p:spPr>
          <a:xfrm>
            <a:off x="1601071" y="379742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8A592B-DC49-7D40-8363-3EC94095CAB5}"/>
              </a:ext>
            </a:extLst>
          </p:cNvPr>
          <p:cNvSpPr txBox="1"/>
          <p:nvPr/>
        </p:nvSpPr>
        <p:spPr>
          <a:xfrm>
            <a:off x="3945251" y="298677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75855-708C-AC4E-A34C-91E1A1FF374C}"/>
              </a:ext>
            </a:extLst>
          </p:cNvPr>
          <p:cNvSpPr/>
          <p:nvPr/>
        </p:nvSpPr>
        <p:spPr>
          <a:xfrm>
            <a:off x="6359629" y="4300769"/>
            <a:ext cx="1852218" cy="20032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F16619-2B25-A740-A70D-F913FA757EA3}"/>
              </a:ext>
            </a:extLst>
          </p:cNvPr>
          <p:cNvSpPr txBox="1"/>
          <p:nvPr/>
        </p:nvSpPr>
        <p:spPr>
          <a:xfrm>
            <a:off x="6931524" y="630400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|e|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9EFAAE-EC3B-C24B-AB23-40F3499864A0}"/>
              </a:ext>
            </a:extLst>
          </p:cNvPr>
          <p:cNvSpPr txBox="1"/>
          <p:nvPr/>
        </p:nvSpPr>
        <p:spPr>
          <a:xfrm>
            <a:off x="8211847" y="5035228"/>
            <a:ext cx="129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|V(source)|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946A9A-11EC-BA45-88C8-01609F50A3E5}"/>
              </a:ext>
            </a:extLst>
          </p:cNvPr>
          <p:cNvSpPr/>
          <p:nvPr/>
        </p:nvSpPr>
        <p:spPr>
          <a:xfrm>
            <a:off x="9481221" y="4319548"/>
            <a:ext cx="1852218" cy="200323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0CBD70-9C43-4840-B8AB-7C09627CFC85}"/>
              </a:ext>
            </a:extLst>
          </p:cNvPr>
          <p:cNvSpPr txBox="1"/>
          <p:nvPr/>
        </p:nvSpPr>
        <p:spPr>
          <a:xfrm>
            <a:off x="10053116" y="6322781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|e|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302A08-1F9B-494E-AF41-F1DE83C520EA}"/>
              </a:ext>
            </a:extLst>
          </p:cNvPr>
          <p:cNvSpPr txBox="1"/>
          <p:nvPr/>
        </p:nvSpPr>
        <p:spPr>
          <a:xfrm>
            <a:off x="11272296" y="5066792"/>
            <a:ext cx="1114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|V(target)|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72AF57-71F7-D74B-9865-6D8942BCC1E5}"/>
              </a:ext>
            </a:extLst>
          </p:cNvPr>
          <p:cNvSpPr txBox="1"/>
          <p:nvPr/>
        </p:nvSpPr>
        <p:spPr>
          <a:xfrm>
            <a:off x="7330496" y="64886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FC56D4-C381-9949-81E9-83502E223756}"/>
              </a:ext>
            </a:extLst>
          </p:cNvPr>
          <p:cNvSpPr/>
          <p:nvPr/>
        </p:nvSpPr>
        <p:spPr>
          <a:xfrm>
            <a:off x="6801208" y="254014"/>
            <a:ext cx="2579125" cy="21779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94F401-A880-4D41-BC72-C4E6CCD1A3E3}"/>
              </a:ext>
            </a:extLst>
          </p:cNvPr>
          <p:cNvSpPr txBox="1"/>
          <p:nvPr/>
        </p:nvSpPr>
        <p:spPr>
          <a:xfrm>
            <a:off x="9398296" y="987275"/>
            <a:ext cx="122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|V(target)|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8506F2-02CA-F541-9118-E62CF4A926A5}"/>
              </a:ext>
            </a:extLst>
          </p:cNvPr>
          <p:cNvSpPr txBox="1"/>
          <p:nvPr/>
        </p:nvSpPr>
        <p:spPr>
          <a:xfrm>
            <a:off x="6836708" y="2469126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|h(source)|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5A2BC2-6001-DA47-AA72-140B209D5AD8}"/>
              </a:ext>
            </a:extLst>
          </p:cNvPr>
          <p:cNvSpPr txBox="1"/>
          <p:nvPr/>
        </p:nvSpPr>
        <p:spPr>
          <a:xfrm>
            <a:off x="8012549" y="2469126"/>
            <a:ext cx="13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|h(target)|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E0BE2C-982C-5642-91BB-18E6531BE723}"/>
              </a:ext>
            </a:extLst>
          </p:cNvPr>
          <p:cNvSpPr/>
          <p:nvPr/>
        </p:nvSpPr>
        <p:spPr>
          <a:xfrm flipH="1">
            <a:off x="10533676" y="254014"/>
            <a:ext cx="45719" cy="22151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B7846A-2C45-6449-92DD-90E03B397B28}"/>
              </a:ext>
            </a:extLst>
          </p:cNvPr>
          <p:cNvSpPr txBox="1"/>
          <p:nvPr/>
        </p:nvSpPr>
        <p:spPr>
          <a:xfrm>
            <a:off x="9902406" y="13426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D5B695-7F18-C74B-B9D9-BF70AA7179AD}"/>
              </a:ext>
            </a:extLst>
          </p:cNvPr>
          <p:cNvSpPr txBox="1"/>
          <p:nvPr/>
        </p:nvSpPr>
        <p:spPr>
          <a:xfrm>
            <a:off x="10428552" y="2501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1EDE4B-066C-F24F-8B96-F448EC329CBB}"/>
              </a:ext>
            </a:extLst>
          </p:cNvPr>
          <p:cNvSpPr txBox="1"/>
          <p:nvPr/>
        </p:nvSpPr>
        <p:spPr>
          <a:xfrm>
            <a:off x="10533676" y="1342689"/>
            <a:ext cx="122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|V(target)|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C654B9-DAA9-AA4D-BEB4-5E50373877EE}"/>
              </a:ext>
            </a:extLst>
          </p:cNvPr>
          <p:cNvSpPr txBox="1"/>
          <p:nvPr/>
        </p:nvSpPr>
        <p:spPr>
          <a:xfrm>
            <a:off x="10579395" y="6934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EE5A51-1A0C-A342-B2AD-52CB11B96351}"/>
              </a:ext>
            </a:extLst>
          </p:cNvPr>
          <p:cNvSpPr txBox="1"/>
          <p:nvPr/>
        </p:nvSpPr>
        <p:spPr>
          <a:xfrm>
            <a:off x="4630353" y="2646648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=60,200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1AA0C7-46AF-9D43-AEC4-3D9F719E2932}"/>
              </a:ext>
            </a:extLst>
          </p:cNvPr>
          <p:cNvSpPr/>
          <p:nvPr/>
        </p:nvSpPr>
        <p:spPr>
          <a:xfrm>
            <a:off x="452026" y="4790604"/>
            <a:ext cx="1902567" cy="1123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A1BE27-2918-2449-B3C5-2C4899967A31}"/>
              </a:ext>
            </a:extLst>
          </p:cNvPr>
          <p:cNvCxnSpPr/>
          <p:nvPr/>
        </p:nvCxnSpPr>
        <p:spPr>
          <a:xfrm>
            <a:off x="1351277" y="4790604"/>
            <a:ext cx="0" cy="1157591"/>
          </a:xfrm>
          <a:prstGeom prst="line">
            <a:avLst/>
          </a:prstGeom>
          <a:ln w="508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6771024-3526-124D-BD2F-4B4CAF7A8ACA}"/>
              </a:ext>
            </a:extLst>
          </p:cNvPr>
          <p:cNvSpPr txBox="1"/>
          <p:nvPr/>
        </p:nvSpPr>
        <p:spPr>
          <a:xfrm>
            <a:off x="624660" y="514311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67E2BD-39FD-0641-87C0-0FB350BD8F96}"/>
              </a:ext>
            </a:extLst>
          </p:cNvPr>
          <p:cNvSpPr txBox="1"/>
          <p:nvPr/>
        </p:nvSpPr>
        <p:spPr>
          <a:xfrm>
            <a:off x="1566216" y="5161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B36079-71C8-4E49-9744-A9F7BE021733}"/>
              </a:ext>
            </a:extLst>
          </p:cNvPr>
          <p:cNvSpPr txBox="1"/>
          <p:nvPr/>
        </p:nvSpPr>
        <p:spPr>
          <a:xfrm>
            <a:off x="601962" y="591404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|h|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C12F13-FE6A-9045-AF9B-C7098F722D05}"/>
              </a:ext>
            </a:extLst>
          </p:cNvPr>
          <p:cNvSpPr txBox="1"/>
          <p:nvPr/>
        </p:nvSpPr>
        <p:spPr>
          <a:xfrm>
            <a:off x="1643426" y="592077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|e|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85E700-94F6-5D46-B07F-73979FB0C7CC}"/>
              </a:ext>
            </a:extLst>
          </p:cNvPr>
          <p:cNvSpPr txBox="1"/>
          <p:nvPr/>
        </p:nvSpPr>
        <p:spPr>
          <a:xfrm>
            <a:off x="2395313" y="514311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|h|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327EFA-B281-A342-9826-EF9BF3E3AD05}"/>
              </a:ext>
            </a:extLst>
          </p:cNvPr>
          <p:cNvSpPr txBox="1"/>
          <p:nvPr/>
        </p:nvSpPr>
        <p:spPr>
          <a:xfrm>
            <a:off x="3292697" y="51431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A4CF38-E4BC-B64F-A664-62A2C23C445E}"/>
              </a:ext>
            </a:extLst>
          </p:cNvPr>
          <p:cNvSpPr/>
          <p:nvPr/>
        </p:nvSpPr>
        <p:spPr>
          <a:xfrm>
            <a:off x="3797411" y="4788386"/>
            <a:ext cx="63324" cy="1078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0F9BC8-E08A-3A47-8FE5-C7C4486A422E}"/>
              </a:ext>
            </a:extLst>
          </p:cNvPr>
          <p:cNvSpPr txBox="1"/>
          <p:nvPr/>
        </p:nvSpPr>
        <p:spPr>
          <a:xfrm>
            <a:off x="3688308" y="59481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9884FA-E74C-634F-BFA2-5C7C3334E0E5}"/>
              </a:ext>
            </a:extLst>
          </p:cNvPr>
          <p:cNvSpPr txBox="1"/>
          <p:nvPr/>
        </p:nvSpPr>
        <p:spPr>
          <a:xfrm>
            <a:off x="3928309" y="514311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|h|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D5B601-A2EE-7F46-8E46-7AD7B62D4636}"/>
              </a:ext>
            </a:extLst>
          </p:cNvPr>
          <p:cNvSpPr txBox="1"/>
          <p:nvPr/>
        </p:nvSpPr>
        <p:spPr>
          <a:xfrm>
            <a:off x="2422167" y="543612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315B6E-A4B0-7343-B1BD-E915BDB638A3}"/>
              </a:ext>
            </a:extLst>
          </p:cNvPr>
          <p:cNvSpPr txBox="1"/>
          <p:nvPr/>
        </p:nvSpPr>
        <p:spPr>
          <a:xfrm>
            <a:off x="578154" y="62665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0F3F4B-29CD-9443-9B2B-2F22709C96B5}"/>
              </a:ext>
            </a:extLst>
          </p:cNvPr>
          <p:cNvSpPr txBox="1"/>
          <p:nvPr/>
        </p:nvSpPr>
        <p:spPr>
          <a:xfrm>
            <a:off x="1619381" y="625008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4B0878-C227-8A4A-86D8-9C76ACE562E6}"/>
              </a:ext>
            </a:extLst>
          </p:cNvPr>
          <p:cNvSpPr txBox="1"/>
          <p:nvPr/>
        </p:nvSpPr>
        <p:spPr>
          <a:xfrm>
            <a:off x="3963561" y="543943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8B6984-26A1-0549-A791-E96B645BBF62}"/>
              </a:ext>
            </a:extLst>
          </p:cNvPr>
          <p:cNvSpPr txBox="1"/>
          <p:nvPr/>
        </p:nvSpPr>
        <p:spPr>
          <a:xfrm>
            <a:off x="4648663" y="5099304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=70,200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EBA8AF-700C-EC4C-A74D-82B747CE8907}"/>
              </a:ext>
            </a:extLst>
          </p:cNvPr>
          <p:cNvSpPr txBox="1"/>
          <p:nvPr/>
        </p:nvSpPr>
        <p:spPr>
          <a:xfrm>
            <a:off x="2770858" y="2119451"/>
            <a:ext cx="949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(source)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0BB05C6-EE00-EC41-855C-AB2C0D771C86}"/>
              </a:ext>
            </a:extLst>
          </p:cNvPr>
          <p:cNvSpPr txBox="1"/>
          <p:nvPr/>
        </p:nvSpPr>
        <p:spPr>
          <a:xfrm>
            <a:off x="10462376" y="643129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A6BD12-63C6-CF45-BE1B-83D11099EBEE}"/>
              </a:ext>
            </a:extLst>
          </p:cNvPr>
          <p:cNvSpPr txBox="1"/>
          <p:nvPr/>
        </p:nvSpPr>
        <p:spPr>
          <a:xfrm>
            <a:off x="8240761" y="549784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50,000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432E35-26D2-9343-860A-D9396DE51D24}"/>
              </a:ext>
            </a:extLst>
          </p:cNvPr>
          <p:cNvSpPr txBox="1"/>
          <p:nvPr/>
        </p:nvSpPr>
        <p:spPr>
          <a:xfrm>
            <a:off x="11389412" y="566785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75,000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D315F1-865F-FA48-B819-A64BED2EAD48}"/>
              </a:ext>
            </a:extLst>
          </p:cNvPr>
          <p:cNvSpPr txBox="1"/>
          <p:nvPr/>
        </p:nvSpPr>
        <p:spPr>
          <a:xfrm>
            <a:off x="6559117" y="386487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=5,000,000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D84C0B-D450-584B-AD84-C70BF7032814}"/>
              </a:ext>
            </a:extLst>
          </p:cNvPr>
          <p:cNvSpPr txBox="1"/>
          <p:nvPr/>
        </p:nvSpPr>
        <p:spPr>
          <a:xfrm>
            <a:off x="7285738" y="289392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2F6708-8A39-CF47-9512-1C0750ADF33B}"/>
              </a:ext>
            </a:extLst>
          </p:cNvPr>
          <p:cNvSpPr txBox="1"/>
          <p:nvPr/>
        </p:nvSpPr>
        <p:spPr>
          <a:xfrm>
            <a:off x="8386634" y="289392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E39C1A-1A72-BB46-86DB-DB69B176C62E}"/>
              </a:ext>
            </a:extLst>
          </p:cNvPr>
          <p:cNvSpPr txBox="1"/>
          <p:nvPr/>
        </p:nvSpPr>
        <p:spPr>
          <a:xfrm>
            <a:off x="9481484" y="69409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75,000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B38C136-027A-F64F-BA15-D42115253498}"/>
              </a:ext>
            </a:extLst>
          </p:cNvPr>
          <p:cNvSpPr txBox="1"/>
          <p:nvPr/>
        </p:nvSpPr>
        <p:spPr>
          <a:xfrm>
            <a:off x="10637486" y="170309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75,000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A1DFE0-FD8D-E244-AC88-1BE46D956061}"/>
              </a:ext>
            </a:extLst>
          </p:cNvPr>
          <p:cNvSpPr txBox="1"/>
          <p:nvPr/>
        </p:nvSpPr>
        <p:spPr>
          <a:xfrm>
            <a:off x="9711521" y="290246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=30,075,000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EC5A43-CAF8-DA4B-82E3-E75B01D7C27A}"/>
              </a:ext>
            </a:extLst>
          </p:cNvPr>
          <p:cNvSpPr txBox="1"/>
          <p:nvPr/>
        </p:nvSpPr>
        <p:spPr>
          <a:xfrm>
            <a:off x="9771017" y="399856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=11,250,000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9CB441-4257-624D-841A-3D3140EFFF03}"/>
              </a:ext>
            </a:extLst>
          </p:cNvPr>
          <p:cNvSpPr txBox="1"/>
          <p:nvPr/>
        </p:nvSpPr>
        <p:spPr>
          <a:xfrm>
            <a:off x="3883359" y="4066545"/>
            <a:ext cx="180280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Total: 46,455,400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11C50F2-56B5-5649-AB2F-6EF588386EE6}"/>
              </a:ext>
            </a:extLst>
          </p:cNvPr>
          <p:cNvSpPr txBox="1"/>
          <p:nvPr/>
        </p:nvSpPr>
        <p:spPr>
          <a:xfrm>
            <a:off x="2403857" y="4480770"/>
            <a:ext cx="88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(target)</a:t>
            </a:r>
          </a:p>
        </p:txBody>
      </p:sp>
    </p:spTree>
    <p:extLst>
      <p:ext uri="{BB962C8B-B14F-4D97-AF65-F5344CB8AC3E}">
        <p14:creationId xmlns:p14="http://schemas.microsoft.com/office/powerpoint/2010/main" val="199379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F495-90F1-F741-AF0A-849308E0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HW4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874C9-D856-0248-963C-78F6FDAC0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out of 100. 90 of those points were graded on </a:t>
            </a:r>
            <a:r>
              <a:rPr lang="en-US" dirty="0" err="1"/>
              <a:t>crowdmark</a:t>
            </a:r>
            <a:r>
              <a:rPr lang="en-US" dirty="0"/>
              <a:t> (you should be able to see those)</a:t>
            </a:r>
          </a:p>
          <a:p>
            <a:r>
              <a:rPr lang="en-US" dirty="0"/>
              <a:t>Last 10 were based on score on last q. </a:t>
            </a:r>
            <a:r>
              <a:rPr lang="en-US" u="sng" dirty="0"/>
              <a:t>Very</a:t>
            </a:r>
            <a:r>
              <a:rPr lang="en-US" dirty="0"/>
              <a:t> hard to get full marks. Relatively easy to get at least 5. If your code didn't run you probably lost a lot (but possibly not all)</a:t>
            </a:r>
          </a:p>
          <a:p>
            <a:r>
              <a:rPr lang="en-US" dirty="0"/>
              <a:t>TA should post rubrics if he hasn't already. </a:t>
            </a:r>
          </a:p>
          <a:p>
            <a:r>
              <a:rPr lang="en-US" dirty="0"/>
              <a:t>There will be an opportunity for </a:t>
            </a:r>
            <a:r>
              <a:rPr lang="en-US"/>
              <a:t>regrade requests (but we may say no). </a:t>
            </a:r>
            <a:r>
              <a:rPr lang="en-US" dirty="0"/>
              <a:t>Bear with us</a:t>
            </a:r>
          </a:p>
        </p:txBody>
      </p:sp>
    </p:spTree>
    <p:extLst>
      <p:ext uri="{BB962C8B-B14F-4D97-AF65-F5344CB8AC3E}">
        <p14:creationId xmlns:p14="http://schemas.microsoft.com/office/powerpoint/2010/main" val="2397382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504</Words>
  <Application>Microsoft Macintosh PowerPoint</Application>
  <PresentationFormat>Widescreen</PresentationFormat>
  <Paragraphs>126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Note about Neural MT</vt:lpstr>
      <vt:lpstr>Quiz issues</vt:lpstr>
      <vt:lpstr>Quiz Question 2</vt:lpstr>
      <vt:lpstr>PowerPoint Presentation</vt:lpstr>
      <vt:lpstr>Embeddings</vt:lpstr>
      <vt:lpstr>PowerPoint Presentation</vt:lpstr>
      <vt:lpstr>PowerPoint Presentation</vt:lpstr>
      <vt:lpstr>HW4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about Neural MT</dc:title>
  <dc:creator>Jonathan May</dc:creator>
  <cp:lastModifiedBy>Jonathan May</cp:lastModifiedBy>
  <cp:revision>14</cp:revision>
  <dcterms:created xsi:type="dcterms:W3CDTF">2018-11-12T19:16:31Z</dcterms:created>
  <dcterms:modified xsi:type="dcterms:W3CDTF">2018-11-14T15:45:45Z</dcterms:modified>
</cp:coreProperties>
</file>