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69d058b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69d058b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clweb.org/anthology/D16-1163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clweb.org/anthology/W12-2301" TargetMode="External"/><Relationship Id="rId5" Type="http://schemas.openxmlformats.org/officeDocument/2006/relationships/hyperlink" Target="http://www.aclweb.org/anthology/N13-1044" TargetMode="External"/><Relationship Id="rId4" Type="http://schemas.openxmlformats.org/officeDocument/2006/relationships/hyperlink" Target="http://www.aclweb.org/anthology/N12-1006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1" dirty="0"/>
              <a:t>Machine Translation for Low-Resource Languages</a:t>
            </a:r>
            <a:br>
              <a:rPr lang="en-US" sz="2000" b="1" dirty="0"/>
            </a:br>
            <a:r>
              <a:rPr lang="en-US" sz="2000" i="1" dirty="0"/>
              <a:t>based on:</a:t>
            </a:r>
            <a:br>
              <a:rPr lang="en-US" sz="2000" i="1" dirty="0"/>
            </a:br>
            <a:r>
              <a:rPr lang="en-US" sz="2000" i="1" dirty="0"/>
              <a:t>Morphological Analysis and Disambiguation for Dialectal Arabic</a:t>
            </a:r>
            <a:br>
              <a:rPr lang="en-US" sz="2000" i="1" dirty="0"/>
            </a:br>
            <a:r>
              <a:rPr lang="en-US" sz="2000" i="1" dirty="0"/>
              <a:t>Machine Translation for Arabic Dialects</a:t>
            </a:r>
            <a:br>
              <a:rPr lang="en-US" sz="2000" dirty="0"/>
            </a:br>
            <a:endParaRPr sz="20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961258" y="4525347"/>
            <a:ext cx="3790018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Bashar Alhafni </a:t>
            </a:r>
            <a:r>
              <a:rPr lang="en-US" dirty="0" err="1"/>
              <a:t>بشار</a:t>
            </a:r>
            <a:r>
              <a:rPr lang="en-US" dirty="0"/>
              <a:t> </a:t>
            </a:r>
            <a:r>
              <a:rPr lang="en-US" dirty="0" err="1"/>
              <a:t>الحفني</a:t>
            </a:r>
            <a:r>
              <a:rPr lang="ar-SA" dirty="0"/>
              <a:t>)</a:t>
            </a:r>
            <a:r>
              <a:rPr lang="en-US" dirty="0"/>
              <a:t>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Utkarsh Gera (</a:t>
            </a:r>
            <a:r>
              <a:rPr lang="ar-SA" dirty="0" err="1"/>
              <a:t>أُ</a:t>
            </a:r>
            <a:r>
              <a:rPr lang="en-US" dirty="0" err="1"/>
              <a:t>تكارش</a:t>
            </a:r>
            <a:r>
              <a:rPr lang="en-US" dirty="0"/>
              <a:t> </a:t>
            </a:r>
            <a:r>
              <a:rPr lang="en-US" dirty="0" err="1"/>
              <a:t>جيرا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87" name="Google Shape;87;p13"/>
          <p:cNvSpPr/>
          <p:nvPr/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6492113" y="0"/>
            <a:ext cx="5699887" cy="4059244"/>
          </a:xfrm>
          <a:custGeom>
            <a:avLst/>
            <a:gdLst/>
            <a:ahLst/>
            <a:cxnLst/>
            <a:rect l="l" t="t" r="r" b="b"/>
            <a:pathLst>
              <a:path w="5699887" h="4059244" extrusionOk="0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91;p13"/>
          <p:cNvCxnSpPr/>
          <p:nvPr/>
        </p:nvCxnSpPr>
        <p:spPr>
          <a:xfrm>
            <a:off x="7800392" y="4525347"/>
            <a:ext cx="0" cy="1737360"/>
          </a:xfrm>
          <a:prstGeom prst="straightConnector1">
            <a:avLst/>
          </a:prstGeom>
          <a:noFill/>
          <a:ln w="1905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3675-5522-9D41-BE88-C07EC1E5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is a hard problem?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3AA29-8EF0-6449-A02E-FB9CCB0073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than 22 spoken Arabic Dialects.</a:t>
            </a:r>
          </a:p>
          <a:p>
            <a:endParaRPr lang="en-US" dirty="0"/>
          </a:p>
          <a:p>
            <a:r>
              <a:rPr lang="en-US" dirty="0"/>
              <a:t>Different than the Modern Standard Arabic (MSA).</a:t>
            </a:r>
          </a:p>
          <a:p>
            <a:endParaRPr lang="en-US" dirty="0"/>
          </a:p>
          <a:p>
            <a:r>
              <a:rPr lang="en-US" dirty="0"/>
              <a:t>Very noisy and low in resources as oppose to MSA.</a:t>
            </a:r>
          </a:p>
          <a:p>
            <a:endParaRPr lang="en-US" dirty="0"/>
          </a:p>
          <a:p>
            <a:r>
              <a:rPr lang="en-US" dirty="0"/>
              <a:t>So what are the MT attempts for low-resource languages, especially Arabic Dialects?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8A48E0-465C-5B48-89DD-FB286CC07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590" y="1127039"/>
            <a:ext cx="2408210" cy="182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Morphological Analysis and Disambiguation for Dialectal Arabic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46175" y="20542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Modern Standard Arabic (MSA)</a:t>
            </a:r>
            <a:br>
              <a:rPr lang="en-US" dirty="0"/>
            </a:b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Dialectal Arabic like Levantine and Egyptian</a:t>
            </a:r>
            <a:br>
              <a:rPr lang="en-US" dirty="0"/>
            </a:b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MADA – Morphological Analysis &amp; Disambiguation of Arabic</a:t>
            </a:r>
            <a:br>
              <a:rPr lang="en-US" dirty="0"/>
            </a:b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No orthographies or language academics for Dialects</a:t>
            </a:r>
            <a:br>
              <a:rPr lang="en-US" dirty="0"/>
            </a:b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Improved MSA analyzer to deal with Egyptian Dialects</a:t>
            </a:r>
            <a:br>
              <a:rPr lang="en-US" dirty="0"/>
            </a:br>
            <a:endParaRPr dirty="0"/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t="10841"/>
          <a:stretch/>
        </p:blipFill>
        <p:spPr>
          <a:xfrm>
            <a:off x="8996750" y="1533450"/>
            <a:ext cx="2699950" cy="235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of MADA-ARZ</a:t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802075"/>
            <a:ext cx="9499026" cy="427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Machine Translation for Arabic Dialects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Improved the MT for Arabic Dialects by 6.3 to 7.0 BLEU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Constructed a Levantine-English and Egyptian-English corpora by using Amazon’s Mechanical Turk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Trained different system using the same methods, </a:t>
            </a:r>
            <a:br>
              <a:rPr lang="en-US" dirty="0"/>
            </a:br>
            <a:r>
              <a:rPr lang="en-US" dirty="0"/>
              <a:t>the same parameter and the same decoding</a:t>
            </a:r>
            <a:endParaRPr dirty="0"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0055" y="4560766"/>
            <a:ext cx="4061532" cy="222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Transfer Learning for Low-Resource Neural Machine Translation</a:t>
            </a:r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 very interesting idea! (way better than using Mechanical Turks ☺)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>
              <a:buSzPts val="2800"/>
            </a:pPr>
            <a:r>
              <a:rPr lang="en-US" dirty="0"/>
              <a:t>5.6 BLEU improvement over typical NMT!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Train a parent model on high-resource language (e.g. French - English)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Use the parameters of the parent model to fine tune the parameters of a low-resource language model, which is the child model in this case (e.g. Uzbek – English)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References:</a:t>
            </a: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838200" y="160986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 dirty="0"/>
              <a:t>Jonathan May, Kevin Knight, Deniz </a:t>
            </a:r>
            <a:r>
              <a:rPr lang="en-US" sz="2590" dirty="0" err="1"/>
              <a:t>Yuret</a:t>
            </a:r>
            <a:r>
              <a:rPr lang="en-US" sz="2590" dirty="0"/>
              <a:t>, Barret </a:t>
            </a:r>
            <a:r>
              <a:rPr lang="en-US" sz="2590" dirty="0" err="1"/>
              <a:t>Zoph</a:t>
            </a:r>
            <a:r>
              <a:rPr lang="en-US" sz="2590" dirty="0"/>
              <a:t> “</a:t>
            </a:r>
            <a:r>
              <a:rPr lang="en-US" sz="2590" i="1" dirty="0"/>
              <a:t>Transfer Learning for Low-Resource Neural Machine Translation</a:t>
            </a:r>
            <a:r>
              <a:rPr lang="en-US" sz="2590" dirty="0"/>
              <a:t>” </a:t>
            </a:r>
            <a:r>
              <a:rPr lang="en-US" sz="2590" u="sng" dirty="0">
                <a:solidFill>
                  <a:schemeClr val="hlink"/>
                </a:solidFill>
                <a:hlinkClick r:id="rId3"/>
              </a:rPr>
              <a:t>https://aclweb.org/anthology/D16-1163.pdf</a:t>
            </a:r>
            <a:endParaRPr sz="2590" dirty="0"/>
          </a:p>
          <a:p>
            <a:pPr marL="22860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 dirty="0" err="1"/>
              <a:t>Rabih</a:t>
            </a:r>
            <a:r>
              <a:rPr lang="en-US" sz="2590" dirty="0"/>
              <a:t> </a:t>
            </a:r>
            <a:r>
              <a:rPr lang="en-US" sz="2590" dirty="0" err="1"/>
              <a:t>Zbib</a:t>
            </a:r>
            <a:r>
              <a:rPr lang="en-US" sz="2590" dirty="0"/>
              <a:t>, Erika </a:t>
            </a:r>
            <a:r>
              <a:rPr lang="en-US" sz="2590" dirty="0" err="1"/>
              <a:t>Malchiodi</a:t>
            </a:r>
            <a:r>
              <a:rPr lang="en-US" sz="2590" dirty="0"/>
              <a:t>, Jacob Devlin, David Stallard, Spyros </a:t>
            </a:r>
            <a:r>
              <a:rPr lang="en-US" sz="2590" dirty="0" err="1"/>
              <a:t>Matsoukas</a:t>
            </a:r>
            <a:r>
              <a:rPr lang="en-US" sz="2590" dirty="0"/>
              <a:t>, Richard Schwartz, John </a:t>
            </a:r>
            <a:r>
              <a:rPr lang="en-US" sz="2590" dirty="0" err="1"/>
              <a:t>Makhoul</a:t>
            </a:r>
            <a:r>
              <a:rPr lang="en-US" sz="2590" dirty="0"/>
              <a:t>, Omar F. </a:t>
            </a:r>
            <a:r>
              <a:rPr lang="en-US" sz="2590" dirty="0" err="1"/>
              <a:t>Zaidan</a:t>
            </a:r>
            <a:r>
              <a:rPr lang="en-US" sz="2590" dirty="0"/>
              <a:t>, Chris </a:t>
            </a:r>
            <a:r>
              <a:rPr lang="en-US" sz="2590" dirty="0" err="1"/>
              <a:t>Callison</a:t>
            </a:r>
            <a:r>
              <a:rPr lang="en-US" sz="2590" dirty="0"/>
              <a:t>-Burch “</a:t>
            </a:r>
            <a:r>
              <a:rPr lang="en-US" sz="2590" i="1" dirty="0"/>
              <a:t>Machine Translation of Arabic Dialects” </a:t>
            </a:r>
            <a:r>
              <a:rPr lang="en-US" sz="2590" i="1" u="sng" dirty="0">
                <a:solidFill>
                  <a:schemeClr val="hlink"/>
                </a:solidFill>
                <a:hlinkClick r:id="rId4"/>
              </a:rPr>
              <a:t>http://www.aclweb.org/anthology/N12-1006</a:t>
            </a:r>
            <a:endParaRPr sz="2590" i="1" dirty="0"/>
          </a:p>
          <a:p>
            <a:pPr marL="22860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i="1"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 dirty="0"/>
              <a:t>Nizar </a:t>
            </a:r>
            <a:r>
              <a:rPr lang="en-US" sz="2590" dirty="0" err="1"/>
              <a:t>Habash</a:t>
            </a:r>
            <a:r>
              <a:rPr lang="en-US" sz="2590" dirty="0"/>
              <a:t>, Ryan Roth, Owen </a:t>
            </a:r>
            <a:r>
              <a:rPr lang="en-US" sz="2590" dirty="0" err="1"/>
              <a:t>Rambow</a:t>
            </a:r>
            <a:r>
              <a:rPr lang="en-US" sz="2590" dirty="0"/>
              <a:t>, </a:t>
            </a:r>
            <a:r>
              <a:rPr lang="en-US" sz="2590" dirty="0" err="1"/>
              <a:t>Ramy</a:t>
            </a:r>
            <a:r>
              <a:rPr lang="en-US" sz="2590" dirty="0"/>
              <a:t> </a:t>
            </a:r>
            <a:r>
              <a:rPr lang="en-US" sz="2590" dirty="0" err="1"/>
              <a:t>Eskander</a:t>
            </a:r>
            <a:r>
              <a:rPr lang="en-US" sz="2590" dirty="0"/>
              <a:t>, and </a:t>
            </a:r>
            <a:r>
              <a:rPr lang="en-US" sz="2590" dirty="0" err="1"/>
              <a:t>Nadi</a:t>
            </a:r>
            <a:r>
              <a:rPr lang="en-US" sz="2590" dirty="0"/>
              <a:t> </a:t>
            </a:r>
            <a:r>
              <a:rPr lang="en-US" sz="2590" dirty="0" err="1"/>
              <a:t>Tomeh</a:t>
            </a:r>
            <a:r>
              <a:rPr lang="en-US" sz="2590" dirty="0"/>
              <a:t> “</a:t>
            </a:r>
            <a:r>
              <a:rPr lang="en-US" sz="2590" i="1" dirty="0"/>
              <a:t>Morphological Analysis and Disambiguation for Dialectal Arabic” </a:t>
            </a:r>
            <a:r>
              <a:rPr lang="en-US" sz="2590" i="1" u="sng" dirty="0">
                <a:solidFill>
                  <a:schemeClr val="hlink"/>
                </a:solidFill>
                <a:hlinkClick r:id="rId5"/>
              </a:rPr>
              <a:t>http://www.aclweb.org/anthology/N13-1044</a:t>
            </a:r>
            <a:endParaRPr lang="en-US" sz="2590" i="1" u="sng" dirty="0">
              <a:solidFill>
                <a:schemeClr val="hlink"/>
              </a:solidFill>
            </a:endParaRPr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endParaRPr lang="en-US" sz="2590" i="1" u="sng" dirty="0">
              <a:solidFill>
                <a:schemeClr val="hlink"/>
              </a:solidFill>
            </a:endParaRPr>
          </a:p>
          <a:p>
            <a:pPr marL="228600" lvl="0" indent="-228600">
              <a:lnSpc>
                <a:spcPct val="70000"/>
              </a:lnSpc>
              <a:buSzPts val="2590"/>
            </a:pPr>
            <a:r>
              <a:rPr lang="en-US" sz="2400" dirty="0"/>
              <a:t>Nizar </a:t>
            </a:r>
            <a:r>
              <a:rPr lang="en-US" sz="2400" dirty="0" err="1"/>
              <a:t>Habash</a:t>
            </a:r>
            <a:r>
              <a:rPr lang="en-US" sz="2400" dirty="0"/>
              <a:t>, </a:t>
            </a:r>
            <a:r>
              <a:rPr lang="en-US" sz="2400" dirty="0" err="1"/>
              <a:t>Ramy</a:t>
            </a:r>
            <a:r>
              <a:rPr lang="en-US" sz="2400" dirty="0"/>
              <a:t> </a:t>
            </a:r>
            <a:r>
              <a:rPr lang="en-US" sz="2400" dirty="0" err="1"/>
              <a:t>Eskander</a:t>
            </a:r>
            <a:r>
              <a:rPr lang="en-US" sz="2400" dirty="0"/>
              <a:t> and </a:t>
            </a:r>
            <a:r>
              <a:rPr lang="en-US" sz="2400" dirty="0" err="1"/>
              <a:t>Abdelati</a:t>
            </a:r>
            <a:r>
              <a:rPr lang="en-US" sz="2400" dirty="0"/>
              <a:t> </a:t>
            </a:r>
            <a:r>
              <a:rPr lang="en-US" sz="2400" dirty="0" err="1"/>
              <a:t>Hawwari</a:t>
            </a:r>
            <a:r>
              <a:rPr lang="en-US" sz="2400" dirty="0"/>
              <a:t> </a:t>
            </a:r>
            <a:r>
              <a:rPr lang="en-US" sz="2400" i="1" dirty="0"/>
              <a:t>“A Morphological Analyzer for Egyptian Arabic</a:t>
            </a:r>
            <a:r>
              <a:rPr lang="en-US" sz="2400" dirty="0"/>
              <a:t>” </a:t>
            </a:r>
            <a:r>
              <a:rPr lang="en-US" sz="2400" dirty="0">
                <a:hlinkClick r:id="rId6"/>
              </a:rPr>
              <a:t>http://www.aclweb.org/anthology/W12-2301</a:t>
            </a:r>
            <a:r>
              <a:rPr lang="en-US" sz="2400" dirty="0"/>
              <a:t> </a:t>
            </a:r>
            <a:endParaRPr sz="2590" i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i="1" dirty="0"/>
          </a:p>
          <a:p>
            <a:pPr marL="22860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i="1" dirty="0"/>
          </a:p>
          <a:p>
            <a:pPr marL="22860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i="1" dirty="0"/>
          </a:p>
          <a:p>
            <a:pPr marL="22860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770107" y="294430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4400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339</Words>
  <Application>Microsoft Macintosh PowerPoint</Application>
  <PresentationFormat>Widescreen</PresentationFormat>
  <Paragraphs>43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Machine Translation for Low-Resource Languages based on: Morphological Analysis and Disambiguation for Dialectal Arabic Machine Translation for Arabic Dialects </vt:lpstr>
      <vt:lpstr>Why this is a hard problem?</vt:lpstr>
      <vt:lpstr>Morphological Analysis and Disambiguation for Dialectal Arabic</vt:lpstr>
      <vt:lpstr>Results of MADA-ARZ</vt:lpstr>
      <vt:lpstr>Machine Translation for Arabic Dialects</vt:lpstr>
      <vt:lpstr>Transfer Learning for Low-Resource Neural Machine Translation</vt:lpstr>
      <vt:lpstr>References: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Translation for Arabic Dialects based on: Morphological Analysis and Disambiguation for Dialectal Arabic Machine Translation for Arabic Dialects </dc:title>
  <cp:lastModifiedBy>Bashar Alhafni</cp:lastModifiedBy>
  <cp:revision>20</cp:revision>
  <dcterms:modified xsi:type="dcterms:W3CDTF">2018-11-05T23:04:20Z</dcterms:modified>
</cp:coreProperties>
</file>