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4"/>
  </p:notesMasterIdLst>
  <p:sldIdLst>
    <p:sldId id="256" r:id="rId2"/>
    <p:sldId id="274" r:id="rId3"/>
    <p:sldId id="260" r:id="rId4"/>
    <p:sldId id="258" r:id="rId5"/>
    <p:sldId id="265" r:id="rId6"/>
    <p:sldId id="270" r:id="rId7"/>
    <p:sldId id="259" r:id="rId8"/>
    <p:sldId id="261" r:id="rId9"/>
    <p:sldId id="282" r:id="rId10"/>
    <p:sldId id="272" r:id="rId11"/>
    <p:sldId id="280" r:id="rId12"/>
    <p:sldId id="263" r:id="rId13"/>
    <p:sldId id="266" r:id="rId14"/>
    <p:sldId id="273" r:id="rId15"/>
    <p:sldId id="283" r:id="rId16"/>
    <p:sldId id="264" r:id="rId17"/>
    <p:sldId id="275" r:id="rId18"/>
    <p:sldId id="277" r:id="rId19"/>
    <p:sldId id="279" r:id="rId20"/>
    <p:sldId id="278" r:id="rId21"/>
    <p:sldId id="281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C125-C9AC-2C4E-AE8C-87AB7074566B}" type="datetimeFigureOut">
              <a:rPr lang="en-US" smtClean="0"/>
              <a:t>6/22/10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F423-FD8D-EA40-8B77-A0E4E76C79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9AFCA5-DB9C-AD48-ACB9-B4BB5885CC8A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nt.org/owled/2010/papers/owled2010_submission_3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OWL Macro use cases – why we need shortcut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Mungall</a:t>
            </a:r>
          </a:p>
          <a:p>
            <a:r>
              <a:rPr lang="en-US" dirty="0" smtClean="0"/>
              <a:t>Alan </a:t>
            </a:r>
            <a:r>
              <a:rPr lang="en-US" dirty="0" err="1" smtClean="0"/>
              <a:t>Ruttenberg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Open Bio Ontologies Foundry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Macro language</a:t>
            </a:r>
          </a:p>
          <a:p>
            <a:pPr lvl="1"/>
            <a:r>
              <a:rPr lang="en-US" dirty="0" smtClean="0"/>
              <a:t>Where do the macros live?</a:t>
            </a:r>
          </a:p>
          <a:p>
            <a:pPr lvl="1"/>
            <a:r>
              <a:rPr lang="en-US" dirty="0" smtClean="0"/>
              <a:t>Embed or first-class citizens</a:t>
            </a:r>
          </a:p>
          <a:p>
            <a:pPr lvl="1"/>
            <a:r>
              <a:rPr lang="en-US" dirty="0" smtClean="0"/>
              <a:t>Expressivity?</a:t>
            </a:r>
          </a:p>
          <a:p>
            <a:r>
              <a:rPr lang="en-US" dirty="0" smtClean="0"/>
              <a:t>Expansion of embedded expressions?</a:t>
            </a:r>
          </a:p>
          <a:p>
            <a:pPr lvl="1"/>
            <a:r>
              <a:rPr lang="en-US" dirty="0" smtClean="0"/>
              <a:t>Expansion of axioms or parts of axioms? </a:t>
            </a:r>
          </a:p>
          <a:p>
            <a:r>
              <a:rPr lang="en-US" dirty="0" smtClean="0"/>
              <a:t>Replacement or addition</a:t>
            </a:r>
          </a:p>
          <a:p>
            <a:r>
              <a:rPr lang="en-US" dirty="0" smtClean="0"/>
              <a:t>Reasoning over unexpanded ontology</a:t>
            </a:r>
          </a:p>
          <a:p>
            <a:pPr lvl="1"/>
            <a:r>
              <a:rPr lang="en-US" dirty="0" smtClean="0"/>
              <a:t>allowed?</a:t>
            </a:r>
          </a:p>
          <a:p>
            <a:r>
              <a:rPr lang="en-US" dirty="0" smtClean="0"/>
              <a:t>Binary or </a:t>
            </a:r>
            <a:r>
              <a:rPr lang="en-US" dirty="0" err="1" smtClean="0"/>
              <a:t>n-ary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n-ary</a:t>
            </a:r>
            <a:r>
              <a:rPr lang="en-US" dirty="0" smtClean="0"/>
              <a:t>, how do we encode?</a:t>
            </a:r>
          </a:p>
          <a:p>
            <a:r>
              <a:rPr lang="en-US" dirty="0" smtClean="0"/>
              <a:t>Queries?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not use property chains?</a:t>
            </a:r>
          </a:p>
          <a:p>
            <a:r>
              <a:rPr lang="en-US" dirty="0" smtClean="0"/>
              <a:t>Reason 1</a:t>
            </a:r>
          </a:p>
          <a:p>
            <a:pPr lvl="1"/>
            <a:r>
              <a:rPr lang="en-US" dirty="0" smtClean="0"/>
              <a:t>implication is unidirectional</a:t>
            </a:r>
          </a:p>
          <a:p>
            <a:pPr lvl="1"/>
            <a:r>
              <a:rPr lang="en-US" dirty="0" smtClean="0"/>
              <a:t>Example: overlaps &lt;- has_part </a:t>
            </a:r>
            <a:r>
              <a:rPr lang="en-US" dirty="0" err="1" smtClean="0"/>
              <a:t>o</a:t>
            </a:r>
            <a:r>
              <a:rPr lang="en-US" dirty="0" smtClean="0"/>
              <a:t> part_of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Reason 2</a:t>
            </a:r>
          </a:p>
          <a:p>
            <a:pPr lvl="1"/>
            <a:r>
              <a:rPr lang="en-US" dirty="0" smtClean="0"/>
              <a:t>can’t be used for mixed constructs</a:t>
            </a:r>
          </a:p>
          <a:p>
            <a:pPr lvl="1"/>
            <a:r>
              <a:rPr lang="en-US" dirty="0" smtClean="0"/>
              <a:t>E.g.</a:t>
            </a:r>
          </a:p>
          <a:p>
            <a:pPr lvl="2"/>
            <a:r>
              <a:rPr lang="en-US" dirty="0" smtClean="0"/>
              <a:t>?X R ?Y -&gt; X </a:t>
            </a:r>
            <a:r>
              <a:rPr lang="en-US" dirty="0" err="1" smtClean="0"/>
              <a:t>subClassOf</a:t>
            </a:r>
            <a:r>
              <a:rPr lang="en-US" dirty="0" smtClean="0"/>
              <a:t> R1 some (R2 only ?Y)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Spreadsheet translation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Domain experts use spreadsheets</a:t>
            </a:r>
          </a:p>
          <a:p>
            <a:r>
              <a:rPr lang="en-US" dirty="0" smtClean="0"/>
              <a:t>We write translations that generate OWL from spreadsheets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Not optimal for all communities</a:t>
            </a:r>
          </a:p>
          <a:p>
            <a:pPr lvl="1"/>
            <a:r>
              <a:rPr lang="en-US" dirty="0" smtClean="0"/>
              <a:t>Many domain experts are semi-comfortable in OWL environments</a:t>
            </a:r>
          </a:p>
          <a:p>
            <a:pPr lvl="2"/>
            <a:r>
              <a:rPr lang="en-US" dirty="0" smtClean="0"/>
              <a:t>we want to encourage this</a:t>
            </a:r>
          </a:p>
          <a:p>
            <a:pPr lvl="1"/>
            <a:r>
              <a:rPr lang="en-US" dirty="0" smtClean="0"/>
              <a:t>original spreadsheet abstraction is lost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obo2owl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smtClean="0">
                <a:hlinkClick r:id="rId2"/>
              </a:rPr>
              <a:t>Relational patterns in OWL and their application to OBO</a:t>
            </a:r>
            <a:r>
              <a:rPr dirty="0" smtClean="0"/>
              <a:t> </a:t>
            </a:r>
            <a:br>
              <a:rPr dirty="0" smtClean="0"/>
            </a:br>
            <a:r>
              <a:rPr i="1" dirty="0" smtClean="0"/>
              <a:t>Robert Hoehndorf, Anika Oellrich, Michel Dumontier, Heinrich Herre and Dietrich Rebholz-Schuhmann</a:t>
            </a:r>
            <a:endParaRPr lang="en-US" dirty="0" smtClean="0"/>
          </a:p>
          <a:p>
            <a:r>
              <a:rPr lang="en-US" dirty="0" smtClean="0"/>
              <a:t>Ontology is authored in obo format</a:t>
            </a:r>
          </a:p>
          <a:p>
            <a:r>
              <a:rPr lang="en-US" dirty="0" smtClean="0"/>
              <a:t>Macro expansion is part of obo2owl translation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shortcut properties only existing in obo</a:t>
            </a:r>
          </a:p>
          <a:p>
            <a:pPr lvl="1"/>
            <a:r>
              <a:rPr lang="en-US" dirty="0" smtClean="0"/>
              <a:t>lost when translated to owl</a:t>
            </a:r>
          </a:p>
          <a:p>
            <a:pPr lvl="1"/>
            <a:r>
              <a:rPr lang="en-US" dirty="0" smtClean="0"/>
              <a:t>does not deal with equivalence axioms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OPPL2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OPPL2 queries: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x</a:t>
            </a:r>
            <a:r>
              <a:rPr lang="en-US" dirty="0" smtClean="0"/>
              <a:t>: SELECT ?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SubClassOf</a:t>
            </a:r>
            <a:r>
              <a:rPr lang="en-US" dirty="0" smtClean="0"/>
              <a:t> </a:t>
            </a:r>
            <a:r>
              <a:rPr lang="en-US" dirty="0" err="1" smtClean="0"/>
              <a:t>synapsed_to</a:t>
            </a:r>
            <a:r>
              <a:rPr lang="en-US" dirty="0" smtClean="0"/>
              <a:t> some ?</a:t>
            </a:r>
            <a:r>
              <a:rPr lang="en-US" dirty="0" err="1" smtClean="0"/>
              <a:t>y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			ADD </a:t>
            </a:r>
            <a:r>
              <a:rPr lang="en-US" sz="2400" i="1" dirty="0" smtClean="0">
                <a:solidFill>
                  <a:srgbClr val="FF0000"/>
                </a:solidFill>
              </a:rPr>
              <a:t>?X</a:t>
            </a:r>
            <a:r>
              <a:rPr lang="en-US" sz="1700" i="1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/>
              <a:t>SubclassOf</a:t>
            </a:r>
            <a:r>
              <a:rPr lang="en-US" sz="1700" dirty="0" smtClean="0"/>
              <a:t> (</a:t>
            </a:r>
          </a:p>
          <a:p>
            <a:pPr lvl="2">
              <a:buFont typeface="Arial" charset="0"/>
              <a:buNone/>
            </a:pP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‘pre-synaptic membrane ; GO_0042734’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‘synapse ; GO_0045202’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		‘post-synaptic membrane ; GO_0045211’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))))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Expansion code doesn’t have a home?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Unclear whether we can we use </a:t>
            </a:r>
            <a:r>
              <a:rPr lang="en-US" dirty="0" err="1" smtClean="0"/>
              <a:t>rdfs:labels</a:t>
            </a:r>
            <a:r>
              <a:rPr lang="en-US" dirty="0" smtClean="0"/>
              <a:t> in expressions.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Can’t currently access or write annotations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No abstraction (e.g. functions to be reused)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One shortcut relation needs multiple OPPL scripts for each of </a:t>
            </a:r>
            <a:r>
              <a:rPr lang="en-US" dirty="0" err="1" smtClean="0"/>
              <a:t>SubClassOf</a:t>
            </a:r>
            <a:r>
              <a:rPr lang="en-US" dirty="0" smtClean="0"/>
              <a:t>, </a:t>
            </a:r>
            <a:r>
              <a:rPr lang="en-US" dirty="0" err="1" smtClean="0"/>
              <a:t>EquivalentTo</a:t>
            </a:r>
            <a:r>
              <a:rPr lang="en-US" smtClean="0"/>
              <a:t>, …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OPPL2 – embedded expressions</a:t>
            </a:r>
            <a:endParaRPr 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But trouble if the shortcut is embedded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Have to write another pattern and expansion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792163" y="2286000"/>
            <a:ext cx="8142287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N1 connected_to some (</a:t>
            </a:r>
            <a:r>
              <a:rPr lang="en-US" b="1" u="sng">
                <a:latin typeface="Calibri" charset="0"/>
              </a:rPr>
              <a:t>synapsed_to some N2</a:t>
            </a:r>
            <a:r>
              <a:rPr lang="en-US">
                <a:latin typeface="Calibri" charset="0"/>
              </a:rPr>
              <a:t>)</a:t>
            </a:r>
          </a:p>
          <a:p>
            <a:r>
              <a:rPr lang="en-US">
                <a:latin typeface="Calibri" charset="0"/>
              </a:rPr>
              <a:t>-&gt;</a:t>
            </a:r>
          </a:p>
          <a:p>
            <a:r>
              <a:rPr lang="en-US">
                <a:latin typeface="Calibri" charset="0"/>
              </a:rPr>
              <a:t>N1 SubclassOf</a:t>
            </a:r>
          </a:p>
          <a:p>
            <a:r>
              <a:rPr lang="en-US">
                <a:latin typeface="Calibri" charset="0"/>
              </a:rPr>
              <a:t>   connected_to some 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      (has_part some (‘pre-synaptic membrane’ that part_of some</a:t>
            </a:r>
          </a:p>
          <a:p>
            <a:r>
              <a:rPr lang="en-US">
                <a:latin typeface="Calibri" charset="0"/>
              </a:rPr>
              <a:t>                       (‘synapse’ that has_part some</a:t>
            </a:r>
          </a:p>
          <a:p>
            <a:r>
              <a:rPr lang="en-US">
                <a:latin typeface="Calibri" charset="0"/>
              </a:rPr>
              <a:t>		         (‘post-synaptic membrane’ that part_of some N2))))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95263" y="5349875"/>
            <a:ext cx="90027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select ?N1:Class ?N2:Class where ?N1 subclassOf connected_to some (synapsed_to some ?N2)</a:t>
            </a:r>
          </a:p>
          <a:p>
            <a:r>
              <a:rPr lang="en-US">
                <a:latin typeface="Calibri" charset="0"/>
              </a:rPr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domain experts author ontologies using shortcut relations</a:t>
            </a:r>
          </a:p>
          <a:p>
            <a:pPr lvl="1"/>
            <a:r>
              <a:rPr lang="en-US" dirty="0" smtClean="0"/>
              <a:t>obo or owl</a:t>
            </a:r>
          </a:p>
          <a:p>
            <a:r>
              <a:rPr lang="en-US" dirty="0" smtClean="0"/>
              <a:t>macros are embedded as annotation properties</a:t>
            </a:r>
          </a:p>
          <a:p>
            <a:r>
              <a:rPr lang="en-US" dirty="0" smtClean="0"/>
              <a:t>expansion engine rewrites ontology</a:t>
            </a:r>
          </a:p>
          <a:p>
            <a:r>
              <a:rPr lang="en-US" dirty="0" smtClean="0"/>
              <a:t>can reason over pre or post expanded ontology</a:t>
            </a:r>
          </a:p>
          <a:p>
            <a:r>
              <a:rPr lang="en-US" dirty="0" smtClean="0"/>
              <a:t>we would like to do this in a standard way</a:t>
            </a:r>
          </a:p>
          <a:p>
            <a:pPr lvl="1"/>
            <a:r>
              <a:rPr lang="en-US" dirty="0" smtClean="0"/>
              <a:t>which is why we’re 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synapses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synapsed_to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>
              <a:buFont typeface="Arial" charset="0"/>
              <a:buNone/>
            </a:pPr>
            <a:r>
              <a:rPr lang="en-US" sz="1700" dirty="0"/>
              <a:t> </a:t>
            </a:r>
            <a:r>
              <a:rPr lang="en-US" sz="1700" dirty="0" smtClean="0"/>
              <a:t>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257800" y="1600200"/>
            <a:ext cx="3810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N_DEF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1754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err="1" smtClean="0">
                <a:latin typeface="Calibri" charset="0"/>
              </a:rPr>
              <a:t>Foo_synapsing_neuron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</a:rPr>
              <a:t> neuron </a:t>
            </a:r>
            <a:r>
              <a:rPr lang="en-US" dirty="0" smtClean="0">
                <a:solidFill>
                  <a:srgbClr val="0000FF"/>
                </a:solidFill>
              </a:rPr>
              <a:t>that </a:t>
            </a:r>
            <a:endParaRPr lang="en-US" dirty="0" smtClean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err="1" smtClean="0">
                <a:latin typeface="Calibri" charset="0"/>
              </a:rPr>
              <a:t>N_Foo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works for equivalence axioms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synapsed_to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>
              <a:buFont typeface="Arial" charset="0"/>
              <a:buNone/>
            </a:pPr>
            <a:r>
              <a:rPr lang="en-US" sz="1700" dirty="0"/>
              <a:t> </a:t>
            </a:r>
            <a:r>
              <a:rPr lang="en-US" sz="1700" dirty="0" smtClean="0"/>
              <a:t>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</a:rPr>
              <a:t>  </a:t>
            </a:r>
            <a:r>
              <a:rPr lang="en-US" dirty="0" smtClean="0">
                <a:latin typeface="Calibri" charset="0"/>
              </a:rPr>
              <a:t>neuron </a:t>
            </a:r>
            <a:r>
              <a:rPr lang="en-US" dirty="0" smtClean="0">
                <a:solidFill>
                  <a:srgbClr val="0000FF"/>
                </a:solidFill>
              </a:rPr>
              <a:t>that </a:t>
            </a:r>
            <a:endParaRPr lang="en-US" dirty="0" smtClean="0">
              <a:latin typeface="Calibri" charset="0"/>
            </a:endParaRP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‘</a:t>
            </a:r>
            <a:r>
              <a:rPr lang="en-US" dirty="0" smtClean="0"/>
              <a:t>B1b-B cell’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/>
              <a:t>‘B1-B cell’ and </a:t>
            </a:r>
            <a:r>
              <a:rPr lang="en-US" dirty="0" err="1" smtClean="0"/>
              <a:t>lacks_plasma_membrane_part</a:t>
            </a:r>
            <a:r>
              <a:rPr lang="en-US" dirty="0" smtClean="0"/>
              <a:t> value CD5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mixed constructs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lacks_plasma_membrane_part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1600" dirty="0" smtClean="0"/>
              <a:t>has part exactly 0 (‘plasma membrane’ and has_part some 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4572000"/>
            <a:ext cx="3810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‘</a:t>
            </a:r>
            <a:r>
              <a:rPr lang="en-US" dirty="0" smtClean="0"/>
              <a:t>B1b-B cell’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/>
              <a:t>‘B1-B cell’ and has part exactly 0 (‘plasma membrane’ and has_part some  CD5)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705600" y="35814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820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Illustration of problem</a:t>
            </a:r>
          </a:p>
          <a:p>
            <a:pPr lvl="1"/>
            <a:r>
              <a:rPr lang="en-US" dirty="0" smtClean="0"/>
              <a:t>Biological example</a:t>
            </a:r>
          </a:p>
          <a:p>
            <a:r>
              <a:rPr lang="en-US" dirty="0" smtClean="0"/>
              <a:t>Implementation choices</a:t>
            </a:r>
          </a:p>
          <a:p>
            <a:r>
              <a:rPr lang="en-US" dirty="0" smtClean="0"/>
              <a:t>Existing approaches</a:t>
            </a:r>
          </a:p>
          <a:p>
            <a:r>
              <a:rPr lang="en-US" dirty="0" smtClean="0"/>
              <a:t>A proposed approach</a:t>
            </a:r>
          </a:p>
          <a:p>
            <a:r>
              <a:rPr lang="en-US" dirty="0" smtClean="0"/>
              <a:t>Open discussion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cell nucleus</a:t>
            </a:r>
          </a:p>
          <a:p>
            <a:r>
              <a:rPr lang="en-US" dirty="0" smtClean="0">
                <a:latin typeface="Calibri" charset="0"/>
              </a:rPr>
              <a:t>Annotations: </a:t>
            </a:r>
            <a:r>
              <a:rPr lang="en-US" dirty="0" err="1" smtClean="0">
                <a:latin typeface="Calibri" charset="0"/>
              </a:rPr>
              <a:t>disconnected_from</a:t>
            </a:r>
            <a:r>
              <a:rPr lang="en-US" dirty="0" smtClean="0">
                <a:latin typeface="Calibri" charset="0"/>
              </a:rPr>
              <a:t> cytoplasm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axioms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disconnected_from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expandAssertionTo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(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/>
              <a:t> </a:t>
            </a:r>
            <a:r>
              <a:rPr lang="en-US" sz="1600" i="1" dirty="0" smtClean="0">
                <a:solidFill>
                  <a:srgbClr val="FF0000"/>
                </a:solidFill>
              </a:rPr>
              <a:t>?X) </a:t>
            </a:r>
            <a:r>
              <a:rPr lang="en-US" sz="1700" b="1" i="1" dirty="0" err="1" smtClean="0"/>
              <a:t>DisjointWith</a:t>
            </a:r>
            <a:r>
              <a:rPr lang="en-US" sz="1700" b="1" i="1" dirty="0" smtClean="0"/>
              <a:t> </a:t>
            </a:r>
            <a:r>
              <a:rPr lang="en-US" sz="1700" dirty="0" smtClean="0"/>
              <a:t> (</a:t>
            </a:r>
            <a:r>
              <a:rPr lang="en-US" sz="1700" b="1" dirty="0" smtClean="0"/>
              <a:t>part_of</a:t>
            </a:r>
            <a:r>
              <a:rPr lang="en-US" sz="1700" dirty="0" smtClean="0"/>
              <a:t>  </a:t>
            </a:r>
            <a:r>
              <a:rPr lang="en-US" sz="1600" i="1" dirty="0" smtClean="0">
                <a:solidFill>
                  <a:srgbClr val="FF0000"/>
                </a:solidFill>
              </a:rPr>
              <a:t>?Y )</a:t>
            </a:r>
            <a:r>
              <a:rPr lang="en-US" sz="1700" b="1" i="1" dirty="0" smtClean="0"/>
              <a:t> </a:t>
            </a: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part_of ‘</a:t>
            </a:r>
            <a:r>
              <a:rPr lang="en-US" dirty="0" smtClean="0"/>
              <a:t>cell nucleus</a:t>
            </a:r>
            <a:r>
              <a:rPr lang="en-US" b="1" dirty="0" smtClean="0"/>
              <a:t>’</a:t>
            </a:r>
            <a:r>
              <a:rPr lang="en-US" b="1" dirty="0" smtClean="0"/>
              <a:t>)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/>
              <a:t>DisjointWith</a:t>
            </a:r>
            <a:r>
              <a:rPr lang="en-US" b="1" i="1" dirty="0" smtClean="0"/>
              <a:t> </a:t>
            </a:r>
            <a:r>
              <a:rPr lang="en-US" dirty="0" smtClean="0"/>
              <a:t> (</a:t>
            </a:r>
            <a:r>
              <a:rPr lang="en-US" b="1" dirty="0" smtClean="0"/>
              <a:t>part_of</a:t>
            </a:r>
            <a:r>
              <a:rPr lang="en-US" dirty="0" smtClean="0"/>
              <a:t> ‘cytoplasm’)</a:t>
            </a:r>
            <a:r>
              <a:rPr lang="en-US" b="1" i="1" dirty="0" smtClean="0"/>
              <a:t> 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 Relation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 authoring complex OWL is difficult</a:t>
            </a:r>
          </a:p>
          <a:p>
            <a:r>
              <a:rPr lang="en-US" dirty="0" smtClean="0"/>
              <a:t>Different people approach this differently</a:t>
            </a:r>
          </a:p>
          <a:p>
            <a:r>
              <a:rPr lang="en-US" dirty="0" smtClean="0"/>
              <a:t>We want a single standard solution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Biology is complex</a:t>
            </a:r>
          </a:p>
          <a:p>
            <a:pPr lvl="1"/>
            <a:r>
              <a:rPr lang="en-US" dirty="0" smtClean="0"/>
              <a:t>modeling is hard</a:t>
            </a:r>
          </a:p>
          <a:p>
            <a:r>
              <a:rPr lang="en-US" dirty="0" smtClean="0"/>
              <a:t>OWL2 provides some of the needed expressivity</a:t>
            </a:r>
          </a:p>
          <a:p>
            <a:pPr lvl="1"/>
            <a:r>
              <a:rPr lang="en-US" dirty="0" smtClean="0"/>
              <a:t>…but ontologies that model the necessary detail can be difficult to work with</a:t>
            </a:r>
          </a:p>
          <a:p>
            <a:r>
              <a:rPr lang="en-US" dirty="0" smtClean="0"/>
              <a:t>Some kind of intermediate representation (IR) would help</a:t>
            </a:r>
          </a:p>
          <a:p>
            <a:r>
              <a:rPr lang="en-US" b="1" dirty="0" smtClean="0"/>
              <a:t>Ideally this representation would live in OWL and be edited in common OWL tools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549"/>
            <a:ext cx="4448783" cy="3733800"/>
          </a:xfrm>
          <a:prstGeom prst="rect">
            <a:avLst/>
          </a:prstGeo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High level modeling of (real) neural networks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286983" y="5617349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N_DEF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8336" y="1698883"/>
            <a:ext cx="84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N_ABC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090247" y="3886200"/>
            <a:ext cx="8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N_DEF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905000" y="4648200"/>
            <a:ext cx="75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N_JKL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2978336" y="5248017"/>
            <a:ext cx="80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N_GHI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286983" y="1698883"/>
            <a:ext cx="381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charset="0"/>
              </a:rPr>
              <a:t>ObjectProperty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i="1" dirty="0" err="1" smtClean="0">
                <a:latin typeface="Calibri" charset="0"/>
              </a:rPr>
              <a:t>synapsed_to</a:t>
            </a:r>
            <a:endParaRPr lang="en-US" b="1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Annotations: definition “</a:t>
            </a:r>
            <a:r>
              <a:rPr lang="en-US" b="1" dirty="0" smtClean="0"/>
              <a:t>Relation between a neuron and an anatomical structure it forms a chemical synapse to</a:t>
            </a:r>
            <a:r>
              <a:rPr lang="en-US" dirty="0" smtClean="0"/>
              <a:t>”</a:t>
            </a:r>
            <a:endParaRPr lang="en-US" dirty="0" smtClean="0">
              <a:latin typeface="Calibri" charset="0"/>
            </a:endParaRPr>
          </a:p>
          <a:p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  <a:endParaRPr lang="en-US" dirty="0" smtClean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  <a:endParaRPr lang="en-US" dirty="0" smtClean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983" y="4460438"/>
            <a:ext cx="3810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 ; </a:t>
            </a:r>
            <a:r>
              <a:rPr lang="en-US" sz="1700" b="1" dirty="0" smtClean="0"/>
              <a:t>GO_0042734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 ; </a:t>
            </a:r>
            <a:r>
              <a:rPr lang="en-US" sz="1700" b="1" dirty="0" smtClean="0"/>
              <a:t>GO_0045202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 ; </a:t>
            </a:r>
            <a:r>
              <a:rPr lang="en-US" sz="1700" b="1" dirty="0" smtClean="0"/>
              <a:t>GO_0045211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shortcuts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8229600" cy="4965700"/>
          </a:xfrm>
        </p:spPr>
        <p:txBody>
          <a:bodyPr>
            <a:normAutofit/>
          </a:bodyPr>
          <a:lstStyle/>
          <a:p>
            <a:r>
              <a:rPr lang="en-US" dirty="0" smtClean="0"/>
              <a:t>We would like to write: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?X </a:t>
            </a:r>
            <a:r>
              <a:rPr lang="en-US" dirty="0" err="1" smtClean="0"/>
              <a:t>synapsed_to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some</a:t>
            </a:r>
            <a:r>
              <a:rPr lang="en-US" dirty="0" smtClean="0">
                <a:solidFill>
                  <a:srgbClr val="0000FF"/>
                </a:solidFill>
              </a:rPr>
              <a:t> ?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endParaRPr lang="en-US" dirty="0" smtClean="0"/>
          </a:p>
          <a:p>
            <a:r>
              <a:rPr lang="en-US" dirty="0" smtClean="0"/>
              <a:t>We want to infer this is </a:t>
            </a:r>
            <a:r>
              <a:rPr lang="en-US" b="1" dirty="0" smtClean="0"/>
              <a:t>equivalent </a:t>
            </a:r>
            <a:r>
              <a:rPr lang="en-US" dirty="0" smtClean="0"/>
              <a:t>to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?X</a:t>
            </a:r>
            <a:r>
              <a:rPr lang="en-US" sz="1700" i="1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/>
              <a:t>SubclassOf</a:t>
            </a:r>
            <a:r>
              <a:rPr lang="en-US" sz="1700" dirty="0" smtClean="0"/>
              <a:t> </a:t>
            </a:r>
            <a:r>
              <a:rPr lang="en-US" sz="1700" dirty="0" smtClean="0"/>
              <a:t>(</a:t>
            </a:r>
          </a:p>
          <a:p>
            <a:pPr lvl="2">
              <a:buFont typeface="Arial" charset="0"/>
              <a:buNone/>
            </a:pP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‘pre-synaptic membrane ; </a:t>
            </a:r>
            <a:r>
              <a:rPr lang="en-US" sz="1700" dirty="0" smtClean="0"/>
              <a:t>GO_0042734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‘synapse ; </a:t>
            </a:r>
            <a:r>
              <a:rPr lang="en-US" sz="1700" dirty="0" smtClean="0"/>
              <a:t>GO_0045202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		‘post-synaptic membrane ; </a:t>
            </a:r>
            <a:r>
              <a:rPr lang="en-US" sz="1700" dirty="0" smtClean="0"/>
              <a:t>GO_0045211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7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</a:p>
          <a:p>
            <a:pPr lvl="2">
              <a:buFont typeface="Arial" charset="0"/>
              <a:buNone/>
            </a:pPr>
            <a:r>
              <a:rPr lang="en-US" sz="2100" dirty="0" smtClean="0"/>
              <a:t>	)))</a:t>
            </a:r>
            <a:r>
              <a:rPr lang="en-US" sz="21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don’t </a:t>
            </a:r>
            <a:r>
              <a:rPr lang="en-US" b="1" dirty="0" smtClean="0"/>
              <a:t>need </a:t>
            </a:r>
            <a:r>
              <a:rPr lang="en-US" dirty="0" smtClean="0"/>
              <a:t>a </a:t>
            </a:r>
            <a:r>
              <a:rPr lang="en-US" i="1" dirty="0" err="1" smtClean="0"/>
              <a:t>synapsed</a:t>
            </a:r>
            <a:r>
              <a:rPr lang="en-US" i="1" dirty="0" err="1"/>
              <a:t>_</a:t>
            </a:r>
            <a:r>
              <a:rPr lang="en-US" i="1" dirty="0" err="1" smtClean="0"/>
              <a:t>to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We can write the fully expanded axiom each time</a:t>
            </a:r>
          </a:p>
          <a:p>
            <a:pPr lvl="2"/>
            <a:r>
              <a:rPr lang="en-US" dirty="0" smtClean="0"/>
              <a:t>But we want to add 100s-1000s of axioms following this pattern</a:t>
            </a:r>
          </a:p>
          <a:p>
            <a:pPr lvl="2"/>
            <a:r>
              <a:rPr lang="en-US" dirty="0" smtClean="0"/>
              <a:t>error prone</a:t>
            </a:r>
          </a:p>
          <a:p>
            <a:pPr lvl="2"/>
            <a:r>
              <a:rPr lang="en-US" dirty="0" smtClean="0"/>
              <a:t>obscures underlying pattern</a:t>
            </a:r>
          </a:p>
          <a:p>
            <a:pPr lvl="2"/>
            <a:r>
              <a:rPr lang="en-US" dirty="0" smtClean="0"/>
              <a:t>we might want to modify representation choices later on</a:t>
            </a:r>
          </a:p>
          <a:p>
            <a:r>
              <a:rPr lang="en-US" dirty="0" smtClean="0"/>
              <a:t>Ideally we would have </a:t>
            </a:r>
            <a:r>
              <a:rPr lang="en-US" b="1" dirty="0" smtClean="0"/>
              <a:t>shortcut properties</a:t>
            </a:r>
          </a:p>
          <a:p>
            <a:pPr lvl="1"/>
            <a:r>
              <a:rPr lang="en-US" dirty="0" smtClean="0"/>
              <a:t>expand to more complex axioms using </a:t>
            </a:r>
            <a:r>
              <a:rPr lang="en-US" b="1" dirty="0" smtClean="0"/>
              <a:t>macro definitions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smtClean="0"/>
              <a:t>Use shortcut object properties </a:t>
            </a:r>
            <a:r>
              <a:rPr lang="en-US" sz="2700" b="1" smtClean="0"/>
              <a:t>within </a:t>
            </a:r>
            <a:r>
              <a:rPr lang="en-US" sz="2700" smtClean="0"/>
              <a:t>OWL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translated from other syntax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existing OWL environment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Expanding axioms should only produce </a:t>
            </a:r>
            <a:r>
              <a:rPr lang="en-US" sz="2700" b="1" smtClean="0"/>
              <a:t>new </a:t>
            </a:r>
            <a:r>
              <a:rPr lang="en-US" sz="2700" smtClean="0"/>
              <a:t>inferences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Shortcuts should be able to annotation properties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Should be able to assert multiple statements, annotations (e.g. for provenance)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Expansions should be able to be re-definable, re-runnable (so debuggable)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(nice to have): Real abstraction/programming language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7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1291</Words>
  <Application>Microsoft Macintosh PowerPoint</Application>
  <PresentationFormat>On-screen Show (4:3)</PresentationFormat>
  <Paragraphs>206</Paragraphs>
  <Slides>22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OWL Macro use cases – why we need shortcut relations</vt:lpstr>
      <vt:lpstr>Outline</vt:lpstr>
      <vt:lpstr>Background</vt:lpstr>
      <vt:lpstr>Example: High level modeling of (real) neural networks</vt:lpstr>
      <vt:lpstr>Modeling in more detail</vt:lpstr>
      <vt:lpstr>Modeling in more detail</vt:lpstr>
      <vt:lpstr>Taking shortcuts</vt:lpstr>
      <vt:lpstr>Is this a problem?</vt:lpstr>
      <vt:lpstr>Requirements</vt:lpstr>
      <vt:lpstr>Implementation choices</vt:lpstr>
      <vt:lpstr>Property chains</vt:lpstr>
      <vt:lpstr>Spreadsheet translation approach</vt:lpstr>
      <vt:lpstr>obo2owl approach</vt:lpstr>
      <vt:lpstr>OPPL2 approach</vt:lpstr>
      <vt:lpstr>OPPL2 – embedded expressions</vt:lpstr>
      <vt:lpstr>Our current approach</vt:lpstr>
      <vt:lpstr>Example: synapses</vt:lpstr>
      <vt:lpstr>Also works for equivalence axioms</vt:lpstr>
      <vt:lpstr>Chaining mixed constructs</vt:lpstr>
      <vt:lpstr>Expansion of axioms</vt:lpstr>
      <vt:lpstr>OBO Relation Ontology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Mungall</dc:creator>
  <cp:lastModifiedBy>Chris Mungall</cp:lastModifiedBy>
  <cp:revision>76</cp:revision>
  <dcterms:created xsi:type="dcterms:W3CDTF">2010-06-21T21:11:36Z</dcterms:created>
  <dcterms:modified xsi:type="dcterms:W3CDTF">2010-06-22T16:21:39Z</dcterms:modified>
</cp:coreProperties>
</file>