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56" r:id="rId2"/>
    <p:sldId id="274" r:id="rId3"/>
    <p:sldId id="260" r:id="rId4"/>
    <p:sldId id="258" r:id="rId5"/>
    <p:sldId id="265" r:id="rId6"/>
    <p:sldId id="270" r:id="rId7"/>
    <p:sldId id="259" r:id="rId8"/>
    <p:sldId id="261" r:id="rId9"/>
    <p:sldId id="282" r:id="rId10"/>
    <p:sldId id="272" r:id="rId11"/>
    <p:sldId id="280" r:id="rId12"/>
    <p:sldId id="263" r:id="rId13"/>
    <p:sldId id="266" r:id="rId14"/>
    <p:sldId id="273" r:id="rId15"/>
    <p:sldId id="283" r:id="rId16"/>
    <p:sldId id="264" r:id="rId17"/>
    <p:sldId id="275" r:id="rId18"/>
    <p:sldId id="277" r:id="rId19"/>
    <p:sldId id="279" r:id="rId20"/>
    <p:sldId id="278" r:id="rId21"/>
    <p:sldId id="28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C125-C9AC-2C4E-AE8C-87AB7074566B}" type="datetimeFigureOut">
              <a:rPr lang="en-US" smtClean="0"/>
              <a:t>6/22/10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423-FD8D-EA40-8B77-A0E4E76C7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AFCA5-DB9C-AD48-ACB9-B4BB5885CC8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nt.org/owled/2010/papers/owled2010_submission_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Bio Ontologies Foundry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Where do the macros live?</a:t>
            </a:r>
          </a:p>
          <a:p>
            <a:pPr lvl="1"/>
            <a:r>
              <a:rPr lang="en-US" dirty="0" smtClean="0"/>
              <a:t>Embed or first-class citizens</a:t>
            </a:r>
          </a:p>
          <a:p>
            <a:pPr lvl="1"/>
            <a:r>
              <a:rPr lang="en-US" dirty="0" smtClean="0"/>
              <a:t>Expressivity?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Expansion of axioms or parts of axioms? </a:t>
            </a:r>
          </a:p>
          <a:p>
            <a:r>
              <a:rPr lang="en-US" dirty="0" smtClean="0"/>
              <a:t>Replacement or addition</a:t>
            </a:r>
          </a:p>
          <a:p>
            <a:r>
              <a:rPr lang="en-US" dirty="0" smtClean="0"/>
              <a:t>Reasoning over unexpanded ontology</a:t>
            </a:r>
          </a:p>
          <a:p>
            <a:pPr lvl="1"/>
            <a:r>
              <a:rPr lang="en-US" dirty="0" smtClean="0"/>
              <a:t>allowed?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not use property chains?</a:t>
            </a:r>
          </a:p>
          <a:p>
            <a:r>
              <a:rPr lang="en-US" dirty="0" smtClean="0"/>
              <a:t>Reason 1</a:t>
            </a:r>
          </a:p>
          <a:p>
            <a:pPr lvl="1"/>
            <a:r>
              <a:rPr lang="en-US" dirty="0" smtClean="0"/>
              <a:t>implication is unidirectional</a:t>
            </a:r>
          </a:p>
          <a:p>
            <a:pPr lvl="1"/>
            <a:r>
              <a:rPr lang="en-US" dirty="0" smtClean="0"/>
              <a:t>Example: overlaps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/>
              <a:t> has_part </a:t>
            </a:r>
            <a:r>
              <a:rPr lang="en-US" dirty="0" err="1" smtClean="0"/>
              <a:t>o</a:t>
            </a:r>
            <a:r>
              <a:rPr lang="en-US" dirty="0" smtClean="0"/>
              <a:t> part_of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Reason 2</a:t>
            </a:r>
          </a:p>
          <a:p>
            <a:pPr lvl="1"/>
            <a:r>
              <a:rPr lang="en-US" dirty="0" smtClean="0"/>
              <a:t>can’t be used for mixed constructs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?X R ?Y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X </a:t>
            </a:r>
            <a:r>
              <a:rPr lang="en-US" dirty="0" err="1" smtClean="0"/>
              <a:t>subClassOf</a:t>
            </a:r>
            <a:r>
              <a:rPr lang="en-US" dirty="0" smtClean="0"/>
              <a:t> R1 some (R2 only ?Y)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translation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obo2owl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>
                <a:hlinkClick r:id="rId2"/>
              </a:rPr>
              <a:t>Relational patterns in OWL and their application to OBO</a:t>
            </a:r>
            <a:r>
              <a:rPr dirty="0" smtClean="0"/>
              <a:t> </a:t>
            </a:r>
            <a:br>
              <a:rPr dirty="0" smtClean="0"/>
            </a:br>
            <a:r>
              <a:rPr i="1" dirty="0" smtClean="0"/>
              <a:t>Robert Hoehndorf, Anika Oellrich, Michel Dumontier, Heinrich Herre and Dietrich Rebholz-Schuhmann</a:t>
            </a:r>
            <a:endParaRPr lang="en-US" dirty="0" smtClean="0"/>
          </a:p>
          <a:p>
            <a:r>
              <a:rPr lang="en-US" dirty="0" smtClean="0"/>
              <a:t>Ontology is authored in obo format</a:t>
            </a:r>
          </a:p>
          <a:p>
            <a:r>
              <a:rPr lang="en-US" dirty="0" smtClean="0"/>
              <a:t>Macro expansion is part of obo2owl translation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  <a:p>
            <a:pPr lvl="1"/>
            <a:r>
              <a:rPr lang="en-US" dirty="0" smtClean="0"/>
              <a:t>lost when translated to owl</a:t>
            </a:r>
          </a:p>
          <a:p>
            <a:pPr lvl="1"/>
            <a:r>
              <a:rPr lang="en-US" dirty="0" smtClean="0"/>
              <a:t>does not deal with equivalence axioms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OPPL2 queries: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x</a:t>
            </a:r>
            <a:r>
              <a:rPr lang="en-US" dirty="0" smtClean="0"/>
              <a:t>: SELECT ?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SubClassOf</a:t>
            </a:r>
            <a:r>
              <a:rPr lang="en-US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some ?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ADD </a:t>
            </a: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GO_0042734’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GO_0045202’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GO_0045211’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))))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Expansion code doesn’t have a home?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Unclear whether we can we use </a:t>
            </a:r>
            <a:r>
              <a:rPr lang="en-US" dirty="0" err="1" smtClean="0"/>
              <a:t>rdfs:labels</a:t>
            </a:r>
            <a:r>
              <a:rPr lang="en-US" dirty="0" smtClean="0"/>
              <a:t> in expressions.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Can’t currently access or write annotations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No abstraction (e.g. functions to be reused)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One shortcut relation needs multiple OPPL scripts for each of </a:t>
            </a:r>
            <a:r>
              <a:rPr lang="en-US" dirty="0" err="1" smtClean="0"/>
              <a:t>SubClassOf</a:t>
            </a:r>
            <a:r>
              <a:rPr lang="en-US" dirty="0" smtClean="0"/>
              <a:t>, </a:t>
            </a:r>
            <a:r>
              <a:rPr lang="en-US" dirty="0" err="1" smtClean="0"/>
              <a:t>EquivalentTo</a:t>
            </a:r>
            <a:r>
              <a:rPr lang="en-US" dirty="0" smtClean="0"/>
              <a:t>, 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– embedded expressions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But trouble if the shortcut is embedded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Have to write another pattern and expansion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92163" y="2286000"/>
            <a:ext cx="8142287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N1 connected_to some (</a:t>
            </a:r>
            <a:r>
              <a:rPr lang="en-US" b="1" u="sng">
                <a:latin typeface="Calibri" charset="0"/>
              </a:rPr>
              <a:t>synapsed_to some N2</a:t>
            </a:r>
            <a:r>
              <a:rPr lang="en-US">
                <a:latin typeface="Calibri" charset="0"/>
              </a:rPr>
              <a:t>)</a:t>
            </a:r>
          </a:p>
          <a:p>
            <a:r>
              <a:rPr lang="en-US">
                <a:latin typeface="Calibri" charset="0"/>
              </a:rPr>
              <a:t>-&gt;</a:t>
            </a:r>
          </a:p>
          <a:p>
            <a:r>
              <a:rPr lang="en-US">
                <a:latin typeface="Calibri" charset="0"/>
              </a:rPr>
              <a:t>N1 SubclassOf</a:t>
            </a:r>
          </a:p>
          <a:p>
            <a:r>
              <a:rPr lang="en-US">
                <a:latin typeface="Calibri" charset="0"/>
              </a:rPr>
              <a:t>   connected_to some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    (has_part some (‘pre-synaptic membrane’ that part_of some</a:t>
            </a:r>
          </a:p>
          <a:p>
            <a:r>
              <a:rPr lang="en-US">
                <a:latin typeface="Calibri" charset="0"/>
              </a:rPr>
              <a:t>                       (‘synapse’ that has_part some</a:t>
            </a:r>
          </a:p>
          <a:p>
            <a:r>
              <a:rPr lang="en-US">
                <a:latin typeface="Calibri" charset="0"/>
              </a:rPr>
              <a:t>		         (‘post-synaptic membrane’ that part_of some N2))))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95263" y="5349875"/>
            <a:ext cx="9002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select ?N1:Class ?N2:Class where ?N1 subclassOf connected_to some (synapsed_to some ?N2)</a:t>
            </a:r>
          </a:p>
          <a:p>
            <a:r>
              <a:rPr lang="en-US">
                <a:latin typeface="Calibri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err="1" smtClean="0">
                <a:latin typeface="Calibri" charset="0"/>
              </a:rPr>
              <a:t>Foo_synapsing_neuron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err="1" smtClean="0">
                <a:latin typeface="Calibri" charset="0"/>
              </a:rPr>
              <a:t>N_Foo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for equivalence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 </a:t>
            </a:r>
            <a:r>
              <a:rPr lang="en-US" dirty="0" smtClean="0">
                <a:latin typeface="Calibri" charset="0"/>
              </a:rPr>
              <a:t>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</a:t>
            </a:r>
            <a:r>
              <a:rPr lang="en-US" dirty="0" err="1" smtClean="0"/>
              <a:t>lacks_plasma_membrane_part</a:t>
            </a:r>
            <a:r>
              <a:rPr lang="en-US" dirty="0" smtClean="0"/>
              <a:t> value CD5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mixed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lacks_plasma_membrane_part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1600" dirty="0" smtClean="0"/>
              <a:t>has part exactly 0 (‘plasma membrane’ and has_part some 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810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has part exactly 0 (‘plasma membrane’ and has_part some  CD5)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05600" y="35814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820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Illustration of problem</a:t>
            </a:r>
          </a:p>
          <a:p>
            <a:pPr lvl="1"/>
            <a:r>
              <a:rPr lang="en-US" dirty="0" smtClean="0"/>
              <a:t>Biological example: neural networks</a:t>
            </a:r>
          </a:p>
          <a:p>
            <a:r>
              <a:rPr lang="en-US" dirty="0" smtClean="0"/>
              <a:t>Implementation choices and existing approaches</a:t>
            </a:r>
          </a:p>
          <a:p>
            <a:pPr lvl="1"/>
            <a:r>
              <a:rPr lang="en-US" dirty="0" smtClean="0"/>
              <a:t>property chains</a:t>
            </a:r>
          </a:p>
          <a:p>
            <a:pPr lvl="1"/>
            <a:r>
              <a:rPr lang="en-US" dirty="0" smtClean="0"/>
              <a:t>spreadsheet translation</a:t>
            </a:r>
          </a:p>
          <a:p>
            <a:pPr lvl="1"/>
            <a:r>
              <a:rPr lang="en-US" dirty="0" smtClean="0"/>
              <a:t>OPPL/OPPL2</a:t>
            </a:r>
          </a:p>
          <a:p>
            <a:r>
              <a:rPr lang="en-US" dirty="0" smtClean="0"/>
              <a:t>A proposed approach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cell nucleus</a:t>
            </a:r>
          </a:p>
          <a:p>
            <a:r>
              <a:rPr lang="en-US" dirty="0" smtClean="0">
                <a:latin typeface="Calibri" charset="0"/>
              </a:rPr>
              <a:t>Annotations: </a:t>
            </a:r>
            <a:r>
              <a:rPr lang="en-US" dirty="0" err="1" smtClean="0">
                <a:latin typeface="Calibri" charset="0"/>
              </a:rPr>
              <a:t>disconnected_from</a:t>
            </a:r>
            <a:r>
              <a:rPr lang="en-US" dirty="0" smtClean="0">
                <a:latin typeface="Calibri" charset="0"/>
              </a:rPr>
              <a:t> cytoplasm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disconnected_from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expandAssertionTo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/>
              <a:t> </a:t>
            </a:r>
            <a:r>
              <a:rPr lang="en-US" sz="1600" i="1" dirty="0" smtClean="0">
                <a:solidFill>
                  <a:srgbClr val="FF0000"/>
                </a:solidFill>
              </a:rPr>
              <a:t>?X) </a:t>
            </a:r>
            <a:r>
              <a:rPr lang="en-US" sz="1700" b="1" i="1" dirty="0" err="1" smtClean="0"/>
              <a:t>DisjointWith</a:t>
            </a:r>
            <a:r>
              <a:rPr lang="en-US" sz="1700" b="1" i="1" dirty="0" smtClean="0"/>
              <a:t> </a:t>
            </a: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 </a:t>
            </a:r>
            <a:r>
              <a:rPr lang="en-US" sz="1600" i="1" dirty="0" smtClean="0">
                <a:solidFill>
                  <a:srgbClr val="FF0000"/>
                </a:solidFill>
              </a:rPr>
              <a:t>?Y )</a:t>
            </a:r>
            <a:r>
              <a:rPr lang="en-US" sz="1700" b="1" i="1" dirty="0" smtClean="0"/>
              <a:t> </a:t>
            </a: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part_of ‘</a:t>
            </a:r>
            <a:r>
              <a:rPr lang="en-US" dirty="0" smtClean="0"/>
              <a:t>cell nucleus</a:t>
            </a:r>
            <a:r>
              <a:rPr lang="en-US" b="1" dirty="0" smtClean="0"/>
              <a:t>’</a:t>
            </a:r>
            <a:r>
              <a:rPr lang="en-US" b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DisjointWith</a:t>
            </a:r>
            <a:r>
              <a:rPr lang="en-US" b="1" i="1" dirty="0" smtClean="0"/>
              <a:t> </a:t>
            </a:r>
            <a:r>
              <a:rPr lang="en-US" dirty="0" smtClean="0"/>
              <a:t> (</a:t>
            </a:r>
            <a:r>
              <a:rPr lang="en-US" b="1" dirty="0" smtClean="0"/>
              <a:t>part_of</a:t>
            </a:r>
            <a:r>
              <a:rPr lang="en-US" dirty="0" smtClean="0"/>
              <a:t> ‘cytoplasm’)</a:t>
            </a:r>
            <a:r>
              <a:rPr lang="en-US" b="1" i="1" dirty="0" smtClean="0"/>
              <a:t> 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Bio Ontologies Relation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object properties for use in the biological and biomedical sciences</a:t>
            </a:r>
          </a:p>
          <a:p>
            <a:r>
              <a:rPr lang="en-US" dirty="0" smtClean="0"/>
              <a:t>Principles:</a:t>
            </a:r>
          </a:p>
          <a:p>
            <a:pPr lvl="1"/>
            <a:r>
              <a:rPr lang="en-US" dirty="0" smtClean="0"/>
              <a:t>relations must be defined in terms of more basic primitive relations</a:t>
            </a:r>
          </a:p>
          <a:p>
            <a:pPr lvl="1"/>
            <a:r>
              <a:rPr lang="en-US" dirty="0" smtClean="0"/>
              <a:t>these basic relations live in BFO (Basic Formal Ontology)</a:t>
            </a:r>
          </a:p>
          <a:p>
            <a:r>
              <a:rPr lang="en-US" dirty="0" smtClean="0"/>
              <a:t>We are using the macro expansions as definitions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others find authoring complex OWL axioms difficult/repetitive?</a:t>
            </a:r>
          </a:p>
          <a:p>
            <a:r>
              <a:rPr lang="en-US" dirty="0" smtClean="0"/>
              <a:t>What approach do you use?</a:t>
            </a:r>
          </a:p>
          <a:p>
            <a:r>
              <a:rPr lang="en-US" dirty="0" smtClean="0"/>
              <a:t>Should we have a standard solution?</a:t>
            </a:r>
          </a:p>
          <a:p>
            <a:r>
              <a:rPr lang="en-US" dirty="0" smtClean="0"/>
              <a:t>Expansion </a:t>
            </a:r>
            <a:r>
              <a:rPr lang="en-US" smtClean="0"/>
              <a:t>in queries?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Biology is complex</a:t>
            </a:r>
          </a:p>
          <a:p>
            <a:pPr lvl="1"/>
            <a:r>
              <a:rPr lang="en-US" dirty="0" smtClean="0"/>
              <a:t>modeling is hard</a:t>
            </a:r>
          </a:p>
          <a:p>
            <a:r>
              <a:rPr lang="en-US" dirty="0" smtClean="0"/>
              <a:t>OWL2 provides some of the needed expressivity</a:t>
            </a:r>
          </a:p>
          <a:p>
            <a:pPr lvl="1"/>
            <a:r>
              <a:rPr lang="en-US" dirty="0" smtClean="0"/>
              <a:t>…but 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 ; </a:t>
            </a:r>
            <a:r>
              <a:rPr lang="en-US" sz="1700" b="1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 ; </a:t>
            </a:r>
            <a:r>
              <a:rPr lang="en-US" sz="1700" b="1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 ; </a:t>
            </a:r>
            <a:r>
              <a:rPr lang="en-US" sz="1700" b="1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?X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r>
              <a:rPr lang="en-US" dirty="0" smtClean="0"/>
              <a:t>We want to infer this is </a:t>
            </a:r>
            <a:r>
              <a:rPr lang="en-US" b="1" dirty="0" smtClean="0"/>
              <a:t>equivalent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7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  <a:r>
              <a:rPr lang="en-US" sz="2100" dirty="0" smtClean="0"/>
              <a:t>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i="1" dirty="0" err="1" smtClean="0"/>
              <a:t>synapsed</a:t>
            </a:r>
            <a:r>
              <a:rPr lang="en-US" i="1" dirty="0" err="1"/>
              <a:t>_</a:t>
            </a:r>
            <a:r>
              <a:rPr lang="en-US" i="1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2"/>
            <a:r>
              <a:rPr lang="en-US" dirty="0" smtClean="0"/>
              <a:t>But 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obscures underlying pattern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pPr lvl="3"/>
            <a:r>
              <a:rPr lang="en-US" dirty="0" smtClean="0"/>
              <a:t>or defer (e.g. description graphs)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Use shortcut object properties </a:t>
            </a:r>
            <a:r>
              <a:rPr lang="en-US" sz="2700" b="1" smtClean="0"/>
              <a:t>within </a:t>
            </a:r>
            <a:r>
              <a:rPr lang="en-US" sz="2700" smtClean="0"/>
              <a:t>OWL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translated from other syntax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existing OWL environment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Expanding axioms should only produce </a:t>
            </a:r>
            <a:r>
              <a:rPr lang="en-US" sz="2700" b="1" smtClean="0"/>
              <a:t>new </a:t>
            </a:r>
            <a:r>
              <a:rPr lang="en-US" sz="2700" smtClean="0"/>
              <a:t>inferences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Shortcuts should be able to annotation properties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Should be able to assert multiple statements, annotations (e.g. for provenance)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Expansions should be able to be re-definable, re-runnable (so debuggable)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(nice to have): Real abstraction/programming language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7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1367</Words>
  <Application>Microsoft Macintosh PowerPoint</Application>
  <PresentationFormat>On-screen Show (4:3)</PresentationFormat>
  <Paragraphs>214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OWL Macro use cases – why we need shortcut relations</vt:lpstr>
      <vt:lpstr>Outline</vt:lpstr>
      <vt:lpstr>Background</vt:lpstr>
      <vt:lpstr>Example: High level modeling of (real) neural networks</vt:lpstr>
      <vt:lpstr>Modeling in more detail</vt:lpstr>
      <vt:lpstr>Modeling in more detail</vt:lpstr>
      <vt:lpstr>Taking shortcuts</vt:lpstr>
      <vt:lpstr>Is this a problem?</vt:lpstr>
      <vt:lpstr>Requirements</vt:lpstr>
      <vt:lpstr>Implementation choices</vt:lpstr>
      <vt:lpstr>Property chains</vt:lpstr>
      <vt:lpstr>Spreadsheet translation approach</vt:lpstr>
      <vt:lpstr>obo2owl approach</vt:lpstr>
      <vt:lpstr>OPPL2 approach</vt:lpstr>
      <vt:lpstr>OPPL2 – embedded expressions</vt:lpstr>
      <vt:lpstr>Our current approach</vt:lpstr>
      <vt:lpstr>Example: synapses</vt:lpstr>
      <vt:lpstr>Also works for equivalence axioms</vt:lpstr>
      <vt:lpstr>Chaining mixed constructs</vt:lpstr>
      <vt:lpstr>Expansion of axioms</vt:lpstr>
      <vt:lpstr>Open Bio Ontologies Relation Ontology</vt:lpstr>
      <vt:lpstr>Open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80</cp:revision>
  <dcterms:created xsi:type="dcterms:W3CDTF">2010-06-21T21:11:36Z</dcterms:created>
  <dcterms:modified xsi:type="dcterms:W3CDTF">2010-06-22T16:37:11Z</dcterms:modified>
</cp:coreProperties>
</file>