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74" r:id="rId3"/>
    <p:sldId id="260" r:id="rId4"/>
    <p:sldId id="258" r:id="rId5"/>
    <p:sldId id="265" r:id="rId6"/>
    <p:sldId id="270" r:id="rId7"/>
    <p:sldId id="259" r:id="rId8"/>
    <p:sldId id="261" r:id="rId9"/>
    <p:sldId id="271" r:id="rId10"/>
    <p:sldId id="272" r:id="rId11"/>
    <p:sldId id="280" r:id="rId12"/>
    <p:sldId id="263" r:id="rId13"/>
    <p:sldId id="266" r:id="rId14"/>
    <p:sldId id="273" r:id="rId15"/>
    <p:sldId id="264" r:id="rId16"/>
    <p:sldId id="275" r:id="rId17"/>
    <p:sldId id="277" r:id="rId18"/>
    <p:sldId id="279" r:id="rId19"/>
    <p:sldId id="278" r:id="rId20"/>
    <p:sldId id="281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ableStyles" Target="tableStyles.xml"/><Relationship Id="rId14" Type="http://schemas.openxmlformats.org/officeDocument/2006/relationships/slide" Target="slides/slide13.xml"/><Relationship Id="rId23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26" Type="http://schemas.openxmlformats.org/officeDocument/2006/relationships/theme" Target="theme/theme1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ont.org/owled/2010/papers/owled2010_submission_3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OWL Macro use cases – why we need shortcut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Mungall</a:t>
            </a:r>
          </a:p>
          <a:p>
            <a:r>
              <a:rPr lang="en-US" dirty="0" smtClean="0"/>
              <a:t>Alan </a:t>
            </a:r>
            <a:r>
              <a:rPr lang="en-US" dirty="0" err="1" smtClean="0"/>
              <a:t>Ruttenberg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Open Bio Ontologies Foundry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Macro language</a:t>
            </a:r>
          </a:p>
          <a:p>
            <a:pPr lvl="1"/>
            <a:r>
              <a:rPr lang="en-US" dirty="0" smtClean="0"/>
              <a:t>Where do the macros live?</a:t>
            </a:r>
          </a:p>
          <a:p>
            <a:pPr lvl="1"/>
            <a:r>
              <a:rPr lang="en-US" dirty="0" smtClean="0"/>
              <a:t>Embed or first-class citizens</a:t>
            </a:r>
          </a:p>
          <a:p>
            <a:pPr lvl="1"/>
            <a:r>
              <a:rPr lang="en-US" dirty="0" smtClean="0"/>
              <a:t>Expressivity?</a:t>
            </a:r>
          </a:p>
          <a:p>
            <a:r>
              <a:rPr lang="en-US" dirty="0" smtClean="0"/>
              <a:t>Expansion of embedded expressions?</a:t>
            </a:r>
          </a:p>
          <a:p>
            <a:pPr lvl="1"/>
            <a:r>
              <a:rPr lang="en-US" dirty="0" smtClean="0"/>
              <a:t>Expansion of axioms or parts of axioms? </a:t>
            </a:r>
          </a:p>
          <a:p>
            <a:r>
              <a:rPr lang="en-US" dirty="0" smtClean="0"/>
              <a:t>Replacement or addition</a:t>
            </a:r>
          </a:p>
          <a:p>
            <a:r>
              <a:rPr lang="en-US" dirty="0" smtClean="0"/>
              <a:t>Reasoning over unexpanded ontology</a:t>
            </a:r>
          </a:p>
          <a:p>
            <a:pPr lvl="1"/>
            <a:r>
              <a:rPr lang="en-US" dirty="0" smtClean="0"/>
              <a:t>allowed?</a:t>
            </a:r>
          </a:p>
          <a:p>
            <a:r>
              <a:rPr lang="en-US" dirty="0" smtClean="0"/>
              <a:t>Binary or </a:t>
            </a:r>
            <a:r>
              <a:rPr lang="en-US" dirty="0" err="1" smtClean="0"/>
              <a:t>n-ary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n-ary</a:t>
            </a:r>
            <a:r>
              <a:rPr lang="en-US" dirty="0" smtClean="0"/>
              <a:t>, how do we encode?</a:t>
            </a:r>
          </a:p>
          <a:p>
            <a:r>
              <a:rPr lang="en-US" dirty="0" smtClean="0"/>
              <a:t>Queries?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Spreadsheet translation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Domain experts use spreadsheets</a:t>
            </a:r>
          </a:p>
          <a:p>
            <a:r>
              <a:rPr lang="en-US" dirty="0" smtClean="0"/>
              <a:t>We write translations that generate OWL from spreadsheets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Not optimal for all communities</a:t>
            </a:r>
          </a:p>
          <a:p>
            <a:pPr lvl="1"/>
            <a:r>
              <a:rPr lang="en-US" dirty="0" smtClean="0"/>
              <a:t>Many domain experts are semi-comfortable in OWL environments</a:t>
            </a:r>
          </a:p>
          <a:p>
            <a:pPr lvl="2"/>
            <a:r>
              <a:rPr lang="en-US" dirty="0" smtClean="0"/>
              <a:t>we want to encourage this</a:t>
            </a:r>
          </a:p>
          <a:p>
            <a:pPr lvl="1"/>
            <a:r>
              <a:rPr lang="en-US" dirty="0" smtClean="0"/>
              <a:t>original spreadsheet abstraction is lost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obo2owl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 smtClean="0">
                <a:hlinkClick r:id="rId2"/>
              </a:rPr>
              <a:t>Relational patterns in OWL and their application to OBO</a:t>
            </a:r>
            <a:r>
              <a:rPr dirty="0" smtClean="0"/>
              <a:t> </a:t>
            </a:r>
            <a:br>
              <a:rPr dirty="0" smtClean="0"/>
            </a:br>
            <a:r>
              <a:rPr i="1" dirty="0" smtClean="0"/>
              <a:t>Robert Hoehndorf, Anika Oellrich, Michel Dumontier, Heinrich Herre and Dietrich Rebholz-Schuhmann</a:t>
            </a:r>
            <a:endParaRPr lang="en-US" dirty="0" smtClean="0"/>
          </a:p>
          <a:p>
            <a:r>
              <a:rPr lang="en-US" dirty="0" smtClean="0"/>
              <a:t>Ontology is authored in obo format</a:t>
            </a:r>
          </a:p>
          <a:p>
            <a:r>
              <a:rPr lang="en-US" dirty="0" smtClean="0"/>
              <a:t>Macro expansion is part of obo2owl translation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shortcut properties only existing in obo</a:t>
            </a:r>
          </a:p>
          <a:p>
            <a:pPr lvl="1"/>
            <a:r>
              <a:rPr lang="en-US" dirty="0" smtClean="0"/>
              <a:t>lost when translated to owl</a:t>
            </a:r>
          </a:p>
          <a:p>
            <a:pPr lvl="1"/>
            <a:r>
              <a:rPr lang="en-US" dirty="0" smtClean="0"/>
              <a:t>does not deal with equivalence axioms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OPPL2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OPPL2 queries:</a:t>
            </a:r>
          </a:p>
          <a:p>
            <a:pPr lvl="1"/>
            <a:r>
              <a:rPr lang="en-US" dirty="0" smtClean="0"/>
              <a:t>SELECT ?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SubClassOf</a:t>
            </a:r>
            <a:r>
              <a:rPr lang="en-US" dirty="0" smtClean="0"/>
              <a:t> </a:t>
            </a:r>
            <a:r>
              <a:rPr lang="en-US" dirty="0" err="1" smtClean="0"/>
              <a:t>synapsed_to</a:t>
            </a:r>
            <a:r>
              <a:rPr lang="en-US" dirty="0" smtClean="0"/>
              <a:t> some ?</a:t>
            </a:r>
            <a:r>
              <a:rPr lang="en-US" dirty="0" err="1" smtClean="0"/>
              <a:t>y</a:t>
            </a: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			ADD </a:t>
            </a:r>
            <a:r>
              <a:rPr lang="en-US" sz="2400" i="1" dirty="0" smtClean="0">
                <a:solidFill>
                  <a:srgbClr val="FF0000"/>
                </a:solidFill>
              </a:rPr>
              <a:t>?X</a:t>
            </a:r>
            <a:r>
              <a:rPr lang="en-US" sz="1700" i="1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/>
              <a:t>SubclassOf</a:t>
            </a:r>
            <a:r>
              <a:rPr lang="en-US" sz="1700" dirty="0" smtClean="0"/>
              <a:t> (</a:t>
            </a:r>
          </a:p>
          <a:p>
            <a:pPr lvl="2">
              <a:buFont typeface="Arial" charset="0"/>
              <a:buNone/>
            </a:pP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‘pre-synaptic membrane ; GO_0042734’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‘synapse ; GO_0045202’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		‘post-synaptic membrane ; GO_0045211’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))))</a:t>
            </a:r>
          </a:p>
          <a:p>
            <a:r>
              <a:rPr lang="en-US" dirty="0" smtClean="0"/>
              <a:t>Limitations: axiom-level</a:t>
            </a:r>
          </a:p>
          <a:p>
            <a:pPr lvl="1"/>
            <a:r>
              <a:rPr lang="en-US" dirty="0" smtClean="0"/>
              <a:t>we would like to replace arbitrary expressions</a:t>
            </a:r>
          </a:p>
          <a:p>
            <a:r>
              <a:rPr lang="en-US" dirty="0" smtClean="0"/>
              <a:t>Can we make the OPPL2 queries part of the ontology?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domain experts author ontologies using shortcut relations</a:t>
            </a:r>
          </a:p>
          <a:p>
            <a:pPr lvl="1"/>
            <a:r>
              <a:rPr lang="en-US" dirty="0" smtClean="0"/>
              <a:t>obo or owl</a:t>
            </a:r>
          </a:p>
          <a:p>
            <a:r>
              <a:rPr lang="en-US" dirty="0" smtClean="0"/>
              <a:t>macros are embedded as annotation properties</a:t>
            </a:r>
          </a:p>
          <a:p>
            <a:r>
              <a:rPr lang="en-US" dirty="0" smtClean="0"/>
              <a:t>expansion engine rewrites ontology</a:t>
            </a:r>
          </a:p>
          <a:p>
            <a:r>
              <a:rPr lang="en-US" dirty="0" smtClean="0"/>
              <a:t>can reason over pre or post expanded ontology</a:t>
            </a:r>
          </a:p>
          <a:p>
            <a:r>
              <a:rPr lang="en-US" dirty="0" smtClean="0"/>
              <a:t>we would like to do this in a standard way</a:t>
            </a:r>
          </a:p>
          <a:p>
            <a:pPr lvl="1"/>
            <a:r>
              <a:rPr lang="en-US" dirty="0" smtClean="0"/>
              <a:t>which is why we’re here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synapses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synapsed_to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expandExpressionTo</a:t>
            </a:r>
            <a:r>
              <a:rPr lang="en-US" sz="2400" dirty="0" smtClean="0"/>
              <a:t> “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700" dirty="0" smtClean="0"/>
              <a:t>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>
              <a:buFont typeface="Arial" charset="0"/>
              <a:buNone/>
            </a:pPr>
            <a:r>
              <a:rPr lang="en-US" sz="1700" dirty="0"/>
              <a:t> </a:t>
            </a:r>
            <a:r>
              <a:rPr lang="en-US" sz="1700" dirty="0" smtClean="0"/>
              <a:t>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))</a:t>
            </a:r>
          </a:p>
          <a:p>
            <a:pPr>
              <a:buFont typeface="Arial" charset="0"/>
              <a:buNone/>
            </a:pP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257800" y="1600200"/>
            <a:ext cx="38100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 </a:t>
            </a:r>
          </a:p>
          <a:p>
            <a:r>
              <a:rPr lang="en-US" dirty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synapsed_to</a:t>
            </a:r>
            <a:r>
              <a:rPr lang="en-US" dirty="0" smtClean="0">
                <a:latin typeface="Calibri" charset="0"/>
              </a:rPr>
              <a:t> some </a:t>
            </a:r>
            <a:r>
              <a:rPr lang="en-US" b="1" dirty="0" smtClean="0">
                <a:latin typeface="Calibri" charset="0"/>
              </a:rPr>
              <a:t>N_DEF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3962400"/>
            <a:ext cx="3810000" cy="1754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sz="1700" b="1" dirty="0" smtClean="0">
                <a:latin typeface="Calibri" charset="0"/>
              </a:rPr>
              <a:t> 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b="1" dirty="0" smtClean="0">
                <a:latin typeface="Calibri" charset="0"/>
              </a:rPr>
              <a:t>N_DEF</a:t>
            </a:r>
            <a:r>
              <a:rPr lang="en-US" sz="2100" dirty="0" smtClean="0"/>
              <a:t>))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324600" y="28956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439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257800" y="1600200"/>
            <a:ext cx="3810000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err="1" smtClean="0">
                <a:latin typeface="Calibri" charset="0"/>
              </a:rPr>
              <a:t>Foo_synapsing_neuron</a:t>
            </a:r>
            <a:endParaRPr lang="en-US" b="1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>
                <a:latin typeface="Calibri" charset="0"/>
              </a:rPr>
              <a:t> neuron </a:t>
            </a:r>
            <a:r>
              <a:rPr lang="en-US" dirty="0" smtClean="0">
                <a:solidFill>
                  <a:srgbClr val="0000FF"/>
                </a:solidFill>
              </a:rPr>
              <a:t>that </a:t>
            </a:r>
            <a:endParaRPr lang="en-US" dirty="0" smtClean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synapsed_to</a:t>
            </a:r>
            <a:r>
              <a:rPr lang="en-US" dirty="0" smtClean="0">
                <a:latin typeface="Calibri" charset="0"/>
              </a:rPr>
              <a:t> some </a:t>
            </a:r>
            <a:r>
              <a:rPr lang="en-US" b="1" dirty="0" err="1" smtClean="0">
                <a:latin typeface="Calibri" charset="0"/>
              </a:rPr>
              <a:t>N_Foo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works for equivalence axioms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synapsed_to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expandExpressionTo</a:t>
            </a:r>
            <a:r>
              <a:rPr lang="en-US" sz="2400" dirty="0" smtClean="0"/>
              <a:t> “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700" dirty="0" smtClean="0"/>
              <a:t>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>
              <a:buFont typeface="Arial" charset="0"/>
              <a:buNone/>
            </a:pPr>
            <a:r>
              <a:rPr lang="en-US" sz="1700" dirty="0"/>
              <a:t> </a:t>
            </a:r>
            <a:r>
              <a:rPr lang="en-US" sz="1700" dirty="0" smtClean="0"/>
              <a:t>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))</a:t>
            </a:r>
          </a:p>
          <a:p>
            <a:pPr>
              <a:buFont typeface="Arial" charset="0"/>
              <a:buNone/>
            </a:pP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57800" y="3962400"/>
            <a:ext cx="3810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>
                <a:latin typeface="Calibri" charset="0"/>
              </a:rPr>
              <a:t>  </a:t>
            </a:r>
            <a:r>
              <a:rPr lang="en-US" dirty="0" smtClean="0">
                <a:latin typeface="Calibri" charset="0"/>
              </a:rPr>
              <a:t>neuron </a:t>
            </a:r>
            <a:r>
              <a:rPr lang="en-US" dirty="0" smtClean="0">
                <a:solidFill>
                  <a:srgbClr val="0000FF"/>
                </a:solidFill>
              </a:rPr>
              <a:t>that </a:t>
            </a:r>
            <a:endParaRPr lang="en-US" dirty="0" smtClean="0">
              <a:latin typeface="Calibri" charset="0"/>
            </a:endParaRPr>
          </a:p>
          <a:p>
            <a:r>
              <a:rPr lang="en-US" sz="1700" b="1" dirty="0" smtClean="0">
                <a:latin typeface="Calibri" charset="0"/>
              </a:rPr>
              <a:t> 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b="1" dirty="0" smtClean="0">
                <a:latin typeface="Calibri" charset="0"/>
              </a:rPr>
              <a:t>N_DEF</a:t>
            </a:r>
            <a:r>
              <a:rPr lang="en-US" sz="2100" dirty="0" smtClean="0"/>
              <a:t>))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324600" y="28956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439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257800" y="1600200"/>
            <a:ext cx="381000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‘</a:t>
            </a:r>
            <a:r>
              <a:rPr lang="en-US" dirty="0" smtClean="0"/>
              <a:t>B1b-B cell’</a:t>
            </a:r>
            <a:endParaRPr lang="en-US" b="1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/>
              <a:t>‘B1-B cell’ and </a:t>
            </a:r>
            <a:r>
              <a:rPr lang="en-US" dirty="0" err="1" smtClean="0"/>
              <a:t>lacks_plasma_membrane_part</a:t>
            </a:r>
            <a:r>
              <a:rPr lang="en-US" dirty="0" smtClean="0"/>
              <a:t> value CD5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different constructs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lacks_plasma_membrane_part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expandExpressionTo</a:t>
            </a:r>
            <a:r>
              <a:rPr lang="en-US" sz="2400" dirty="0" smtClean="0"/>
              <a:t> “</a:t>
            </a:r>
            <a:r>
              <a:rPr lang="en-US" sz="1600" dirty="0" smtClean="0"/>
              <a:t>has part exactly 0 (‘plasma membrane’ and has_part some 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</a:t>
            </a:r>
          </a:p>
          <a:p>
            <a:pPr>
              <a:buFont typeface="Arial" charset="0"/>
              <a:buNone/>
            </a:pP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105400" y="4572000"/>
            <a:ext cx="3810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‘</a:t>
            </a:r>
            <a:r>
              <a:rPr lang="en-US" dirty="0" smtClean="0"/>
              <a:t>B1b-B cell’</a:t>
            </a:r>
            <a:endParaRPr lang="en-US" b="1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/>
              <a:t>‘B1-B cell’ and has part exactly 0 (‘plasma membrane’ and has_part some  CD5)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705600" y="35814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820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257800" y="1600200"/>
            <a:ext cx="38100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cell nucleus</a:t>
            </a:r>
          </a:p>
          <a:p>
            <a:r>
              <a:rPr lang="en-US" dirty="0" smtClean="0">
                <a:latin typeface="Calibri" charset="0"/>
              </a:rPr>
              <a:t>Annotations: </a:t>
            </a:r>
            <a:r>
              <a:rPr lang="en-US" dirty="0" err="1" smtClean="0">
                <a:latin typeface="Calibri" charset="0"/>
              </a:rPr>
              <a:t>disconnected_from</a:t>
            </a:r>
            <a:r>
              <a:rPr lang="en-US" dirty="0" smtClean="0">
                <a:latin typeface="Calibri" charset="0"/>
              </a:rPr>
              <a:t> cytoplasm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of axioms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disconnected_from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expandAssertionTo</a:t>
            </a:r>
            <a:r>
              <a:rPr lang="en-US" sz="2400" dirty="0" smtClean="0"/>
              <a:t> “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700" dirty="0" smtClean="0"/>
              <a:t> (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/>
              <a:t> </a:t>
            </a:r>
            <a:r>
              <a:rPr lang="en-US" sz="1600" i="1" dirty="0" smtClean="0">
                <a:solidFill>
                  <a:srgbClr val="FF0000"/>
                </a:solidFill>
              </a:rPr>
              <a:t>?X) </a:t>
            </a:r>
            <a:r>
              <a:rPr lang="en-US" sz="1700" b="1" i="1" dirty="0" err="1" smtClean="0"/>
              <a:t>DisjointWith</a:t>
            </a:r>
            <a:r>
              <a:rPr lang="en-US" sz="1700" b="1" i="1" dirty="0" smtClean="0"/>
              <a:t> </a:t>
            </a:r>
            <a:r>
              <a:rPr lang="en-US" sz="1700" dirty="0" smtClean="0"/>
              <a:t> (</a:t>
            </a:r>
            <a:r>
              <a:rPr lang="en-US" sz="1700" b="1" dirty="0" smtClean="0"/>
              <a:t>part_of</a:t>
            </a:r>
            <a:r>
              <a:rPr lang="en-US" sz="1700" dirty="0" smtClean="0"/>
              <a:t>  </a:t>
            </a:r>
            <a:r>
              <a:rPr lang="en-US" sz="1600" i="1" dirty="0" smtClean="0">
                <a:solidFill>
                  <a:srgbClr val="FF0000"/>
                </a:solidFill>
              </a:rPr>
              <a:t>?Y )</a:t>
            </a:r>
            <a:r>
              <a:rPr lang="en-US" sz="1700" b="1" i="1" dirty="0" smtClean="0"/>
              <a:t> </a:t>
            </a: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57800" y="3962400"/>
            <a:ext cx="3810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b="1" dirty="0" smtClean="0"/>
              <a:t>part_of ‘</a:t>
            </a:r>
            <a:r>
              <a:rPr lang="en-US" dirty="0" smtClean="0"/>
              <a:t>cell nucleus</a:t>
            </a:r>
            <a:r>
              <a:rPr lang="en-US" b="1" dirty="0" smtClean="0"/>
              <a:t>’</a:t>
            </a:r>
            <a:r>
              <a:rPr lang="en-US" b="1" dirty="0" smtClean="0"/>
              <a:t>)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/>
              <a:t>DisjointWith</a:t>
            </a:r>
            <a:r>
              <a:rPr lang="en-US" b="1" i="1" dirty="0" smtClean="0"/>
              <a:t> </a:t>
            </a:r>
            <a:r>
              <a:rPr lang="en-US" dirty="0" smtClean="0"/>
              <a:t> (</a:t>
            </a:r>
            <a:r>
              <a:rPr lang="en-US" b="1" dirty="0" smtClean="0"/>
              <a:t>part_of</a:t>
            </a:r>
            <a:r>
              <a:rPr lang="en-US" dirty="0" smtClean="0"/>
              <a:t> ‘cytoplasm’)</a:t>
            </a:r>
            <a:r>
              <a:rPr lang="en-US" b="1" i="1" dirty="0" smtClean="0"/>
              <a:t> 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324600" y="28956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439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Illustration of problem</a:t>
            </a:r>
          </a:p>
          <a:p>
            <a:pPr lvl="1"/>
            <a:r>
              <a:rPr lang="en-US" dirty="0" smtClean="0"/>
              <a:t>Biological example</a:t>
            </a:r>
          </a:p>
          <a:p>
            <a:r>
              <a:rPr lang="en-US" dirty="0" smtClean="0"/>
              <a:t>Implementation choices</a:t>
            </a:r>
          </a:p>
          <a:p>
            <a:r>
              <a:rPr lang="en-US" dirty="0" smtClean="0"/>
              <a:t>Existing approaches</a:t>
            </a:r>
          </a:p>
          <a:p>
            <a:r>
              <a:rPr lang="en-US" dirty="0" smtClean="0"/>
              <a:t>A proposed approach</a:t>
            </a:r>
          </a:p>
          <a:p>
            <a:r>
              <a:rPr lang="en-US" dirty="0" smtClean="0"/>
              <a:t>Open discussion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 Relation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 authoring complex OWL is difficult</a:t>
            </a:r>
          </a:p>
          <a:p>
            <a:r>
              <a:rPr lang="en-US" dirty="0" smtClean="0"/>
              <a:t>Different people approach this differently</a:t>
            </a:r>
          </a:p>
          <a:p>
            <a:r>
              <a:rPr lang="en-US" dirty="0" smtClean="0"/>
              <a:t>We want a single standard solution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Biology is complex</a:t>
            </a:r>
          </a:p>
          <a:p>
            <a:pPr lvl="1"/>
            <a:r>
              <a:rPr lang="en-US" dirty="0" smtClean="0"/>
              <a:t>modeling is hard</a:t>
            </a:r>
          </a:p>
          <a:p>
            <a:r>
              <a:rPr lang="en-US" dirty="0" smtClean="0"/>
              <a:t>OWL2 provides some of the needed expressivity</a:t>
            </a:r>
          </a:p>
          <a:p>
            <a:pPr lvl="1"/>
            <a:r>
              <a:rPr lang="en-US" dirty="0" smtClean="0"/>
              <a:t>…but ontologies that model the necessary detail can be difficult to work with</a:t>
            </a:r>
          </a:p>
          <a:p>
            <a:r>
              <a:rPr lang="en-US" dirty="0" smtClean="0"/>
              <a:t>Some kind of intermediate representation (IR) would help</a:t>
            </a:r>
          </a:p>
          <a:p>
            <a:r>
              <a:rPr lang="en-US" b="1" dirty="0" smtClean="0"/>
              <a:t>Ideally this representation would live in OWL and be edited in common OWL tools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3549"/>
            <a:ext cx="4448783" cy="3733800"/>
          </a:xfrm>
          <a:prstGeom prst="rect">
            <a:avLst/>
          </a:prstGeom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High level modeling of (real) neural networks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286983" y="5617349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 </a:t>
            </a:r>
          </a:p>
          <a:p>
            <a:r>
              <a:rPr lang="en-US" dirty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synapsed_to</a:t>
            </a:r>
            <a:r>
              <a:rPr lang="en-US" dirty="0" smtClean="0">
                <a:latin typeface="Calibri" charset="0"/>
              </a:rPr>
              <a:t> some </a:t>
            </a:r>
            <a:r>
              <a:rPr lang="en-US" b="1" dirty="0" smtClean="0">
                <a:latin typeface="Calibri" charset="0"/>
              </a:rPr>
              <a:t>N_DEF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78336" y="1698883"/>
            <a:ext cx="843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N_ABC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090247" y="3886200"/>
            <a:ext cx="815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N_DEF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1905000" y="4648200"/>
            <a:ext cx="751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N_JKL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2978336" y="5248017"/>
            <a:ext cx="80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N_GHI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5286983" y="1698883"/>
            <a:ext cx="381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charset="0"/>
              </a:rPr>
              <a:t>ObjectProperty</a:t>
            </a:r>
            <a:r>
              <a:rPr lang="en-US" dirty="0" smtClean="0">
                <a:latin typeface="Calibri" charset="0"/>
              </a:rPr>
              <a:t>: </a:t>
            </a:r>
            <a:r>
              <a:rPr lang="en-US" i="1" dirty="0" err="1" smtClean="0">
                <a:latin typeface="Calibri" charset="0"/>
              </a:rPr>
              <a:t>synapsed_to</a:t>
            </a:r>
            <a:endParaRPr lang="en-US" b="1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Annotations: definition “</a:t>
            </a:r>
            <a:r>
              <a:rPr lang="en-US" b="1" dirty="0" smtClean="0"/>
              <a:t>Relation between a neuron and an anatomical structure it forms a chemical synapse to</a:t>
            </a:r>
            <a:r>
              <a:rPr lang="en-US" dirty="0" smtClean="0"/>
              <a:t>”</a:t>
            </a:r>
            <a:endParaRPr lang="en-US" dirty="0" smtClean="0">
              <a:latin typeface="Calibri" charset="0"/>
            </a:endParaRPr>
          </a:p>
          <a:p>
            <a:endParaRPr lang="en-US" b="1" dirty="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in more detail</a:t>
            </a:r>
            <a:endParaRPr lang="en-US" dirty="0" smtClean="0"/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6550"/>
            <a:ext cx="3986213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5559425" y="1417638"/>
            <a:ext cx="327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We can model chemical </a:t>
            </a:r>
            <a:r>
              <a:rPr lang="en-US" dirty="0" err="1" smtClean="0">
                <a:latin typeface="Calibri" charset="0"/>
              </a:rPr>
              <a:t>synapsing</a:t>
            </a:r>
            <a:r>
              <a:rPr lang="en-US" dirty="0" smtClean="0">
                <a:latin typeface="Calibri" charset="0"/>
              </a:rPr>
              <a:t> in </a:t>
            </a:r>
            <a:r>
              <a:rPr lang="en-US" i="1" dirty="0" smtClean="0">
                <a:latin typeface="Calibri" charset="0"/>
              </a:rPr>
              <a:t>detail </a:t>
            </a:r>
            <a:r>
              <a:rPr lang="en-US" dirty="0" smtClean="0">
                <a:latin typeface="Calibri" charset="0"/>
              </a:rPr>
              <a:t>using </a:t>
            </a:r>
          </a:p>
          <a:p>
            <a:r>
              <a:rPr lang="en-US" dirty="0" smtClean="0">
                <a:latin typeface="Calibri" charset="0"/>
              </a:rPr>
              <a:t>Gene Ontology classes: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pre-synaptic membrane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post-synaptic membrane</a:t>
            </a:r>
          </a:p>
          <a:p>
            <a:r>
              <a:rPr lang="en-US" dirty="0" smtClean="0">
                <a:latin typeface="Calibri" charset="0"/>
              </a:rPr>
              <a:t>properties: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part_of &amp; has_part</a:t>
            </a:r>
          </a:p>
          <a:p>
            <a:endParaRPr lang="en-US" dirty="0" smtClean="0"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808412" y="3429000"/>
            <a:ext cx="16444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pre-synaptic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GO_0042734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768866" y="5383768"/>
            <a:ext cx="3859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post-synaptic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GO_0045211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in more detail</a:t>
            </a:r>
            <a:endParaRPr lang="en-US" dirty="0" smtClean="0"/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6550"/>
            <a:ext cx="3986213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5559425" y="1417638"/>
            <a:ext cx="327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We can model chemical </a:t>
            </a:r>
            <a:r>
              <a:rPr lang="en-US" dirty="0" err="1" smtClean="0">
                <a:latin typeface="Calibri" charset="0"/>
              </a:rPr>
              <a:t>synapsing</a:t>
            </a:r>
            <a:r>
              <a:rPr lang="en-US" dirty="0" smtClean="0">
                <a:latin typeface="Calibri" charset="0"/>
              </a:rPr>
              <a:t> in </a:t>
            </a:r>
            <a:r>
              <a:rPr lang="en-US" i="1" dirty="0" smtClean="0">
                <a:latin typeface="Calibri" charset="0"/>
              </a:rPr>
              <a:t>detail </a:t>
            </a:r>
            <a:r>
              <a:rPr lang="en-US" dirty="0" smtClean="0">
                <a:latin typeface="Calibri" charset="0"/>
              </a:rPr>
              <a:t>using </a:t>
            </a:r>
          </a:p>
          <a:p>
            <a:r>
              <a:rPr lang="en-US" dirty="0" smtClean="0">
                <a:latin typeface="Calibri" charset="0"/>
              </a:rPr>
              <a:t>Gene Ontology classes: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pre-synaptic membrane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post-synaptic membrane</a:t>
            </a:r>
          </a:p>
          <a:p>
            <a:r>
              <a:rPr lang="en-US" dirty="0" smtClean="0">
                <a:latin typeface="Calibri" charset="0"/>
              </a:rPr>
              <a:t>properties: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part_of &amp; has_part</a:t>
            </a:r>
          </a:p>
          <a:p>
            <a:endParaRPr lang="en-US" dirty="0" smtClean="0"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808412" y="3429000"/>
            <a:ext cx="16444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pre-synaptic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GO_0042734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768866" y="5383768"/>
            <a:ext cx="3859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post-synaptic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GO_0045211</a:t>
            </a:r>
            <a:endParaRPr lang="en-US" dirty="0">
              <a:latin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6983" y="4460438"/>
            <a:ext cx="38100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sz="1700" b="1" dirty="0" smtClean="0">
                <a:latin typeface="Calibri" charset="0"/>
              </a:rPr>
              <a:t> 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(‘pre-synaptic membrane ; </a:t>
            </a:r>
            <a:r>
              <a:rPr lang="en-US" sz="1700" b="1" dirty="0" smtClean="0"/>
              <a:t>GO_0042734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(‘synapse ; </a:t>
            </a:r>
            <a:r>
              <a:rPr lang="en-US" sz="1700" b="1" dirty="0" smtClean="0"/>
              <a:t>GO_0045202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 ; </a:t>
            </a:r>
            <a:r>
              <a:rPr lang="en-US" sz="1700" b="1" dirty="0" smtClean="0"/>
              <a:t>GO_0045211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b="1" dirty="0" smtClean="0">
                <a:latin typeface="Calibri" charset="0"/>
              </a:rPr>
              <a:t>N_DEF</a:t>
            </a:r>
            <a:r>
              <a:rPr lang="en-US" sz="2100" dirty="0" smtClean="0"/>
              <a:t>))</a:t>
            </a:r>
            <a:endParaRPr lang="en-US" b="1" dirty="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shortcuts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0200"/>
            <a:ext cx="8229600" cy="4965700"/>
          </a:xfrm>
        </p:spPr>
        <p:txBody>
          <a:bodyPr>
            <a:normAutofit/>
          </a:bodyPr>
          <a:lstStyle/>
          <a:p>
            <a:r>
              <a:rPr lang="en-US" dirty="0" smtClean="0"/>
              <a:t>We would like to write: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?X </a:t>
            </a:r>
            <a:r>
              <a:rPr lang="en-US" dirty="0" err="1" smtClean="0"/>
              <a:t>synapsed_to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some</a:t>
            </a:r>
            <a:r>
              <a:rPr lang="en-US" dirty="0" smtClean="0">
                <a:solidFill>
                  <a:srgbClr val="0000FF"/>
                </a:solidFill>
              </a:rPr>
              <a:t> ?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  <a:endParaRPr lang="en-US" dirty="0" smtClean="0"/>
          </a:p>
          <a:p>
            <a:r>
              <a:rPr lang="en-US" dirty="0" smtClean="0"/>
              <a:t>We want to infer this is </a:t>
            </a:r>
            <a:r>
              <a:rPr lang="en-US" b="1" dirty="0" smtClean="0"/>
              <a:t>equivalent </a:t>
            </a:r>
            <a:r>
              <a:rPr lang="en-US" dirty="0" smtClean="0"/>
              <a:t>to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Font typeface="Arial" charset="0"/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?X</a:t>
            </a:r>
            <a:r>
              <a:rPr lang="en-US" sz="1700" i="1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/>
              <a:t>SubclassOf</a:t>
            </a:r>
            <a:r>
              <a:rPr lang="en-US" sz="1700" dirty="0" smtClean="0"/>
              <a:t> </a:t>
            </a:r>
            <a:r>
              <a:rPr lang="en-US" sz="1700" dirty="0" smtClean="0"/>
              <a:t>(</a:t>
            </a:r>
          </a:p>
          <a:p>
            <a:pPr lvl="2">
              <a:buFont typeface="Arial" charset="0"/>
              <a:buNone/>
            </a:pP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‘pre-synaptic membrane ; </a:t>
            </a:r>
            <a:r>
              <a:rPr lang="en-US" sz="1700" dirty="0" smtClean="0"/>
              <a:t>GO_0042734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‘synapse ; </a:t>
            </a:r>
            <a:r>
              <a:rPr lang="en-US" sz="1700" dirty="0" smtClean="0"/>
              <a:t>GO_0045202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		‘post-synaptic membrane ; </a:t>
            </a:r>
            <a:r>
              <a:rPr lang="en-US" sz="1700" dirty="0" smtClean="0"/>
              <a:t>GO_0045211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700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</a:p>
          <a:p>
            <a:pPr lvl="2">
              <a:buFont typeface="Arial" charset="0"/>
              <a:buNone/>
            </a:pPr>
            <a:r>
              <a:rPr lang="en-US" sz="2100" dirty="0" smtClean="0"/>
              <a:t>	)))</a:t>
            </a:r>
            <a:r>
              <a:rPr lang="en-US" sz="21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don’t </a:t>
            </a:r>
            <a:r>
              <a:rPr lang="en-US" b="1" dirty="0" smtClean="0"/>
              <a:t>need </a:t>
            </a:r>
            <a:r>
              <a:rPr lang="en-US" dirty="0" smtClean="0"/>
              <a:t>a </a:t>
            </a:r>
            <a:r>
              <a:rPr lang="en-US" i="1" dirty="0" err="1" smtClean="0"/>
              <a:t>synapsed</a:t>
            </a:r>
            <a:r>
              <a:rPr lang="en-US" i="1" dirty="0" err="1"/>
              <a:t>_</a:t>
            </a:r>
            <a:r>
              <a:rPr lang="en-US" i="1" dirty="0" err="1" smtClean="0"/>
              <a:t>to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We can write the fully expanded axiom each time</a:t>
            </a:r>
          </a:p>
          <a:p>
            <a:pPr lvl="2"/>
            <a:r>
              <a:rPr lang="en-US" dirty="0" smtClean="0"/>
              <a:t>But we want to add 100s-1000s of axioms following this pattern</a:t>
            </a:r>
          </a:p>
          <a:p>
            <a:pPr lvl="2"/>
            <a:r>
              <a:rPr lang="en-US" dirty="0" smtClean="0"/>
              <a:t>error prone</a:t>
            </a:r>
          </a:p>
          <a:p>
            <a:pPr lvl="2"/>
            <a:r>
              <a:rPr lang="en-US" dirty="0" smtClean="0"/>
              <a:t>obscures underlying pattern</a:t>
            </a:r>
          </a:p>
          <a:p>
            <a:pPr lvl="2"/>
            <a:r>
              <a:rPr lang="en-US" dirty="0" smtClean="0"/>
              <a:t>we might want to modify representation choices later on</a:t>
            </a:r>
          </a:p>
          <a:p>
            <a:r>
              <a:rPr lang="en-US" dirty="0" smtClean="0"/>
              <a:t>Ideally we would have </a:t>
            </a:r>
            <a:r>
              <a:rPr lang="en-US" b="1" dirty="0" smtClean="0"/>
              <a:t>shortcut properties</a:t>
            </a:r>
          </a:p>
          <a:p>
            <a:pPr lvl="1"/>
            <a:r>
              <a:rPr lang="en-US" dirty="0" smtClean="0"/>
              <a:t>expand to more complex axioms using </a:t>
            </a:r>
            <a:r>
              <a:rPr lang="en-US" b="1" dirty="0" smtClean="0"/>
              <a:t>macro definitions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shortcut object properties </a:t>
            </a:r>
            <a:r>
              <a:rPr lang="en-US" b="1" dirty="0" smtClean="0"/>
              <a:t>within </a:t>
            </a:r>
            <a:r>
              <a:rPr lang="en-US" dirty="0" smtClean="0"/>
              <a:t>OWL</a:t>
            </a:r>
          </a:p>
          <a:p>
            <a:pPr lvl="1"/>
            <a:r>
              <a:rPr lang="en-US" dirty="0" smtClean="0"/>
              <a:t>not translated from other syntax</a:t>
            </a:r>
          </a:p>
          <a:p>
            <a:pPr lvl="1"/>
            <a:r>
              <a:rPr lang="en-US" dirty="0" smtClean="0"/>
              <a:t>use existing OWL environment</a:t>
            </a:r>
          </a:p>
          <a:p>
            <a:endParaRPr lang="en-US" dirty="0" smtClean="0"/>
          </a:p>
          <a:p>
            <a:r>
              <a:rPr lang="en-US" dirty="0" smtClean="0"/>
              <a:t>Expanding axioms should only produce </a:t>
            </a:r>
            <a:r>
              <a:rPr lang="en-US" b="1" dirty="0" smtClean="0"/>
              <a:t>new </a:t>
            </a:r>
            <a:r>
              <a:rPr lang="en-US" dirty="0" smtClean="0"/>
              <a:t>inferences</a:t>
            </a:r>
          </a:p>
          <a:p>
            <a:pPr lvl="1"/>
            <a:r>
              <a:rPr lang="en-US" dirty="0" err="1" smtClean="0"/>
              <a:t>monotonicity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1061</Words>
  <Application>Microsoft Macintosh PowerPoint</Application>
  <PresentationFormat>On-screen Show (4:3)</PresentationFormat>
  <Paragraphs>177</Paragraphs>
  <Slides>21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OWL Macro use cases – why we need shortcut relations</vt:lpstr>
      <vt:lpstr>Outline</vt:lpstr>
      <vt:lpstr>Background</vt:lpstr>
      <vt:lpstr>Example: High level modeling of (real) neural networks</vt:lpstr>
      <vt:lpstr>Modeling in more detail</vt:lpstr>
      <vt:lpstr>Modeling in more detail</vt:lpstr>
      <vt:lpstr>Taking shortcuts</vt:lpstr>
      <vt:lpstr>Is this a problem?</vt:lpstr>
      <vt:lpstr>Requirements</vt:lpstr>
      <vt:lpstr>Implementation choices</vt:lpstr>
      <vt:lpstr>Property chains</vt:lpstr>
      <vt:lpstr>Spreadsheet translation approach</vt:lpstr>
      <vt:lpstr>obo2owl approach</vt:lpstr>
      <vt:lpstr>OPPL2 approach</vt:lpstr>
      <vt:lpstr>Our current approach</vt:lpstr>
      <vt:lpstr>Example: synapses</vt:lpstr>
      <vt:lpstr>Also works for equivalence axioms</vt:lpstr>
      <vt:lpstr>Chaining different constructs</vt:lpstr>
      <vt:lpstr>Expansion of axioms</vt:lpstr>
      <vt:lpstr>OBO Relation Ontology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Mungall</dc:creator>
  <cp:lastModifiedBy>Chris Mungall</cp:lastModifiedBy>
  <cp:revision>69</cp:revision>
  <dcterms:created xsi:type="dcterms:W3CDTF">2010-06-21T21:11:36Z</dcterms:created>
  <dcterms:modified xsi:type="dcterms:W3CDTF">2010-06-22T14:29:39Z</dcterms:modified>
</cp:coreProperties>
</file>