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s/slide22.xml" ContentType="application/vnd.openxmlformats-officedocument.presentationml.slide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1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notesMasterIdLst>
    <p:notesMasterId r:id="rId24"/>
  </p:notesMasterIdLst>
  <p:sldIdLst>
    <p:sldId id="256" r:id="rId2"/>
    <p:sldId id="274" r:id="rId3"/>
    <p:sldId id="260" r:id="rId4"/>
    <p:sldId id="258" r:id="rId5"/>
    <p:sldId id="265" r:id="rId6"/>
    <p:sldId id="270" r:id="rId7"/>
    <p:sldId id="259" r:id="rId8"/>
    <p:sldId id="261" r:id="rId9"/>
    <p:sldId id="282" r:id="rId10"/>
    <p:sldId id="272" r:id="rId11"/>
    <p:sldId id="280" r:id="rId12"/>
    <p:sldId id="263" r:id="rId13"/>
    <p:sldId id="266" r:id="rId14"/>
    <p:sldId id="273" r:id="rId15"/>
    <p:sldId id="283" r:id="rId16"/>
    <p:sldId id="264" r:id="rId17"/>
    <p:sldId id="275" r:id="rId18"/>
    <p:sldId id="277" r:id="rId19"/>
    <p:sldId id="279" r:id="rId20"/>
    <p:sldId id="278" r:id="rId21"/>
    <p:sldId id="281" r:id="rId22"/>
    <p:sldId id="269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100" d="100"/>
          <a:sy n="100" d="100"/>
        </p:scale>
        <p:origin x="-11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slide" Target="slides/slide6.xml"/><Relationship Id="rId1" Type="http://schemas.openxmlformats.org/officeDocument/2006/relationships/slideMaster" Target="slideMasters/slideMaster1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viewProps" Target="viewProps.xml"/><Relationship Id="rId14" Type="http://schemas.openxmlformats.org/officeDocument/2006/relationships/slide" Target="slides/slide13.xml"/><Relationship Id="rId23" Type="http://schemas.openxmlformats.org/officeDocument/2006/relationships/slide" Target="slides/slide22.xml"/><Relationship Id="rId4" Type="http://schemas.openxmlformats.org/officeDocument/2006/relationships/slide" Target="slides/slide3.xml"/><Relationship Id="rId28" Type="http://schemas.openxmlformats.org/officeDocument/2006/relationships/theme" Target="theme/theme1.xml"/><Relationship Id="rId26" Type="http://schemas.openxmlformats.org/officeDocument/2006/relationships/presProps" Target="presProps.xml"/><Relationship Id="rId11" Type="http://schemas.openxmlformats.org/officeDocument/2006/relationships/slide" Target="slides/slide10.xml"/><Relationship Id="rId29" Type="http://schemas.openxmlformats.org/officeDocument/2006/relationships/tableStyles" Target="tableStyles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4C125-C9AC-2C4E-AE8C-87AB7074566B}" type="datetimeFigureOut">
              <a:rPr lang="en-US" smtClean="0"/>
              <a:t>6/22/10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9F423-FD8D-EA40-8B77-A0E4E76C79C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29AFCA5-DB9C-AD48-ACB9-B4BB5885CC8A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B27D-0C22-AB4C-B9C6-EE8F3595F9CC}" type="datetimeFigureOut">
              <a:rPr lang="en-US" smtClean="0"/>
              <a:t>6/21/10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45C8-1965-324A-BF35-C9A14E13C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B27D-0C22-AB4C-B9C6-EE8F3595F9CC}" type="datetimeFigureOut">
              <a:rPr lang="en-US" smtClean="0"/>
              <a:t>6/21/10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45C8-1965-324A-BF35-C9A14E13C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B27D-0C22-AB4C-B9C6-EE8F3595F9CC}" type="datetimeFigureOut">
              <a:rPr lang="en-US" smtClean="0"/>
              <a:t>6/21/10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45C8-1965-324A-BF35-C9A14E13C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B27D-0C22-AB4C-B9C6-EE8F3595F9CC}" type="datetimeFigureOut">
              <a:rPr lang="en-US" smtClean="0"/>
              <a:t>6/21/10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45C8-1965-324A-BF35-C9A14E13C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B27D-0C22-AB4C-B9C6-EE8F3595F9CC}" type="datetimeFigureOut">
              <a:rPr lang="en-US" smtClean="0"/>
              <a:t>6/21/10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45C8-1965-324A-BF35-C9A14E13C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B27D-0C22-AB4C-B9C6-EE8F3595F9CC}" type="datetimeFigureOut">
              <a:rPr lang="en-US" smtClean="0"/>
              <a:t>6/21/10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45C8-1965-324A-BF35-C9A14E13C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B27D-0C22-AB4C-B9C6-EE8F3595F9CC}" type="datetimeFigureOut">
              <a:rPr lang="en-US" smtClean="0"/>
              <a:t>6/21/10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45C8-1965-324A-BF35-C9A14E13C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B27D-0C22-AB4C-B9C6-EE8F3595F9CC}" type="datetimeFigureOut">
              <a:rPr lang="en-US" smtClean="0"/>
              <a:t>6/21/10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45C8-1965-324A-BF35-C9A14E13C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B27D-0C22-AB4C-B9C6-EE8F3595F9CC}" type="datetimeFigureOut">
              <a:rPr lang="en-US" smtClean="0"/>
              <a:t>6/21/10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45C8-1965-324A-BF35-C9A14E13C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B27D-0C22-AB4C-B9C6-EE8F3595F9CC}" type="datetimeFigureOut">
              <a:rPr lang="en-US" smtClean="0"/>
              <a:t>6/21/10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45C8-1965-324A-BF35-C9A14E13C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B27D-0C22-AB4C-B9C6-EE8F3595F9CC}" type="datetimeFigureOut">
              <a:rPr lang="en-US" smtClean="0"/>
              <a:t>6/21/10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45C8-1965-324A-BF35-C9A14E13CF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BB27D-0C22-AB4C-B9C6-EE8F3595F9CC}" type="datetimeFigureOut">
              <a:rPr lang="en-US" smtClean="0"/>
              <a:t>6/21/10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A45C8-1965-324A-BF35-C9A14E13CF3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ebont.org/owled/2010/papers/owled2010_submission_3.pdf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OWL Macro use cases – why we need shortcut relations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Chris Mungall</a:t>
            </a:r>
          </a:p>
          <a:p>
            <a:r>
              <a:rPr lang="en-US" dirty="0" smtClean="0"/>
              <a:t>Alan </a:t>
            </a:r>
            <a:r>
              <a:rPr lang="en-US" dirty="0" err="1" smtClean="0"/>
              <a:t>Ruttenberg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Open Bio Ontologies Foundry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choices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Macro language</a:t>
            </a:r>
          </a:p>
          <a:p>
            <a:pPr lvl="1"/>
            <a:r>
              <a:rPr lang="en-US" dirty="0" smtClean="0"/>
              <a:t>Where do the macros live?</a:t>
            </a:r>
          </a:p>
          <a:p>
            <a:pPr lvl="1"/>
            <a:r>
              <a:rPr lang="en-US" dirty="0" smtClean="0"/>
              <a:t>Embed or first-class citizens</a:t>
            </a:r>
          </a:p>
          <a:p>
            <a:pPr lvl="1"/>
            <a:r>
              <a:rPr lang="en-US" dirty="0" smtClean="0"/>
              <a:t>Expressivity?</a:t>
            </a:r>
          </a:p>
          <a:p>
            <a:r>
              <a:rPr lang="en-US" dirty="0" smtClean="0"/>
              <a:t>Expansion of embedded expressions?</a:t>
            </a:r>
          </a:p>
          <a:p>
            <a:pPr lvl="1"/>
            <a:r>
              <a:rPr lang="en-US" dirty="0" smtClean="0"/>
              <a:t>Expansion of axioms or parts of axioms? </a:t>
            </a:r>
          </a:p>
          <a:p>
            <a:r>
              <a:rPr lang="en-US" dirty="0" smtClean="0"/>
              <a:t>Replacement or addition or </a:t>
            </a:r>
            <a:r>
              <a:rPr lang="en-US" smtClean="0"/>
              <a:t>GCIs</a:t>
            </a:r>
          </a:p>
          <a:p>
            <a:r>
              <a:rPr lang="en-US" dirty="0" smtClean="0"/>
              <a:t>Reasoning over unexpanded ontology</a:t>
            </a:r>
          </a:p>
          <a:p>
            <a:pPr lvl="1"/>
            <a:r>
              <a:rPr lang="en-US" dirty="0" smtClean="0"/>
              <a:t>allowed?</a:t>
            </a:r>
          </a:p>
          <a:p>
            <a:r>
              <a:rPr lang="en-US" dirty="0" smtClean="0"/>
              <a:t>Binary or </a:t>
            </a:r>
            <a:r>
              <a:rPr lang="en-US" dirty="0" err="1" smtClean="0"/>
              <a:t>n-ary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if </a:t>
            </a:r>
            <a:r>
              <a:rPr lang="en-US" dirty="0" err="1" smtClean="0"/>
              <a:t>n-ary</a:t>
            </a:r>
            <a:r>
              <a:rPr lang="en-US" dirty="0" smtClean="0"/>
              <a:t>, how do we encode?</a:t>
            </a:r>
          </a:p>
          <a:p>
            <a:r>
              <a:rPr lang="en-US" dirty="0" smtClean="0"/>
              <a:t>Queries?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chains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Why not use property chains?</a:t>
            </a:r>
          </a:p>
          <a:p>
            <a:r>
              <a:rPr lang="en-US" dirty="0" smtClean="0"/>
              <a:t>Reason 1</a:t>
            </a:r>
          </a:p>
          <a:p>
            <a:pPr lvl="1"/>
            <a:r>
              <a:rPr lang="en-US" dirty="0" smtClean="0"/>
              <a:t>implication is unidirectional</a:t>
            </a:r>
          </a:p>
          <a:p>
            <a:pPr lvl="1"/>
            <a:r>
              <a:rPr lang="en-US" dirty="0" smtClean="0"/>
              <a:t>Example: overlaps </a:t>
            </a:r>
            <a:r>
              <a:rPr lang="en-US" dirty="0" err="1" smtClean="0">
                <a:sym typeface="Wingdings"/>
              </a:rPr>
              <a:t></a:t>
            </a:r>
            <a:r>
              <a:rPr lang="en-US" dirty="0" smtClean="0"/>
              <a:t> has_part </a:t>
            </a:r>
            <a:r>
              <a:rPr lang="en-US" dirty="0" err="1" smtClean="0"/>
              <a:t>o</a:t>
            </a:r>
            <a:r>
              <a:rPr lang="en-US" dirty="0" smtClean="0"/>
              <a:t> part_of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Reason 2</a:t>
            </a:r>
          </a:p>
          <a:p>
            <a:pPr lvl="1"/>
            <a:r>
              <a:rPr lang="en-US" dirty="0" smtClean="0"/>
              <a:t>can’t be used for mixed constructs</a:t>
            </a:r>
          </a:p>
          <a:p>
            <a:pPr lvl="1"/>
            <a:r>
              <a:rPr lang="en-US" dirty="0" smtClean="0"/>
              <a:t>E.g.</a:t>
            </a:r>
          </a:p>
          <a:p>
            <a:pPr lvl="2"/>
            <a:r>
              <a:rPr lang="en-US" dirty="0" smtClean="0"/>
              <a:t>?X R ?Y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/>
              <a:t> X </a:t>
            </a:r>
            <a:r>
              <a:rPr lang="en-US" dirty="0" err="1" smtClean="0"/>
              <a:t>subClassOf</a:t>
            </a:r>
            <a:r>
              <a:rPr lang="en-US" dirty="0" smtClean="0"/>
              <a:t> R1 some (R2 only ?Y)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Spreadsheet translation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Domain experts use spreadsheets</a:t>
            </a:r>
          </a:p>
          <a:p>
            <a:r>
              <a:rPr lang="en-US" dirty="0" smtClean="0"/>
              <a:t>We write translations that generate OWL from spreadsheets</a:t>
            </a:r>
          </a:p>
          <a:p>
            <a:r>
              <a:rPr lang="en-US" dirty="0" smtClean="0"/>
              <a:t>Problem:</a:t>
            </a:r>
          </a:p>
          <a:p>
            <a:pPr lvl="1"/>
            <a:r>
              <a:rPr lang="en-US" dirty="0" smtClean="0"/>
              <a:t>Not optimal for all communities</a:t>
            </a:r>
          </a:p>
          <a:p>
            <a:pPr lvl="1"/>
            <a:r>
              <a:rPr lang="en-US" dirty="0" smtClean="0"/>
              <a:t>Many domain experts are semi-comfortable in OWL environments</a:t>
            </a:r>
          </a:p>
          <a:p>
            <a:pPr lvl="2"/>
            <a:r>
              <a:rPr lang="en-US" dirty="0" smtClean="0"/>
              <a:t>we want to encourage this</a:t>
            </a:r>
          </a:p>
          <a:p>
            <a:pPr lvl="1"/>
            <a:r>
              <a:rPr lang="en-US" dirty="0" smtClean="0"/>
              <a:t>original spreadsheet abstraction is lost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obo2owl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dirty="0" smtClean="0">
                <a:hlinkClick r:id="rId2"/>
              </a:rPr>
              <a:t>Relational patterns in OWL and their application to OBO</a:t>
            </a:r>
            <a:r>
              <a:rPr dirty="0" smtClean="0"/>
              <a:t> </a:t>
            </a:r>
            <a:br>
              <a:rPr dirty="0" smtClean="0"/>
            </a:br>
            <a:r>
              <a:rPr i="1" dirty="0" smtClean="0"/>
              <a:t>Robert Hoehndorf, Anika Oellrich, Michel Dumontier, Heinrich Herre and Dietrich Rebholz-Schuhmann</a:t>
            </a:r>
            <a:endParaRPr lang="en-US" dirty="0" smtClean="0"/>
          </a:p>
          <a:p>
            <a:r>
              <a:rPr lang="en-US" dirty="0" smtClean="0"/>
              <a:t>Ontology is authored in obo format</a:t>
            </a:r>
          </a:p>
          <a:p>
            <a:r>
              <a:rPr lang="en-US" dirty="0" smtClean="0"/>
              <a:t>Macro expansion is part of obo2owl translation</a:t>
            </a:r>
          </a:p>
          <a:p>
            <a:r>
              <a:rPr lang="en-US" dirty="0" smtClean="0"/>
              <a:t>Limitations:</a:t>
            </a:r>
          </a:p>
          <a:p>
            <a:pPr lvl="1"/>
            <a:r>
              <a:rPr lang="en-US" dirty="0" smtClean="0"/>
              <a:t>shortcut properties only existing in obo</a:t>
            </a:r>
          </a:p>
          <a:p>
            <a:pPr lvl="1"/>
            <a:r>
              <a:rPr lang="en-US" dirty="0" smtClean="0"/>
              <a:t>lost when translated to owl</a:t>
            </a:r>
          </a:p>
          <a:p>
            <a:pPr lvl="1"/>
            <a:r>
              <a:rPr lang="en-US" dirty="0" smtClean="0"/>
              <a:t>does not deal with equivalence axioms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OPPL2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Write OPPL2 queries:</a:t>
            </a:r>
          </a:p>
          <a:p>
            <a:pPr lvl="1"/>
            <a:r>
              <a:rPr lang="en-US" dirty="0" smtClean="0"/>
              <a:t>?</a:t>
            </a:r>
            <a:r>
              <a:rPr lang="en-US" dirty="0" err="1" smtClean="0"/>
              <a:t>x</a:t>
            </a:r>
            <a:r>
              <a:rPr lang="en-US" dirty="0" smtClean="0"/>
              <a:t>: SELECT ?</a:t>
            </a:r>
            <a:r>
              <a:rPr lang="en-US" dirty="0" err="1" smtClean="0"/>
              <a:t>x</a:t>
            </a:r>
            <a:r>
              <a:rPr lang="en-US" dirty="0" smtClean="0"/>
              <a:t> </a:t>
            </a:r>
            <a:r>
              <a:rPr lang="en-US" dirty="0" err="1" smtClean="0"/>
              <a:t>SubClassOf</a:t>
            </a:r>
            <a:r>
              <a:rPr lang="en-US" dirty="0" smtClean="0"/>
              <a:t> </a:t>
            </a:r>
            <a:r>
              <a:rPr lang="en-US" dirty="0" err="1" smtClean="0"/>
              <a:t>synapsed_to</a:t>
            </a:r>
            <a:r>
              <a:rPr lang="en-US" dirty="0" smtClean="0"/>
              <a:t> some ?</a:t>
            </a:r>
            <a:r>
              <a:rPr lang="en-US" dirty="0" err="1" smtClean="0"/>
              <a:t>y</a:t>
            </a:r>
            <a:endParaRPr lang="en-US" dirty="0" smtClean="0"/>
          </a:p>
          <a:p>
            <a:pPr>
              <a:buFont typeface="Arial" charset="0"/>
              <a:buNone/>
            </a:pPr>
            <a:r>
              <a:rPr lang="en-US" dirty="0" smtClean="0"/>
              <a:t>			ADD </a:t>
            </a:r>
            <a:r>
              <a:rPr lang="en-US" sz="2400" i="1" dirty="0" smtClean="0">
                <a:solidFill>
                  <a:srgbClr val="FF0000"/>
                </a:solidFill>
              </a:rPr>
              <a:t>?X</a:t>
            </a:r>
            <a:r>
              <a:rPr lang="en-US" sz="1700" i="1" dirty="0" smtClean="0">
                <a:solidFill>
                  <a:srgbClr val="FF0000"/>
                </a:solidFill>
              </a:rPr>
              <a:t> </a:t>
            </a:r>
            <a:r>
              <a:rPr lang="en-US" sz="1700" dirty="0" err="1" smtClean="0"/>
              <a:t>SubclassOf</a:t>
            </a:r>
            <a:r>
              <a:rPr lang="en-US" sz="1700" dirty="0" smtClean="0"/>
              <a:t> (</a:t>
            </a:r>
          </a:p>
          <a:p>
            <a:pPr lvl="2">
              <a:buFont typeface="Arial" charset="0"/>
              <a:buNone/>
            </a:pPr>
            <a:r>
              <a:rPr lang="en-US" sz="1700" b="1" dirty="0" smtClean="0"/>
              <a:t>has_part</a:t>
            </a:r>
            <a:r>
              <a:rPr lang="en-US" sz="1700" dirty="0" smtClean="0"/>
              <a:t> </a:t>
            </a:r>
            <a:r>
              <a:rPr lang="en-US" sz="1700" dirty="0" smtClean="0">
                <a:solidFill>
                  <a:srgbClr val="0000FF"/>
                </a:solidFill>
              </a:rPr>
              <a:t>some </a:t>
            </a:r>
            <a:r>
              <a:rPr lang="en-US" sz="1700" dirty="0" smtClean="0"/>
              <a:t>(</a:t>
            </a:r>
          </a:p>
          <a:p>
            <a:pPr lvl="3">
              <a:buFont typeface="Arial" charset="0"/>
              <a:buNone/>
            </a:pPr>
            <a:r>
              <a:rPr lang="en-US" sz="1700" dirty="0" smtClean="0"/>
              <a:t>‘pre-synaptic membrane ; GO_0042734’ </a:t>
            </a:r>
            <a:r>
              <a:rPr lang="en-US" sz="1700" dirty="0" smtClean="0">
                <a:solidFill>
                  <a:srgbClr val="0000FF"/>
                </a:solidFill>
              </a:rPr>
              <a:t>that </a:t>
            </a:r>
            <a:r>
              <a:rPr lang="en-US" sz="1700" b="1" dirty="0" smtClean="0"/>
              <a:t>part_of</a:t>
            </a:r>
            <a:r>
              <a:rPr lang="en-US" sz="1700" dirty="0" smtClean="0"/>
              <a:t> </a:t>
            </a:r>
            <a:r>
              <a:rPr lang="en-US" sz="1700" dirty="0" smtClean="0">
                <a:solidFill>
                  <a:srgbClr val="0000FF"/>
                </a:solidFill>
              </a:rPr>
              <a:t>some </a:t>
            </a:r>
            <a:r>
              <a:rPr lang="en-US" sz="1700" dirty="0" smtClean="0"/>
              <a:t>( </a:t>
            </a:r>
          </a:p>
          <a:p>
            <a:pPr lvl="3">
              <a:buFont typeface="Arial" charset="0"/>
              <a:buNone/>
            </a:pPr>
            <a:r>
              <a:rPr lang="en-US" sz="1700" dirty="0" smtClean="0"/>
              <a:t>	‘synapse ; GO_0045202’ </a:t>
            </a:r>
            <a:r>
              <a:rPr lang="en-US" sz="1700" dirty="0" smtClean="0">
                <a:solidFill>
                  <a:srgbClr val="0000FF"/>
                </a:solidFill>
              </a:rPr>
              <a:t>that </a:t>
            </a:r>
            <a:r>
              <a:rPr lang="en-US" sz="1700" b="1" dirty="0" smtClean="0"/>
              <a:t>has_part</a:t>
            </a:r>
            <a:r>
              <a:rPr lang="en-US" sz="1700" dirty="0" smtClean="0"/>
              <a:t> </a:t>
            </a:r>
            <a:r>
              <a:rPr lang="en-US" sz="1700" dirty="0" smtClean="0">
                <a:solidFill>
                  <a:srgbClr val="0000FF"/>
                </a:solidFill>
              </a:rPr>
              <a:t>some </a:t>
            </a:r>
            <a:r>
              <a:rPr lang="en-US" sz="1700" dirty="0" smtClean="0"/>
              <a:t>(</a:t>
            </a:r>
          </a:p>
          <a:p>
            <a:pPr lvl="3">
              <a:buFont typeface="Arial" charset="0"/>
              <a:buNone/>
            </a:pPr>
            <a:r>
              <a:rPr lang="en-US" sz="1700" dirty="0" smtClean="0"/>
              <a:t>			‘post-synaptic membrane ; GO_0045211’ </a:t>
            </a:r>
            <a:r>
              <a:rPr lang="en-US" sz="1700" dirty="0" smtClean="0">
                <a:solidFill>
                  <a:srgbClr val="0000FF"/>
                </a:solidFill>
              </a:rPr>
              <a:t>that </a:t>
            </a:r>
            <a:r>
              <a:rPr lang="en-US" sz="1700" b="1" dirty="0" smtClean="0"/>
              <a:t>part_of</a:t>
            </a:r>
            <a:r>
              <a:rPr lang="en-US" sz="1700" dirty="0" smtClean="0"/>
              <a:t> some </a:t>
            </a:r>
            <a:r>
              <a:rPr lang="en-US" sz="2400" i="1" dirty="0" smtClean="0">
                <a:solidFill>
                  <a:srgbClr val="FF0000"/>
                </a:solidFill>
              </a:rPr>
              <a:t>?Y</a:t>
            </a:r>
            <a:r>
              <a:rPr lang="en-US" sz="2100" dirty="0" smtClean="0"/>
              <a:t>))))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dirty="0" smtClean="0"/>
              <a:t>Expansion code doesn’t have a home?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dirty="0" smtClean="0"/>
              <a:t>	Unclear whether we can we use </a:t>
            </a:r>
            <a:r>
              <a:rPr lang="en-US" dirty="0" err="1" smtClean="0"/>
              <a:t>rdfs:labels</a:t>
            </a:r>
            <a:r>
              <a:rPr lang="en-US" dirty="0" smtClean="0"/>
              <a:t> in expressions.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dirty="0" smtClean="0"/>
              <a:t>	Can’t currently access or write annotations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dirty="0" smtClean="0"/>
              <a:t>	No abstraction (e.g. functions to be reused)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dirty="0" smtClean="0"/>
              <a:t>	One shortcut relation needs multiple OPPL scripts for each of </a:t>
            </a:r>
            <a:r>
              <a:rPr lang="en-US" dirty="0" err="1" smtClean="0"/>
              <a:t>SubClassOf</a:t>
            </a:r>
            <a:r>
              <a:rPr lang="en-US" dirty="0" smtClean="0"/>
              <a:t>, </a:t>
            </a:r>
            <a:r>
              <a:rPr lang="en-US" dirty="0" err="1" smtClean="0"/>
              <a:t>EquivalentTo</a:t>
            </a:r>
            <a:r>
              <a:rPr lang="en-US" dirty="0" smtClean="0"/>
              <a:t>, …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OPPL2 – embedded expressions</a:t>
            </a:r>
            <a:endParaRPr lang="en-US" dirty="0" smtClean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mtClean="0"/>
              <a:t>But trouble if the shortcut is embedded</a:t>
            </a:r>
          </a:p>
          <a:p>
            <a:pPr>
              <a:buFont typeface="Arial" charset="0"/>
              <a:buNone/>
            </a:pPr>
            <a:endParaRPr lang="en-US" smtClean="0"/>
          </a:p>
          <a:p>
            <a:pPr>
              <a:buFont typeface="Arial" charset="0"/>
              <a:buNone/>
            </a:pPr>
            <a:endParaRPr lang="en-US" smtClean="0"/>
          </a:p>
          <a:p>
            <a:pPr>
              <a:buFont typeface="Arial" charset="0"/>
              <a:buNone/>
            </a:pPr>
            <a:endParaRPr lang="en-US" smtClean="0"/>
          </a:p>
          <a:p>
            <a:pPr>
              <a:buFont typeface="Arial" charset="0"/>
              <a:buNone/>
            </a:pPr>
            <a:endParaRPr lang="en-US" smtClean="0"/>
          </a:p>
          <a:p>
            <a:pPr>
              <a:buFont typeface="Arial" charset="0"/>
              <a:buNone/>
            </a:pPr>
            <a:r>
              <a:rPr lang="en-US" smtClean="0"/>
              <a:t>Have to write another pattern and expansion</a:t>
            </a:r>
          </a:p>
          <a:p>
            <a:pPr>
              <a:buFont typeface="Arial" charset="0"/>
              <a:buNone/>
            </a:pPr>
            <a:endParaRPr lang="en-US" smtClean="0"/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792163" y="2286000"/>
            <a:ext cx="8142287" cy="203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charset="0"/>
              </a:rPr>
              <a:t>N1 connected_to some (</a:t>
            </a:r>
            <a:r>
              <a:rPr lang="en-US" b="1" u="sng">
                <a:latin typeface="Calibri" charset="0"/>
              </a:rPr>
              <a:t>synapsed_to some N2</a:t>
            </a:r>
            <a:r>
              <a:rPr lang="en-US">
                <a:latin typeface="Calibri" charset="0"/>
              </a:rPr>
              <a:t>)</a:t>
            </a:r>
          </a:p>
          <a:p>
            <a:r>
              <a:rPr lang="en-US">
                <a:latin typeface="Calibri" charset="0"/>
              </a:rPr>
              <a:t>-&gt;</a:t>
            </a:r>
          </a:p>
          <a:p>
            <a:r>
              <a:rPr lang="en-US">
                <a:latin typeface="Calibri" charset="0"/>
              </a:rPr>
              <a:t>N1 SubclassOf</a:t>
            </a:r>
          </a:p>
          <a:p>
            <a:r>
              <a:rPr lang="en-US">
                <a:latin typeface="Calibri" charset="0"/>
              </a:rPr>
              <a:t>   connected_to some </a:t>
            </a:r>
            <a:br>
              <a:rPr lang="en-US">
                <a:latin typeface="Calibri" charset="0"/>
              </a:rPr>
            </a:br>
            <a:r>
              <a:rPr lang="en-US">
                <a:latin typeface="Calibri" charset="0"/>
              </a:rPr>
              <a:t>        (has_part some (‘pre-synaptic membrane’ that part_of some</a:t>
            </a:r>
          </a:p>
          <a:p>
            <a:r>
              <a:rPr lang="en-US">
                <a:latin typeface="Calibri" charset="0"/>
              </a:rPr>
              <a:t>                       (‘synapse’ that has_part some</a:t>
            </a:r>
          </a:p>
          <a:p>
            <a:r>
              <a:rPr lang="en-US">
                <a:latin typeface="Calibri" charset="0"/>
              </a:rPr>
              <a:t>		         (‘post-synaptic membrane’ that part_of some N2))))</a:t>
            </a: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195263" y="5349875"/>
            <a:ext cx="900271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charset="0"/>
              </a:rPr>
              <a:t>select ?N1:Class ?N2:Class where ?N1 subclassOf connected_to some (synapsed_to some ?N2)</a:t>
            </a:r>
          </a:p>
          <a:p>
            <a:r>
              <a:rPr lang="en-US">
                <a:latin typeface="Calibri" charset="0"/>
              </a:rPr>
              <a:t>…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current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domain experts author ontologies using shortcut relations</a:t>
            </a:r>
          </a:p>
          <a:p>
            <a:pPr lvl="1"/>
            <a:r>
              <a:rPr lang="en-US" dirty="0" smtClean="0"/>
              <a:t>obo or owl</a:t>
            </a:r>
          </a:p>
          <a:p>
            <a:r>
              <a:rPr lang="en-US" dirty="0" smtClean="0"/>
              <a:t>macros are embedded as annotation properties</a:t>
            </a:r>
          </a:p>
          <a:p>
            <a:r>
              <a:rPr lang="en-US" dirty="0" smtClean="0"/>
              <a:t>expansion engine rewrites ontology</a:t>
            </a:r>
          </a:p>
          <a:p>
            <a:r>
              <a:rPr lang="en-US" dirty="0" smtClean="0"/>
              <a:t>can reason over pre or post expanded ontology</a:t>
            </a:r>
          </a:p>
          <a:p>
            <a:r>
              <a:rPr lang="en-US" dirty="0" smtClean="0"/>
              <a:t>we would like to do this in a standard way</a:t>
            </a:r>
          </a:p>
          <a:p>
            <a:pPr lvl="1"/>
            <a:r>
              <a:rPr lang="en-US" dirty="0" smtClean="0"/>
              <a:t>which is why we’re here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synapses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600200"/>
            <a:ext cx="4572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None/>
            </a:pPr>
            <a:r>
              <a:rPr lang="en-US" sz="2400" b="1" dirty="0" err="1" smtClean="0"/>
              <a:t>ObjectProperty</a:t>
            </a:r>
            <a:r>
              <a:rPr lang="en-US" sz="2400" dirty="0" smtClean="0"/>
              <a:t>: </a:t>
            </a:r>
            <a:r>
              <a:rPr lang="en-US" sz="2400" dirty="0" err="1" smtClean="0"/>
              <a:t>synapsed_to</a:t>
            </a:r>
            <a:endParaRPr lang="en-US" sz="2400" dirty="0" smtClean="0"/>
          </a:p>
          <a:p>
            <a:pPr>
              <a:buFont typeface="Arial" charset="0"/>
              <a:buNone/>
            </a:pPr>
            <a:r>
              <a:rPr lang="en-US" sz="2400" b="1" dirty="0" smtClean="0"/>
              <a:t>Annotations</a:t>
            </a:r>
            <a:r>
              <a:rPr lang="en-US" sz="2400" dirty="0" smtClean="0"/>
              <a:t>: </a:t>
            </a:r>
            <a:r>
              <a:rPr lang="en-US" sz="2400" dirty="0" err="1" smtClean="0"/>
              <a:t>expandExpressionTo</a:t>
            </a:r>
            <a:r>
              <a:rPr lang="en-US" sz="2400" dirty="0" smtClean="0"/>
              <a:t> “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700" dirty="0" smtClean="0"/>
              <a:t>  </a:t>
            </a:r>
            <a:r>
              <a:rPr lang="en-US" sz="1700" b="1" dirty="0" smtClean="0"/>
              <a:t>has_part</a:t>
            </a:r>
            <a:r>
              <a:rPr lang="en-US" sz="1700" dirty="0" smtClean="0"/>
              <a:t> </a:t>
            </a:r>
            <a:r>
              <a:rPr lang="en-US" sz="1700" dirty="0" smtClean="0">
                <a:solidFill>
                  <a:srgbClr val="0000FF"/>
                </a:solidFill>
              </a:rPr>
              <a:t>some </a:t>
            </a:r>
            <a:r>
              <a:rPr lang="en-US" sz="1700" dirty="0" smtClean="0"/>
              <a:t>(</a:t>
            </a:r>
          </a:p>
          <a:p>
            <a:pPr>
              <a:buFont typeface="Arial" charset="0"/>
              <a:buNone/>
            </a:pPr>
            <a:r>
              <a:rPr lang="en-US" sz="1700" dirty="0"/>
              <a:t> </a:t>
            </a:r>
            <a:r>
              <a:rPr lang="en-US" sz="1700" dirty="0" smtClean="0"/>
              <a:t>‘pre-synaptic membrane’ </a:t>
            </a:r>
            <a:r>
              <a:rPr lang="en-US" sz="1700" dirty="0" smtClean="0">
                <a:solidFill>
                  <a:srgbClr val="0000FF"/>
                </a:solidFill>
              </a:rPr>
              <a:t>that </a:t>
            </a:r>
            <a:r>
              <a:rPr lang="en-US" sz="1700" b="1" dirty="0" smtClean="0"/>
              <a:t>part_of</a:t>
            </a:r>
            <a:r>
              <a:rPr lang="en-US" sz="1700" dirty="0" smtClean="0"/>
              <a:t> </a:t>
            </a:r>
            <a:r>
              <a:rPr lang="en-US" sz="1700" dirty="0" smtClean="0">
                <a:solidFill>
                  <a:srgbClr val="0000FF"/>
                </a:solidFill>
              </a:rPr>
              <a:t>some </a:t>
            </a:r>
            <a:r>
              <a:rPr lang="en-US" sz="1700" dirty="0" smtClean="0"/>
              <a:t>( ‘synapse’ </a:t>
            </a:r>
            <a:r>
              <a:rPr lang="en-US" sz="1700" dirty="0" smtClean="0">
                <a:solidFill>
                  <a:srgbClr val="0000FF"/>
                </a:solidFill>
              </a:rPr>
              <a:t>that </a:t>
            </a:r>
            <a:r>
              <a:rPr lang="en-US" sz="1700" b="1" dirty="0" smtClean="0"/>
              <a:t>has_part</a:t>
            </a:r>
            <a:r>
              <a:rPr lang="en-US" sz="1700" dirty="0" smtClean="0"/>
              <a:t> </a:t>
            </a:r>
            <a:r>
              <a:rPr lang="en-US" sz="1700" dirty="0" smtClean="0">
                <a:solidFill>
                  <a:srgbClr val="0000FF"/>
                </a:solidFill>
              </a:rPr>
              <a:t>some </a:t>
            </a:r>
            <a:r>
              <a:rPr lang="en-US" sz="1700" dirty="0" smtClean="0">
                <a:solidFill>
                  <a:srgbClr val="0000FF"/>
                </a:solidFill>
              </a:rPr>
              <a:t>(</a:t>
            </a:r>
            <a:r>
              <a:rPr lang="en-US" sz="1700" dirty="0" smtClean="0"/>
              <a:t>‘post-synaptic membrane’ </a:t>
            </a:r>
            <a:r>
              <a:rPr lang="en-US" sz="1700" dirty="0" smtClean="0">
                <a:solidFill>
                  <a:srgbClr val="0000FF"/>
                </a:solidFill>
              </a:rPr>
              <a:t>that </a:t>
            </a:r>
            <a:r>
              <a:rPr lang="en-US" sz="1700" b="1" dirty="0" smtClean="0"/>
              <a:t>part_of</a:t>
            </a:r>
            <a:r>
              <a:rPr lang="en-US" sz="1700" dirty="0" smtClean="0"/>
              <a:t> some </a:t>
            </a:r>
            <a:r>
              <a:rPr lang="en-US" sz="2400" i="1" dirty="0" smtClean="0">
                <a:solidFill>
                  <a:srgbClr val="FF0000"/>
                </a:solidFill>
              </a:rPr>
              <a:t>?Y</a:t>
            </a:r>
            <a:r>
              <a:rPr lang="en-US" sz="2100" dirty="0" smtClean="0"/>
              <a:t>))</a:t>
            </a:r>
          </a:p>
          <a:p>
            <a:pPr>
              <a:buFont typeface="Arial" charset="0"/>
              <a:buNone/>
            </a:pPr>
            <a:r>
              <a:rPr lang="en-US" sz="2100" dirty="0" smtClean="0"/>
              <a:t>”</a:t>
            </a:r>
            <a:endParaRPr lang="en-US" sz="21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5257800" y="1600200"/>
            <a:ext cx="3810000" cy="92333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 charset="0"/>
              </a:rPr>
              <a:t>Class: </a:t>
            </a:r>
            <a:r>
              <a:rPr lang="en-US" b="1" dirty="0" smtClean="0">
                <a:latin typeface="Calibri" charset="0"/>
              </a:rPr>
              <a:t>N_ABC</a:t>
            </a:r>
          </a:p>
          <a:p>
            <a:r>
              <a:rPr lang="en-US" dirty="0" err="1" smtClean="0">
                <a:latin typeface="Calibri" charset="0"/>
              </a:rPr>
              <a:t>SubClassOf</a:t>
            </a:r>
            <a:r>
              <a:rPr lang="en-US" dirty="0" smtClean="0">
                <a:latin typeface="Calibri" charset="0"/>
              </a:rPr>
              <a:t>: </a:t>
            </a:r>
          </a:p>
          <a:p>
            <a:r>
              <a:rPr lang="en-US" dirty="0">
                <a:latin typeface="Calibri" charset="0"/>
              </a:rPr>
              <a:t> </a:t>
            </a:r>
            <a:r>
              <a:rPr lang="en-US" i="1" dirty="0" err="1" smtClean="0">
                <a:latin typeface="Calibri" charset="0"/>
              </a:rPr>
              <a:t>synapsed_to</a:t>
            </a:r>
            <a:r>
              <a:rPr lang="en-US" dirty="0" smtClean="0">
                <a:latin typeface="Calibri" charset="0"/>
              </a:rPr>
              <a:t> some </a:t>
            </a:r>
            <a:r>
              <a:rPr lang="en-US" b="1" dirty="0" smtClean="0">
                <a:latin typeface="Calibri" charset="0"/>
              </a:rPr>
              <a:t>N_DEF</a:t>
            </a:r>
            <a:endParaRPr lang="en-US" b="1" dirty="0" smtClean="0">
              <a:latin typeface="Calibri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57800" y="3962400"/>
            <a:ext cx="3810000" cy="17543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 charset="0"/>
              </a:rPr>
              <a:t>Class: </a:t>
            </a:r>
            <a:r>
              <a:rPr lang="en-US" b="1" dirty="0" smtClean="0">
                <a:latin typeface="Calibri" charset="0"/>
              </a:rPr>
              <a:t>N_ABC</a:t>
            </a:r>
          </a:p>
          <a:p>
            <a:r>
              <a:rPr lang="en-US" dirty="0" err="1" smtClean="0">
                <a:latin typeface="Calibri" charset="0"/>
              </a:rPr>
              <a:t>SubClassOf</a:t>
            </a:r>
            <a:r>
              <a:rPr lang="en-US" dirty="0" smtClean="0">
                <a:latin typeface="Calibri" charset="0"/>
              </a:rPr>
              <a:t>:</a:t>
            </a:r>
          </a:p>
          <a:p>
            <a:r>
              <a:rPr lang="en-US" sz="1700" b="1" dirty="0" smtClean="0">
                <a:latin typeface="Calibri" charset="0"/>
              </a:rPr>
              <a:t>   </a:t>
            </a:r>
            <a:r>
              <a:rPr lang="en-US" sz="1700" b="1" dirty="0" smtClean="0"/>
              <a:t>has_part</a:t>
            </a:r>
            <a:r>
              <a:rPr lang="en-US" sz="1700" dirty="0" smtClean="0"/>
              <a:t> </a:t>
            </a:r>
            <a:r>
              <a:rPr lang="en-US" sz="1700" dirty="0" smtClean="0">
                <a:solidFill>
                  <a:srgbClr val="0000FF"/>
                </a:solidFill>
              </a:rPr>
              <a:t>some </a:t>
            </a:r>
            <a:r>
              <a:rPr lang="en-US" sz="1700" dirty="0" smtClean="0"/>
              <a:t>(‘pre-synaptic membrane’ </a:t>
            </a:r>
            <a:r>
              <a:rPr lang="en-US" sz="1700" dirty="0" smtClean="0">
                <a:solidFill>
                  <a:srgbClr val="0000FF"/>
                </a:solidFill>
              </a:rPr>
              <a:t>that </a:t>
            </a:r>
            <a:r>
              <a:rPr lang="en-US" sz="1700" b="1" dirty="0" smtClean="0"/>
              <a:t>part_of</a:t>
            </a:r>
            <a:r>
              <a:rPr lang="en-US" sz="1700" dirty="0" smtClean="0"/>
              <a:t> </a:t>
            </a:r>
            <a:r>
              <a:rPr lang="en-US" sz="1700" dirty="0" smtClean="0">
                <a:solidFill>
                  <a:srgbClr val="0000FF"/>
                </a:solidFill>
              </a:rPr>
              <a:t>some </a:t>
            </a:r>
            <a:r>
              <a:rPr lang="en-US" sz="1700" dirty="0" smtClean="0"/>
              <a:t>(‘synapse’ </a:t>
            </a:r>
            <a:r>
              <a:rPr lang="en-US" sz="1700" dirty="0" smtClean="0">
                <a:solidFill>
                  <a:srgbClr val="0000FF"/>
                </a:solidFill>
              </a:rPr>
              <a:t>that </a:t>
            </a:r>
            <a:r>
              <a:rPr lang="en-US" sz="1700" b="1" dirty="0" smtClean="0"/>
              <a:t>has_part</a:t>
            </a:r>
            <a:r>
              <a:rPr lang="en-US" sz="1700" dirty="0" smtClean="0"/>
              <a:t> </a:t>
            </a:r>
            <a:r>
              <a:rPr lang="en-US" sz="1700" dirty="0" smtClean="0">
                <a:solidFill>
                  <a:srgbClr val="0000FF"/>
                </a:solidFill>
              </a:rPr>
              <a:t>some </a:t>
            </a:r>
            <a:r>
              <a:rPr lang="en-US" sz="1700" dirty="0">
                <a:solidFill>
                  <a:srgbClr val="0000FF"/>
                </a:solidFill>
              </a:rPr>
              <a:t>(</a:t>
            </a:r>
            <a:r>
              <a:rPr lang="en-US" sz="1700" dirty="0" smtClean="0"/>
              <a:t>‘post-synaptic membrane’ </a:t>
            </a:r>
            <a:r>
              <a:rPr lang="en-US" sz="1700" dirty="0" smtClean="0">
                <a:solidFill>
                  <a:srgbClr val="0000FF"/>
                </a:solidFill>
              </a:rPr>
              <a:t>that </a:t>
            </a:r>
            <a:r>
              <a:rPr lang="en-US" sz="1700" b="1" dirty="0" smtClean="0"/>
              <a:t>part_of</a:t>
            </a:r>
            <a:r>
              <a:rPr lang="en-US" sz="1700" dirty="0" smtClean="0"/>
              <a:t> some</a:t>
            </a:r>
            <a:r>
              <a:rPr lang="en-US" sz="1600" dirty="0" smtClean="0">
                <a:latin typeface="Calibri" charset="0"/>
              </a:rPr>
              <a:t> </a:t>
            </a:r>
            <a:r>
              <a:rPr lang="en-US" sz="1600" b="1" dirty="0" smtClean="0">
                <a:latin typeface="Calibri" charset="0"/>
              </a:rPr>
              <a:t>N_DEF</a:t>
            </a:r>
            <a:r>
              <a:rPr lang="en-US" sz="2100" dirty="0" smtClean="0"/>
              <a:t>))</a:t>
            </a:r>
            <a:endParaRPr lang="en-US" b="1" dirty="0" smtClean="0">
              <a:latin typeface="Calibri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6324600" y="2895600"/>
            <a:ext cx="304800" cy="7620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10400" y="1230868"/>
            <a:ext cx="6094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O1</a:t>
            </a:r>
            <a:endParaRPr lang="en-US" sz="2800" b="1" dirty="0"/>
          </a:p>
        </p:txBody>
      </p:sp>
      <p:sp>
        <p:nvSpPr>
          <p:cNvPr id="10" name="Rectangle 9"/>
          <p:cNvSpPr/>
          <p:nvPr/>
        </p:nvSpPr>
        <p:spPr>
          <a:xfrm>
            <a:off x="7010400" y="3439180"/>
            <a:ext cx="6094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O2</a:t>
            </a:r>
            <a:endParaRPr lang="en-US" sz="2800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257800" y="1600200"/>
            <a:ext cx="3810000" cy="120032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 charset="0"/>
              </a:rPr>
              <a:t>Class: </a:t>
            </a:r>
            <a:r>
              <a:rPr lang="en-US" b="1" dirty="0" err="1" smtClean="0">
                <a:latin typeface="Calibri" charset="0"/>
              </a:rPr>
              <a:t>Foo_synapsing_neuron</a:t>
            </a:r>
            <a:endParaRPr lang="en-US" b="1" dirty="0" smtClean="0">
              <a:latin typeface="Calibri" charset="0"/>
            </a:endParaRPr>
          </a:p>
          <a:p>
            <a:r>
              <a:rPr lang="en-US" dirty="0" err="1" smtClean="0">
                <a:latin typeface="Calibri" charset="0"/>
              </a:rPr>
              <a:t>EquivalentTo</a:t>
            </a:r>
            <a:r>
              <a:rPr lang="en-US" dirty="0" smtClean="0">
                <a:latin typeface="Calibri" charset="0"/>
              </a:rPr>
              <a:t>:</a:t>
            </a:r>
          </a:p>
          <a:p>
            <a:r>
              <a:rPr lang="en-US" dirty="0" smtClean="0">
                <a:latin typeface="Calibri" charset="0"/>
              </a:rPr>
              <a:t> neuron </a:t>
            </a:r>
            <a:r>
              <a:rPr lang="en-US" dirty="0" smtClean="0">
                <a:solidFill>
                  <a:srgbClr val="0000FF"/>
                </a:solidFill>
              </a:rPr>
              <a:t>that </a:t>
            </a:r>
            <a:endParaRPr lang="en-US" dirty="0" smtClean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 </a:t>
            </a:r>
            <a:r>
              <a:rPr lang="en-US" i="1" dirty="0" err="1" smtClean="0">
                <a:latin typeface="Calibri" charset="0"/>
              </a:rPr>
              <a:t>synapsed_to</a:t>
            </a:r>
            <a:r>
              <a:rPr lang="en-US" dirty="0" smtClean="0">
                <a:latin typeface="Calibri" charset="0"/>
              </a:rPr>
              <a:t> some </a:t>
            </a:r>
            <a:r>
              <a:rPr lang="en-US" b="1" dirty="0" err="1" smtClean="0">
                <a:latin typeface="Calibri" charset="0"/>
              </a:rPr>
              <a:t>N_Foo</a:t>
            </a:r>
            <a:endParaRPr lang="en-US" b="1" dirty="0" smtClean="0">
              <a:latin typeface="Calibri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Also works for equivalence axioms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600200"/>
            <a:ext cx="4572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None/>
            </a:pPr>
            <a:r>
              <a:rPr lang="en-US" sz="2400" b="1" dirty="0" err="1" smtClean="0"/>
              <a:t>ObjectProperty</a:t>
            </a:r>
            <a:r>
              <a:rPr lang="en-US" sz="2400" dirty="0" smtClean="0"/>
              <a:t>: </a:t>
            </a:r>
            <a:r>
              <a:rPr lang="en-US" sz="2400" dirty="0" err="1" smtClean="0"/>
              <a:t>synapsed_to</a:t>
            </a:r>
            <a:endParaRPr lang="en-US" sz="2400" dirty="0" smtClean="0"/>
          </a:p>
          <a:p>
            <a:pPr>
              <a:buFont typeface="Arial" charset="0"/>
              <a:buNone/>
            </a:pPr>
            <a:r>
              <a:rPr lang="en-US" sz="2400" b="1" dirty="0" smtClean="0"/>
              <a:t>Annotations</a:t>
            </a:r>
            <a:r>
              <a:rPr lang="en-US" sz="2400" dirty="0" smtClean="0"/>
              <a:t>: </a:t>
            </a:r>
            <a:r>
              <a:rPr lang="en-US" sz="2400" dirty="0" err="1" smtClean="0"/>
              <a:t>expandExpressionTo</a:t>
            </a:r>
            <a:r>
              <a:rPr lang="en-US" sz="2400" dirty="0" smtClean="0"/>
              <a:t> “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700" dirty="0" smtClean="0"/>
              <a:t>  </a:t>
            </a:r>
            <a:r>
              <a:rPr lang="en-US" sz="1700" b="1" dirty="0" smtClean="0"/>
              <a:t>has_part</a:t>
            </a:r>
            <a:r>
              <a:rPr lang="en-US" sz="1700" dirty="0" smtClean="0"/>
              <a:t> </a:t>
            </a:r>
            <a:r>
              <a:rPr lang="en-US" sz="1700" dirty="0" smtClean="0">
                <a:solidFill>
                  <a:srgbClr val="0000FF"/>
                </a:solidFill>
              </a:rPr>
              <a:t>some </a:t>
            </a:r>
            <a:r>
              <a:rPr lang="en-US" sz="1700" dirty="0" smtClean="0"/>
              <a:t>(</a:t>
            </a:r>
          </a:p>
          <a:p>
            <a:pPr>
              <a:buFont typeface="Arial" charset="0"/>
              <a:buNone/>
            </a:pPr>
            <a:r>
              <a:rPr lang="en-US" sz="1700" dirty="0"/>
              <a:t> </a:t>
            </a:r>
            <a:r>
              <a:rPr lang="en-US" sz="1700" dirty="0" smtClean="0"/>
              <a:t>‘pre-synaptic membrane’ </a:t>
            </a:r>
            <a:r>
              <a:rPr lang="en-US" sz="1700" dirty="0" smtClean="0">
                <a:solidFill>
                  <a:srgbClr val="0000FF"/>
                </a:solidFill>
              </a:rPr>
              <a:t>that </a:t>
            </a:r>
            <a:r>
              <a:rPr lang="en-US" sz="1700" b="1" dirty="0" smtClean="0"/>
              <a:t>part_of</a:t>
            </a:r>
            <a:r>
              <a:rPr lang="en-US" sz="1700" dirty="0" smtClean="0"/>
              <a:t> </a:t>
            </a:r>
            <a:r>
              <a:rPr lang="en-US" sz="1700" dirty="0" smtClean="0">
                <a:solidFill>
                  <a:srgbClr val="0000FF"/>
                </a:solidFill>
              </a:rPr>
              <a:t>some </a:t>
            </a:r>
            <a:r>
              <a:rPr lang="en-US" sz="1700" dirty="0" smtClean="0"/>
              <a:t>( ‘synapse’ </a:t>
            </a:r>
            <a:r>
              <a:rPr lang="en-US" sz="1700" dirty="0" smtClean="0">
                <a:solidFill>
                  <a:srgbClr val="0000FF"/>
                </a:solidFill>
              </a:rPr>
              <a:t>that </a:t>
            </a:r>
            <a:r>
              <a:rPr lang="en-US" sz="1700" b="1" dirty="0" smtClean="0"/>
              <a:t>has_part</a:t>
            </a:r>
            <a:r>
              <a:rPr lang="en-US" sz="1700" dirty="0" smtClean="0"/>
              <a:t> </a:t>
            </a:r>
            <a:r>
              <a:rPr lang="en-US" sz="1700" dirty="0" smtClean="0">
                <a:solidFill>
                  <a:srgbClr val="0000FF"/>
                </a:solidFill>
              </a:rPr>
              <a:t>some </a:t>
            </a:r>
            <a:r>
              <a:rPr lang="en-US" sz="1700" dirty="0" smtClean="0">
                <a:solidFill>
                  <a:srgbClr val="0000FF"/>
                </a:solidFill>
              </a:rPr>
              <a:t>(</a:t>
            </a:r>
            <a:r>
              <a:rPr lang="en-US" sz="1700" dirty="0" smtClean="0"/>
              <a:t>‘post-synaptic membrane’ </a:t>
            </a:r>
            <a:r>
              <a:rPr lang="en-US" sz="1700" dirty="0" smtClean="0">
                <a:solidFill>
                  <a:srgbClr val="0000FF"/>
                </a:solidFill>
              </a:rPr>
              <a:t>that </a:t>
            </a:r>
            <a:r>
              <a:rPr lang="en-US" sz="1700" b="1" dirty="0" smtClean="0"/>
              <a:t>part_of</a:t>
            </a:r>
            <a:r>
              <a:rPr lang="en-US" sz="1700" dirty="0" smtClean="0"/>
              <a:t> some </a:t>
            </a:r>
            <a:r>
              <a:rPr lang="en-US" sz="2400" i="1" dirty="0" smtClean="0">
                <a:solidFill>
                  <a:srgbClr val="FF0000"/>
                </a:solidFill>
              </a:rPr>
              <a:t>?Y</a:t>
            </a:r>
            <a:r>
              <a:rPr lang="en-US" sz="2100" dirty="0" smtClean="0"/>
              <a:t>))</a:t>
            </a:r>
          </a:p>
          <a:p>
            <a:pPr>
              <a:buFont typeface="Arial" charset="0"/>
              <a:buNone/>
            </a:pPr>
            <a:r>
              <a:rPr lang="en-US" sz="2100" dirty="0" smtClean="0"/>
              <a:t>”</a:t>
            </a:r>
            <a:endParaRPr lang="en-US" sz="21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5257800" y="3962400"/>
            <a:ext cx="3810000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 charset="0"/>
              </a:rPr>
              <a:t>Class: </a:t>
            </a:r>
            <a:r>
              <a:rPr lang="en-US" b="1" dirty="0" smtClean="0">
                <a:latin typeface="Calibri" charset="0"/>
              </a:rPr>
              <a:t>N_ABC</a:t>
            </a:r>
          </a:p>
          <a:p>
            <a:r>
              <a:rPr lang="en-US" dirty="0" err="1" smtClean="0">
                <a:latin typeface="Calibri" charset="0"/>
              </a:rPr>
              <a:t>EquivalentTo</a:t>
            </a:r>
            <a:r>
              <a:rPr lang="en-US" dirty="0" smtClean="0">
                <a:latin typeface="Calibri" charset="0"/>
              </a:rPr>
              <a:t>:</a:t>
            </a:r>
          </a:p>
          <a:p>
            <a:r>
              <a:rPr lang="en-US" dirty="0" smtClean="0">
                <a:latin typeface="Calibri" charset="0"/>
              </a:rPr>
              <a:t>  </a:t>
            </a:r>
            <a:r>
              <a:rPr lang="en-US" dirty="0" smtClean="0">
                <a:latin typeface="Calibri" charset="0"/>
              </a:rPr>
              <a:t>neuron </a:t>
            </a:r>
            <a:r>
              <a:rPr lang="en-US" dirty="0" smtClean="0">
                <a:solidFill>
                  <a:srgbClr val="0000FF"/>
                </a:solidFill>
              </a:rPr>
              <a:t>that </a:t>
            </a:r>
            <a:endParaRPr lang="en-US" dirty="0" smtClean="0">
              <a:latin typeface="Calibri" charset="0"/>
            </a:endParaRPr>
          </a:p>
          <a:p>
            <a:r>
              <a:rPr lang="en-US" sz="1700" b="1" dirty="0" smtClean="0">
                <a:latin typeface="Calibri" charset="0"/>
              </a:rPr>
              <a:t>   </a:t>
            </a:r>
            <a:r>
              <a:rPr lang="en-US" sz="1700" b="1" dirty="0" smtClean="0"/>
              <a:t>has_part</a:t>
            </a:r>
            <a:r>
              <a:rPr lang="en-US" sz="1700" dirty="0" smtClean="0"/>
              <a:t> </a:t>
            </a:r>
            <a:r>
              <a:rPr lang="en-US" sz="1700" dirty="0" smtClean="0">
                <a:solidFill>
                  <a:srgbClr val="0000FF"/>
                </a:solidFill>
              </a:rPr>
              <a:t>some </a:t>
            </a:r>
            <a:r>
              <a:rPr lang="en-US" sz="1700" dirty="0" smtClean="0"/>
              <a:t>(‘pre-synaptic membrane’ </a:t>
            </a:r>
            <a:r>
              <a:rPr lang="en-US" sz="1700" dirty="0" smtClean="0">
                <a:solidFill>
                  <a:srgbClr val="0000FF"/>
                </a:solidFill>
              </a:rPr>
              <a:t>that </a:t>
            </a:r>
            <a:r>
              <a:rPr lang="en-US" sz="1700" b="1" dirty="0" smtClean="0"/>
              <a:t>part_of</a:t>
            </a:r>
            <a:r>
              <a:rPr lang="en-US" sz="1700" dirty="0" smtClean="0"/>
              <a:t> </a:t>
            </a:r>
            <a:r>
              <a:rPr lang="en-US" sz="1700" dirty="0" smtClean="0">
                <a:solidFill>
                  <a:srgbClr val="0000FF"/>
                </a:solidFill>
              </a:rPr>
              <a:t>some </a:t>
            </a:r>
            <a:r>
              <a:rPr lang="en-US" sz="1700" dirty="0" smtClean="0"/>
              <a:t>(‘synapse’ </a:t>
            </a:r>
            <a:r>
              <a:rPr lang="en-US" sz="1700" dirty="0" smtClean="0">
                <a:solidFill>
                  <a:srgbClr val="0000FF"/>
                </a:solidFill>
              </a:rPr>
              <a:t>that </a:t>
            </a:r>
            <a:r>
              <a:rPr lang="en-US" sz="1700" b="1" dirty="0" smtClean="0"/>
              <a:t>has_part</a:t>
            </a:r>
            <a:r>
              <a:rPr lang="en-US" sz="1700" dirty="0" smtClean="0"/>
              <a:t> </a:t>
            </a:r>
            <a:r>
              <a:rPr lang="en-US" sz="1700" dirty="0" smtClean="0">
                <a:solidFill>
                  <a:srgbClr val="0000FF"/>
                </a:solidFill>
              </a:rPr>
              <a:t>some </a:t>
            </a:r>
            <a:r>
              <a:rPr lang="en-US" sz="1700" dirty="0">
                <a:solidFill>
                  <a:srgbClr val="0000FF"/>
                </a:solidFill>
              </a:rPr>
              <a:t>(</a:t>
            </a:r>
            <a:r>
              <a:rPr lang="en-US" sz="1700" dirty="0" smtClean="0"/>
              <a:t>‘post-synaptic membrane’ </a:t>
            </a:r>
            <a:r>
              <a:rPr lang="en-US" sz="1700" dirty="0" smtClean="0">
                <a:solidFill>
                  <a:srgbClr val="0000FF"/>
                </a:solidFill>
              </a:rPr>
              <a:t>that </a:t>
            </a:r>
            <a:r>
              <a:rPr lang="en-US" sz="1700" b="1" dirty="0" smtClean="0"/>
              <a:t>part_of</a:t>
            </a:r>
            <a:r>
              <a:rPr lang="en-US" sz="1700" dirty="0" smtClean="0"/>
              <a:t> some</a:t>
            </a:r>
            <a:r>
              <a:rPr lang="en-US" sz="1600" dirty="0" smtClean="0">
                <a:latin typeface="Calibri" charset="0"/>
              </a:rPr>
              <a:t> </a:t>
            </a:r>
            <a:r>
              <a:rPr lang="en-US" sz="1600" b="1" dirty="0" smtClean="0">
                <a:latin typeface="Calibri" charset="0"/>
              </a:rPr>
              <a:t>N_DEF</a:t>
            </a:r>
            <a:r>
              <a:rPr lang="en-US" sz="2100" dirty="0" smtClean="0"/>
              <a:t>))</a:t>
            </a:r>
            <a:endParaRPr lang="en-US" b="1" dirty="0" smtClean="0">
              <a:latin typeface="Calibri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6324600" y="2895600"/>
            <a:ext cx="304800" cy="7620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10400" y="1230868"/>
            <a:ext cx="6094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O1</a:t>
            </a:r>
            <a:endParaRPr lang="en-US" sz="2800" b="1" dirty="0"/>
          </a:p>
        </p:txBody>
      </p:sp>
      <p:sp>
        <p:nvSpPr>
          <p:cNvPr id="10" name="Rectangle 9"/>
          <p:cNvSpPr/>
          <p:nvPr/>
        </p:nvSpPr>
        <p:spPr>
          <a:xfrm>
            <a:off x="7010400" y="3439180"/>
            <a:ext cx="6094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O2</a:t>
            </a:r>
            <a:endParaRPr lang="en-US" sz="28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257800" y="1600200"/>
            <a:ext cx="3810000" cy="147732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 charset="0"/>
              </a:rPr>
              <a:t>Class: ‘</a:t>
            </a:r>
            <a:r>
              <a:rPr lang="en-US" dirty="0" smtClean="0"/>
              <a:t>B1b-B cell’</a:t>
            </a:r>
            <a:endParaRPr lang="en-US" b="1" dirty="0" smtClean="0">
              <a:latin typeface="Calibri" charset="0"/>
            </a:endParaRPr>
          </a:p>
          <a:p>
            <a:r>
              <a:rPr lang="en-US" dirty="0" err="1" smtClean="0">
                <a:latin typeface="Calibri" charset="0"/>
              </a:rPr>
              <a:t>EquivalentTo</a:t>
            </a:r>
            <a:r>
              <a:rPr lang="en-US" dirty="0" smtClean="0">
                <a:latin typeface="Calibri" charset="0"/>
              </a:rPr>
              <a:t>:</a:t>
            </a:r>
          </a:p>
          <a:p>
            <a:r>
              <a:rPr lang="en-US" dirty="0" smtClean="0"/>
              <a:t>‘B1-B cell’ and </a:t>
            </a:r>
            <a:r>
              <a:rPr lang="en-US" dirty="0" err="1" smtClean="0"/>
              <a:t>lacks_plasma_membrane_part</a:t>
            </a:r>
            <a:r>
              <a:rPr lang="en-US" dirty="0" smtClean="0"/>
              <a:t> value CD5</a:t>
            </a:r>
            <a:endParaRPr lang="en-US" b="1" dirty="0" smtClean="0">
              <a:latin typeface="Calibri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Chaining mixed constructs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600200"/>
            <a:ext cx="4572000" cy="2262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None/>
            </a:pPr>
            <a:r>
              <a:rPr lang="en-US" sz="2400" b="1" dirty="0" err="1" smtClean="0"/>
              <a:t>ObjectProperty</a:t>
            </a:r>
            <a:r>
              <a:rPr lang="en-US" sz="2400" dirty="0" smtClean="0"/>
              <a:t>: </a:t>
            </a:r>
            <a:r>
              <a:rPr lang="en-US" sz="2400" dirty="0" err="1" smtClean="0"/>
              <a:t>lacks_plasma_membrane_part</a:t>
            </a:r>
            <a:endParaRPr lang="en-US" sz="2400" dirty="0" smtClean="0"/>
          </a:p>
          <a:p>
            <a:pPr>
              <a:buFont typeface="Arial" charset="0"/>
              <a:buNone/>
            </a:pPr>
            <a:r>
              <a:rPr lang="en-US" sz="2400" b="1" dirty="0" smtClean="0"/>
              <a:t>Annotations</a:t>
            </a:r>
            <a:r>
              <a:rPr lang="en-US" sz="2400" dirty="0" smtClean="0"/>
              <a:t>: </a:t>
            </a:r>
            <a:r>
              <a:rPr lang="en-US" sz="2400" dirty="0" err="1" smtClean="0"/>
              <a:t>expandExpressionTo</a:t>
            </a:r>
            <a:r>
              <a:rPr lang="en-US" sz="2400" dirty="0" smtClean="0"/>
              <a:t> “</a:t>
            </a:r>
            <a:r>
              <a:rPr lang="en-US" sz="1600" dirty="0" smtClean="0"/>
              <a:t>has part exactly 0 (‘plasma membrane’ and has_part some  </a:t>
            </a:r>
            <a:r>
              <a:rPr lang="en-US" sz="2400" i="1" dirty="0" smtClean="0">
                <a:solidFill>
                  <a:srgbClr val="FF0000"/>
                </a:solidFill>
              </a:rPr>
              <a:t>?Y</a:t>
            </a:r>
            <a:r>
              <a:rPr lang="en-US" sz="2100" dirty="0" smtClean="0"/>
              <a:t>)</a:t>
            </a:r>
          </a:p>
          <a:p>
            <a:pPr>
              <a:buFont typeface="Arial" charset="0"/>
              <a:buNone/>
            </a:pPr>
            <a:r>
              <a:rPr lang="en-US" sz="2100" dirty="0" smtClean="0"/>
              <a:t>”</a:t>
            </a:r>
            <a:endParaRPr lang="en-US" sz="21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5105400" y="4572000"/>
            <a:ext cx="3810000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 charset="0"/>
              </a:rPr>
              <a:t>Class: ‘</a:t>
            </a:r>
            <a:r>
              <a:rPr lang="en-US" dirty="0" smtClean="0"/>
              <a:t>B1b-B cell’</a:t>
            </a:r>
            <a:endParaRPr lang="en-US" b="1" dirty="0" smtClean="0">
              <a:latin typeface="Calibri" charset="0"/>
            </a:endParaRPr>
          </a:p>
          <a:p>
            <a:r>
              <a:rPr lang="en-US" dirty="0" err="1" smtClean="0">
                <a:latin typeface="Calibri" charset="0"/>
              </a:rPr>
              <a:t>EquivalentTo</a:t>
            </a:r>
            <a:r>
              <a:rPr lang="en-US" dirty="0" smtClean="0">
                <a:latin typeface="Calibri" charset="0"/>
              </a:rPr>
              <a:t>:</a:t>
            </a:r>
          </a:p>
          <a:p>
            <a:r>
              <a:rPr lang="en-US" dirty="0" smtClean="0"/>
              <a:t>‘B1-B cell’ and has part exactly 0 (‘plasma membrane’ and has_part some  CD5)</a:t>
            </a:r>
            <a:endParaRPr lang="en-US" b="1" dirty="0" smtClean="0">
              <a:latin typeface="Calibri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6705600" y="3581400"/>
            <a:ext cx="304800" cy="7620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10400" y="1230868"/>
            <a:ext cx="6094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O1</a:t>
            </a:r>
            <a:endParaRPr lang="en-US" sz="2800" b="1" dirty="0"/>
          </a:p>
        </p:txBody>
      </p:sp>
      <p:sp>
        <p:nvSpPr>
          <p:cNvPr id="10" name="Rectangle 9"/>
          <p:cNvSpPr/>
          <p:nvPr/>
        </p:nvSpPr>
        <p:spPr>
          <a:xfrm>
            <a:off x="7010400" y="3820180"/>
            <a:ext cx="6094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O2</a:t>
            </a:r>
            <a:endParaRPr lang="en-US" sz="28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Illustration of problem</a:t>
            </a:r>
          </a:p>
          <a:p>
            <a:pPr lvl="1"/>
            <a:r>
              <a:rPr lang="en-US" dirty="0" smtClean="0"/>
              <a:t>Biological example: neural networks</a:t>
            </a:r>
          </a:p>
          <a:p>
            <a:r>
              <a:rPr lang="en-US" dirty="0" smtClean="0"/>
              <a:t>Implementation choices and existing approaches</a:t>
            </a:r>
          </a:p>
          <a:p>
            <a:pPr lvl="1"/>
            <a:r>
              <a:rPr lang="en-US" dirty="0" smtClean="0"/>
              <a:t>property chains</a:t>
            </a:r>
          </a:p>
          <a:p>
            <a:pPr lvl="1"/>
            <a:r>
              <a:rPr lang="en-US" dirty="0" smtClean="0"/>
              <a:t>spreadsheet translation</a:t>
            </a:r>
          </a:p>
          <a:p>
            <a:pPr lvl="1"/>
            <a:r>
              <a:rPr lang="en-US" dirty="0" smtClean="0"/>
              <a:t>OPPL/OPPL2</a:t>
            </a:r>
          </a:p>
          <a:p>
            <a:r>
              <a:rPr lang="en-US" dirty="0" smtClean="0"/>
              <a:t>A proposed approach</a:t>
            </a:r>
          </a:p>
          <a:p>
            <a:r>
              <a:rPr lang="en-US" dirty="0" smtClean="0"/>
              <a:t>Open discussion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257800" y="1600200"/>
            <a:ext cx="3810000" cy="92333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 charset="0"/>
              </a:rPr>
              <a:t>Class: </a:t>
            </a:r>
            <a:r>
              <a:rPr lang="en-US" b="1" dirty="0" smtClean="0">
                <a:latin typeface="Calibri" charset="0"/>
              </a:rPr>
              <a:t>cell nucleus</a:t>
            </a:r>
          </a:p>
          <a:p>
            <a:r>
              <a:rPr lang="en-US" dirty="0" smtClean="0">
                <a:latin typeface="Calibri" charset="0"/>
              </a:rPr>
              <a:t>Annotations: </a:t>
            </a:r>
            <a:r>
              <a:rPr lang="en-US" dirty="0" err="1" smtClean="0">
                <a:latin typeface="Calibri" charset="0"/>
              </a:rPr>
              <a:t>disconnected_from</a:t>
            </a:r>
            <a:r>
              <a:rPr lang="en-US" dirty="0" smtClean="0">
                <a:latin typeface="Calibri" charset="0"/>
              </a:rPr>
              <a:t> cytoplasm</a:t>
            </a:r>
            <a:endParaRPr lang="en-US" b="1" dirty="0" smtClean="0">
              <a:latin typeface="Calibri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Expansion of axioms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600200"/>
            <a:ext cx="4572000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None/>
            </a:pPr>
            <a:r>
              <a:rPr lang="en-US" sz="2400" b="1" dirty="0" err="1" smtClean="0"/>
              <a:t>ObjectProperty</a:t>
            </a:r>
            <a:r>
              <a:rPr lang="en-US" sz="2400" dirty="0" smtClean="0"/>
              <a:t>: </a:t>
            </a:r>
            <a:r>
              <a:rPr lang="en-US" sz="2400" dirty="0" err="1" smtClean="0"/>
              <a:t>disconnected_from</a:t>
            </a:r>
            <a:endParaRPr lang="en-US" sz="2400" dirty="0" smtClean="0"/>
          </a:p>
          <a:p>
            <a:pPr>
              <a:buFont typeface="Arial" charset="0"/>
              <a:buNone/>
            </a:pPr>
            <a:r>
              <a:rPr lang="en-US" sz="2400" b="1" dirty="0" smtClean="0"/>
              <a:t>Annotations</a:t>
            </a:r>
            <a:r>
              <a:rPr lang="en-US" sz="2400" dirty="0" smtClean="0"/>
              <a:t>: </a:t>
            </a:r>
            <a:r>
              <a:rPr lang="en-US" sz="2400" dirty="0" err="1" smtClean="0"/>
              <a:t>expandAssertionTo</a:t>
            </a:r>
            <a:r>
              <a:rPr lang="en-US" sz="2400" dirty="0" smtClean="0"/>
              <a:t> “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700" dirty="0" smtClean="0"/>
              <a:t> (</a:t>
            </a:r>
            <a:r>
              <a:rPr lang="en-US" sz="1700" b="1" dirty="0" smtClean="0"/>
              <a:t>part_of</a:t>
            </a:r>
            <a:r>
              <a:rPr lang="en-US" sz="1700" dirty="0" smtClean="0"/>
              <a:t> </a:t>
            </a:r>
            <a:r>
              <a:rPr lang="en-US" sz="1700" dirty="0" smtClean="0"/>
              <a:t> </a:t>
            </a:r>
            <a:r>
              <a:rPr lang="en-US" sz="1600" i="1" dirty="0" smtClean="0">
                <a:solidFill>
                  <a:srgbClr val="FF0000"/>
                </a:solidFill>
              </a:rPr>
              <a:t>?X) </a:t>
            </a:r>
            <a:r>
              <a:rPr lang="en-US" sz="1700" b="1" i="1" dirty="0" err="1" smtClean="0"/>
              <a:t>DisjointWith</a:t>
            </a:r>
            <a:r>
              <a:rPr lang="en-US" sz="1700" b="1" i="1" dirty="0" smtClean="0"/>
              <a:t> </a:t>
            </a:r>
            <a:r>
              <a:rPr lang="en-US" sz="1700" dirty="0" smtClean="0"/>
              <a:t> (</a:t>
            </a:r>
            <a:r>
              <a:rPr lang="en-US" sz="1700" b="1" dirty="0" smtClean="0"/>
              <a:t>part_of</a:t>
            </a:r>
            <a:r>
              <a:rPr lang="en-US" sz="1700" dirty="0" smtClean="0"/>
              <a:t>  </a:t>
            </a:r>
            <a:r>
              <a:rPr lang="en-US" sz="1600" i="1" dirty="0" smtClean="0">
                <a:solidFill>
                  <a:srgbClr val="FF0000"/>
                </a:solidFill>
              </a:rPr>
              <a:t>?Y )</a:t>
            </a:r>
            <a:r>
              <a:rPr lang="en-US" sz="1700" b="1" i="1" dirty="0" smtClean="0"/>
              <a:t> </a:t>
            </a:r>
            <a:r>
              <a:rPr lang="en-US" sz="2100" dirty="0" smtClean="0"/>
              <a:t>”</a:t>
            </a:r>
            <a:endParaRPr lang="en-US" sz="21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5257800" y="3962400"/>
            <a:ext cx="38100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(</a:t>
            </a:r>
            <a:r>
              <a:rPr lang="en-US" b="1" dirty="0" smtClean="0"/>
              <a:t>part_of ‘</a:t>
            </a:r>
            <a:r>
              <a:rPr lang="en-US" dirty="0" smtClean="0"/>
              <a:t>cell nucleus</a:t>
            </a:r>
            <a:r>
              <a:rPr lang="en-US" b="1" dirty="0" smtClean="0"/>
              <a:t>’</a:t>
            </a:r>
            <a:r>
              <a:rPr lang="en-US" b="1" dirty="0" smtClean="0"/>
              <a:t>) 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/>
              <a:t>DisjointWith</a:t>
            </a:r>
            <a:r>
              <a:rPr lang="en-US" b="1" i="1" dirty="0" smtClean="0"/>
              <a:t> </a:t>
            </a:r>
            <a:r>
              <a:rPr lang="en-US" dirty="0" smtClean="0"/>
              <a:t> (</a:t>
            </a:r>
            <a:r>
              <a:rPr lang="en-US" b="1" dirty="0" smtClean="0"/>
              <a:t>part_of</a:t>
            </a:r>
            <a:r>
              <a:rPr lang="en-US" dirty="0" smtClean="0"/>
              <a:t> ‘cytoplasm’)</a:t>
            </a:r>
            <a:r>
              <a:rPr lang="en-US" b="1" i="1" dirty="0" smtClean="0"/>
              <a:t> </a:t>
            </a:r>
            <a:endParaRPr lang="en-US" b="1" dirty="0" smtClean="0">
              <a:latin typeface="Calibri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6324600" y="2895600"/>
            <a:ext cx="304800" cy="7620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10400" y="1230868"/>
            <a:ext cx="6094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O1</a:t>
            </a:r>
            <a:endParaRPr lang="en-US" sz="2800" b="1" dirty="0"/>
          </a:p>
        </p:txBody>
      </p:sp>
      <p:sp>
        <p:nvSpPr>
          <p:cNvPr id="10" name="Rectangle 9"/>
          <p:cNvSpPr/>
          <p:nvPr/>
        </p:nvSpPr>
        <p:spPr>
          <a:xfrm>
            <a:off x="7010400" y="3439180"/>
            <a:ext cx="6094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O2</a:t>
            </a:r>
            <a:endParaRPr lang="en-US" sz="2800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Open Bio Ontologies Relation Ontology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Collection of object properties for use in the biological and biomedical sciences</a:t>
            </a:r>
          </a:p>
          <a:p>
            <a:r>
              <a:rPr lang="en-US" dirty="0" smtClean="0"/>
              <a:t>Principles:</a:t>
            </a:r>
          </a:p>
          <a:p>
            <a:pPr lvl="1"/>
            <a:r>
              <a:rPr lang="en-US" dirty="0" smtClean="0"/>
              <a:t>relations must be defined in terms of more basic primitive relations</a:t>
            </a:r>
          </a:p>
          <a:p>
            <a:pPr lvl="1"/>
            <a:r>
              <a:rPr lang="en-US" dirty="0" smtClean="0"/>
              <a:t>these basic relations live in BFO (Basic Formal Ontology)</a:t>
            </a:r>
          </a:p>
          <a:p>
            <a:r>
              <a:rPr lang="en-US" dirty="0" smtClean="0"/>
              <a:t>We are using the macro expansions as definitions 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others find authoring complex OWL axioms difficult/repetitive?</a:t>
            </a:r>
          </a:p>
          <a:p>
            <a:r>
              <a:rPr lang="en-US" dirty="0" smtClean="0"/>
              <a:t>What approach do you use?</a:t>
            </a:r>
          </a:p>
          <a:p>
            <a:r>
              <a:rPr lang="en-US" dirty="0" smtClean="0"/>
              <a:t>Should we have a standard solution?</a:t>
            </a:r>
          </a:p>
          <a:p>
            <a:r>
              <a:rPr lang="en-US" dirty="0" smtClean="0"/>
              <a:t>Expansion in queries?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Biology is complex</a:t>
            </a:r>
          </a:p>
          <a:p>
            <a:pPr lvl="1"/>
            <a:r>
              <a:rPr lang="en-US" dirty="0" smtClean="0"/>
              <a:t>modeling is hard</a:t>
            </a:r>
          </a:p>
          <a:p>
            <a:r>
              <a:rPr lang="en-US" dirty="0" smtClean="0"/>
              <a:t>OWL2 provides some of the needed expressivity</a:t>
            </a:r>
          </a:p>
          <a:p>
            <a:pPr lvl="1"/>
            <a:r>
              <a:rPr lang="en-US" dirty="0" smtClean="0"/>
              <a:t>…but ontologies that model the necessary detail can be difficult to work with</a:t>
            </a:r>
          </a:p>
          <a:p>
            <a:r>
              <a:rPr lang="en-US" dirty="0" smtClean="0"/>
              <a:t>Some kind of intermediate representation (IR) would help</a:t>
            </a:r>
          </a:p>
          <a:p>
            <a:r>
              <a:rPr lang="en-US" b="1" dirty="0" smtClean="0"/>
              <a:t>Ideally this representation would live in OWL and be edited in common OWL tools</a:t>
            </a:r>
            <a:endParaRPr 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83549"/>
            <a:ext cx="4448783" cy="3733800"/>
          </a:xfrm>
          <a:prstGeom prst="rect">
            <a:avLst/>
          </a:prstGeom>
        </p:spPr>
      </p:pic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High level modeling of (real) neural networks</a:t>
            </a:r>
            <a:endParaRPr lang="en-US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5286983" y="5617349"/>
            <a:ext cx="3810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 charset="0"/>
              </a:rPr>
              <a:t>Class: </a:t>
            </a:r>
            <a:r>
              <a:rPr lang="en-US" b="1" dirty="0" smtClean="0">
                <a:latin typeface="Calibri" charset="0"/>
              </a:rPr>
              <a:t>N_ABC</a:t>
            </a:r>
          </a:p>
          <a:p>
            <a:r>
              <a:rPr lang="en-US" dirty="0" err="1" smtClean="0">
                <a:latin typeface="Calibri" charset="0"/>
              </a:rPr>
              <a:t>SubClassOf</a:t>
            </a:r>
            <a:r>
              <a:rPr lang="en-US" dirty="0" smtClean="0">
                <a:latin typeface="Calibri" charset="0"/>
              </a:rPr>
              <a:t>: </a:t>
            </a:r>
          </a:p>
          <a:p>
            <a:r>
              <a:rPr lang="en-US" dirty="0">
                <a:latin typeface="Calibri" charset="0"/>
              </a:rPr>
              <a:t> </a:t>
            </a:r>
            <a:r>
              <a:rPr lang="en-US" i="1" dirty="0" err="1" smtClean="0">
                <a:latin typeface="Calibri" charset="0"/>
              </a:rPr>
              <a:t>synapsed_to</a:t>
            </a:r>
            <a:r>
              <a:rPr lang="en-US" dirty="0" smtClean="0">
                <a:latin typeface="Calibri" charset="0"/>
              </a:rPr>
              <a:t> some </a:t>
            </a:r>
            <a:r>
              <a:rPr lang="en-US" b="1" dirty="0" smtClean="0">
                <a:latin typeface="Calibri" charset="0"/>
              </a:rPr>
              <a:t>N_DEF</a:t>
            </a:r>
            <a:endParaRPr lang="en-US" b="1" dirty="0" smtClean="0">
              <a:latin typeface="Calibri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978336" y="1698883"/>
            <a:ext cx="843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alibri" charset="0"/>
              </a:rPr>
              <a:t>N_ABC</a:t>
            </a:r>
            <a:endParaRPr lang="en-US" b="1" dirty="0"/>
          </a:p>
        </p:txBody>
      </p:sp>
      <p:sp>
        <p:nvSpPr>
          <p:cNvPr id="27" name="Rectangle 26"/>
          <p:cNvSpPr/>
          <p:nvPr/>
        </p:nvSpPr>
        <p:spPr>
          <a:xfrm>
            <a:off x="4090247" y="3886200"/>
            <a:ext cx="815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alibri" charset="0"/>
              </a:rPr>
              <a:t>N_DEF</a:t>
            </a:r>
            <a:endParaRPr lang="en-US" b="1" dirty="0"/>
          </a:p>
        </p:txBody>
      </p:sp>
      <p:sp>
        <p:nvSpPr>
          <p:cNvPr id="28" name="Rectangle 27"/>
          <p:cNvSpPr/>
          <p:nvPr/>
        </p:nvSpPr>
        <p:spPr>
          <a:xfrm>
            <a:off x="1905000" y="4648200"/>
            <a:ext cx="751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alibri" charset="0"/>
              </a:rPr>
              <a:t>N_JKL</a:t>
            </a:r>
            <a:endParaRPr lang="en-US" b="1" dirty="0"/>
          </a:p>
        </p:txBody>
      </p:sp>
      <p:sp>
        <p:nvSpPr>
          <p:cNvPr id="29" name="Rectangle 28"/>
          <p:cNvSpPr/>
          <p:nvPr/>
        </p:nvSpPr>
        <p:spPr>
          <a:xfrm>
            <a:off x="2978336" y="5248017"/>
            <a:ext cx="805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alibri" charset="0"/>
              </a:rPr>
              <a:t>N_GHI</a:t>
            </a:r>
            <a:endParaRPr lang="en-US" b="1" dirty="0"/>
          </a:p>
        </p:txBody>
      </p:sp>
      <p:sp>
        <p:nvSpPr>
          <p:cNvPr id="30" name="Rectangle 29"/>
          <p:cNvSpPr/>
          <p:nvPr/>
        </p:nvSpPr>
        <p:spPr>
          <a:xfrm>
            <a:off x="5286983" y="1698883"/>
            <a:ext cx="3810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alibri" charset="0"/>
              </a:rPr>
              <a:t>ObjectProperty</a:t>
            </a:r>
            <a:r>
              <a:rPr lang="en-US" dirty="0" smtClean="0">
                <a:latin typeface="Calibri" charset="0"/>
              </a:rPr>
              <a:t>: </a:t>
            </a:r>
            <a:r>
              <a:rPr lang="en-US" i="1" dirty="0" err="1" smtClean="0">
                <a:latin typeface="Calibri" charset="0"/>
              </a:rPr>
              <a:t>synapsed_to</a:t>
            </a:r>
            <a:endParaRPr lang="en-US" b="1" dirty="0" smtClean="0">
              <a:latin typeface="Calibri" charset="0"/>
            </a:endParaRPr>
          </a:p>
          <a:p>
            <a:r>
              <a:rPr lang="en-US" dirty="0" smtClean="0">
                <a:latin typeface="Calibri" charset="0"/>
              </a:rPr>
              <a:t>Annotations: definition “</a:t>
            </a:r>
            <a:r>
              <a:rPr lang="en-US" b="1" dirty="0" smtClean="0"/>
              <a:t>Relation between a neuron and an anatomical structure it forms a chemical synapse to</a:t>
            </a:r>
            <a:r>
              <a:rPr lang="en-US" dirty="0" smtClean="0"/>
              <a:t>”</a:t>
            </a:r>
            <a:endParaRPr lang="en-US" dirty="0" smtClean="0">
              <a:latin typeface="Calibri" charset="0"/>
            </a:endParaRPr>
          </a:p>
          <a:p>
            <a:endParaRPr lang="en-US" b="1" dirty="0" smtClean="0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Modeling in more detail</a:t>
            </a:r>
            <a:endParaRPr lang="en-US" dirty="0" smtClean="0"/>
          </a:p>
        </p:txBody>
      </p:sp>
      <p:pic>
        <p:nvPicPr>
          <p:cNvPr id="26627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6550"/>
            <a:ext cx="3986213" cy="41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8" name="TextBox 6"/>
          <p:cNvSpPr txBox="1">
            <a:spLocks noChangeArrowheads="1"/>
          </p:cNvSpPr>
          <p:nvPr/>
        </p:nvSpPr>
        <p:spPr bwMode="auto">
          <a:xfrm>
            <a:off x="5559425" y="1417638"/>
            <a:ext cx="32766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Calibri" charset="0"/>
              </a:rPr>
              <a:t>We can model chemical </a:t>
            </a:r>
            <a:r>
              <a:rPr lang="en-US" dirty="0" err="1" smtClean="0">
                <a:latin typeface="Calibri" charset="0"/>
              </a:rPr>
              <a:t>synapsing</a:t>
            </a:r>
            <a:r>
              <a:rPr lang="en-US" dirty="0" smtClean="0">
                <a:latin typeface="Calibri" charset="0"/>
              </a:rPr>
              <a:t> in </a:t>
            </a:r>
            <a:r>
              <a:rPr lang="en-US" i="1" dirty="0" smtClean="0">
                <a:latin typeface="Calibri" charset="0"/>
              </a:rPr>
              <a:t>detail </a:t>
            </a:r>
            <a:r>
              <a:rPr lang="en-US" dirty="0" smtClean="0">
                <a:latin typeface="Calibri" charset="0"/>
              </a:rPr>
              <a:t>using </a:t>
            </a:r>
          </a:p>
          <a:p>
            <a:r>
              <a:rPr lang="en-US" dirty="0" smtClean="0">
                <a:latin typeface="Calibri" charset="0"/>
              </a:rPr>
              <a:t>Gene Ontology classes:</a:t>
            </a:r>
          </a:p>
          <a:p>
            <a:pPr>
              <a:buFontTx/>
              <a:buChar char="•"/>
            </a:pPr>
            <a:r>
              <a:rPr lang="en-US" dirty="0" smtClean="0">
                <a:latin typeface="Calibri" charset="0"/>
              </a:rPr>
              <a:t>pre-synaptic membrane</a:t>
            </a:r>
          </a:p>
          <a:p>
            <a:pPr>
              <a:buFontTx/>
              <a:buChar char="•"/>
            </a:pPr>
            <a:r>
              <a:rPr lang="en-US" dirty="0" smtClean="0">
                <a:latin typeface="Calibri" charset="0"/>
              </a:rPr>
              <a:t>post-synaptic membrane</a:t>
            </a:r>
          </a:p>
          <a:p>
            <a:r>
              <a:rPr lang="en-US" dirty="0" smtClean="0">
                <a:latin typeface="Calibri" charset="0"/>
              </a:rPr>
              <a:t>properties:</a:t>
            </a:r>
          </a:p>
          <a:p>
            <a:pPr>
              <a:buFontTx/>
              <a:buChar char="•"/>
            </a:pPr>
            <a:r>
              <a:rPr lang="en-US" dirty="0" smtClean="0">
                <a:latin typeface="Calibri" charset="0"/>
              </a:rPr>
              <a:t>part_of &amp; has_part</a:t>
            </a:r>
          </a:p>
          <a:p>
            <a:endParaRPr lang="en-US" dirty="0" smtClean="0">
              <a:latin typeface="Calibri" charset="0"/>
            </a:endParaRPr>
          </a:p>
        </p:txBody>
      </p:sp>
      <p:sp>
        <p:nvSpPr>
          <p:cNvPr id="26629" name="TextBox 4"/>
          <p:cNvSpPr txBox="1">
            <a:spLocks noChangeArrowheads="1"/>
          </p:cNvSpPr>
          <p:nvPr/>
        </p:nvSpPr>
        <p:spPr bwMode="auto">
          <a:xfrm>
            <a:off x="3808412" y="3429000"/>
            <a:ext cx="164441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 charset="0"/>
              </a:rPr>
              <a:t>pre-synaptic </a:t>
            </a:r>
            <a:r>
              <a:rPr lang="en-US" dirty="0" smtClean="0">
                <a:latin typeface="Calibri" charset="0"/>
              </a:rPr>
              <a:t>membrane; </a:t>
            </a:r>
            <a:r>
              <a:rPr lang="en-US" b="1" dirty="0" smtClean="0"/>
              <a:t>GO_0042734</a:t>
            </a:r>
          </a:p>
          <a:p>
            <a:endParaRPr lang="en-US" dirty="0">
              <a:latin typeface="Calibri" charset="0"/>
            </a:endParaRPr>
          </a:p>
        </p:txBody>
      </p:sp>
      <p:sp>
        <p:nvSpPr>
          <p:cNvPr id="26630" name="TextBox 7"/>
          <p:cNvSpPr txBox="1">
            <a:spLocks noChangeArrowheads="1"/>
          </p:cNvSpPr>
          <p:nvPr/>
        </p:nvSpPr>
        <p:spPr bwMode="auto">
          <a:xfrm>
            <a:off x="768866" y="5383768"/>
            <a:ext cx="38592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 charset="0"/>
              </a:rPr>
              <a:t>post-synaptic </a:t>
            </a:r>
            <a:r>
              <a:rPr lang="en-US" dirty="0" smtClean="0">
                <a:latin typeface="Calibri" charset="0"/>
              </a:rPr>
              <a:t>membrane; </a:t>
            </a:r>
            <a:r>
              <a:rPr lang="en-US" b="1" dirty="0" smtClean="0"/>
              <a:t>GO_0045211</a:t>
            </a:r>
            <a:endParaRPr lang="en-US" dirty="0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Modeling in more detail</a:t>
            </a:r>
            <a:endParaRPr lang="en-US" dirty="0" smtClean="0"/>
          </a:p>
        </p:txBody>
      </p:sp>
      <p:pic>
        <p:nvPicPr>
          <p:cNvPr id="26627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6550"/>
            <a:ext cx="3986213" cy="41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8" name="TextBox 6"/>
          <p:cNvSpPr txBox="1">
            <a:spLocks noChangeArrowheads="1"/>
          </p:cNvSpPr>
          <p:nvPr/>
        </p:nvSpPr>
        <p:spPr bwMode="auto">
          <a:xfrm>
            <a:off x="5559425" y="1417638"/>
            <a:ext cx="32766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Calibri" charset="0"/>
              </a:rPr>
              <a:t>We can model chemical </a:t>
            </a:r>
            <a:r>
              <a:rPr lang="en-US" dirty="0" err="1" smtClean="0">
                <a:latin typeface="Calibri" charset="0"/>
              </a:rPr>
              <a:t>synapsing</a:t>
            </a:r>
            <a:r>
              <a:rPr lang="en-US" dirty="0" smtClean="0">
                <a:latin typeface="Calibri" charset="0"/>
              </a:rPr>
              <a:t> in </a:t>
            </a:r>
            <a:r>
              <a:rPr lang="en-US" i="1" dirty="0" smtClean="0">
                <a:latin typeface="Calibri" charset="0"/>
              </a:rPr>
              <a:t>detail </a:t>
            </a:r>
            <a:r>
              <a:rPr lang="en-US" dirty="0" smtClean="0">
                <a:latin typeface="Calibri" charset="0"/>
              </a:rPr>
              <a:t>using </a:t>
            </a:r>
          </a:p>
          <a:p>
            <a:r>
              <a:rPr lang="en-US" dirty="0" smtClean="0">
                <a:latin typeface="Calibri" charset="0"/>
              </a:rPr>
              <a:t>Gene Ontology classes:</a:t>
            </a:r>
          </a:p>
          <a:p>
            <a:pPr>
              <a:buFontTx/>
              <a:buChar char="•"/>
            </a:pPr>
            <a:r>
              <a:rPr lang="en-US" dirty="0" smtClean="0">
                <a:latin typeface="Calibri" charset="0"/>
              </a:rPr>
              <a:t>pre-synaptic membrane</a:t>
            </a:r>
          </a:p>
          <a:p>
            <a:pPr>
              <a:buFontTx/>
              <a:buChar char="•"/>
            </a:pPr>
            <a:r>
              <a:rPr lang="en-US" dirty="0" smtClean="0">
                <a:latin typeface="Calibri" charset="0"/>
              </a:rPr>
              <a:t>post-synaptic membrane</a:t>
            </a:r>
          </a:p>
          <a:p>
            <a:r>
              <a:rPr lang="en-US" dirty="0" smtClean="0">
                <a:latin typeface="Calibri" charset="0"/>
              </a:rPr>
              <a:t>properties:</a:t>
            </a:r>
          </a:p>
          <a:p>
            <a:pPr>
              <a:buFontTx/>
              <a:buChar char="•"/>
            </a:pPr>
            <a:r>
              <a:rPr lang="en-US" dirty="0" smtClean="0">
                <a:latin typeface="Calibri" charset="0"/>
              </a:rPr>
              <a:t>part_of &amp; has_part</a:t>
            </a:r>
          </a:p>
          <a:p>
            <a:endParaRPr lang="en-US" dirty="0" smtClean="0">
              <a:latin typeface="Calibri" charset="0"/>
            </a:endParaRPr>
          </a:p>
        </p:txBody>
      </p:sp>
      <p:sp>
        <p:nvSpPr>
          <p:cNvPr id="26629" name="TextBox 4"/>
          <p:cNvSpPr txBox="1">
            <a:spLocks noChangeArrowheads="1"/>
          </p:cNvSpPr>
          <p:nvPr/>
        </p:nvSpPr>
        <p:spPr bwMode="auto">
          <a:xfrm>
            <a:off x="3808412" y="3429000"/>
            <a:ext cx="164441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 charset="0"/>
              </a:rPr>
              <a:t>pre-synaptic </a:t>
            </a:r>
            <a:r>
              <a:rPr lang="en-US" dirty="0" smtClean="0">
                <a:latin typeface="Calibri" charset="0"/>
              </a:rPr>
              <a:t>membrane; </a:t>
            </a:r>
            <a:r>
              <a:rPr lang="en-US" b="1" dirty="0" smtClean="0"/>
              <a:t>GO_0042734</a:t>
            </a:r>
          </a:p>
          <a:p>
            <a:endParaRPr lang="en-US" dirty="0">
              <a:latin typeface="Calibri" charset="0"/>
            </a:endParaRPr>
          </a:p>
        </p:txBody>
      </p:sp>
      <p:sp>
        <p:nvSpPr>
          <p:cNvPr id="26630" name="TextBox 7"/>
          <p:cNvSpPr txBox="1">
            <a:spLocks noChangeArrowheads="1"/>
          </p:cNvSpPr>
          <p:nvPr/>
        </p:nvSpPr>
        <p:spPr bwMode="auto">
          <a:xfrm>
            <a:off x="768866" y="5383768"/>
            <a:ext cx="38592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 charset="0"/>
              </a:rPr>
              <a:t>post-synaptic </a:t>
            </a:r>
            <a:r>
              <a:rPr lang="en-US" dirty="0" smtClean="0">
                <a:latin typeface="Calibri" charset="0"/>
              </a:rPr>
              <a:t>membrane; </a:t>
            </a:r>
            <a:r>
              <a:rPr lang="en-US" b="1" dirty="0" smtClean="0"/>
              <a:t>GO_0045211</a:t>
            </a:r>
            <a:endParaRPr lang="en-US" dirty="0">
              <a:latin typeface="Calibri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86983" y="4460438"/>
            <a:ext cx="3810000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 charset="0"/>
              </a:rPr>
              <a:t>Class: </a:t>
            </a:r>
            <a:r>
              <a:rPr lang="en-US" b="1" dirty="0" smtClean="0">
                <a:latin typeface="Calibri" charset="0"/>
              </a:rPr>
              <a:t>N_ABC</a:t>
            </a:r>
          </a:p>
          <a:p>
            <a:r>
              <a:rPr lang="en-US" dirty="0" err="1" smtClean="0">
                <a:latin typeface="Calibri" charset="0"/>
              </a:rPr>
              <a:t>SubClassOf</a:t>
            </a:r>
            <a:r>
              <a:rPr lang="en-US" dirty="0" smtClean="0">
                <a:latin typeface="Calibri" charset="0"/>
              </a:rPr>
              <a:t>:</a:t>
            </a:r>
          </a:p>
          <a:p>
            <a:r>
              <a:rPr lang="en-US" sz="1700" b="1" dirty="0" smtClean="0">
                <a:latin typeface="Calibri" charset="0"/>
              </a:rPr>
              <a:t>   </a:t>
            </a:r>
            <a:r>
              <a:rPr lang="en-US" sz="1700" b="1" dirty="0" smtClean="0"/>
              <a:t>has_part</a:t>
            </a:r>
            <a:r>
              <a:rPr lang="en-US" sz="1700" dirty="0" smtClean="0"/>
              <a:t> </a:t>
            </a:r>
            <a:r>
              <a:rPr lang="en-US" sz="1700" dirty="0" smtClean="0">
                <a:solidFill>
                  <a:srgbClr val="0000FF"/>
                </a:solidFill>
              </a:rPr>
              <a:t>some </a:t>
            </a:r>
            <a:r>
              <a:rPr lang="en-US" sz="1700" dirty="0" smtClean="0"/>
              <a:t>(‘pre-synaptic membrane ; </a:t>
            </a:r>
            <a:r>
              <a:rPr lang="en-US" sz="1700" b="1" dirty="0" smtClean="0"/>
              <a:t>GO_0042734</a:t>
            </a:r>
            <a:r>
              <a:rPr lang="en-US" sz="1700" dirty="0" smtClean="0"/>
              <a:t>’ </a:t>
            </a:r>
            <a:r>
              <a:rPr lang="en-US" sz="1700" dirty="0" smtClean="0">
                <a:solidFill>
                  <a:srgbClr val="0000FF"/>
                </a:solidFill>
              </a:rPr>
              <a:t>that </a:t>
            </a:r>
            <a:r>
              <a:rPr lang="en-US" sz="1700" b="1" dirty="0" smtClean="0"/>
              <a:t>part_of</a:t>
            </a:r>
            <a:r>
              <a:rPr lang="en-US" sz="1700" dirty="0" smtClean="0"/>
              <a:t> </a:t>
            </a:r>
            <a:r>
              <a:rPr lang="en-US" sz="1700" dirty="0" smtClean="0">
                <a:solidFill>
                  <a:srgbClr val="0000FF"/>
                </a:solidFill>
              </a:rPr>
              <a:t>some </a:t>
            </a:r>
            <a:r>
              <a:rPr lang="en-US" sz="1700" dirty="0" smtClean="0"/>
              <a:t>(‘synapse ; </a:t>
            </a:r>
            <a:r>
              <a:rPr lang="en-US" sz="1700" b="1" dirty="0" smtClean="0"/>
              <a:t>GO_0045202</a:t>
            </a:r>
            <a:r>
              <a:rPr lang="en-US" sz="1700" dirty="0" smtClean="0"/>
              <a:t>’ </a:t>
            </a:r>
            <a:r>
              <a:rPr lang="en-US" sz="1700" dirty="0" smtClean="0">
                <a:solidFill>
                  <a:srgbClr val="0000FF"/>
                </a:solidFill>
              </a:rPr>
              <a:t>that </a:t>
            </a:r>
            <a:r>
              <a:rPr lang="en-US" sz="1700" b="1" dirty="0" smtClean="0"/>
              <a:t>has_part</a:t>
            </a:r>
            <a:r>
              <a:rPr lang="en-US" sz="1700" dirty="0" smtClean="0"/>
              <a:t> </a:t>
            </a:r>
            <a:r>
              <a:rPr lang="en-US" sz="1700" dirty="0" smtClean="0">
                <a:solidFill>
                  <a:srgbClr val="0000FF"/>
                </a:solidFill>
              </a:rPr>
              <a:t>some </a:t>
            </a:r>
            <a:r>
              <a:rPr lang="en-US" sz="1700" dirty="0">
                <a:solidFill>
                  <a:srgbClr val="0000FF"/>
                </a:solidFill>
              </a:rPr>
              <a:t>(</a:t>
            </a:r>
            <a:r>
              <a:rPr lang="en-US" sz="1700" dirty="0" smtClean="0"/>
              <a:t>‘post-synaptic membrane ; </a:t>
            </a:r>
            <a:r>
              <a:rPr lang="en-US" sz="1700" b="1" dirty="0" smtClean="0"/>
              <a:t>GO_0045211</a:t>
            </a:r>
            <a:r>
              <a:rPr lang="en-US" sz="1700" dirty="0" smtClean="0"/>
              <a:t>’ </a:t>
            </a:r>
            <a:r>
              <a:rPr lang="en-US" sz="1700" dirty="0" smtClean="0">
                <a:solidFill>
                  <a:srgbClr val="0000FF"/>
                </a:solidFill>
              </a:rPr>
              <a:t>that </a:t>
            </a:r>
            <a:r>
              <a:rPr lang="en-US" sz="1700" b="1" dirty="0" smtClean="0"/>
              <a:t>part_of</a:t>
            </a:r>
            <a:r>
              <a:rPr lang="en-US" sz="1700" dirty="0" smtClean="0"/>
              <a:t> some</a:t>
            </a:r>
            <a:r>
              <a:rPr lang="en-US" sz="1600" dirty="0" smtClean="0">
                <a:latin typeface="Calibri" charset="0"/>
              </a:rPr>
              <a:t> </a:t>
            </a:r>
            <a:r>
              <a:rPr lang="en-US" sz="1600" b="1" dirty="0" smtClean="0">
                <a:latin typeface="Calibri" charset="0"/>
              </a:rPr>
              <a:t>N_DEF</a:t>
            </a:r>
            <a:r>
              <a:rPr lang="en-US" sz="2100" dirty="0" smtClean="0"/>
              <a:t>))</a:t>
            </a:r>
            <a:endParaRPr lang="en-US" b="1" dirty="0" smtClean="0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Taking shortcuts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600200"/>
            <a:ext cx="8229600" cy="4965700"/>
          </a:xfrm>
        </p:spPr>
        <p:txBody>
          <a:bodyPr>
            <a:normAutofit/>
          </a:bodyPr>
          <a:lstStyle/>
          <a:p>
            <a:r>
              <a:rPr lang="en-US" dirty="0" smtClean="0"/>
              <a:t>We would like to write: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?X </a:t>
            </a:r>
            <a:r>
              <a:rPr lang="en-US" dirty="0" err="1" smtClean="0"/>
              <a:t>synapsed_to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some</a:t>
            </a:r>
            <a:r>
              <a:rPr lang="en-US" dirty="0" smtClean="0">
                <a:solidFill>
                  <a:srgbClr val="0000FF"/>
                </a:solidFill>
              </a:rPr>
              <a:t> ?</a:t>
            </a:r>
            <a:r>
              <a:rPr lang="en-US" i="1" dirty="0" smtClean="0">
                <a:solidFill>
                  <a:srgbClr val="FF0000"/>
                </a:solidFill>
              </a:rPr>
              <a:t>Y</a:t>
            </a:r>
            <a:endParaRPr lang="en-US" dirty="0" smtClean="0"/>
          </a:p>
          <a:p>
            <a:r>
              <a:rPr lang="en-US" dirty="0" smtClean="0"/>
              <a:t>We want to infer this is </a:t>
            </a:r>
            <a:r>
              <a:rPr lang="en-US" b="1" dirty="0" smtClean="0"/>
              <a:t>equivalent </a:t>
            </a:r>
            <a:r>
              <a:rPr lang="en-US" dirty="0" smtClean="0"/>
              <a:t>to</a:t>
            </a:r>
            <a:r>
              <a:rPr lang="en-US" dirty="0" smtClean="0"/>
              <a:t>:</a:t>
            </a:r>
            <a:endParaRPr lang="en-US" dirty="0" smtClean="0"/>
          </a:p>
          <a:p>
            <a:pPr>
              <a:buFont typeface="Arial" charset="0"/>
              <a:buNone/>
            </a:pPr>
            <a:r>
              <a:rPr lang="en-US" sz="2400" i="1" dirty="0" smtClean="0">
                <a:solidFill>
                  <a:srgbClr val="FF0000"/>
                </a:solidFill>
              </a:rPr>
              <a:t>?X</a:t>
            </a:r>
            <a:r>
              <a:rPr lang="en-US" sz="1700" i="1" dirty="0" smtClean="0">
                <a:solidFill>
                  <a:srgbClr val="FF0000"/>
                </a:solidFill>
              </a:rPr>
              <a:t> </a:t>
            </a:r>
            <a:r>
              <a:rPr lang="en-US" sz="1700" dirty="0" err="1" smtClean="0"/>
              <a:t>SubclassOf</a:t>
            </a:r>
            <a:r>
              <a:rPr lang="en-US" sz="1700" dirty="0" smtClean="0"/>
              <a:t> </a:t>
            </a:r>
            <a:r>
              <a:rPr lang="en-US" sz="1700" dirty="0" smtClean="0"/>
              <a:t>(</a:t>
            </a:r>
          </a:p>
          <a:p>
            <a:pPr lvl="2">
              <a:buFont typeface="Arial" charset="0"/>
              <a:buNone/>
            </a:pPr>
            <a:r>
              <a:rPr lang="en-US" sz="1700" b="1" dirty="0" smtClean="0"/>
              <a:t>has_part</a:t>
            </a:r>
            <a:r>
              <a:rPr lang="en-US" sz="1700" dirty="0" smtClean="0"/>
              <a:t> </a:t>
            </a:r>
            <a:r>
              <a:rPr lang="en-US" sz="1700" dirty="0" smtClean="0">
                <a:solidFill>
                  <a:srgbClr val="0000FF"/>
                </a:solidFill>
              </a:rPr>
              <a:t>some </a:t>
            </a:r>
            <a:r>
              <a:rPr lang="en-US" sz="1700" dirty="0" smtClean="0"/>
              <a:t>(</a:t>
            </a:r>
          </a:p>
          <a:p>
            <a:pPr lvl="3">
              <a:buFont typeface="Arial" charset="0"/>
              <a:buNone/>
            </a:pPr>
            <a:r>
              <a:rPr lang="en-US" sz="1700" dirty="0" smtClean="0"/>
              <a:t>‘pre-synaptic membrane ; </a:t>
            </a:r>
            <a:r>
              <a:rPr lang="en-US" sz="1700" dirty="0" smtClean="0"/>
              <a:t>GO_0042734</a:t>
            </a:r>
            <a:r>
              <a:rPr lang="en-US" sz="1700" dirty="0" smtClean="0"/>
              <a:t>’ </a:t>
            </a:r>
            <a:r>
              <a:rPr lang="en-US" sz="1700" dirty="0" smtClean="0">
                <a:solidFill>
                  <a:srgbClr val="0000FF"/>
                </a:solidFill>
              </a:rPr>
              <a:t>that </a:t>
            </a:r>
            <a:r>
              <a:rPr lang="en-US" sz="1700" b="1" dirty="0" smtClean="0"/>
              <a:t>part_of</a:t>
            </a:r>
            <a:r>
              <a:rPr lang="en-US" sz="1700" dirty="0" smtClean="0"/>
              <a:t> </a:t>
            </a:r>
            <a:r>
              <a:rPr lang="en-US" sz="1700" dirty="0" smtClean="0">
                <a:solidFill>
                  <a:srgbClr val="0000FF"/>
                </a:solidFill>
              </a:rPr>
              <a:t>some </a:t>
            </a:r>
            <a:r>
              <a:rPr lang="en-US" sz="1700" dirty="0" smtClean="0"/>
              <a:t>( </a:t>
            </a:r>
          </a:p>
          <a:p>
            <a:pPr lvl="3">
              <a:buFont typeface="Arial" charset="0"/>
              <a:buNone/>
            </a:pPr>
            <a:r>
              <a:rPr lang="en-US" sz="1700" dirty="0" smtClean="0"/>
              <a:t>	‘synapse ; </a:t>
            </a:r>
            <a:r>
              <a:rPr lang="en-US" sz="1700" dirty="0" smtClean="0"/>
              <a:t>GO_0045202</a:t>
            </a:r>
            <a:r>
              <a:rPr lang="en-US" sz="1700" dirty="0" smtClean="0"/>
              <a:t>’ </a:t>
            </a:r>
            <a:r>
              <a:rPr lang="en-US" sz="1700" dirty="0" smtClean="0">
                <a:solidFill>
                  <a:srgbClr val="0000FF"/>
                </a:solidFill>
              </a:rPr>
              <a:t>that </a:t>
            </a:r>
            <a:r>
              <a:rPr lang="en-US" sz="1700" b="1" dirty="0" smtClean="0"/>
              <a:t>has_part</a:t>
            </a:r>
            <a:r>
              <a:rPr lang="en-US" sz="1700" dirty="0" smtClean="0"/>
              <a:t> </a:t>
            </a:r>
            <a:r>
              <a:rPr lang="en-US" sz="1700" dirty="0" smtClean="0">
                <a:solidFill>
                  <a:srgbClr val="0000FF"/>
                </a:solidFill>
              </a:rPr>
              <a:t>some </a:t>
            </a:r>
            <a:r>
              <a:rPr lang="en-US" sz="1700" dirty="0" smtClean="0"/>
              <a:t>(</a:t>
            </a:r>
          </a:p>
          <a:p>
            <a:pPr lvl="3">
              <a:buFont typeface="Arial" charset="0"/>
              <a:buNone/>
            </a:pPr>
            <a:r>
              <a:rPr lang="en-US" sz="1700" dirty="0" smtClean="0"/>
              <a:t>			‘post-synaptic membrane ; </a:t>
            </a:r>
            <a:r>
              <a:rPr lang="en-US" sz="1700" dirty="0" smtClean="0"/>
              <a:t>GO_0045211</a:t>
            </a:r>
            <a:r>
              <a:rPr lang="en-US" sz="1700" dirty="0" smtClean="0"/>
              <a:t>’ </a:t>
            </a:r>
            <a:r>
              <a:rPr lang="en-US" sz="1700" dirty="0" smtClean="0">
                <a:solidFill>
                  <a:srgbClr val="0000FF"/>
                </a:solidFill>
              </a:rPr>
              <a:t>that </a:t>
            </a:r>
            <a:r>
              <a:rPr lang="en-US" sz="1700" b="1" dirty="0" smtClean="0"/>
              <a:t>part_of</a:t>
            </a:r>
            <a:r>
              <a:rPr lang="en-US" sz="1700" dirty="0" smtClean="0"/>
              <a:t> some</a:t>
            </a:r>
            <a:r>
              <a:rPr lang="en-US" sz="1700" dirty="0" smtClean="0"/>
              <a:t> </a:t>
            </a:r>
            <a:r>
              <a:rPr lang="en-US" sz="2400" i="1" dirty="0" smtClean="0">
                <a:solidFill>
                  <a:srgbClr val="FF0000"/>
                </a:solidFill>
              </a:rPr>
              <a:t>?Y</a:t>
            </a:r>
            <a:r>
              <a:rPr lang="en-US" sz="2100" dirty="0" smtClean="0"/>
              <a:t>)</a:t>
            </a:r>
            <a:r>
              <a:rPr lang="en-US" sz="2100" dirty="0" smtClean="0"/>
              <a:t>))</a:t>
            </a:r>
            <a:r>
              <a:rPr lang="en-US" sz="2100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this a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don’t </a:t>
            </a:r>
            <a:r>
              <a:rPr lang="en-US" b="1" dirty="0" smtClean="0"/>
              <a:t>need </a:t>
            </a:r>
            <a:r>
              <a:rPr lang="en-US" dirty="0" smtClean="0"/>
              <a:t>a </a:t>
            </a:r>
            <a:r>
              <a:rPr lang="en-US" i="1" dirty="0" err="1" smtClean="0"/>
              <a:t>synapsed</a:t>
            </a:r>
            <a:r>
              <a:rPr lang="en-US" i="1" dirty="0" err="1"/>
              <a:t>_</a:t>
            </a:r>
            <a:r>
              <a:rPr lang="en-US" i="1" dirty="0" err="1" smtClean="0"/>
              <a:t>to</a:t>
            </a:r>
            <a:r>
              <a:rPr lang="en-US" dirty="0" smtClean="0"/>
              <a:t> property</a:t>
            </a:r>
          </a:p>
          <a:p>
            <a:pPr lvl="1"/>
            <a:r>
              <a:rPr lang="en-US" dirty="0" smtClean="0"/>
              <a:t>We can write the fully expanded axiom each time</a:t>
            </a:r>
          </a:p>
          <a:p>
            <a:pPr lvl="2"/>
            <a:r>
              <a:rPr lang="en-US" dirty="0" smtClean="0"/>
              <a:t>But we want to add 100s-1000s of axioms following this pattern</a:t>
            </a:r>
          </a:p>
          <a:p>
            <a:pPr lvl="2"/>
            <a:r>
              <a:rPr lang="en-US" dirty="0" smtClean="0"/>
              <a:t>error prone</a:t>
            </a:r>
          </a:p>
          <a:p>
            <a:pPr lvl="2"/>
            <a:r>
              <a:rPr lang="en-US" dirty="0" smtClean="0"/>
              <a:t>obscures underlying pattern</a:t>
            </a:r>
          </a:p>
          <a:p>
            <a:pPr lvl="2"/>
            <a:r>
              <a:rPr lang="en-US" dirty="0" smtClean="0"/>
              <a:t>we might want to modify representation choices later on</a:t>
            </a:r>
          </a:p>
          <a:p>
            <a:pPr lvl="3"/>
            <a:r>
              <a:rPr lang="en-US" dirty="0" smtClean="0"/>
              <a:t>or defer (e.g. description graphs)</a:t>
            </a:r>
          </a:p>
          <a:p>
            <a:r>
              <a:rPr lang="en-US" dirty="0" smtClean="0"/>
              <a:t>Ideally we would have </a:t>
            </a:r>
            <a:r>
              <a:rPr lang="en-US" b="1" dirty="0" smtClean="0"/>
              <a:t>shortcut properties</a:t>
            </a:r>
          </a:p>
          <a:p>
            <a:pPr lvl="1"/>
            <a:r>
              <a:rPr lang="en-US" dirty="0" smtClean="0"/>
              <a:t>expand to more complex axioms using </a:t>
            </a:r>
            <a:r>
              <a:rPr lang="en-US" b="1" dirty="0" smtClean="0"/>
              <a:t>macro definitions 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 smtClean="0"/>
              <a:t>Use shortcut object properties </a:t>
            </a:r>
            <a:r>
              <a:rPr lang="en-US" sz="2700" b="1" smtClean="0"/>
              <a:t>within </a:t>
            </a:r>
            <a:r>
              <a:rPr lang="en-US" sz="2700" smtClean="0"/>
              <a:t>OWL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not translated from other syntax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use existing OWL environment</a:t>
            </a:r>
          </a:p>
          <a:p>
            <a:pPr>
              <a:lnSpc>
                <a:spcPct val="90000"/>
              </a:lnSpc>
            </a:pPr>
            <a:r>
              <a:rPr lang="en-US" sz="2700" smtClean="0"/>
              <a:t>Expanding axioms should only produce </a:t>
            </a:r>
            <a:r>
              <a:rPr lang="en-US" sz="2700" b="1" smtClean="0"/>
              <a:t>new </a:t>
            </a:r>
            <a:r>
              <a:rPr lang="en-US" sz="2700" smtClean="0"/>
              <a:t>inferences</a:t>
            </a:r>
          </a:p>
          <a:p>
            <a:pPr>
              <a:lnSpc>
                <a:spcPct val="90000"/>
              </a:lnSpc>
            </a:pPr>
            <a:r>
              <a:rPr lang="en-US" sz="2700" smtClean="0"/>
              <a:t>Shortcuts should be able to annotation properties</a:t>
            </a:r>
          </a:p>
          <a:p>
            <a:pPr>
              <a:lnSpc>
                <a:spcPct val="90000"/>
              </a:lnSpc>
            </a:pPr>
            <a:r>
              <a:rPr lang="en-US" sz="2700" smtClean="0"/>
              <a:t>Should be able to assert multiple statements, annotations (e.g. for provenance)</a:t>
            </a:r>
          </a:p>
          <a:p>
            <a:pPr>
              <a:lnSpc>
                <a:spcPct val="90000"/>
              </a:lnSpc>
            </a:pPr>
            <a:r>
              <a:rPr lang="en-US" sz="2700" smtClean="0"/>
              <a:t>Expansions should be able to be re-definable, re-runnable (so debuggable)</a:t>
            </a:r>
          </a:p>
          <a:p>
            <a:pPr>
              <a:lnSpc>
                <a:spcPct val="90000"/>
              </a:lnSpc>
            </a:pPr>
            <a:r>
              <a:rPr lang="en-US" sz="2700" smtClean="0"/>
              <a:t>(nice to have): Real abstraction/programming language</a:t>
            </a:r>
          </a:p>
          <a:p>
            <a:pPr lvl="1">
              <a:lnSpc>
                <a:spcPct val="90000"/>
              </a:lnSpc>
            </a:pPr>
            <a:endParaRPr lang="en-US" sz="2400" smtClean="0"/>
          </a:p>
          <a:p>
            <a:pPr>
              <a:lnSpc>
                <a:spcPct val="90000"/>
              </a:lnSpc>
            </a:pPr>
            <a:endParaRPr lang="en-US" sz="270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1313</TotalTime>
  <Words>1369</Words>
  <Application>Microsoft Macintosh PowerPoint</Application>
  <PresentationFormat>On-screen Show (4:3)</PresentationFormat>
  <Paragraphs>214</Paragraphs>
  <Slides>22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OWL Macro use cases – why we need shortcut relations</vt:lpstr>
      <vt:lpstr>Outline</vt:lpstr>
      <vt:lpstr>Background</vt:lpstr>
      <vt:lpstr>Example: High level modeling of (real) neural networks</vt:lpstr>
      <vt:lpstr>Modeling in more detail</vt:lpstr>
      <vt:lpstr>Modeling in more detail</vt:lpstr>
      <vt:lpstr>Taking shortcuts</vt:lpstr>
      <vt:lpstr>Is this a problem?</vt:lpstr>
      <vt:lpstr>Requirements</vt:lpstr>
      <vt:lpstr>Implementation choices</vt:lpstr>
      <vt:lpstr>Property chains</vt:lpstr>
      <vt:lpstr>Spreadsheet translation approach</vt:lpstr>
      <vt:lpstr>obo2owl approach</vt:lpstr>
      <vt:lpstr>OPPL2 approach</vt:lpstr>
      <vt:lpstr>OPPL2 – embedded expressions</vt:lpstr>
      <vt:lpstr>Our current approach</vt:lpstr>
      <vt:lpstr>Example: synapses</vt:lpstr>
      <vt:lpstr>Also works for equivalence axioms</vt:lpstr>
      <vt:lpstr>Chaining mixed constructs</vt:lpstr>
      <vt:lpstr>Expansion of axioms</vt:lpstr>
      <vt:lpstr>Open Bio Ontologies Relation Ontology</vt:lpstr>
      <vt:lpstr>Open Discussion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 Mungall</dc:creator>
  <cp:lastModifiedBy>Chris Mungall</cp:lastModifiedBy>
  <cp:revision>82</cp:revision>
  <dcterms:created xsi:type="dcterms:W3CDTF">2010-06-21T21:11:36Z</dcterms:created>
  <dcterms:modified xsi:type="dcterms:W3CDTF">2010-06-22T19:05:21Z</dcterms:modified>
</cp:coreProperties>
</file>