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256" r:id="rId3"/>
    <p:sldId id="257" r:id="rId4"/>
    <p:sldId id="258" r:id="rId5"/>
    <p:sldId id="274" r:id="rId6"/>
    <p:sldId id="275" r:id="rId7"/>
    <p:sldId id="259" r:id="rId8"/>
    <p:sldId id="260" r:id="rId9"/>
    <p:sldId id="261" r:id="rId10"/>
    <p:sldId id="263" r:id="rId11"/>
    <p:sldId id="264" r:id="rId12"/>
    <p:sldId id="265" r:id="rId13"/>
    <p:sldId id="267" r:id="rId14"/>
    <p:sldId id="268" r:id="rId15"/>
    <p:sldId id="269" r:id="rId16"/>
    <p:sldId id="270" r:id="rId17"/>
    <p:sldId id="271" r:id="rId18"/>
    <p:sldId id="266" r:id="rId19"/>
    <p:sldId id="262" r:id="rId20"/>
    <p:sldId id="272"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662" autoAdjust="0"/>
    <p:restoredTop sz="94660"/>
  </p:normalViewPr>
  <p:slideViewPr>
    <p:cSldViewPr>
      <p:cViewPr>
        <p:scale>
          <a:sx n="100" d="100"/>
          <a:sy n="100" d="100"/>
        </p:scale>
        <p:origin x="1032" y="-11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5B6D7-4B3A-43D3-AA89-02D400EDF47B}" type="doc">
      <dgm:prSet loTypeId="urn:microsoft.com/office/officeart/2005/8/layout/pyramid2" loCatId="pyramid" qsTypeId="urn:microsoft.com/office/officeart/2005/8/quickstyle/3d5" qsCatId="3D" csTypeId="urn:microsoft.com/office/officeart/2005/8/colors/colorful5" csCatId="colorful" phldr="1"/>
      <dgm:spPr/>
    </dgm:pt>
    <dgm:pt modelId="{3CD458D8-2BA6-43FE-9E26-F759F0D7370F}">
      <dgm:prSet phldrT="[Text]"/>
      <dgm:spPr/>
      <dgm:t>
        <a:bodyPr/>
        <a:lstStyle/>
        <a:p>
          <a:r>
            <a:rPr lang="en-US" dirty="0" err="1" smtClean="0"/>
            <a:t>SaaS</a:t>
          </a:r>
          <a:endParaRPr lang="en-US" dirty="0"/>
        </a:p>
      </dgm:t>
    </dgm:pt>
    <dgm:pt modelId="{C7B1A49E-FB25-46AC-9B7F-D1F2CC72DC7C}" type="parTrans" cxnId="{F761B932-A602-4D21-AE4A-122F88750F44}">
      <dgm:prSet/>
      <dgm:spPr/>
      <dgm:t>
        <a:bodyPr/>
        <a:lstStyle/>
        <a:p>
          <a:endParaRPr lang="en-US"/>
        </a:p>
      </dgm:t>
    </dgm:pt>
    <dgm:pt modelId="{9D001E79-442F-42BD-B59B-073A6764FC41}" type="sibTrans" cxnId="{F761B932-A602-4D21-AE4A-122F88750F44}">
      <dgm:prSet/>
      <dgm:spPr/>
      <dgm:t>
        <a:bodyPr/>
        <a:lstStyle/>
        <a:p>
          <a:endParaRPr lang="en-US"/>
        </a:p>
      </dgm:t>
    </dgm:pt>
    <dgm:pt modelId="{BB8AD79B-799C-47AE-9804-D9E71CCB5645}">
      <dgm:prSet phldrT="[Text]"/>
      <dgm:spPr/>
      <dgm:t>
        <a:bodyPr/>
        <a:lstStyle/>
        <a:p>
          <a:r>
            <a:rPr lang="en-US" dirty="0" err="1" smtClean="0"/>
            <a:t>PaaS</a:t>
          </a:r>
          <a:endParaRPr lang="en-US" dirty="0"/>
        </a:p>
      </dgm:t>
    </dgm:pt>
    <dgm:pt modelId="{F75F8654-9317-43EC-A86D-35A2FD3C0359}" type="parTrans" cxnId="{3291BC6D-350D-41BA-B5B7-F860AC5A551A}">
      <dgm:prSet/>
      <dgm:spPr/>
      <dgm:t>
        <a:bodyPr/>
        <a:lstStyle/>
        <a:p>
          <a:endParaRPr lang="en-US"/>
        </a:p>
      </dgm:t>
    </dgm:pt>
    <dgm:pt modelId="{69E6D79E-BD7E-4FA3-B271-104892F04241}" type="sibTrans" cxnId="{3291BC6D-350D-41BA-B5B7-F860AC5A551A}">
      <dgm:prSet/>
      <dgm:spPr/>
      <dgm:t>
        <a:bodyPr/>
        <a:lstStyle/>
        <a:p>
          <a:endParaRPr lang="en-US"/>
        </a:p>
      </dgm:t>
    </dgm:pt>
    <dgm:pt modelId="{521F04B2-5B96-46C7-9B2C-FC33B12AAC6A}">
      <dgm:prSet phldrT="[Text]"/>
      <dgm:spPr/>
      <dgm:t>
        <a:bodyPr/>
        <a:lstStyle/>
        <a:p>
          <a:r>
            <a:rPr lang="en-US" dirty="0" err="1" smtClean="0"/>
            <a:t>IaaS</a:t>
          </a:r>
          <a:endParaRPr lang="en-US" dirty="0"/>
        </a:p>
      </dgm:t>
    </dgm:pt>
    <dgm:pt modelId="{3A4E83A2-35F2-4602-9D69-AE06389E35FE}" type="parTrans" cxnId="{2035A325-CE31-4CDF-9BA4-F79DACE4E6CA}">
      <dgm:prSet/>
      <dgm:spPr/>
      <dgm:t>
        <a:bodyPr/>
        <a:lstStyle/>
        <a:p>
          <a:endParaRPr lang="en-US"/>
        </a:p>
      </dgm:t>
    </dgm:pt>
    <dgm:pt modelId="{A95B2CE6-389D-4A68-90E5-151FD6E3D65C}" type="sibTrans" cxnId="{2035A325-CE31-4CDF-9BA4-F79DACE4E6CA}">
      <dgm:prSet/>
      <dgm:spPr/>
      <dgm:t>
        <a:bodyPr/>
        <a:lstStyle/>
        <a:p>
          <a:endParaRPr lang="en-US"/>
        </a:p>
      </dgm:t>
    </dgm:pt>
    <dgm:pt modelId="{0C9F02E6-2843-4159-B569-5D92F1B5B815}" type="pres">
      <dgm:prSet presAssocID="{4FA5B6D7-4B3A-43D3-AA89-02D400EDF47B}" presName="compositeShape" presStyleCnt="0">
        <dgm:presLayoutVars>
          <dgm:dir/>
          <dgm:resizeHandles/>
        </dgm:presLayoutVars>
      </dgm:prSet>
      <dgm:spPr/>
    </dgm:pt>
    <dgm:pt modelId="{DDC08B94-1A8D-4EAA-8F36-2435C3F91682}" type="pres">
      <dgm:prSet presAssocID="{4FA5B6D7-4B3A-43D3-AA89-02D400EDF47B}" presName="pyramid" presStyleLbl="node1" presStyleIdx="0" presStyleCnt="1"/>
      <dgm:spPr/>
    </dgm:pt>
    <dgm:pt modelId="{2589023C-7B42-4598-BFA3-62C10BF8A944}" type="pres">
      <dgm:prSet presAssocID="{4FA5B6D7-4B3A-43D3-AA89-02D400EDF47B}" presName="theList" presStyleCnt="0"/>
      <dgm:spPr/>
    </dgm:pt>
    <dgm:pt modelId="{E523417D-91AE-49AA-8354-D72BCBF3FADD}" type="pres">
      <dgm:prSet presAssocID="{3CD458D8-2BA6-43FE-9E26-F759F0D7370F}" presName="aNode" presStyleLbl="fgAcc1" presStyleIdx="0" presStyleCnt="3">
        <dgm:presLayoutVars>
          <dgm:bulletEnabled val="1"/>
        </dgm:presLayoutVars>
      </dgm:prSet>
      <dgm:spPr/>
      <dgm:t>
        <a:bodyPr/>
        <a:lstStyle/>
        <a:p>
          <a:endParaRPr lang="en-US"/>
        </a:p>
      </dgm:t>
    </dgm:pt>
    <dgm:pt modelId="{D667A601-F424-4907-96D0-FD4E93DB2817}" type="pres">
      <dgm:prSet presAssocID="{3CD458D8-2BA6-43FE-9E26-F759F0D7370F}" presName="aSpace" presStyleCnt="0"/>
      <dgm:spPr/>
    </dgm:pt>
    <dgm:pt modelId="{D8445744-5899-4BF4-8DA1-B8708F3B34F0}" type="pres">
      <dgm:prSet presAssocID="{BB8AD79B-799C-47AE-9804-D9E71CCB5645}" presName="aNode" presStyleLbl="fgAcc1" presStyleIdx="1" presStyleCnt="3">
        <dgm:presLayoutVars>
          <dgm:bulletEnabled val="1"/>
        </dgm:presLayoutVars>
      </dgm:prSet>
      <dgm:spPr/>
      <dgm:t>
        <a:bodyPr/>
        <a:lstStyle/>
        <a:p>
          <a:endParaRPr lang="en-US"/>
        </a:p>
      </dgm:t>
    </dgm:pt>
    <dgm:pt modelId="{1DAC3CCF-C722-44EC-B51A-A3571C2DF499}" type="pres">
      <dgm:prSet presAssocID="{BB8AD79B-799C-47AE-9804-D9E71CCB5645}" presName="aSpace" presStyleCnt="0"/>
      <dgm:spPr/>
    </dgm:pt>
    <dgm:pt modelId="{26764ABA-70D3-4E01-85C0-46A7632CA018}" type="pres">
      <dgm:prSet presAssocID="{521F04B2-5B96-46C7-9B2C-FC33B12AAC6A}" presName="aNode" presStyleLbl="fgAcc1" presStyleIdx="2" presStyleCnt="3">
        <dgm:presLayoutVars>
          <dgm:bulletEnabled val="1"/>
        </dgm:presLayoutVars>
      </dgm:prSet>
      <dgm:spPr/>
      <dgm:t>
        <a:bodyPr/>
        <a:lstStyle/>
        <a:p>
          <a:endParaRPr lang="en-US"/>
        </a:p>
      </dgm:t>
    </dgm:pt>
    <dgm:pt modelId="{497893B9-5A03-4435-867F-CAEC818955E8}" type="pres">
      <dgm:prSet presAssocID="{521F04B2-5B96-46C7-9B2C-FC33B12AAC6A}" presName="aSpace" presStyleCnt="0"/>
      <dgm:spPr/>
    </dgm:pt>
  </dgm:ptLst>
  <dgm:cxnLst>
    <dgm:cxn modelId="{9CAACCB1-3CA3-4A96-A08A-3746FDB530A0}" type="presOf" srcId="{4FA5B6D7-4B3A-43D3-AA89-02D400EDF47B}" destId="{0C9F02E6-2843-4159-B569-5D92F1B5B815}" srcOrd="0" destOrd="0" presId="urn:microsoft.com/office/officeart/2005/8/layout/pyramid2"/>
    <dgm:cxn modelId="{7C8DDF85-B542-4ABE-8F46-5492B8A4C886}" type="presOf" srcId="{3CD458D8-2BA6-43FE-9E26-F759F0D7370F}" destId="{E523417D-91AE-49AA-8354-D72BCBF3FADD}" srcOrd="0" destOrd="0" presId="urn:microsoft.com/office/officeart/2005/8/layout/pyramid2"/>
    <dgm:cxn modelId="{C3A47A6A-D379-4887-A806-09A36B57EC7F}" type="presOf" srcId="{BB8AD79B-799C-47AE-9804-D9E71CCB5645}" destId="{D8445744-5899-4BF4-8DA1-B8708F3B34F0}" srcOrd="0" destOrd="0" presId="urn:microsoft.com/office/officeart/2005/8/layout/pyramid2"/>
    <dgm:cxn modelId="{59604255-66B9-4913-AB85-2CAC9613D192}" type="presOf" srcId="{521F04B2-5B96-46C7-9B2C-FC33B12AAC6A}" destId="{26764ABA-70D3-4E01-85C0-46A7632CA018}" srcOrd="0" destOrd="0" presId="urn:microsoft.com/office/officeart/2005/8/layout/pyramid2"/>
    <dgm:cxn modelId="{F761B932-A602-4D21-AE4A-122F88750F44}" srcId="{4FA5B6D7-4B3A-43D3-AA89-02D400EDF47B}" destId="{3CD458D8-2BA6-43FE-9E26-F759F0D7370F}" srcOrd="0" destOrd="0" parTransId="{C7B1A49E-FB25-46AC-9B7F-D1F2CC72DC7C}" sibTransId="{9D001E79-442F-42BD-B59B-073A6764FC41}"/>
    <dgm:cxn modelId="{3291BC6D-350D-41BA-B5B7-F860AC5A551A}" srcId="{4FA5B6D7-4B3A-43D3-AA89-02D400EDF47B}" destId="{BB8AD79B-799C-47AE-9804-D9E71CCB5645}" srcOrd="1" destOrd="0" parTransId="{F75F8654-9317-43EC-A86D-35A2FD3C0359}" sibTransId="{69E6D79E-BD7E-4FA3-B271-104892F04241}"/>
    <dgm:cxn modelId="{2035A325-CE31-4CDF-9BA4-F79DACE4E6CA}" srcId="{4FA5B6D7-4B3A-43D3-AA89-02D400EDF47B}" destId="{521F04B2-5B96-46C7-9B2C-FC33B12AAC6A}" srcOrd="2" destOrd="0" parTransId="{3A4E83A2-35F2-4602-9D69-AE06389E35FE}" sibTransId="{A95B2CE6-389D-4A68-90E5-151FD6E3D65C}"/>
    <dgm:cxn modelId="{06C6F34F-740A-49D5-AB12-E5AFB37EA7F2}" type="presParOf" srcId="{0C9F02E6-2843-4159-B569-5D92F1B5B815}" destId="{DDC08B94-1A8D-4EAA-8F36-2435C3F91682}" srcOrd="0" destOrd="0" presId="urn:microsoft.com/office/officeart/2005/8/layout/pyramid2"/>
    <dgm:cxn modelId="{A1FA3324-7D13-4FB4-8367-28A95890BF69}" type="presParOf" srcId="{0C9F02E6-2843-4159-B569-5D92F1B5B815}" destId="{2589023C-7B42-4598-BFA3-62C10BF8A944}" srcOrd="1" destOrd="0" presId="urn:microsoft.com/office/officeart/2005/8/layout/pyramid2"/>
    <dgm:cxn modelId="{AFBC9643-9B11-405C-B1B6-476287438F23}" type="presParOf" srcId="{2589023C-7B42-4598-BFA3-62C10BF8A944}" destId="{E523417D-91AE-49AA-8354-D72BCBF3FADD}" srcOrd="0" destOrd="0" presId="urn:microsoft.com/office/officeart/2005/8/layout/pyramid2"/>
    <dgm:cxn modelId="{AD5E245D-0C22-49E0-A45F-ACE309830C5D}" type="presParOf" srcId="{2589023C-7B42-4598-BFA3-62C10BF8A944}" destId="{D667A601-F424-4907-96D0-FD4E93DB2817}" srcOrd="1" destOrd="0" presId="urn:microsoft.com/office/officeart/2005/8/layout/pyramid2"/>
    <dgm:cxn modelId="{D8280C64-2AD3-460B-AD2E-92C8BA35DE58}" type="presParOf" srcId="{2589023C-7B42-4598-BFA3-62C10BF8A944}" destId="{D8445744-5899-4BF4-8DA1-B8708F3B34F0}" srcOrd="2" destOrd="0" presId="urn:microsoft.com/office/officeart/2005/8/layout/pyramid2"/>
    <dgm:cxn modelId="{E0E7E703-EBD0-440C-B619-719BBA6DC694}" type="presParOf" srcId="{2589023C-7B42-4598-BFA3-62C10BF8A944}" destId="{1DAC3CCF-C722-44EC-B51A-A3571C2DF499}" srcOrd="3" destOrd="0" presId="urn:microsoft.com/office/officeart/2005/8/layout/pyramid2"/>
    <dgm:cxn modelId="{4D18220B-94F7-4176-B16D-D51426FA5F7A}" type="presParOf" srcId="{2589023C-7B42-4598-BFA3-62C10BF8A944}" destId="{26764ABA-70D3-4E01-85C0-46A7632CA018}" srcOrd="4" destOrd="0" presId="urn:microsoft.com/office/officeart/2005/8/layout/pyramid2"/>
    <dgm:cxn modelId="{8D0E0CC9-E227-4E2B-82BA-82C9C81977AB}" type="presParOf" srcId="{2589023C-7B42-4598-BFA3-62C10BF8A944}" destId="{497893B9-5A03-4435-867F-CAEC818955E8}"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08B94-1A8D-4EAA-8F36-2435C3F91682}">
      <dsp:nvSpPr>
        <dsp:cNvPr id="0" name=""/>
        <dsp:cNvSpPr/>
      </dsp:nvSpPr>
      <dsp:spPr>
        <a:xfrm>
          <a:off x="59048" y="0"/>
          <a:ext cx="4799880" cy="4799880"/>
        </a:xfrm>
        <a:prstGeom prst="triangle">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523417D-91AE-49AA-8354-D72BCBF3FADD}">
      <dsp:nvSpPr>
        <dsp:cNvPr id="0" name=""/>
        <dsp:cNvSpPr/>
      </dsp:nvSpPr>
      <dsp:spPr>
        <a:xfrm>
          <a:off x="2458988" y="482566"/>
          <a:ext cx="3119922" cy="1136221"/>
        </a:xfrm>
        <a:prstGeom prst="round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miter/>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900" kern="1200" dirty="0" err="1" smtClean="0"/>
            <a:t>SaaS</a:t>
          </a:r>
          <a:endParaRPr lang="en-US" sz="4900" kern="1200" dirty="0"/>
        </a:p>
      </dsp:txBody>
      <dsp:txXfrm>
        <a:off x="2514454" y="538032"/>
        <a:ext cx="3008990" cy="1025289"/>
      </dsp:txXfrm>
    </dsp:sp>
    <dsp:sp modelId="{D8445744-5899-4BF4-8DA1-B8708F3B34F0}">
      <dsp:nvSpPr>
        <dsp:cNvPr id="0" name=""/>
        <dsp:cNvSpPr/>
      </dsp:nvSpPr>
      <dsp:spPr>
        <a:xfrm>
          <a:off x="2458988" y="1760815"/>
          <a:ext cx="3119922" cy="1136221"/>
        </a:xfrm>
        <a:prstGeom prst="roundRect">
          <a:avLst/>
        </a:prstGeom>
        <a:solidFill>
          <a:schemeClr val="lt1">
            <a:alpha val="90000"/>
            <a:hueOff val="0"/>
            <a:satOff val="0"/>
            <a:lumOff val="0"/>
            <a:alphaOff val="0"/>
          </a:schemeClr>
        </a:solidFill>
        <a:ln w="9525" cap="flat" cmpd="sng" algn="ctr">
          <a:solidFill>
            <a:schemeClr val="accent5">
              <a:hueOff val="-4966938"/>
              <a:satOff val="19906"/>
              <a:lumOff val="4314"/>
              <a:alphaOff val="0"/>
            </a:schemeClr>
          </a:solidFill>
          <a:prstDash val="solid"/>
          <a:miter/>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900" kern="1200" dirty="0" err="1" smtClean="0"/>
            <a:t>PaaS</a:t>
          </a:r>
          <a:endParaRPr lang="en-US" sz="4900" kern="1200" dirty="0"/>
        </a:p>
      </dsp:txBody>
      <dsp:txXfrm>
        <a:off x="2514454" y="1816281"/>
        <a:ext cx="3008990" cy="1025289"/>
      </dsp:txXfrm>
    </dsp:sp>
    <dsp:sp modelId="{26764ABA-70D3-4E01-85C0-46A7632CA018}">
      <dsp:nvSpPr>
        <dsp:cNvPr id="0" name=""/>
        <dsp:cNvSpPr/>
      </dsp:nvSpPr>
      <dsp:spPr>
        <a:xfrm>
          <a:off x="2458988" y="3039064"/>
          <a:ext cx="3119922" cy="1136221"/>
        </a:xfrm>
        <a:prstGeom prst="roundRect">
          <a:avLst/>
        </a:prstGeom>
        <a:solidFill>
          <a:schemeClr val="lt1">
            <a:alpha val="90000"/>
            <a:hueOff val="0"/>
            <a:satOff val="0"/>
            <a:lumOff val="0"/>
            <a:alphaOff val="0"/>
          </a:schemeClr>
        </a:solidFill>
        <a:ln w="9525" cap="flat" cmpd="sng" algn="ctr">
          <a:solidFill>
            <a:schemeClr val="accent5">
              <a:hueOff val="-9933876"/>
              <a:satOff val="39811"/>
              <a:lumOff val="8628"/>
              <a:alphaOff val="0"/>
            </a:schemeClr>
          </a:solidFill>
          <a:prstDash val="solid"/>
          <a:miter/>
        </a:ln>
        <a:effectLst/>
        <a:sp3d z="57150" extrusionH="63500" prstMaterial="matte"/>
      </dsp:spPr>
      <dsp:style>
        <a:lnRef idx="1">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lvl="0" algn="ctr" defTabSz="2178050">
            <a:lnSpc>
              <a:spcPct val="90000"/>
            </a:lnSpc>
            <a:spcBef>
              <a:spcPct val="0"/>
            </a:spcBef>
            <a:spcAft>
              <a:spcPct val="35000"/>
            </a:spcAft>
          </a:pPr>
          <a:r>
            <a:rPr lang="en-US" sz="4900" kern="1200" dirty="0" err="1" smtClean="0"/>
            <a:t>IaaS</a:t>
          </a:r>
          <a:endParaRPr lang="en-US" sz="4900" kern="1200" dirty="0"/>
        </a:p>
      </dsp:txBody>
      <dsp:txXfrm>
        <a:off x="2514454" y="3094530"/>
        <a:ext cx="3008990" cy="102528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7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9AC63938-EE8B-402D-888B-F7FC67070129}"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324789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noRot="1" noChangeAspect="1"/>
          </p:cNvSpPr>
          <p:nvPr>
            <p:ph type="sldImg"/>
          </p:nvPr>
        </p:nvSpPr>
        <p:spPr>
          <a:xfrm>
            <a:off x="1143000" y="685800"/>
            <a:ext cx="4572000" cy="3429000"/>
          </a:xfrm>
          <a:prstGeom prst="rect">
            <a:avLst/>
          </a:prstGeom>
        </p:spPr>
      </p:sp>
      <p:sp>
        <p:nvSpPr>
          <p:cNvPr id="172" name="PlaceHolder 2"/>
          <p:cNvSpPr>
            <a:spLocks noGrp="1"/>
          </p:cNvSpPr>
          <p:nvPr>
            <p:ph type="body"/>
          </p:nvPr>
        </p:nvSpPr>
        <p:spPr>
          <a:xfrm>
            <a:off x="685800" y="4343400"/>
            <a:ext cx="5485680" cy="4114080"/>
          </a:xfrm>
          <a:prstGeom prst="rect">
            <a:avLst/>
          </a:prstGeom>
        </p:spPr>
        <p:txBody>
          <a:bodyPr lIns="0" tIns="0" rIns="0" bIns="0">
            <a:normAutofit/>
          </a:bodyPr>
          <a:lstStyle/>
          <a:p>
            <a:endParaRPr lang="en-IN" sz="2000" b="0" strike="noStrike" spc="-1">
              <a:latin typeface="Arial"/>
            </a:endParaRPr>
          </a:p>
        </p:txBody>
      </p:sp>
      <p:sp>
        <p:nvSpPr>
          <p:cNvPr id="173"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6FA9D32-E430-4089-B3FC-A1508D45FFEA}" type="slidenum">
              <a:rPr lang="en-US" sz="1200" b="0" strike="noStrike" spc="-1">
                <a:solidFill>
                  <a:srgbClr val="000000"/>
                </a:solidFill>
                <a:latin typeface="+mn-lt"/>
                <a:ea typeface="+mn-ea"/>
              </a:rPr>
              <a:t>1</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685800" y="2130480"/>
            <a:ext cx="777168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Chapter 1</a:t>
            </a:r>
            <a:endParaRPr lang="en-IN" sz="4400" b="0" strike="noStrike" spc="-1">
              <a:latin typeface="Arial"/>
            </a:endParaRPr>
          </a:p>
        </p:txBody>
      </p:sp>
      <p:sp>
        <p:nvSpPr>
          <p:cNvPr id="83" name="CustomShape 2"/>
          <p:cNvSpPr/>
          <p:nvPr/>
        </p:nvSpPr>
        <p:spPr>
          <a:xfrm>
            <a:off x="533520" y="487692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1599"/>
              </a:spcBef>
              <a:tabLst>
                <a:tab pos="0" algn="l"/>
              </a:tabLst>
            </a:pPr>
            <a:r>
              <a:rPr lang="en-US" sz="8000" b="1" strike="noStrike" spc="-1">
                <a:solidFill>
                  <a:srgbClr val="8B8B8B"/>
                </a:solidFill>
                <a:latin typeface="Calibri"/>
              </a:rPr>
              <a:t>Introduction</a:t>
            </a:r>
            <a:endParaRPr lang="en-IN" sz="8000" b="0" strike="noStrike" spc="-1">
              <a:latin typeface="Arial"/>
            </a:endParaRPr>
          </a:p>
        </p:txBody>
      </p:sp>
      <p:pic>
        <p:nvPicPr>
          <p:cNvPr id="84" name="Picture 2" descr="C:\Users\SnehalRaj\Desktop\New folder\Logo\enquiry.png"/>
          <p:cNvPicPr/>
          <p:nvPr/>
        </p:nvPicPr>
        <p:blipFill>
          <a:blip r:embed="rId3"/>
          <a:stretch/>
        </p:blipFill>
        <p:spPr>
          <a:xfrm>
            <a:off x="6019920" y="1447920"/>
            <a:ext cx="2390040" cy="2428200"/>
          </a:xfrm>
          <a:prstGeom prst="rect">
            <a:avLst/>
          </a:prstGeom>
          <a:ln>
            <a:noFill/>
          </a:ln>
        </p:spPr>
      </p:pic>
      <p:pic>
        <p:nvPicPr>
          <p:cNvPr id="85" name="Picture 2" descr="C:\Users\Raj\Desktop\CloudComputing_Logo_300PX.png"/>
          <p:cNvPicPr/>
          <p:nvPr/>
        </p:nvPicPr>
        <p:blipFill>
          <a:blip r:embed="rId4"/>
          <a:stretch/>
        </p:blipFill>
        <p:spPr>
          <a:xfrm>
            <a:off x="2743200" y="3048120"/>
            <a:ext cx="3428280" cy="2285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rPr>
              <a:t>Cloud Service Models</a:t>
            </a:r>
            <a:endParaRPr lang="en-IN" sz="4400" b="0" strike="noStrike" spc="-1">
              <a:latin typeface="Arial"/>
            </a:endParaRPr>
          </a:p>
        </p:txBody>
      </p:sp>
      <p:sp>
        <p:nvSpPr>
          <p:cNvPr id="115" name="CustomShape 2"/>
          <p:cNvSpPr/>
          <p:nvPr/>
        </p:nvSpPr>
        <p:spPr>
          <a:xfrm>
            <a:off x="457200" y="1371600"/>
            <a:ext cx="822888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00000"/>
              </a:lnSpc>
              <a:spcBef>
                <a:spcPts val="479"/>
              </a:spcBef>
              <a:buClr>
                <a:srgbClr val="FF0000"/>
              </a:buClr>
              <a:buFont typeface="Arial"/>
              <a:buChar char="•"/>
            </a:pPr>
            <a:r>
              <a:rPr lang="en-US" sz="2400" b="1" strike="noStrike" spc="-1">
                <a:solidFill>
                  <a:srgbClr val="FF0000"/>
                </a:solidFill>
                <a:latin typeface="Calibri"/>
              </a:rPr>
              <a:t>Cloud Platform as a Service (PaaS). </a:t>
            </a:r>
            <a:endParaRPr lang="en-IN" sz="2400" b="0" strike="noStrike" spc="-1">
              <a:latin typeface="Arial"/>
            </a:endParaRPr>
          </a:p>
          <a:p>
            <a:pPr marL="743040" lvl="1" indent="-285120" algn="just">
              <a:lnSpc>
                <a:spcPct val="100000"/>
              </a:lnSpc>
              <a:spcBef>
                <a:spcPts val="360"/>
              </a:spcBef>
              <a:buClr>
                <a:srgbClr val="000000"/>
              </a:buClr>
              <a:buFont typeface="Arial"/>
              <a:buChar char="–"/>
            </a:pPr>
            <a:r>
              <a:rPr lang="en-US" sz="1800" b="0" strike="noStrike" spc="-1">
                <a:solidFill>
                  <a:srgbClr val="000000"/>
                </a:solidFill>
                <a:latin typeface="Calibri"/>
              </a:rPr>
              <a:t>The capability provided to the consumer is to deploy onto the cloud infrastructure consumer-created or acquired applications created using programming languages and tools supported by the provider. </a:t>
            </a:r>
            <a:endParaRPr lang="en-IN" sz="1800" b="0" strike="noStrike" spc="-1">
              <a:latin typeface="Arial"/>
            </a:endParaRPr>
          </a:p>
          <a:p>
            <a:pPr marL="743040" lvl="1" indent="-285120" algn="just">
              <a:lnSpc>
                <a:spcPct val="100000"/>
              </a:lnSpc>
              <a:spcBef>
                <a:spcPts val="360"/>
              </a:spcBef>
              <a:buClr>
                <a:srgbClr val="000000"/>
              </a:buClr>
              <a:buFont typeface="Arial"/>
              <a:buChar char="–"/>
            </a:pPr>
            <a:r>
              <a:rPr lang="en-US" sz="1800" b="0" strike="noStrike" spc="-1">
                <a:solidFill>
                  <a:srgbClr val="000000"/>
                </a:solidFill>
                <a:latin typeface="Calibri"/>
              </a:rPr>
              <a:t>The consumer does not manage or control the underlying cloud infrastructure including network, servers, operating systems, or storage, but has control over the deployed applications and possibly application hosting environment configurations.</a:t>
            </a:r>
            <a:endParaRPr lang="en-IN" sz="1800" b="0" strike="noStrike" spc="-1">
              <a:latin typeface="Arial"/>
            </a:endParaRPr>
          </a:p>
        </p:txBody>
      </p:sp>
      <p:sp>
        <p:nvSpPr>
          <p:cNvPr id="117" name="CustomShape 4"/>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AF67AFE1-0E78-4D6A-8786-67DFD9555E57}" type="datetime1">
              <a:rPr lang="en-US" sz="1200" b="0" strike="noStrike" spc="-1">
                <a:solidFill>
                  <a:srgbClr val="8B8B8B"/>
                </a:solidFill>
                <a:latin typeface="Calibri"/>
              </a:rPr>
              <a:t>9/23/2022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rPr>
              <a:t>Cloud Service Models</a:t>
            </a:r>
            <a:endParaRPr lang="en-IN" sz="4400" b="0" strike="noStrike" spc="-1">
              <a:latin typeface="Arial"/>
            </a:endParaRPr>
          </a:p>
        </p:txBody>
      </p:sp>
      <p:sp>
        <p:nvSpPr>
          <p:cNvPr id="119" name="CustomShape 2"/>
          <p:cNvSpPr/>
          <p:nvPr/>
        </p:nvSpPr>
        <p:spPr>
          <a:xfrm>
            <a:off x="457200" y="1371600"/>
            <a:ext cx="822888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00000"/>
              </a:lnSpc>
              <a:spcBef>
                <a:spcPts val="479"/>
              </a:spcBef>
              <a:buClr>
                <a:srgbClr val="FF0000"/>
              </a:buClr>
              <a:buFont typeface="Arial"/>
              <a:buChar char="•"/>
            </a:pPr>
            <a:r>
              <a:rPr lang="en-US" sz="2400" b="1" strike="noStrike" spc="-1">
                <a:solidFill>
                  <a:srgbClr val="FF0000"/>
                </a:solidFill>
                <a:latin typeface="Calibri"/>
              </a:rPr>
              <a:t>Cloud Infrastructure as a Service (IaaS). </a:t>
            </a:r>
            <a:endParaRPr lang="en-IN" sz="2400" b="0" strike="noStrike" spc="-1">
              <a:latin typeface="Arial"/>
            </a:endParaRPr>
          </a:p>
          <a:p>
            <a:pPr marL="743040" lvl="1" indent="-285120" algn="just">
              <a:lnSpc>
                <a:spcPct val="100000"/>
              </a:lnSpc>
              <a:spcBef>
                <a:spcPts val="360"/>
              </a:spcBef>
              <a:buClr>
                <a:srgbClr val="000000"/>
              </a:buClr>
              <a:buFont typeface="Arial"/>
              <a:buChar char="–"/>
            </a:pPr>
            <a:r>
              <a:rPr lang="en-US" sz="1800" b="0" strike="noStrike" spc="-1">
                <a:solidFill>
                  <a:srgbClr val="000000"/>
                </a:solidFill>
                <a:latin typeface="Calibri"/>
              </a:rPr>
              <a:t>The capability provided to the consumer is to provision processing, storage, networks, and other fundamental computing resources where the consumer is able to deploy and run arbitrary software, which can include operating systems and applications. </a:t>
            </a:r>
            <a:endParaRPr lang="en-IN" sz="1800" b="0" strike="noStrike" spc="-1">
              <a:latin typeface="Arial"/>
            </a:endParaRPr>
          </a:p>
          <a:p>
            <a:pPr marL="743040" lvl="1" indent="-285120" algn="just">
              <a:lnSpc>
                <a:spcPct val="100000"/>
              </a:lnSpc>
              <a:spcBef>
                <a:spcPts val="360"/>
              </a:spcBef>
              <a:buClr>
                <a:srgbClr val="000000"/>
              </a:buClr>
              <a:buFont typeface="Arial"/>
              <a:buChar char="–"/>
            </a:pPr>
            <a:r>
              <a:rPr lang="en-US" sz="1800" b="0" strike="noStrike" spc="-1">
                <a:solidFill>
                  <a:srgbClr val="000000"/>
                </a:solidFill>
                <a:latin typeface="Calibri"/>
              </a:rPr>
              <a:t>The consumer does not manage or control the underlying cloud infrastructure but has control over operating systems, storage, deployed applications, and possibly limited control of select networking components (e.g., host firewalls).</a:t>
            </a:r>
            <a:endParaRPr lang="en-IN" sz="1800" b="0" strike="noStrike" spc="-1">
              <a:latin typeface="Arial"/>
            </a:endParaRPr>
          </a:p>
        </p:txBody>
      </p:sp>
      <p:sp>
        <p:nvSpPr>
          <p:cNvPr id="121" name="CustomShape 4"/>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02A76144-36C3-43E3-A037-9F253D3EE5A6}" type="datetime1">
              <a:rPr lang="en-US" sz="1200" b="0" strike="noStrike" spc="-1">
                <a:solidFill>
                  <a:srgbClr val="8B8B8B"/>
                </a:solidFill>
                <a:latin typeface="Calibri"/>
              </a:rPr>
              <a:t>9/23/2022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sp>
      <p:pic>
        <p:nvPicPr>
          <p:cNvPr id="128" name="Picture 2" descr="C:\Users\Raj\Desktop\saas-paas-iaas-techno-toon_thumb[24].png"/>
          <p:cNvPicPr/>
          <p:nvPr/>
        </p:nvPicPr>
        <p:blipFill>
          <a:blip r:embed="rId2"/>
          <a:stretch/>
        </p:blipFill>
        <p:spPr>
          <a:xfrm>
            <a:off x="1905120" y="380880"/>
            <a:ext cx="5104800" cy="5562720"/>
          </a:xfrm>
          <a:prstGeom prst="rect">
            <a:avLst/>
          </a:prstGeom>
          <a:ln>
            <a:noFill/>
          </a:ln>
        </p:spPr>
      </p:pic>
      <p:sp>
        <p:nvSpPr>
          <p:cNvPr id="129" name="CustomShape 3"/>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8E6EA46E-A052-4A6F-AEEC-1C5C1E7C462D}" type="datetime1">
              <a:rPr lang="en-US" sz="1200" b="0" strike="noStrike" spc="-1">
                <a:solidFill>
                  <a:srgbClr val="8B8B8B"/>
                </a:solidFill>
                <a:latin typeface="Calibri"/>
              </a:rPr>
              <a:t>9/23/2022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rPr>
              <a:t>Comparison of SAAS PASS IAAS</a:t>
            </a:r>
            <a:endParaRPr lang="en-IN" sz="4400" b="0" strike="noStrike" spc="-1">
              <a:latin typeface="Arial"/>
            </a:endParaRPr>
          </a:p>
        </p:txBody>
      </p:sp>
      <p:graphicFrame>
        <p:nvGraphicFramePr>
          <p:cNvPr id="2" name="Diagram1"/>
          <p:cNvGraphicFramePr/>
          <p:nvPr>
            <p:extLst>
              <p:ext uri="{D42A27DB-BD31-4B8C-83A1-F6EECF244321}">
                <p14:modId xmlns:p14="http://schemas.microsoft.com/office/powerpoint/2010/main" val="1403229632"/>
              </p:ext>
            </p:extLst>
          </p:nvPr>
        </p:nvGraphicFramePr>
        <p:xfrm>
          <a:off x="380880" y="1295280"/>
          <a:ext cx="5637960" cy="4799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2" name="Picture 4" descr="http://t1.gstatic.com/images?q=tbn:ANd9GcSJcI4VUgh8hfdR8n82MqZzjuzz1ZkOASKKfsJEP4MDCc8QyHo4&amp;t=1"/>
          <p:cNvPicPr/>
          <p:nvPr/>
        </p:nvPicPr>
        <p:blipFill>
          <a:blip r:embed="rId7"/>
          <a:stretch/>
        </p:blipFill>
        <p:spPr>
          <a:xfrm>
            <a:off x="5638680" y="3352680"/>
            <a:ext cx="1447200" cy="1221480"/>
          </a:xfrm>
          <a:prstGeom prst="rect">
            <a:avLst/>
          </a:prstGeom>
          <a:ln>
            <a:noFill/>
          </a:ln>
        </p:spPr>
      </p:pic>
      <p:pic>
        <p:nvPicPr>
          <p:cNvPr id="133" name="Picture 6" descr="http://www.pcmonitor.com/sbs/images/keyboard_new.jpg"/>
          <p:cNvPicPr/>
          <p:nvPr/>
        </p:nvPicPr>
        <p:blipFill>
          <a:blip r:embed="rId8"/>
          <a:stretch/>
        </p:blipFill>
        <p:spPr>
          <a:xfrm>
            <a:off x="5638680" y="2228400"/>
            <a:ext cx="1280520" cy="1047600"/>
          </a:xfrm>
          <a:prstGeom prst="rect">
            <a:avLst/>
          </a:prstGeom>
          <a:ln>
            <a:noFill/>
          </a:ln>
        </p:spPr>
      </p:pic>
      <p:sp>
        <p:nvSpPr>
          <p:cNvPr id="134" name="Line 3"/>
          <p:cNvSpPr/>
          <p:nvPr/>
        </p:nvSpPr>
        <p:spPr>
          <a:xfrm>
            <a:off x="5410080" y="3352680"/>
            <a:ext cx="3048120" cy="0"/>
          </a:xfrm>
          <a:prstGeom prst="line">
            <a:avLst/>
          </a:prstGeom>
          <a:ln w="12600">
            <a:prstDash val="sysDash"/>
            <a:round/>
          </a:ln>
        </p:spPr>
        <p:style>
          <a:lnRef idx="1">
            <a:schemeClr val="dk1"/>
          </a:lnRef>
          <a:fillRef idx="0">
            <a:schemeClr val="dk1"/>
          </a:fillRef>
          <a:effectRef idx="0">
            <a:schemeClr val="dk1"/>
          </a:effectRef>
          <a:fontRef idx="minor"/>
        </p:style>
      </p:sp>
      <p:sp>
        <p:nvSpPr>
          <p:cNvPr id="135" name="Line 4"/>
          <p:cNvSpPr/>
          <p:nvPr/>
        </p:nvSpPr>
        <p:spPr>
          <a:xfrm>
            <a:off x="5448240" y="4495680"/>
            <a:ext cx="3047760" cy="0"/>
          </a:xfrm>
          <a:prstGeom prst="line">
            <a:avLst/>
          </a:prstGeom>
          <a:ln w="12600">
            <a:prstDash val="sysDash"/>
            <a:round/>
          </a:ln>
        </p:spPr>
        <p:style>
          <a:lnRef idx="1">
            <a:schemeClr val="dk1"/>
          </a:lnRef>
          <a:fillRef idx="0">
            <a:schemeClr val="dk1"/>
          </a:fillRef>
          <a:effectRef idx="0">
            <a:schemeClr val="dk1"/>
          </a:effectRef>
          <a:fontRef idx="minor"/>
        </p:style>
      </p:sp>
      <p:sp>
        <p:nvSpPr>
          <p:cNvPr id="136" name="Line 5"/>
          <p:cNvSpPr/>
          <p:nvPr/>
        </p:nvSpPr>
        <p:spPr>
          <a:xfrm>
            <a:off x="5448240" y="5638680"/>
            <a:ext cx="3047760" cy="0"/>
          </a:xfrm>
          <a:prstGeom prst="line">
            <a:avLst/>
          </a:prstGeom>
          <a:ln w="12600">
            <a:prstDash val="sysDash"/>
            <a:round/>
          </a:ln>
        </p:spPr>
        <p:style>
          <a:lnRef idx="1">
            <a:schemeClr val="dk1"/>
          </a:lnRef>
          <a:fillRef idx="0">
            <a:schemeClr val="dk1"/>
          </a:fillRef>
          <a:effectRef idx="0">
            <a:schemeClr val="dk1"/>
          </a:effectRef>
          <a:fontRef idx="minor"/>
        </p:style>
      </p:sp>
      <p:pic>
        <p:nvPicPr>
          <p:cNvPr id="137" name="Picture 2" descr="http://www.jtribe.com.au/wp-content/uploads/2011/04/app_developer.png"/>
          <p:cNvPicPr/>
          <p:nvPr/>
        </p:nvPicPr>
        <p:blipFill>
          <a:blip r:embed="rId9"/>
          <a:stretch/>
        </p:blipFill>
        <p:spPr>
          <a:xfrm>
            <a:off x="5638680" y="4495680"/>
            <a:ext cx="1180440" cy="1180440"/>
          </a:xfrm>
          <a:prstGeom prst="rect">
            <a:avLst/>
          </a:prstGeom>
          <a:ln>
            <a:noFill/>
          </a:ln>
        </p:spPr>
      </p:pic>
      <p:sp>
        <p:nvSpPr>
          <p:cNvPr id="138" name="CustomShape 6"/>
          <p:cNvSpPr/>
          <p:nvPr/>
        </p:nvSpPr>
        <p:spPr>
          <a:xfrm>
            <a:off x="6934320" y="4763160"/>
            <a:ext cx="1675800" cy="638640"/>
          </a:xfrm>
          <a:prstGeom prst="rect">
            <a:avLst/>
          </a:prstGeom>
          <a:noFill/>
          <a:ln>
            <a:noFill/>
          </a:ln>
          <a:scene3d>
            <a:camera prst="orthographicFront"/>
            <a:lightRig rig="threePt" dir="t"/>
          </a:scene3d>
          <a:sp3d z="57150" extrusionH="63500" prstMaterial="matte"/>
        </p:spPr>
        <p:style>
          <a:lnRef idx="1">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DejaVu Sans"/>
              </a:rPr>
              <a:t>System Architecture</a:t>
            </a:r>
            <a:endParaRPr lang="en-IN" sz="1800" b="0" strike="noStrike" spc="-1">
              <a:latin typeface="Arial"/>
            </a:endParaRPr>
          </a:p>
        </p:txBody>
      </p:sp>
      <p:sp>
        <p:nvSpPr>
          <p:cNvPr id="139" name="CustomShape 7"/>
          <p:cNvSpPr/>
          <p:nvPr/>
        </p:nvSpPr>
        <p:spPr>
          <a:xfrm>
            <a:off x="7086600" y="3640680"/>
            <a:ext cx="175176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DejaVu Sans"/>
              </a:rPr>
              <a:t>Software Development</a:t>
            </a:r>
            <a:endParaRPr lang="en-IN" sz="1800" b="0" strike="noStrike" spc="-1">
              <a:latin typeface="Arial"/>
            </a:endParaRPr>
          </a:p>
        </p:txBody>
      </p:sp>
      <p:sp>
        <p:nvSpPr>
          <p:cNvPr id="140" name="CustomShape 8"/>
          <p:cNvSpPr/>
          <p:nvPr/>
        </p:nvSpPr>
        <p:spPr>
          <a:xfrm>
            <a:off x="7086600" y="2429280"/>
            <a:ext cx="175176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DejaVu Sans"/>
              </a:rPr>
              <a:t>End-user Utilization</a:t>
            </a:r>
            <a:endParaRPr lang="en-IN" sz="1800" b="0" strike="noStrike" spc="-1">
              <a:latin typeface="Arial"/>
            </a:endParaRPr>
          </a:p>
        </p:txBody>
      </p:sp>
      <p:sp>
        <p:nvSpPr>
          <p:cNvPr id="141" name="Line 9"/>
          <p:cNvSpPr/>
          <p:nvPr/>
        </p:nvSpPr>
        <p:spPr>
          <a:xfrm>
            <a:off x="2209680" y="2944080"/>
            <a:ext cx="1371600" cy="180000"/>
          </a:xfrm>
          <a:prstGeom prst="line">
            <a:avLst/>
          </a:prstGeom>
          <a:ln w="12600">
            <a:solidFill>
              <a:schemeClr val="bg1"/>
            </a:solidFill>
            <a:prstDash val="sysDash"/>
            <a:round/>
          </a:ln>
        </p:spPr>
        <p:style>
          <a:lnRef idx="1">
            <a:schemeClr val="dk1"/>
          </a:lnRef>
          <a:fillRef idx="0">
            <a:schemeClr val="dk1"/>
          </a:fillRef>
          <a:effectRef idx="0">
            <a:schemeClr val="dk1"/>
          </a:effectRef>
          <a:fontRef idx="minor"/>
        </p:style>
      </p:sp>
      <p:sp>
        <p:nvSpPr>
          <p:cNvPr id="142" name="Line 10"/>
          <p:cNvSpPr/>
          <p:nvPr/>
        </p:nvSpPr>
        <p:spPr>
          <a:xfrm>
            <a:off x="1600200" y="4038480"/>
            <a:ext cx="2514600" cy="304920"/>
          </a:xfrm>
          <a:prstGeom prst="line">
            <a:avLst/>
          </a:prstGeom>
          <a:ln w="12600">
            <a:solidFill>
              <a:schemeClr val="bg1"/>
            </a:solidFill>
            <a:prstDash val="sysDash"/>
            <a:round/>
          </a:ln>
        </p:spPr>
        <p:style>
          <a:lnRef idx="1">
            <a:schemeClr val="dk1"/>
          </a:lnRef>
          <a:fillRef idx="0">
            <a:schemeClr val="dk1"/>
          </a:fillRef>
          <a:effectRef idx="0">
            <a:schemeClr val="dk1"/>
          </a:effectRef>
          <a:fontRef idx="minor"/>
        </p:style>
      </p:sp>
      <p:sp>
        <p:nvSpPr>
          <p:cNvPr id="143" name="CustomShape 11"/>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F5590795-66A5-460C-A569-ACBC09C4C990}" type="datetime1">
              <a:rPr lang="en-US" sz="1200" b="0" strike="noStrike" spc="-1">
                <a:solidFill>
                  <a:srgbClr val="8B8B8B"/>
                </a:solidFill>
                <a:latin typeface="Calibri"/>
              </a:rPr>
              <a:t>9/23/2022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rPr>
              <a:t>Comparison of SAAS PASS IAAS</a:t>
            </a:r>
            <a:endParaRPr lang="en-IN" sz="4400" b="0" strike="noStrike" spc="-1">
              <a:latin typeface="Arial"/>
            </a:endParaRPr>
          </a:p>
        </p:txBody>
      </p:sp>
      <p:pic>
        <p:nvPicPr>
          <p:cNvPr id="146" name="Picture 3"/>
          <p:cNvPicPr/>
          <p:nvPr/>
        </p:nvPicPr>
        <p:blipFill>
          <a:blip r:embed="rId2"/>
          <a:stretch/>
        </p:blipFill>
        <p:spPr>
          <a:xfrm>
            <a:off x="533520" y="1206360"/>
            <a:ext cx="8152560" cy="5193720"/>
          </a:xfrm>
          <a:prstGeom prst="rect">
            <a:avLst/>
          </a:prstGeom>
          <a:ln>
            <a:noFill/>
          </a:ln>
        </p:spPr>
      </p:pic>
      <p:sp>
        <p:nvSpPr>
          <p:cNvPr id="147" name="CustomShape 3"/>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248DDC57-F6D6-4E8A-8C18-A2DE32D6544D}" type="datetime1">
              <a:rPr lang="en-US" sz="1200" b="0" strike="noStrike" spc="-1">
                <a:solidFill>
                  <a:srgbClr val="8B8B8B"/>
                </a:solidFill>
                <a:latin typeface="Calibri"/>
              </a:rPr>
              <a:t>9/23/2022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icture 2" descr="C:\Users\Raj\Desktop\IaaS_PaaS_SaaS.jpg"/>
          <p:cNvPicPr/>
          <p:nvPr/>
        </p:nvPicPr>
        <p:blipFill>
          <a:blip r:embed="rId2"/>
          <a:stretch/>
        </p:blipFill>
        <p:spPr>
          <a:xfrm>
            <a:off x="456840" y="914400"/>
            <a:ext cx="8305200" cy="4723560"/>
          </a:xfrm>
          <a:prstGeom prst="rect">
            <a:avLst/>
          </a:prstGeom>
          <a:ln>
            <a:noFill/>
          </a:ln>
        </p:spPr>
      </p:pic>
      <p:sp>
        <p:nvSpPr>
          <p:cNvPr id="150" name="CustomShape 2"/>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0F9AC84D-B205-4AD4-A514-1225678BE57B}" type="datetime1">
              <a:rPr lang="en-US" sz="1200" b="0" strike="noStrike" spc="-1">
                <a:solidFill>
                  <a:srgbClr val="8B8B8B"/>
                </a:solidFill>
                <a:latin typeface="Calibri"/>
              </a:rPr>
              <a:t>9/23/2022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Example of vendors</a:t>
            </a:r>
            <a:endParaRPr lang="en-IN" sz="4400" b="0" strike="noStrike" spc="-1">
              <a:latin typeface="Arial"/>
            </a:endParaRPr>
          </a:p>
        </p:txBody>
      </p:sp>
      <p:pic>
        <p:nvPicPr>
          <p:cNvPr id="153" name="Content Placeholder 4"/>
          <p:cNvPicPr/>
          <p:nvPr/>
        </p:nvPicPr>
        <p:blipFill>
          <a:blip r:embed="rId2"/>
          <a:stretch/>
        </p:blipFill>
        <p:spPr>
          <a:xfrm>
            <a:off x="457200" y="1552680"/>
            <a:ext cx="8269560" cy="4390200"/>
          </a:xfrm>
          <a:prstGeom prst="rect">
            <a:avLst/>
          </a:prstGeom>
          <a:ln>
            <a:noFill/>
          </a:ln>
        </p:spPr>
      </p:pic>
      <p:sp>
        <p:nvSpPr>
          <p:cNvPr id="154" name="CustomShape 3"/>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D451A990-A0E1-4811-B58F-B398BB738AB4}" type="datetime1">
              <a:rPr lang="en-US" sz="1200" b="0" strike="noStrike" spc="-1">
                <a:solidFill>
                  <a:srgbClr val="8B8B8B"/>
                </a:solidFill>
                <a:latin typeface="Calibri"/>
              </a:rPr>
              <a:t>9/23/2022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rPr>
              <a:t>Deployment Models (Cloud Types)</a:t>
            </a:r>
            <a:endParaRPr lang="en-IN" sz="4400" b="0" strike="noStrike" spc="-1">
              <a:latin typeface="Arial"/>
            </a:endParaRPr>
          </a:p>
        </p:txBody>
      </p:sp>
      <p:sp>
        <p:nvSpPr>
          <p:cNvPr id="123" name="CustomShape 2"/>
          <p:cNvSpPr/>
          <p:nvPr/>
        </p:nvSpPr>
        <p:spPr>
          <a:xfrm>
            <a:off x="457200" y="1219320"/>
            <a:ext cx="8228880" cy="490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00000"/>
              </a:lnSpc>
              <a:spcBef>
                <a:spcPts val="360"/>
              </a:spcBef>
              <a:buClr>
                <a:srgbClr val="000000"/>
              </a:buClr>
              <a:buFont typeface="Arial"/>
              <a:buChar char="•"/>
            </a:pPr>
            <a:r>
              <a:rPr lang="en-US" sz="1800" b="1" strike="noStrike" spc="-1" dirty="0">
                <a:solidFill>
                  <a:srgbClr val="000000"/>
                </a:solidFill>
                <a:latin typeface="Calibri"/>
              </a:rPr>
              <a:t>Private cloud.</a:t>
            </a:r>
            <a:endParaRPr lang="en-IN" sz="1800" b="0" strike="noStrike" spc="-1" dirty="0">
              <a:latin typeface="Arial"/>
            </a:endParaRPr>
          </a:p>
          <a:p>
            <a:pPr algn="just">
              <a:lnSpc>
                <a:spcPct val="100000"/>
              </a:lnSpc>
              <a:spcBef>
                <a:spcPts val="360"/>
              </a:spcBef>
              <a:tabLst>
                <a:tab pos="0" algn="l"/>
              </a:tabLst>
            </a:pPr>
            <a:r>
              <a:rPr lang="en-US" sz="1800" b="0" strike="noStrike" spc="-1" dirty="0">
                <a:solidFill>
                  <a:srgbClr val="000000"/>
                </a:solidFill>
                <a:latin typeface="Calibri"/>
              </a:rPr>
              <a:t>The cloud infrastructure is operated solely for an organization. It may be managed by the organization or a third party and may exist on premise or off premise.</a:t>
            </a:r>
            <a:endParaRPr lang="en-IN" sz="1800" b="0" strike="noStrike" spc="-1" dirty="0">
              <a:latin typeface="Arial"/>
            </a:endParaRPr>
          </a:p>
          <a:p>
            <a:pPr marL="343080" indent="-342360" algn="just">
              <a:lnSpc>
                <a:spcPct val="100000"/>
              </a:lnSpc>
              <a:spcBef>
                <a:spcPts val="360"/>
              </a:spcBef>
              <a:buClr>
                <a:srgbClr val="000000"/>
              </a:buClr>
              <a:buFont typeface="Arial"/>
              <a:buChar char="•"/>
              <a:tabLst>
                <a:tab pos="0" algn="l"/>
              </a:tabLst>
            </a:pPr>
            <a:r>
              <a:rPr lang="en-US" sz="1800" b="1" strike="noStrike" spc="-1" dirty="0">
                <a:solidFill>
                  <a:srgbClr val="000000"/>
                </a:solidFill>
                <a:latin typeface="Calibri"/>
              </a:rPr>
              <a:t>Public cloud.</a:t>
            </a:r>
            <a:endParaRPr lang="en-IN" sz="1800" b="0" strike="noStrike" spc="-1" dirty="0">
              <a:latin typeface="Arial"/>
            </a:endParaRPr>
          </a:p>
          <a:p>
            <a:pPr algn="just">
              <a:lnSpc>
                <a:spcPct val="100000"/>
              </a:lnSpc>
              <a:spcBef>
                <a:spcPts val="360"/>
              </a:spcBef>
              <a:tabLst>
                <a:tab pos="0" algn="l"/>
              </a:tabLst>
            </a:pPr>
            <a:r>
              <a:rPr lang="en-US" sz="1800" b="0" strike="noStrike" spc="-1" dirty="0">
                <a:solidFill>
                  <a:srgbClr val="000000"/>
                </a:solidFill>
                <a:latin typeface="Calibri"/>
              </a:rPr>
              <a:t>The cloud infrastructure is made available to the general public or a large industry group and is owned by an organization selling cloud services.</a:t>
            </a:r>
            <a:endParaRPr lang="en-IN" sz="1800" b="0" strike="noStrike" spc="-1" dirty="0">
              <a:latin typeface="Arial"/>
            </a:endParaRPr>
          </a:p>
          <a:p>
            <a:pPr marL="343080" indent="-342360" algn="just">
              <a:lnSpc>
                <a:spcPct val="100000"/>
              </a:lnSpc>
              <a:spcBef>
                <a:spcPts val="360"/>
              </a:spcBef>
              <a:buClr>
                <a:srgbClr val="000000"/>
              </a:buClr>
              <a:buFont typeface="Arial"/>
              <a:buChar char="•"/>
              <a:tabLst>
                <a:tab pos="0" algn="l"/>
              </a:tabLst>
            </a:pPr>
            <a:r>
              <a:rPr lang="en-US" sz="1800" b="1" strike="noStrike" spc="-1" dirty="0">
                <a:solidFill>
                  <a:srgbClr val="000000"/>
                </a:solidFill>
                <a:latin typeface="Calibri"/>
              </a:rPr>
              <a:t>Hybrid cloud. </a:t>
            </a:r>
            <a:endParaRPr lang="en-IN" sz="1800" b="0" strike="noStrike" spc="-1" dirty="0">
              <a:latin typeface="Arial"/>
            </a:endParaRPr>
          </a:p>
          <a:p>
            <a:pPr algn="just">
              <a:lnSpc>
                <a:spcPct val="100000"/>
              </a:lnSpc>
              <a:spcBef>
                <a:spcPts val="360"/>
              </a:spcBef>
              <a:tabLst>
                <a:tab pos="0" algn="l"/>
              </a:tabLst>
            </a:pPr>
            <a:r>
              <a:rPr lang="en-US" sz="1800" b="0" strike="noStrike" spc="-1" dirty="0">
                <a:solidFill>
                  <a:srgbClr val="000000"/>
                </a:solidFill>
                <a:latin typeface="Calibri"/>
              </a:rPr>
              <a:t>The cloud infrastructure is a composition of two or more clouds (private, community, or public) that remain unique entities but are bound together by standardized or proprietary technology that enables data and application portability (e.g., cloud bursting for load-balancing between clouds).</a:t>
            </a:r>
            <a:endParaRPr lang="en-IN" sz="1800" b="0" strike="noStrike" spc="-1" dirty="0">
              <a:latin typeface="Arial"/>
            </a:endParaRPr>
          </a:p>
          <a:p>
            <a:pPr marL="343080" indent="-342360" algn="just">
              <a:lnSpc>
                <a:spcPct val="100000"/>
              </a:lnSpc>
              <a:spcBef>
                <a:spcPts val="360"/>
              </a:spcBef>
              <a:buClr>
                <a:srgbClr val="FF0000"/>
              </a:buClr>
              <a:buFont typeface="Arial"/>
              <a:buChar char="•"/>
              <a:tabLst>
                <a:tab pos="0" algn="l"/>
              </a:tabLst>
            </a:pPr>
            <a:r>
              <a:rPr lang="en-US" sz="1800" b="1" strike="noStrike" spc="-1" dirty="0">
                <a:solidFill>
                  <a:srgbClr val="FF0000"/>
                </a:solidFill>
                <a:latin typeface="Calibri"/>
              </a:rPr>
              <a:t>Community cloud. </a:t>
            </a:r>
            <a:endParaRPr lang="en-IN" sz="1800" b="0" strike="noStrike" spc="-1" dirty="0">
              <a:latin typeface="Arial"/>
            </a:endParaRPr>
          </a:p>
          <a:p>
            <a:pPr algn="just">
              <a:lnSpc>
                <a:spcPct val="100000"/>
              </a:lnSpc>
              <a:spcBef>
                <a:spcPts val="360"/>
              </a:spcBef>
              <a:tabLst>
                <a:tab pos="0" algn="l"/>
              </a:tabLst>
            </a:pPr>
            <a:r>
              <a:rPr lang="en-US" sz="1800" b="0" strike="noStrike" spc="-1" dirty="0">
                <a:solidFill>
                  <a:srgbClr val="000000"/>
                </a:solidFill>
                <a:latin typeface="Calibri"/>
              </a:rPr>
              <a:t>The cloud infrastructure is shared by several organizations and supports a specific community that has shared concerns (e.g., mission, security requirements, policy, and compliance considerations). It may be managed by the organizations or a third party and may exist on premise or off premise.</a:t>
            </a:r>
            <a:endParaRPr lang="en-IN" sz="1800" b="0" strike="noStrike" spc="-1" dirty="0">
              <a:latin typeface="Arial"/>
            </a:endParaRPr>
          </a:p>
        </p:txBody>
      </p:sp>
      <p:sp>
        <p:nvSpPr>
          <p:cNvPr id="125" name="CustomShape 4"/>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627DDED6-76DB-4E17-ADE2-943ABCFC0BF8}" type="datetime1">
              <a:rPr lang="en-US" sz="1200" b="0" strike="noStrike" spc="-1">
                <a:solidFill>
                  <a:srgbClr val="8B8B8B"/>
                </a:solidFill>
                <a:latin typeface="Calibri"/>
              </a:rPr>
              <a:t>9/23/2022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gn="ctr">
              <a:lnSpc>
                <a:spcPct val="100000"/>
              </a:lnSpc>
            </a:pPr>
            <a:r>
              <a:rPr lang="en-US" sz="4400" b="0" strike="noStrike" spc="-1">
                <a:solidFill>
                  <a:srgbClr val="000000"/>
                </a:solidFill>
                <a:latin typeface="Calibri"/>
              </a:rPr>
              <a:t>The Pros and Cons of Cloud Computing </a:t>
            </a:r>
            <a:endParaRPr lang="en-IN" sz="4400" b="0" strike="noStrike" spc="-1">
              <a:latin typeface="Arial"/>
            </a:endParaRPr>
          </a:p>
        </p:txBody>
      </p:sp>
      <p:sp>
        <p:nvSpPr>
          <p:cNvPr id="107" name="CustomShape 2"/>
          <p:cNvSpPr/>
          <p:nvPr/>
        </p:nvSpPr>
        <p:spPr>
          <a:xfrm>
            <a:off x="457200" y="1371600"/>
            <a:ext cx="822888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nSpc>
                <a:spcPct val="100000"/>
              </a:lnSpc>
              <a:spcBef>
                <a:spcPts val="400"/>
              </a:spcBef>
              <a:buClr>
                <a:srgbClr val="FF0000"/>
              </a:buClr>
              <a:buFont typeface="Arial"/>
              <a:buChar char="•"/>
            </a:pPr>
            <a:r>
              <a:rPr lang="en-US" sz="2000" b="1" strike="noStrike" spc="-1" dirty="0">
                <a:solidFill>
                  <a:srgbClr val="FF0000"/>
                </a:solidFill>
                <a:latin typeface="Calibri"/>
              </a:rPr>
              <a:t>Pros of cloud computing:</a:t>
            </a:r>
            <a:endParaRPr lang="en-IN" sz="2000" b="0" strike="noStrike" spc="-1" dirty="0">
              <a:latin typeface="Arial"/>
            </a:endParaRPr>
          </a:p>
          <a:p>
            <a:pPr marL="343080" indent="-342360">
              <a:lnSpc>
                <a:spcPct val="100000"/>
              </a:lnSpc>
              <a:spcBef>
                <a:spcPts val="400"/>
              </a:spcBef>
              <a:buClr>
                <a:srgbClr val="000000"/>
              </a:buClr>
              <a:buFont typeface="Arial"/>
              <a:buChar char="•"/>
            </a:pPr>
            <a:r>
              <a:rPr lang="en-US" sz="2000" b="1" strike="noStrike" spc="-1" dirty="0">
                <a:solidFill>
                  <a:srgbClr val="000000"/>
                </a:solidFill>
                <a:latin typeface="Calibri"/>
              </a:rPr>
              <a:t>No cost on infrastructure </a:t>
            </a:r>
            <a:endParaRPr lang="en-IN" sz="2000" b="0" strike="noStrike" spc="-1" dirty="0">
              <a:latin typeface="Arial"/>
            </a:endParaRPr>
          </a:p>
          <a:p>
            <a:pPr marL="343080" indent="-342360">
              <a:lnSpc>
                <a:spcPct val="100000"/>
              </a:lnSpc>
              <a:spcBef>
                <a:spcPts val="400"/>
              </a:spcBef>
              <a:buClr>
                <a:srgbClr val="000000"/>
              </a:buClr>
              <a:buFont typeface="Arial"/>
              <a:buChar char="•"/>
            </a:pPr>
            <a:r>
              <a:rPr lang="en-US" sz="2000" b="1" strike="noStrike" spc="-1" dirty="0">
                <a:solidFill>
                  <a:srgbClr val="000000"/>
                </a:solidFill>
                <a:latin typeface="Calibri"/>
              </a:rPr>
              <a:t>Minimum management and cost (Cost Saving)</a:t>
            </a:r>
            <a:endParaRPr lang="en-IN" sz="2000" b="0" strike="noStrike" spc="-1" dirty="0">
              <a:latin typeface="Arial"/>
            </a:endParaRPr>
          </a:p>
          <a:p>
            <a:pPr marL="343080" indent="-342360">
              <a:lnSpc>
                <a:spcPct val="100000"/>
              </a:lnSpc>
              <a:spcBef>
                <a:spcPts val="400"/>
              </a:spcBef>
              <a:buClr>
                <a:srgbClr val="000000"/>
              </a:buClr>
              <a:buFont typeface="Arial"/>
              <a:buChar char="•"/>
            </a:pPr>
            <a:r>
              <a:rPr lang="en-US" sz="2000" b="1" strike="noStrike" spc="-1" dirty="0">
                <a:solidFill>
                  <a:srgbClr val="000000"/>
                </a:solidFill>
                <a:latin typeface="Calibri"/>
              </a:rPr>
              <a:t>Forget about administrative or management hassles</a:t>
            </a:r>
            <a:endParaRPr lang="en-IN" sz="2000" b="0" strike="noStrike" spc="-1" dirty="0">
              <a:latin typeface="Arial"/>
            </a:endParaRPr>
          </a:p>
          <a:p>
            <a:pPr marL="343080" indent="-342360">
              <a:lnSpc>
                <a:spcPct val="100000"/>
              </a:lnSpc>
              <a:spcBef>
                <a:spcPts val="400"/>
              </a:spcBef>
              <a:buClr>
                <a:srgbClr val="000000"/>
              </a:buClr>
              <a:buFont typeface="Arial"/>
              <a:buChar char="•"/>
            </a:pPr>
            <a:r>
              <a:rPr lang="en-US" sz="2000" b="1" strike="noStrike" spc="-1" dirty="0">
                <a:solidFill>
                  <a:srgbClr val="000000"/>
                </a:solidFill>
                <a:latin typeface="Calibri"/>
              </a:rPr>
              <a:t>Accessibility and pay per use</a:t>
            </a:r>
            <a:endParaRPr lang="en-IN" sz="2000" b="0" strike="noStrike" spc="-1" dirty="0">
              <a:latin typeface="Arial"/>
            </a:endParaRPr>
          </a:p>
          <a:p>
            <a:pPr marL="343080" indent="-342360">
              <a:lnSpc>
                <a:spcPct val="100000"/>
              </a:lnSpc>
              <a:spcBef>
                <a:spcPts val="400"/>
              </a:spcBef>
              <a:buClr>
                <a:srgbClr val="000000"/>
              </a:buClr>
              <a:buFont typeface="Arial"/>
              <a:buChar char="•"/>
            </a:pPr>
            <a:r>
              <a:rPr lang="en-US" sz="2000" b="1" strike="noStrike" spc="-1" dirty="0">
                <a:solidFill>
                  <a:srgbClr val="000000"/>
                </a:solidFill>
                <a:latin typeface="Calibri"/>
              </a:rPr>
              <a:t>Reliability</a:t>
            </a:r>
            <a:endParaRPr lang="en-IN" sz="2000" b="0" strike="noStrike" spc="-1" dirty="0">
              <a:latin typeface="Arial"/>
            </a:endParaRPr>
          </a:p>
          <a:p>
            <a:pPr marL="343080" indent="-342360">
              <a:lnSpc>
                <a:spcPct val="100000"/>
              </a:lnSpc>
              <a:spcBef>
                <a:spcPts val="400"/>
              </a:spcBef>
              <a:buClr>
                <a:srgbClr val="FF0000"/>
              </a:buClr>
              <a:buFont typeface="Arial"/>
              <a:buChar char="•"/>
            </a:pPr>
            <a:r>
              <a:rPr lang="en-US" sz="2000" b="1" strike="noStrike" spc="-1" dirty="0">
                <a:solidFill>
                  <a:srgbClr val="FF0000"/>
                </a:solidFill>
                <a:latin typeface="Calibri"/>
              </a:rPr>
              <a:t>Cons of cloud computing:</a:t>
            </a:r>
            <a:endParaRPr lang="en-IN" sz="2000" b="0" strike="noStrike" spc="-1" dirty="0">
              <a:latin typeface="Arial"/>
            </a:endParaRPr>
          </a:p>
          <a:p>
            <a:pPr marL="343080" indent="-342360">
              <a:lnSpc>
                <a:spcPct val="100000"/>
              </a:lnSpc>
              <a:spcBef>
                <a:spcPts val="400"/>
              </a:spcBef>
              <a:buClr>
                <a:srgbClr val="000000"/>
              </a:buClr>
              <a:buFont typeface="Arial"/>
              <a:buChar char="•"/>
            </a:pPr>
            <a:r>
              <a:rPr lang="en-US" sz="2000" b="1" strike="noStrike" spc="-1" dirty="0">
                <a:solidFill>
                  <a:srgbClr val="000000"/>
                </a:solidFill>
                <a:latin typeface="Calibri"/>
              </a:rPr>
              <a:t>Requires good speed internet with good bandwidth</a:t>
            </a:r>
            <a:endParaRPr lang="en-IN" sz="2000" b="0" strike="noStrike" spc="-1" dirty="0">
              <a:latin typeface="Arial"/>
            </a:endParaRPr>
          </a:p>
          <a:p>
            <a:pPr marL="343080" indent="-342360">
              <a:lnSpc>
                <a:spcPct val="100000"/>
              </a:lnSpc>
              <a:spcBef>
                <a:spcPts val="400"/>
              </a:spcBef>
              <a:buClr>
                <a:srgbClr val="000000"/>
              </a:buClr>
              <a:buFont typeface="Arial"/>
              <a:buChar char="•"/>
            </a:pPr>
            <a:r>
              <a:rPr lang="en-US" sz="2000" b="1" strike="noStrike" spc="-1" dirty="0">
                <a:solidFill>
                  <a:srgbClr val="000000"/>
                </a:solidFill>
                <a:latin typeface="Calibri"/>
              </a:rPr>
              <a:t>Limited control on infrastructure</a:t>
            </a:r>
            <a:endParaRPr lang="en-IN" sz="2000" b="0" strike="noStrike" spc="-1" dirty="0">
              <a:latin typeface="Arial"/>
            </a:endParaRPr>
          </a:p>
          <a:p>
            <a:pPr marL="343080" indent="-342360">
              <a:lnSpc>
                <a:spcPct val="100000"/>
              </a:lnSpc>
              <a:spcBef>
                <a:spcPts val="400"/>
              </a:spcBef>
              <a:buClr>
                <a:srgbClr val="000000"/>
              </a:buClr>
              <a:buFont typeface="Arial"/>
              <a:buChar char="•"/>
            </a:pPr>
            <a:r>
              <a:rPr lang="en-US" sz="2000" b="1" strike="noStrike" spc="-1" smtClean="0">
                <a:solidFill>
                  <a:srgbClr val="000000"/>
                </a:solidFill>
                <a:latin typeface="Calibri"/>
              </a:rPr>
              <a:t>Ongoing </a:t>
            </a:r>
            <a:r>
              <a:rPr lang="en-US" sz="2000" b="1" strike="noStrike" spc="-1" dirty="0">
                <a:solidFill>
                  <a:srgbClr val="000000"/>
                </a:solidFill>
                <a:latin typeface="Calibri"/>
              </a:rPr>
              <a:t>costs</a:t>
            </a:r>
            <a:endParaRPr lang="en-IN" sz="2000" b="0" strike="noStrike" spc="-1" dirty="0">
              <a:latin typeface="Arial"/>
            </a:endParaRPr>
          </a:p>
          <a:p>
            <a:pPr marL="343080" indent="-342360">
              <a:lnSpc>
                <a:spcPct val="100000"/>
              </a:lnSpc>
              <a:spcBef>
                <a:spcPts val="400"/>
              </a:spcBef>
              <a:buClr>
                <a:srgbClr val="000000"/>
              </a:buClr>
              <a:buFont typeface="Arial"/>
              <a:buChar char="•"/>
            </a:pPr>
            <a:r>
              <a:rPr lang="en-US" sz="2000" b="1" strike="noStrike" spc="-1" dirty="0">
                <a:solidFill>
                  <a:srgbClr val="000000"/>
                </a:solidFill>
                <a:latin typeface="Calibri"/>
              </a:rPr>
              <a:t>Security</a:t>
            </a:r>
            <a:endParaRPr lang="en-IN" sz="2000" b="0" strike="noStrike" spc="-1" dirty="0">
              <a:latin typeface="Arial"/>
            </a:endParaRPr>
          </a:p>
        </p:txBody>
      </p:sp>
      <p:sp>
        <p:nvSpPr>
          <p:cNvPr id="109" name="CustomShape 4"/>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E503270E-4324-405C-8295-7E05430AE3C4}" type="datetime1">
              <a:rPr lang="en-US" sz="1200" b="0" strike="noStrike" spc="-1">
                <a:solidFill>
                  <a:srgbClr val="8B8B8B"/>
                </a:solidFill>
                <a:latin typeface="Calibri"/>
              </a:rPr>
              <a:t>9/23/2022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rPr>
              <a:t>Benefits of CC</a:t>
            </a:r>
            <a:endParaRPr lang="en-IN" sz="4400" b="0" strike="noStrike" spc="-1">
              <a:latin typeface="Arial"/>
            </a:endParaRPr>
          </a:p>
        </p:txBody>
      </p:sp>
      <p:sp>
        <p:nvSpPr>
          <p:cNvPr id="157" name="CustomShape 3"/>
          <p:cNvSpPr/>
          <p:nvPr/>
        </p:nvSpPr>
        <p:spPr>
          <a:xfrm>
            <a:off x="7848720" y="6153120"/>
            <a:ext cx="532800" cy="24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9AB620BB-77B9-4FE6-828E-09E9DEE2137A}" type="slidenum">
              <a:rPr lang="en-US" sz="1800" b="0" strike="noStrike" spc="-1">
                <a:solidFill>
                  <a:srgbClr val="000000"/>
                </a:solidFill>
                <a:latin typeface="Calibri"/>
                <a:ea typeface="DejaVu Sans"/>
              </a:rPr>
              <a:t>19</a:t>
            </a:fld>
            <a:endParaRPr lang="en-IN" sz="1800" b="0" strike="noStrike" spc="-1">
              <a:latin typeface="Arial"/>
            </a:endParaRPr>
          </a:p>
        </p:txBody>
      </p:sp>
      <p:pic>
        <p:nvPicPr>
          <p:cNvPr id="158" name="Content Placeholder 5"/>
          <p:cNvPicPr/>
          <p:nvPr/>
        </p:nvPicPr>
        <p:blipFill>
          <a:blip r:embed="rId2"/>
          <a:stretch/>
        </p:blipFill>
        <p:spPr>
          <a:xfrm>
            <a:off x="728280" y="1279440"/>
            <a:ext cx="3173400" cy="1586520"/>
          </a:xfrm>
          <a:prstGeom prst="rect">
            <a:avLst/>
          </a:prstGeom>
          <a:ln>
            <a:noFill/>
          </a:ln>
        </p:spPr>
      </p:pic>
      <p:sp>
        <p:nvSpPr>
          <p:cNvPr id="159" name="CustomShape 4"/>
          <p:cNvSpPr/>
          <p:nvPr/>
        </p:nvSpPr>
        <p:spPr>
          <a:xfrm>
            <a:off x="654480" y="2866680"/>
            <a:ext cx="35125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ea typeface="DejaVu Sans"/>
              </a:rPr>
              <a:t>Global Infrastructure Savings</a:t>
            </a:r>
            <a:endParaRPr lang="en-IN" sz="1800" b="0" strike="noStrike" spc="-1">
              <a:latin typeface="Arial"/>
            </a:endParaRPr>
          </a:p>
        </p:txBody>
      </p:sp>
      <p:pic>
        <p:nvPicPr>
          <p:cNvPr id="160" name="Picture 9"/>
          <p:cNvPicPr/>
          <p:nvPr/>
        </p:nvPicPr>
        <p:blipFill>
          <a:blip r:embed="rId3"/>
          <a:stretch/>
        </p:blipFill>
        <p:spPr>
          <a:xfrm>
            <a:off x="5956920" y="1239840"/>
            <a:ext cx="1626120" cy="1626120"/>
          </a:xfrm>
          <a:prstGeom prst="rect">
            <a:avLst/>
          </a:prstGeom>
          <a:ln>
            <a:noFill/>
          </a:ln>
        </p:spPr>
      </p:pic>
      <p:sp>
        <p:nvSpPr>
          <p:cNvPr id="161" name="CustomShape 5"/>
          <p:cNvSpPr/>
          <p:nvPr/>
        </p:nvSpPr>
        <p:spPr>
          <a:xfrm>
            <a:off x="5046480" y="2866680"/>
            <a:ext cx="34470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ea typeface="DejaVu Sans"/>
              </a:rPr>
              <a:t>Smart Resource Provisioning</a:t>
            </a:r>
            <a:endParaRPr lang="en-IN" sz="1800" b="0" strike="noStrike" spc="-1">
              <a:latin typeface="Arial"/>
            </a:endParaRPr>
          </a:p>
        </p:txBody>
      </p:sp>
      <p:pic>
        <p:nvPicPr>
          <p:cNvPr id="162" name="Picture 11"/>
          <p:cNvPicPr/>
          <p:nvPr/>
        </p:nvPicPr>
        <p:blipFill>
          <a:blip r:embed="rId4"/>
          <a:stretch/>
        </p:blipFill>
        <p:spPr>
          <a:xfrm>
            <a:off x="1225080" y="3236040"/>
            <a:ext cx="1895400" cy="1971360"/>
          </a:xfrm>
          <a:prstGeom prst="rect">
            <a:avLst/>
          </a:prstGeom>
          <a:ln>
            <a:noFill/>
          </a:ln>
        </p:spPr>
      </p:pic>
      <p:sp>
        <p:nvSpPr>
          <p:cNvPr id="163" name="CustomShape 6"/>
          <p:cNvSpPr/>
          <p:nvPr/>
        </p:nvSpPr>
        <p:spPr>
          <a:xfrm>
            <a:off x="639720" y="5216040"/>
            <a:ext cx="25480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ea typeface="DejaVu Sans"/>
              </a:rPr>
              <a:t>Better Delivery Time</a:t>
            </a:r>
            <a:endParaRPr lang="en-IN" sz="1800" b="0" strike="noStrike" spc="-1">
              <a:latin typeface="Arial"/>
            </a:endParaRPr>
          </a:p>
        </p:txBody>
      </p:sp>
      <p:pic>
        <p:nvPicPr>
          <p:cNvPr id="164" name="Picture 13"/>
          <p:cNvPicPr/>
          <p:nvPr/>
        </p:nvPicPr>
        <p:blipFill>
          <a:blip r:embed="rId5"/>
          <a:stretch/>
        </p:blipFill>
        <p:spPr>
          <a:xfrm>
            <a:off x="5270760" y="3509640"/>
            <a:ext cx="2998080" cy="1705680"/>
          </a:xfrm>
          <a:prstGeom prst="rect">
            <a:avLst/>
          </a:prstGeom>
          <a:ln>
            <a:noFill/>
          </a:ln>
        </p:spPr>
      </p:pic>
      <p:sp>
        <p:nvSpPr>
          <p:cNvPr id="165" name="CustomShape 7"/>
          <p:cNvSpPr/>
          <p:nvPr/>
        </p:nvSpPr>
        <p:spPr>
          <a:xfrm>
            <a:off x="5441400" y="5248800"/>
            <a:ext cx="26575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ea typeface="DejaVu Sans"/>
              </a:rPr>
              <a:t>Transparent Workflow</a:t>
            </a:r>
            <a:endParaRPr lang="en-IN" sz="1800" b="0" strike="noStrike" spc="-1">
              <a:latin typeface="Arial"/>
            </a:endParaRPr>
          </a:p>
        </p:txBody>
      </p:sp>
      <p:sp>
        <p:nvSpPr>
          <p:cNvPr id="166" name="CustomShape 8"/>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634703C7-B705-4087-8732-7357E0A99E19}" type="datetime1">
              <a:rPr lang="en-US" sz="1200" b="0" strike="noStrike" spc="-1">
                <a:solidFill>
                  <a:srgbClr val="8B8B8B"/>
                </a:solidFill>
                <a:latin typeface="Calibri"/>
              </a:rPr>
              <a:t>9/23/2022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Cloud Computing Definition</a:t>
            </a:r>
            <a:endParaRPr lang="en-IN" sz="4400" b="0" strike="noStrike" spc="-1">
              <a:latin typeface="Arial"/>
            </a:endParaRPr>
          </a:p>
        </p:txBody>
      </p:sp>
      <p:sp>
        <p:nvSpPr>
          <p:cNvPr id="87" name="CustomShape 2"/>
          <p:cNvSpPr/>
          <p:nvPr/>
        </p:nvSpPr>
        <p:spPr>
          <a:xfrm>
            <a:off x="457200" y="1371600"/>
            <a:ext cx="822888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00000"/>
              </a:lnSpc>
              <a:spcBef>
                <a:spcPts val="400"/>
              </a:spcBef>
              <a:buClr>
                <a:srgbClr val="000000"/>
              </a:buClr>
              <a:buFont typeface="Arial"/>
              <a:buChar char="•"/>
            </a:pPr>
            <a:r>
              <a:rPr lang="en-US" sz="2000" b="0" strike="noStrike" spc="-1">
                <a:solidFill>
                  <a:srgbClr val="000000"/>
                </a:solidFill>
                <a:latin typeface="Calibri"/>
              </a:rPr>
              <a:t>Cloud computing is like renting computing power. This includes servers, storage, databases, networking, software, analytics and intelligence.</a:t>
            </a:r>
            <a:endParaRPr lang="en-IN" sz="2000" b="0" strike="noStrike" spc="-1">
              <a:latin typeface="Arial"/>
            </a:endParaRPr>
          </a:p>
          <a:p>
            <a:pPr marL="343080" indent="-342360" algn="just">
              <a:lnSpc>
                <a:spcPct val="100000"/>
              </a:lnSpc>
              <a:spcBef>
                <a:spcPts val="400"/>
              </a:spcBef>
              <a:buClr>
                <a:srgbClr val="000000"/>
              </a:buClr>
              <a:buFont typeface="Arial"/>
              <a:buChar char="•"/>
            </a:pPr>
            <a:r>
              <a:rPr lang="en-US" sz="2000" b="0" strike="noStrike" spc="-1">
                <a:solidFill>
                  <a:srgbClr val="000000"/>
                </a:solidFill>
                <a:latin typeface="Calibri"/>
              </a:rPr>
              <a:t>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 </a:t>
            </a:r>
            <a:endParaRPr lang="en-IN" sz="2000" b="0" strike="noStrike" spc="-1">
              <a:latin typeface="Arial"/>
            </a:endParaRPr>
          </a:p>
          <a:p>
            <a:pPr marL="343080" indent="-342360" algn="just">
              <a:lnSpc>
                <a:spcPct val="100000"/>
              </a:lnSpc>
              <a:spcBef>
                <a:spcPts val="400"/>
              </a:spcBef>
              <a:buClr>
                <a:srgbClr val="000000"/>
              </a:buClr>
              <a:buFont typeface="Arial"/>
              <a:buChar char="•"/>
            </a:pPr>
            <a:r>
              <a:rPr lang="en-US" sz="2000" b="0" strike="noStrike" spc="-1">
                <a:solidFill>
                  <a:srgbClr val="000000"/>
                </a:solidFill>
                <a:latin typeface="Calibri"/>
              </a:rPr>
              <a:t>This cloud model promotes availability and is composed of </a:t>
            </a:r>
            <a:endParaRPr lang="en-IN" sz="2000" b="0" strike="noStrike" spc="-1">
              <a:latin typeface="Arial"/>
            </a:endParaRPr>
          </a:p>
          <a:p>
            <a:pPr marL="343080" indent="-342360" algn="just">
              <a:lnSpc>
                <a:spcPct val="100000"/>
              </a:lnSpc>
              <a:spcBef>
                <a:spcPts val="400"/>
              </a:spcBef>
              <a:buClr>
                <a:srgbClr val="000000"/>
              </a:buClr>
              <a:buFont typeface="Arial"/>
              <a:buChar char="•"/>
            </a:pPr>
            <a:r>
              <a:rPr lang="en-US" sz="2000" b="1" strike="noStrike" spc="-1">
                <a:solidFill>
                  <a:srgbClr val="000000"/>
                </a:solidFill>
                <a:latin typeface="Calibri"/>
              </a:rPr>
              <a:t>Five</a:t>
            </a:r>
            <a:r>
              <a:rPr lang="en-US" sz="2000" b="0" strike="noStrike" spc="-1">
                <a:solidFill>
                  <a:srgbClr val="000000"/>
                </a:solidFill>
                <a:latin typeface="Calibri"/>
              </a:rPr>
              <a:t> essential characteristics,</a:t>
            </a:r>
            <a:endParaRPr lang="en-IN" sz="2000" b="0" strike="noStrike" spc="-1">
              <a:latin typeface="Arial"/>
            </a:endParaRPr>
          </a:p>
          <a:p>
            <a:pPr marL="343080" indent="-342360" algn="just">
              <a:lnSpc>
                <a:spcPct val="100000"/>
              </a:lnSpc>
              <a:spcBef>
                <a:spcPts val="400"/>
              </a:spcBef>
              <a:buClr>
                <a:srgbClr val="000000"/>
              </a:buClr>
              <a:buFont typeface="Arial"/>
              <a:buChar char="•"/>
            </a:pPr>
            <a:r>
              <a:rPr lang="en-US" sz="2000" b="1" strike="noStrike" spc="-1">
                <a:solidFill>
                  <a:srgbClr val="000000"/>
                </a:solidFill>
                <a:latin typeface="Calibri"/>
              </a:rPr>
              <a:t>Three</a:t>
            </a:r>
            <a:r>
              <a:rPr lang="en-US" sz="2000" b="0" strike="noStrike" spc="-1">
                <a:solidFill>
                  <a:srgbClr val="000000"/>
                </a:solidFill>
                <a:latin typeface="Calibri"/>
              </a:rPr>
              <a:t> service models, and</a:t>
            </a:r>
            <a:endParaRPr lang="en-IN" sz="2000" b="0" strike="noStrike" spc="-1">
              <a:latin typeface="Arial"/>
            </a:endParaRPr>
          </a:p>
          <a:p>
            <a:pPr marL="343080" indent="-342360" algn="just">
              <a:lnSpc>
                <a:spcPct val="100000"/>
              </a:lnSpc>
              <a:spcBef>
                <a:spcPts val="400"/>
              </a:spcBef>
              <a:buClr>
                <a:srgbClr val="000000"/>
              </a:buClr>
              <a:buFont typeface="Arial"/>
              <a:buChar char="•"/>
            </a:pPr>
            <a:r>
              <a:rPr lang="en-US" sz="2000" b="1" strike="noStrike" spc="-1">
                <a:solidFill>
                  <a:srgbClr val="000000"/>
                </a:solidFill>
                <a:latin typeface="Calibri"/>
              </a:rPr>
              <a:t>Four </a:t>
            </a:r>
            <a:r>
              <a:rPr lang="en-US" sz="2000" b="0" strike="noStrike" spc="-1">
                <a:solidFill>
                  <a:srgbClr val="000000"/>
                </a:solidFill>
                <a:latin typeface="Calibri"/>
              </a:rPr>
              <a:t>deployment models.</a:t>
            </a:r>
            <a:endParaRPr lang="en-IN"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762120" y="2590920"/>
            <a:ext cx="335196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Thank You</a:t>
            </a:r>
            <a:endParaRPr lang="en-IN" sz="4400" b="0" strike="noStrike" spc="-1">
              <a:latin typeface="Arial"/>
            </a:endParaRPr>
          </a:p>
        </p:txBody>
      </p:sp>
      <p:pic>
        <p:nvPicPr>
          <p:cNvPr id="169" name="Picture 2" descr="C:\Users\SnehalRaj\Desktop\New folder\Logo\Goofy_hq.png"/>
          <p:cNvPicPr/>
          <p:nvPr/>
        </p:nvPicPr>
        <p:blipFill>
          <a:blip r:embed="rId2"/>
          <a:stretch/>
        </p:blipFill>
        <p:spPr>
          <a:xfrm>
            <a:off x="4267080" y="762120"/>
            <a:ext cx="4407840" cy="4957200"/>
          </a:xfrm>
          <a:prstGeom prst="rect">
            <a:avLst/>
          </a:prstGeom>
          <a:ln>
            <a:noFill/>
          </a:ln>
        </p:spPr>
      </p:pic>
      <p:sp>
        <p:nvSpPr>
          <p:cNvPr id="170" name="CustomShape 3"/>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C3BEEF08-D426-4AC7-B49C-0CB92D9D6E84}" type="datetime1">
              <a:rPr lang="en-US" sz="1200" b="0" strike="noStrike" spc="-1">
                <a:solidFill>
                  <a:srgbClr val="8B8B8B"/>
                </a:solidFill>
                <a:latin typeface="Calibri"/>
              </a:rPr>
              <a:t>9/23/2022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Motivation: Business Drivers</a:t>
            </a:r>
            <a:endParaRPr lang="en-IN" sz="4400" b="0" strike="noStrike" spc="-1">
              <a:latin typeface="Arial"/>
            </a:endParaRPr>
          </a:p>
        </p:txBody>
      </p:sp>
      <p:sp>
        <p:nvSpPr>
          <p:cNvPr id="91" name="CustomShape 2"/>
          <p:cNvSpPr/>
          <p:nvPr/>
        </p:nvSpPr>
        <p:spPr>
          <a:xfrm>
            <a:off x="457200" y="1371600"/>
            <a:ext cx="822888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00"/>
              </a:spcBef>
            </a:pPr>
            <a:r>
              <a:rPr lang="en-US" sz="2000" b="0" strike="noStrike" spc="-1" dirty="0">
                <a:solidFill>
                  <a:srgbClr val="000000"/>
                </a:solidFill>
                <a:latin typeface="Calibri"/>
              </a:rPr>
              <a:t>The origins and inspirations of many of the characteristics, models, and mechanisms covered throughout subsequent chapters can be traced back to the upcoming business drivers</a:t>
            </a:r>
            <a:endParaRPr lang="en-IN" sz="2000" b="0" strike="noStrike" spc="-1" dirty="0">
              <a:latin typeface="Arial"/>
            </a:endParaRPr>
          </a:p>
          <a:p>
            <a:pPr marL="457200" indent="-457200" algn="just">
              <a:lnSpc>
                <a:spcPct val="100000"/>
              </a:lnSpc>
              <a:spcBef>
                <a:spcPts val="400"/>
              </a:spcBef>
              <a:buAutoNum type="arabicPeriod"/>
            </a:pPr>
            <a:r>
              <a:rPr lang="en-US" sz="2000" b="1" strike="noStrike" spc="-1" dirty="0" smtClean="0">
                <a:solidFill>
                  <a:srgbClr val="000000"/>
                </a:solidFill>
                <a:latin typeface="Calibri"/>
              </a:rPr>
              <a:t>Capacity </a:t>
            </a:r>
            <a:r>
              <a:rPr lang="en-US" sz="2000" b="1" strike="noStrike" spc="-1" dirty="0">
                <a:solidFill>
                  <a:srgbClr val="000000"/>
                </a:solidFill>
                <a:latin typeface="Calibri"/>
              </a:rPr>
              <a:t>Planning:</a:t>
            </a:r>
            <a:r>
              <a:rPr lang="en-US" sz="2000" b="0" strike="noStrike" spc="-1" dirty="0">
                <a:solidFill>
                  <a:srgbClr val="000000"/>
                </a:solidFill>
                <a:latin typeface="Calibri"/>
              </a:rPr>
              <a:t> </a:t>
            </a:r>
            <a:endParaRPr lang="en-IN" sz="2000" spc="-1" dirty="0">
              <a:latin typeface="Arial"/>
            </a:endParaRPr>
          </a:p>
          <a:p>
            <a:pPr marL="914400" lvl="1" indent="-457200" algn="just">
              <a:spcBef>
                <a:spcPts val="400"/>
              </a:spcBef>
              <a:buAutoNum type="arabicPeriod"/>
            </a:pPr>
            <a:r>
              <a:rPr lang="en-US" sz="2000" b="0" strike="noStrike" spc="-1" dirty="0" smtClean="0">
                <a:solidFill>
                  <a:srgbClr val="000000"/>
                </a:solidFill>
                <a:latin typeface="Calibri"/>
              </a:rPr>
              <a:t>process </a:t>
            </a:r>
            <a:r>
              <a:rPr lang="en-US" sz="2000" b="0" strike="noStrike" spc="-1" dirty="0">
                <a:solidFill>
                  <a:srgbClr val="000000"/>
                </a:solidFill>
                <a:latin typeface="Calibri"/>
              </a:rPr>
              <a:t>of determining and fulfilling future demands of an organization’s IT resources, products, and services. </a:t>
            </a:r>
            <a:endParaRPr lang="en-US" sz="2000" b="0" strike="noStrike" spc="-1" dirty="0" smtClean="0">
              <a:solidFill>
                <a:srgbClr val="000000"/>
              </a:solidFill>
              <a:latin typeface="Calibri"/>
            </a:endParaRPr>
          </a:p>
          <a:p>
            <a:pPr marL="914400" lvl="1" indent="-457200" algn="just">
              <a:spcBef>
                <a:spcPts val="400"/>
              </a:spcBef>
              <a:buAutoNum type="arabicPeriod"/>
            </a:pPr>
            <a:r>
              <a:rPr lang="en-US" sz="2000" b="0" strike="noStrike" spc="-1" dirty="0" smtClean="0">
                <a:solidFill>
                  <a:srgbClr val="000000"/>
                </a:solidFill>
                <a:latin typeface="Calibri"/>
              </a:rPr>
              <a:t>capacity </a:t>
            </a:r>
            <a:r>
              <a:rPr lang="en-US" sz="2000" b="0" strike="noStrike" spc="-1" dirty="0">
                <a:solidFill>
                  <a:srgbClr val="000000"/>
                </a:solidFill>
                <a:latin typeface="Calibri"/>
              </a:rPr>
              <a:t>represents the maximum amount of work </a:t>
            </a:r>
            <a:r>
              <a:rPr lang="en-US" sz="2000" b="0" strike="noStrike" spc="-1" dirty="0" smtClean="0">
                <a:solidFill>
                  <a:srgbClr val="000000"/>
                </a:solidFill>
                <a:latin typeface="Calibri"/>
              </a:rPr>
              <a:t>that an </a:t>
            </a:r>
            <a:r>
              <a:rPr lang="en-US" sz="2000" b="0" strike="noStrike" spc="-1" dirty="0">
                <a:solidFill>
                  <a:srgbClr val="000000"/>
                </a:solidFill>
                <a:latin typeface="Calibri"/>
              </a:rPr>
              <a:t>IT resource is capable of delivering in a given period of time. </a:t>
            </a:r>
            <a:endParaRPr lang="en-US" sz="2000" b="0" strike="noStrike" spc="-1" dirty="0" smtClean="0">
              <a:solidFill>
                <a:srgbClr val="000000"/>
              </a:solidFill>
              <a:latin typeface="Calibri"/>
            </a:endParaRPr>
          </a:p>
          <a:p>
            <a:pPr marL="914400" lvl="1" indent="-457200" algn="just">
              <a:spcBef>
                <a:spcPts val="400"/>
              </a:spcBef>
              <a:buAutoNum type="arabicPeriod"/>
            </a:pPr>
            <a:r>
              <a:rPr lang="en-US" sz="2000" b="0" strike="noStrike" spc="-1" dirty="0" smtClean="0">
                <a:solidFill>
                  <a:srgbClr val="000000"/>
                </a:solidFill>
                <a:latin typeface="Calibri"/>
              </a:rPr>
              <a:t>Discrepancy </a:t>
            </a:r>
            <a:r>
              <a:rPr lang="en-US" sz="2000" b="0" strike="noStrike" spc="-1" dirty="0">
                <a:solidFill>
                  <a:srgbClr val="000000"/>
                </a:solidFill>
                <a:latin typeface="Calibri"/>
              </a:rPr>
              <a:t>between the capacity of an </a:t>
            </a:r>
            <a:r>
              <a:rPr lang="en-US" sz="2000" b="0" strike="noStrike" spc="-1" dirty="0" smtClean="0">
                <a:solidFill>
                  <a:srgbClr val="000000"/>
                </a:solidFill>
                <a:latin typeface="Calibri"/>
              </a:rPr>
              <a:t>IT resource </a:t>
            </a:r>
            <a:r>
              <a:rPr lang="en-US" sz="2000" b="0" strike="noStrike" spc="-1" dirty="0">
                <a:solidFill>
                  <a:srgbClr val="000000"/>
                </a:solidFill>
                <a:latin typeface="Calibri"/>
              </a:rPr>
              <a:t>and its demand can result in a system becoming </a:t>
            </a:r>
            <a:endParaRPr lang="en-US" sz="2000" b="0" strike="noStrike" spc="-1" dirty="0" smtClean="0">
              <a:solidFill>
                <a:srgbClr val="000000"/>
              </a:solidFill>
              <a:latin typeface="Calibri"/>
            </a:endParaRPr>
          </a:p>
          <a:p>
            <a:pPr marL="1371600" lvl="2" indent="-457200" algn="just">
              <a:spcBef>
                <a:spcPts val="400"/>
              </a:spcBef>
              <a:buAutoNum type="arabicPeriod"/>
            </a:pPr>
            <a:r>
              <a:rPr lang="en-US" sz="2000" b="0" strike="noStrike" spc="-1" dirty="0" smtClean="0">
                <a:solidFill>
                  <a:srgbClr val="000000"/>
                </a:solidFill>
                <a:latin typeface="Calibri"/>
              </a:rPr>
              <a:t>inefficient </a:t>
            </a:r>
            <a:r>
              <a:rPr lang="en-US" sz="2000" b="0" strike="noStrike" spc="-1" dirty="0">
                <a:solidFill>
                  <a:srgbClr val="000000"/>
                </a:solidFill>
                <a:latin typeface="Calibri"/>
              </a:rPr>
              <a:t>(over-provisioning) or </a:t>
            </a:r>
            <a:endParaRPr lang="en-US" sz="2000" b="0" strike="noStrike" spc="-1" dirty="0" smtClean="0">
              <a:solidFill>
                <a:srgbClr val="000000"/>
              </a:solidFill>
              <a:latin typeface="Calibri"/>
            </a:endParaRPr>
          </a:p>
          <a:p>
            <a:pPr marL="1371600" lvl="2" indent="-457200" algn="just">
              <a:spcBef>
                <a:spcPts val="400"/>
              </a:spcBef>
              <a:buAutoNum type="arabicPeriod"/>
            </a:pPr>
            <a:r>
              <a:rPr lang="en-US" sz="2000" b="0" strike="noStrike" spc="-1" dirty="0" smtClean="0">
                <a:solidFill>
                  <a:srgbClr val="000000"/>
                </a:solidFill>
                <a:latin typeface="Calibri"/>
              </a:rPr>
              <a:t>unable to fulfill </a:t>
            </a:r>
            <a:r>
              <a:rPr lang="en-US" sz="2000" b="0" strike="noStrike" spc="-1" dirty="0">
                <a:solidFill>
                  <a:srgbClr val="000000"/>
                </a:solidFill>
                <a:latin typeface="Calibri"/>
              </a:rPr>
              <a:t>user needs (under-provisioning). </a:t>
            </a:r>
            <a:endParaRPr lang="en-US" sz="2000" b="0" strike="noStrike" spc="-1" dirty="0" smtClean="0">
              <a:solidFill>
                <a:srgbClr val="000000"/>
              </a:solidFill>
              <a:latin typeface="Calibri"/>
            </a:endParaRPr>
          </a:p>
          <a:p>
            <a:pPr marL="914400" lvl="1" indent="-457200" algn="just">
              <a:spcBef>
                <a:spcPts val="400"/>
              </a:spcBef>
              <a:buAutoNum type="arabicPeriod"/>
            </a:pPr>
            <a:r>
              <a:rPr lang="en-US" sz="2000" b="0" strike="noStrike" spc="-1" dirty="0" smtClean="0">
                <a:solidFill>
                  <a:srgbClr val="000000"/>
                </a:solidFill>
                <a:latin typeface="Calibri"/>
              </a:rPr>
              <a:t>Capacity </a:t>
            </a:r>
            <a:r>
              <a:rPr lang="en-US" sz="2000" b="0" strike="noStrike" spc="-1" dirty="0">
                <a:solidFill>
                  <a:srgbClr val="000000"/>
                </a:solidFill>
                <a:latin typeface="Calibri"/>
              </a:rPr>
              <a:t>planning is focused on minimizing this discrepancy </a:t>
            </a:r>
            <a:r>
              <a:rPr lang="en-US" sz="2000" b="0" strike="noStrike" spc="-1" dirty="0" smtClean="0">
                <a:solidFill>
                  <a:srgbClr val="000000"/>
                </a:solidFill>
                <a:latin typeface="Calibri"/>
              </a:rPr>
              <a:t>to achieve </a:t>
            </a:r>
            <a:r>
              <a:rPr lang="en-US" sz="2000" b="0" strike="noStrike" spc="-1" dirty="0">
                <a:solidFill>
                  <a:srgbClr val="000000"/>
                </a:solidFill>
                <a:latin typeface="Calibri"/>
              </a:rPr>
              <a:t>predictable efficiency and performance.</a:t>
            </a:r>
            <a:endParaRPr lang="en-IN" sz="2000" b="0" strike="noStrike" spc="-1" dirty="0">
              <a:latin typeface="Arial"/>
            </a:endParaRPr>
          </a:p>
          <a:p>
            <a:pPr algn="just">
              <a:lnSpc>
                <a:spcPct val="100000"/>
              </a:lnSpc>
              <a:spcBef>
                <a:spcPts val="400"/>
              </a:spcBef>
            </a:pPr>
            <a:endParaRPr lang="en-IN" sz="2000" b="0" strike="noStrike" spc="-1" dirty="0">
              <a:latin typeface="Arial"/>
            </a:endParaRPr>
          </a:p>
        </p:txBody>
      </p:sp>
      <p:sp>
        <p:nvSpPr>
          <p:cNvPr id="92" name="CustomShape 3"/>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CA15FBD5-EA15-488A-A9F5-EC440201FA05}" type="datetime1">
              <a:rPr lang="en-US" sz="1200" b="0" strike="noStrike" spc="-1">
                <a:solidFill>
                  <a:srgbClr val="8B8B8B"/>
                </a:solidFill>
                <a:latin typeface="Calibri"/>
              </a:rPr>
              <a:t>9/23/2022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Motivation: Business Drivers</a:t>
            </a:r>
            <a:endParaRPr lang="en-IN" sz="4400" b="0" strike="noStrike" spc="-1">
              <a:latin typeface="Arial"/>
            </a:endParaRPr>
          </a:p>
        </p:txBody>
      </p:sp>
      <p:sp>
        <p:nvSpPr>
          <p:cNvPr id="91" name="CustomShape 2"/>
          <p:cNvSpPr/>
          <p:nvPr/>
        </p:nvSpPr>
        <p:spPr>
          <a:xfrm>
            <a:off x="457200" y="1371600"/>
            <a:ext cx="822888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00"/>
              </a:spcBef>
            </a:pPr>
            <a:r>
              <a:rPr lang="en-US" sz="2000" b="0" strike="noStrike" spc="-1" dirty="0" smtClean="0">
                <a:solidFill>
                  <a:srgbClr val="000000"/>
                </a:solidFill>
                <a:latin typeface="Calibri"/>
              </a:rPr>
              <a:t>Different capacity planning strategies exist:</a:t>
            </a:r>
          </a:p>
          <a:p>
            <a:pPr algn="just">
              <a:lnSpc>
                <a:spcPct val="100000"/>
              </a:lnSpc>
              <a:spcBef>
                <a:spcPts val="400"/>
              </a:spcBef>
            </a:pPr>
            <a:r>
              <a:rPr lang="en-US" sz="2000" b="0" strike="noStrike" spc="-1" dirty="0" smtClean="0">
                <a:solidFill>
                  <a:srgbClr val="000000"/>
                </a:solidFill>
                <a:latin typeface="Calibri"/>
              </a:rPr>
              <a:t>• Lead Strategy – adding capacity to an IT resource in anticipation of demand</a:t>
            </a:r>
          </a:p>
          <a:p>
            <a:pPr algn="just">
              <a:lnSpc>
                <a:spcPct val="100000"/>
              </a:lnSpc>
              <a:spcBef>
                <a:spcPts val="400"/>
              </a:spcBef>
            </a:pPr>
            <a:r>
              <a:rPr lang="en-US" sz="2000" b="0" strike="noStrike" spc="-1" dirty="0" smtClean="0">
                <a:solidFill>
                  <a:srgbClr val="000000"/>
                </a:solidFill>
                <a:latin typeface="Calibri"/>
              </a:rPr>
              <a:t>• Lag Strategy – adding capacity when the IT resource reaches its full capacity</a:t>
            </a:r>
          </a:p>
          <a:p>
            <a:pPr algn="just">
              <a:lnSpc>
                <a:spcPct val="100000"/>
              </a:lnSpc>
              <a:spcBef>
                <a:spcPts val="400"/>
              </a:spcBef>
            </a:pPr>
            <a:r>
              <a:rPr lang="en-US" sz="2000" b="0" strike="noStrike" spc="-1" dirty="0" smtClean="0">
                <a:solidFill>
                  <a:srgbClr val="000000"/>
                </a:solidFill>
                <a:latin typeface="Calibri"/>
              </a:rPr>
              <a:t>• Match Strategy – adding IT resource capacity in small increments, as demand increases</a:t>
            </a:r>
          </a:p>
          <a:p>
            <a:pPr algn="just">
              <a:lnSpc>
                <a:spcPct val="100000"/>
              </a:lnSpc>
              <a:spcBef>
                <a:spcPts val="400"/>
              </a:spcBef>
            </a:pPr>
            <a:r>
              <a:rPr lang="en-US" sz="2000" b="1" strike="noStrike" spc="-1" dirty="0" smtClean="0">
                <a:solidFill>
                  <a:srgbClr val="000000"/>
                </a:solidFill>
                <a:latin typeface="Calibri"/>
              </a:rPr>
              <a:t>2</a:t>
            </a:r>
            <a:r>
              <a:rPr lang="en-US" sz="2000" b="1" strike="noStrike" spc="-1" dirty="0">
                <a:solidFill>
                  <a:srgbClr val="000000"/>
                </a:solidFill>
                <a:latin typeface="Calibri"/>
              </a:rPr>
              <a:t>. Cost Reduction: </a:t>
            </a:r>
            <a:r>
              <a:rPr lang="en-US" sz="2000" b="1" strike="noStrike" spc="-1" dirty="0" smtClean="0">
                <a:solidFill>
                  <a:srgbClr val="000000"/>
                </a:solidFill>
                <a:latin typeface="Calibri"/>
              </a:rPr>
              <a:t> </a:t>
            </a:r>
            <a:r>
              <a:rPr lang="en-US" sz="2000" b="0" strike="noStrike" spc="-1" dirty="0" smtClean="0">
                <a:solidFill>
                  <a:srgbClr val="000000"/>
                </a:solidFill>
                <a:latin typeface="Calibri"/>
              </a:rPr>
              <a:t>Two costs need to be accounted for:</a:t>
            </a:r>
          </a:p>
          <a:p>
            <a:pPr algn="just">
              <a:lnSpc>
                <a:spcPct val="100000"/>
              </a:lnSpc>
              <a:spcBef>
                <a:spcPts val="400"/>
              </a:spcBef>
            </a:pPr>
            <a:r>
              <a:rPr lang="en-US" sz="2000" spc="-1" dirty="0">
                <a:solidFill>
                  <a:srgbClr val="000000"/>
                </a:solidFill>
                <a:latin typeface="Calibri"/>
              </a:rPr>
              <a:t>	</a:t>
            </a:r>
            <a:r>
              <a:rPr lang="en-US" sz="2000" b="0" strike="noStrike" spc="-1" dirty="0" smtClean="0">
                <a:solidFill>
                  <a:srgbClr val="000000"/>
                </a:solidFill>
                <a:latin typeface="Calibri"/>
              </a:rPr>
              <a:t>the cost of acquiring new infrastructure, </a:t>
            </a:r>
          </a:p>
          <a:p>
            <a:pPr algn="just">
              <a:lnSpc>
                <a:spcPct val="100000"/>
              </a:lnSpc>
              <a:spcBef>
                <a:spcPts val="400"/>
              </a:spcBef>
            </a:pPr>
            <a:r>
              <a:rPr lang="en-US" sz="2000" spc="-1" dirty="0">
                <a:solidFill>
                  <a:srgbClr val="000000"/>
                </a:solidFill>
                <a:latin typeface="Calibri"/>
              </a:rPr>
              <a:t>	</a:t>
            </a:r>
            <a:r>
              <a:rPr lang="en-US" sz="2000" b="0" strike="noStrike" spc="-1" dirty="0" smtClean="0">
                <a:solidFill>
                  <a:srgbClr val="000000"/>
                </a:solidFill>
                <a:latin typeface="Calibri"/>
              </a:rPr>
              <a:t>the cost of its ongoing ownership. </a:t>
            </a:r>
          </a:p>
          <a:p>
            <a:pPr marL="342900" indent="-342900" algn="just">
              <a:lnSpc>
                <a:spcPct val="100000"/>
              </a:lnSpc>
              <a:spcBef>
                <a:spcPts val="400"/>
              </a:spcBef>
              <a:buFont typeface="Arial" pitchFamily="34" charset="0"/>
              <a:buChar char="•"/>
            </a:pPr>
            <a:r>
              <a:rPr lang="en-US" sz="2000" b="0" strike="noStrike" spc="-1" dirty="0" smtClean="0">
                <a:solidFill>
                  <a:srgbClr val="000000"/>
                </a:solidFill>
                <a:latin typeface="Calibri"/>
              </a:rPr>
              <a:t>Operational overhead represents a considerable share of IT budgets, often exceeding up-front investment costs. Example:</a:t>
            </a:r>
          </a:p>
          <a:p>
            <a:pPr marL="800100" lvl="1" indent="-342900" algn="just">
              <a:spcBef>
                <a:spcPts val="400"/>
              </a:spcBef>
              <a:buFont typeface="Arial" pitchFamily="34" charset="0"/>
              <a:buChar char="•"/>
            </a:pPr>
            <a:r>
              <a:rPr lang="en-US" sz="2000" b="0" strike="noStrike" spc="-1" dirty="0" smtClean="0">
                <a:solidFill>
                  <a:srgbClr val="000000"/>
                </a:solidFill>
                <a:latin typeface="Calibri"/>
              </a:rPr>
              <a:t> technical personnel, upgrades and patches (additional testing and deployment cycles), utility bills for power and cooling, security and access control measures, administrative and accounts staff that may be required to keep track of licenses and support arrangements</a:t>
            </a:r>
          </a:p>
          <a:p>
            <a:pPr algn="just">
              <a:lnSpc>
                <a:spcPct val="100000"/>
              </a:lnSpc>
              <a:spcBef>
                <a:spcPts val="400"/>
              </a:spcBef>
            </a:pPr>
            <a:endParaRPr lang="en-IN" sz="2000" b="0" strike="noStrike" spc="-1" dirty="0">
              <a:latin typeface="Arial"/>
            </a:endParaRPr>
          </a:p>
          <a:p>
            <a:pPr algn="just">
              <a:lnSpc>
                <a:spcPct val="100000"/>
              </a:lnSpc>
              <a:spcBef>
                <a:spcPts val="400"/>
              </a:spcBef>
            </a:pPr>
            <a:r>
              <a:rPr lang="en-US" sz="2000" b="0" strike="noStrike" spc="-1" dirty="0">
                <a:solidFill>
                  <a:srgbClr val="000000"/>
                </a:solidFill>
                <a:latin typeface="Calibri"/>
              </a:rPr>
              <a:t>3. Organizational Agility</a:t>
            </a:r>
            <a:endParaRPr lang="en-IN" sz="2000" b="0" strike="noStrike" spc="-1" dirty="0">
              <a:latin typeface="Arial"/>
            </a:endParaRPr>
          </a:p>
          <a:p>
            <a:pPr algn="just">
              <a:lnSpc>
                <a:spcPct val="100000"/>
              </a:lnSpc>
              <a:spcBef>
                <a:spcPts val="400"/>
              </a:spcBef>
            </a:pPr>
            <a:endParaRPr lang="en-IN" sz="2000" b="0" strike="noStrike" spc="-1" dirty="0">
              <a:latin typeface="Arial"/>
            </a:endParaRPr>
          </a:p>
        </p:txBody>
      </p:sp>
      <p:sp>
        <p:nvSpPr>
          <p:cNvPr id="92" name="CustomShape 3"/>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CA15FBD5-EA15-488A-A9F5-EC440201FA05}" type="datetime1">
              <a:rPr lang="en-US" sz="1200" b="0" strike="noStrike" spc="-1">
                <a:solidFill>
                  <a:srgbClr val="8B8B8B"/>
                </a:solidFill>
                <a:latin typeface="Calibri"/>
              </a:rPr>
              <a:t>9/23/2022</a:t>
            </a:fld>
            <a:endParaRPr lang="en-IN" sz="1200" b="0" strike="noStrike" spc="-1">
              <a:latin typeface="Arial"/>
            </a:endParaRPr>
          </a:p>
        </p:txBody>
      </p:sp>
    </p:spTree>
    <p:extLst>
      <p:ext uri="{BB962C8B-B14F-4D97-AF65-F5344CB8AC3E}">
        <p14:creationId xmlns:p14="http://schemas.microsoft.com/office/powerpoint/2010/main" val="172129098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Motivation: Business Drivers</a:t>
            </a:r>
            <a:endParaRPr lang="en-IN" sz="4400" b="0" strike="noStrike" spc="-1">
              <a:latin typeface="Arial"/>
            </a:endParaRPr>
          </a:p>
        </p:txBody>
      </p:sp>
      <p:sp>
        <p:nvSpPr>
          <p:cNvPr id="91" name="CustomShape 2"/>
          <p:cNvSpPr/>
          <p:nvPr/>
        </p:nvSpPr>
        <p:spPr>
          <a:xfrm>
            <a:off x="457200" y="1371600"/>
            <a:ext cx="822888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400"/>
              </a:spcBef>
            </a:pPr>
            <a:r>
              <a:rPr lang="en-US" sz="2000" b="1" strike="noStrike" spc="-1" dirty="0" smtClean="0">
                <a:solidFill>
                  <a:srgbClr val="000000"/>
                </a:solidFill>
                <a:latin typeface="Calibri"/>
              </a:rPr>
              <a:t>3</a:t>
            </a:r>
            <a:r>
              <a:rPr lang="en-US" sz="2000" b="1" strike="noStrike" spc="-1" dirty="0">
                <a:solidFill>
                  <a:srgbClr val="000000"/>
                </a:solidFill>
                <a:latin typeface="Calibri"/>
              </a:rPr>
              <a:t>. Organizational </a:t>
            </a:r>
            <a:r>
              <a:rPr lang="en-US" sz="2000" b="1" strike="noStrike" spc="-1" dirty="0" smtClean="0">
                <a:solidFill>
                  <a:srgbClr val="000000"/>
                </a:solidFill>
                <a:latin typeface="Calibri"/>
              </a:rPr>
              <a:t>Agility:</a:t>
            </a:r>
            <a:r>
              <a:rPr lang="en-US" sz="2000" b="0" strike="noStrike" spc="-1" dirty="0" smtClean="0">
                <a:solidFill>
                  <a:srgbClr val="000000"/>
                </a:solidFill>
                <a:latin typeface="Calibri"/>
              </a:rPr>
              <a:t> Organizational agility is the measure of an organization’s responsiveness to change.</a:t>
            </a:r>
            <a:endParaRPr lang="en-IN" sz="2000" b="0" strike="noStrike" spc="-1" dirty="0">
              <a:latin typeface="Arial"/>
            </a:endParaRPr>
          </a:p>
          <a:p>
            <a:pPr algn="just">
              <a:lnSpc>
                <a:spcPct val="100000"/>
              </a:lnSpc>
              <a:spcBef>
                <a:spcPts val="400"/>
              </a:spcBef>
            </a:pPr>
            <a:endParaRPr lang="en-IN" sz="2000" b="0" strike="noStrike" spc="-1" dirty="0">
              <a:latin typeface="Arial"/>
            </a:endParaRPr>
          </a:p>
        </p:txBody>
      </p:sp>
      <p:sp>
        <p:nvSpPr>
          <p:cNvPr id="92" name="CustomShape 3"/>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CA15FBD5-EA15-488A-A9F5-EC440201FA05}" type="datetime1">
              <a:rPr lang="en-US" sz="1200" b="0" strike="noStrike" spc="-1">
                <a:solidFill>
                  <a:srgbClr val="8B8B8B"/>
                </a:solidFill>
                <a:latin typeface="Calibri"/>
              </a:rPr>
              <a:t>9/23/2022</a:t>
            </a:fld>
            <a:endParaRPr lang="en-IN" sz="1200" b="0" strike="noStrike" spc="-1">
              <a:latin typeface="Arial"/>
            </a:endParaRPr>
          </a:p>
        </p:txBody>
      </p:sp>
    </p:spTree>
    <p:extLst>
      <p:ext uri="{BB962C8B-B14F-4D97-AF65-F5344CB8AC3E}">
        <p14:creationId xmlns:p14="http://schemas.microsoft.com/office/powerpoint/2010/main" val="238512487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Essential Characteristics:</a:t>
            </a:r>
            <a:endParaRPr lang="en-IN" sz="4400" b="0" strike="noStrike" spc="-1">
              <a:latin typeface="Arial"/>
            </a:endParaRPr>
          </a:p>
        </p:txBody>
      </p:sp>
      <p:sp>
        <p:nvSpPr>
          <p:cNvPr id="95" name="CustomShape 2"/>
          <p:cNvSpPr/>
          <p:nvPr/>
        </p:nvSpPr>
        <p:spPr>
          <a:xfrm>
            <a:off x="228600" y="1371600"/>
            <a:ext cx="860976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00000"/>
              </a:lnSpc>
              <a:spcBef>
                <a:spcPts val="561"/>
              </a:spcBef>
              <a:buClr>
                <a:srgbClr val="000000"/>
              </a:buClr>
              <a:buFont typeface="Arial"/>
              <a:buChar char="•"/>
            </a:pPr>
            <a:r>
              <a:rPr lang="en-US" sz="2800" b="1" strike="noStrike" spc="-1" dirty="0">
                <a:solidFill>
                  <a:srgbClr val="000000"/>
                </a:solidFill>
                <a:latin typeface="Calibri"/>
              </a:rPr>
              <a:t>On-demand self-service. </a:t>
            </a:r>
            <a:endParaRPr lang="en-IN" sz="2800" b="0" strike="noStrike" spc="-1" dirty="0">
              <a:latin typeface="Arial"/>
            </a:endParaRPr>
          </a:p>
          <a:p>
            <a:pPr marL="743040" lvl="1" indent="-285120" algn="just">
              <a:lnSpc>
                <a:spcPct val="100000"/>
              </a:lnSpc>
              <a:spcBef>
                <a:spcPts val="400"/>
              </a:spcBef>
              <a:buClr>
                <a:srgbClr val="000000"/>
              </a:buClr>
              <a:buFont typeface="Arial"/>
              <a:buChar char="–"/>
            </a:pPr>
            <a:r>
              <a:rPr lang="en-US" sz="2000" b="0" strike="noStrike" spc="-1" dirty="0">
                <a:solidFill>
                  <a:srgbClr val="000000"/>
                </a:solidFill>
                <a:latin typeface="Calibri"/>
              </a:rPr>
              <a:t>A consumer can unilaterally provision computing capabilities, such as server time and network storage, as needed automatically.</a:t>
            </a:r>
            <a:endParaRPr lang="en-IN" sz="2000" b="0" strike="noStrike" spc="-1" dirty="0">
              <a:latin typeface="Arial"/>
            </a:endParaRPr>
          </a:p>
          <a:p>
            <a:pPr marL="743040" lvl="1" indent="-285120" algn="just">
              <a:lnSpc>
                <a:spcPct val="100000"/>
              </a:lnSpc>
              <a:spcBef>
                <a:spcPts val="400"/>
              </a:spcBef>
              <a:buClr>
                <a:srgbClr val="000000"/>
              </a:buClr>
              <a:buFont typeface="Arial"/>
              <a:buChar char="–"/>
            </a:pPr>
            <a:r>
              <a:rPr lang="en-US" sz="2000" b="0" strike="noStrike" spc="-1" dirty="0">
                <a:solidFill>
                  <a:srgbClr val="000000"/>
                </a:solidFill>
                <a:latin typeface="Calibri"/>
              </a:rPr>
              <a:t>Does not require human interaction with each service’s provider.</a:t>
            </a:r>
            <a:endParaRPr lang="en-IN" sz="2000" b="0" strike="noStrike" spc="-1" dirty="0">
              <a:latin typeface="Arial"/>
            </a:endParaRPr>
          </a:p>
          <a:p>
            <a:pPr marL="343080" indent="-342360" algn="just">
              <a:lnSpc>
                <a:spcPct val="100000"/>
              </a:lnSpc>
              <a:spcBef>
                <a:spcPts val="561"/>
              </a:spcBef>
              <a:buClr>
                <a:srgbClr val="000000"/>
              </a:buClr>
              <a:buFont typeface="Arial"/>
              <a:buChar char="•"/>
            </a:pPr>
            <a:r>
              <a:rPr lang="en-US" sz="2800" b="1" strike="noStrike" spc="-1" dirty="0">
                <a:solidFill>
                  <a:srgbClr val="000000"/>
                </a:solidFill>
                <a:latin typeface="Calibri"/>
              </a:rPr>
              <a:t> Broad network access. </a:t>
            </a:r>
            <a:endParaRPr lang="en-IN" sz="2800" b="0" strike="noStrike" spc="-1" dirty="0">
              <a:latin typeface="Arial"/>
            </a:endParaRPr>
          </a:p>
          <a:p>
            <a:pPr marL="743040" lvl="1" indent="-285120" algn="just">
              <a:lnSpc>
                <a:spcPct val="100000"/>
              </a:lnSpc>
              <a:spcBef>
                <a:spcPts val="400"/>
              </a:spcBef>
              <a:buClr>
                <a:srgbClr val="000000"/>
              </a:buClr>
              <a:buFont typeface="Arial"/>
              <a:buChar char="–"/>
            </a:pPr>
            <a:r>
              <a:rPr lang="en-US" sz="2000" b="0" strike="noStrike" spc="-1" dirty="0">
                <a:solidFill>
                  <a:srgbClr val="000000"/>
                </a:solidFill>
                <a:latin typeface="Calibri"/>
              </a:rPr>
              <a:t>Capabilities are available over the network </a:t>
            </a:r>
            <a:endParaRPr lang="en-IN" sz="2000" b="0" strike="noStrike" spc="-1" dirty="0">
              <a:latin typeface="Arial"/>
            </a:endParaRPr>
          </a:p>
          <a:p>
            <a:pPr marL="743040" lvl="1" indent="-285120" algn="just">
              <a:lnSpc>
                <a:spcPct val="100000"/>
              </a:lnSpc>
              <a:spcBef>
                <a:spcPts val="400"/>
              </a:spcBef>
              <a:buClr>
                <a:srgbClr val="000000"/>
              </a:buClr>
              <a:buFont typeface="Arial"/>
              <a:buChar char="–"/>
            </a:pPr>
            <a:r>
              <a:rPr lang="en-US" sz="2000" b="0" strike="noStrike" spc="-1" dirty="0">
                <a:solidFill>
                  <a:srgbClr val="000000"/>
                </a:solidFill>
                <a:latin typeface="Calibri"/>
              </a:rPr>
              <a:t>Capabilities are accessed through standard mechanisms that promote use by heterogeneous thin or thick client platforms (e.g., mobile phones, laptops, and PDAs). </a:t>
            </a:r>
            <a:endParaRPr lang="en-IN" sz="2000" b="0" strike="noStrike" spc="-1" dirty="0">
              <a:latin typeface="Arial"/>
            </a:endParaRPr>
          </a:p>
          <a:p>
            <a:pPr algn="just">
              <a:lnSpc>
                <a:spcPct val="100000"/>
              </a:lnSpc>
              <a:spcBef>
                <a:spcPts val="479"/>
              </a:spcBef>
            </a:pPr>
            <a:endParaRPr lang="en-IN" sz="2000" b="0" strike="noStrike" spc="-1" dirty="0">
              <a:latin typeface="Arial"/>
            </a:endParaRPr>
          </a:p>
        </p:txBody>
      </p:sp>
      <p:sp>
        <p:nvSpPr>
          <p:cNvPr id="96" name="CustomShape 3"/>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0190FDFC-952F-40F9-9B00-7483651C036B}" type="datetime1">
              <a:rPr lang="en-US" sz="1200" b="0" strike="noStrike" spc="-1">
                <a:solidFill>
                  <a:srgbClr val="8B8B8B"/>
                </a:solidFill>
                <a:latin typeface="Calibri"/>
              </a:rPr>
              <a:t>9/23/2022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Essential Characteristics:</a:t>
            </a:r>
            <a:endParaRPr lang="en-IN" sz="4400" b="0" strike="noStrike" spc="-1">
              <a:latin typeface="Arial"/>
            </a:endParaRPr>
          </a:p>
        </p:txBody>
      </p:sp>
      <p:sp>
        <p:nvSpPr>
          <p:cNvPr id="99" name="CustomShape 2"/>
          <p:cNvSpPr/>
          <p:nvPr/>
        </p:nvSpPr>
        <p:spPr>
          <a:xfrm>
            <a:off x="228600" y="1371600"/>
            <a:ext cx="860976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00000"/>
              </a:lnSpc>
              <a:spcBef>
                <a:spcPts val="561"/>
              </a:spcBef>
              <a:buClr>
                <a:srgbClr val="000000"/>
              </a:buClr>
              <a:buFont typeface="Arial"/>
              <a:buChar char="•"/>
            </a:pPr>
            <a:r>
              <a:rPr lang="en-US" sz="2800" b="1" strike="noStrike" spc="-1" dirty="0">
                <a:solidFill>
                  <a:srgbClr val="000000"/>
                </a:solidFill>
                <a:latin typeface="Calibri"/>
              </a:rPr>
              <a:t>Resource pooling. </a:t>
            </a:r>
            <a:endParaRPr lang="en-IN" sz="2800" b="0" strike="noStrike" spc="-1" dirty="0">
              <a:latin typeface="Arial"/>
            </a:endParaRPr>
          </a:p>
          <a:p>
            <a:pPr marL="743040" lvl="1" indent="-285120" algn="just">
              <a:lnSpc>
                <a:spcPct val="100000"/>
              </a:lnSpc>
              <a:spcBef>
                <a:spcPts val="400"/>
              </a:spcBef>
              <a:buClr>
                <a:srgbClr val="000000"/>
              </a:buClr>
              <a:buFont typeface="Arial"/>
              <a:buChar char="–"/>
            </a:pPr>
            <a:r>
              <a:rPr lang="en-US" sz="2000" b="0" strike="noStrike" spc="-1" dirty="0">
                <a:solidFill>
                  <a:srgbClr val="000000"/>
                </a:solidFill>
                <a:latin typeface="Calibri"/>
              </a:rPr>
              <a:t>The provider’s computing resources are pooled to serve multiple consumers using a multi-tenant model.</a:t>
            </a:r>
            <a:endParaRPr lang="en-IN" sz="2000" b="0" strike="noStrike" spc="-1" dirty="0">
              <a:latin typeface="Arial"/>
            </a:endParaRPr>
          </a:p>
          <a:p>
            <a:pPr marL="743040" lvl="1" indent="-285120" algn="just">
              <a:lnSpc>
                <a:spcPct val="100000"/>
              </a:lnSpc>
              <a:spcBef>
                <a:spcPts val="400"/>
              </a:spcBef>
              <a:buClr>
                <a:srgbClr val="000000"/>
              </a:buClr>
              <a:buFont typeface="Arial"/>
              <a:buChar char="–"/>
            </a:pPr>
            <a:r>
              <a:rPr lang="en-US" sz="2000" b="0" strike="noStrike" spc="-1" dirty="0">
                <a:solidFill>
                  <a:srgbClr val="000000"/>
                </a:solidFill>
                <a:latin typeface="Calibri"/>
              </a:rPr>
              <a:t>Different physical and virtual resources dynamically assigned and reassigned according to consumer demand. </a:t>
            </a:r>
            <a:endParaRPr lang="en-IN" sz="2000" b="0" strike="noStrike" spc="-1" dirty="0">
              <a:latin typeface="Arial"/>
            </a:endParaRPr>
          </a:p>
          <a:p>
            <a:pPr marL="743040" lvl="1" indent="-285120" algn="just">
              <a:lnSpc>
                <a:spcPct val="100000"/>
              </a:lnSpc>
              <a:spcBef>
                <a:spcPts val="400"/>
              </a:spcBef>
              <a:buClr>
                <a:srgbClr val="000000"/>
              </a:buClr>
              <a:buFont typeface="Arial"/>
              <a:buChar char="–"/>
            </a:pPr>
            <a:r>
              <a:rPr lang="en-US" sz="2000" b="0" strike="noStrike" spc="-1" dirty="0">
                <a:solidFill>
                  <a:srgbClr val="000000"/>
                </a:solidFill>
                <a:latin typeface="Calibri"/>
              </a:rPr>
              <a:t>There is a sense of location independence in that the customer generally has no control or knowledge over the exact location of the provided resources but may be able to specify location at a higher level of abstraction (e.g., country, state, or datacenter). </a:t>
            </a:r>
            <a:endParaRPr lang="en-IN" sz="2000" b="0" strike="noStrike" spc="-1" dirty="0">
              <a:latin typeface="Arial"/>
            </a:endParaRPr>
          </a:p>
          <a:p>
            <a:pPr marL="743040" lvl="1" indent="-285120" algn="just">
              <a:lnSpc>
                <a:spcPct val="100000"/>
              </a:lnSpc>
              <a:spcBef>
                <a:spcPts val="400"/>
              </a:spcBef>
              <a:buClr>
                <a:srgbClr val="000000"/>
              </a:buClr>
              <a:buFont typeface="Arial"/>
              <a:buChar char="–"/>
            </a:pPr>
            <a:r>
              <a:rPr lang="en-US" sz="2000" b="0" strike="noStrike" spc="-1" dirty="0">
                <a:solidFill>
                  <a:srgbClr val="000000"/>
                </a:solidFill>
                <a:latin typeface="Calibri"/>
              </a:rPr>
              <a:t>Examples of resources include storage, processing, memory, network bandwidth, and virtual machines. </a:t>
            </a:r>
            <a:endParaRPr lang="en-IN" sz="2000" b="0" strike="noStrike" spc="-1" dirty="0">
              <a:latin typeface="Arial"/>
            </a:endParaRPr>
          </a:p>
          <a:p>
            <a:pPr algn="just">
              <a:lnSpc>
                <a:spcPct val="100000"/>
              </a:lnSpc>
              <a:spcBef>
                <a:spcPts val="400"/>
              </a:spcBef>
            </a:pPr>
            <a:endParaRPr lang="en-IN" sz="2000" b="0" strike="noStrike" spc="-1" dirty="0">
              <a:latin typeface="Arial"/>
            </a:endParaRPr>
          </a:p>
        </p:txBody>
      </p:sp>
      <p:sp>
        <p:nvSpPr>
          <p:cNvPr id="100" name="CustomShape 3"/>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74193C1E-8A11-479D-9622-A1A7BFA97C70}" type="datetime1">
              <a:rPr lang="en-US" sz="1200" b="0" strike="noStrike" spc="-1">
                <a:solidFill>
                  <a:srgbClr val="8B8B8B"/>
                </a:solidFill>
                <a:latin typeface="Calibri"/>
              </a:rPr>
              <a:t>9/23/2022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rPr>
              <a:t>Essential Characteristics:</a:t>
            </a:r>
            <a:endParaRPr lang="en-IN" sz="4400" b="0" strike="noStrike" spc="-1">
              <a:latin typeface="Arial"/>
            </a:endParaRPr>
          </a:p>
        </p:txBody>
      </p:sp>
      <p:sp>
        <p:nvSpPr>
          <p:cNvPr id="103" name="CustomShape 2"/>
          <p:cNvSpPr/>
          <p:nvPr/>
        </p:nvSpPr>
        <p:spPr>
          <a:xfrm>
            <a:off x="457200" y="1371600"/>
            <a:ext cx="822888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00000"/>
              </a:lnSpc>
              <a:spcBef>
                <a:spcPts val="561"/>
              </a:spcBef>
              <a:buClr>
                <a:srgbClr val="000000"/>
              </a:buClr>
              <a:buFont typeface="Arial"/>
              <a:buChar char="•"/>
            </a:pPr>
            <a:r>
              <a:rPr lang="en-US" sz="2800" b="1" strike="noStrike" spc="-1">
                <a:solidFill>
                  <a:srgbClr val="000000"/>
                </a:solidFill>
                <a:latin typeface="Calibri"/>
              </a:rPr>
              <a:t>Rapid elasticity. </a:t>
            </a:r>
            <a:endParaRPr lang="en-IN" sz="2800" b="0" strike="noStrike" spc="-1">
              <a:latin typeface="Arial"/>
            </a:endParaRPr>
          </a:p>
          <a:p>
            <a:pPr marL="743040" lvl="1" indent="-285120" algn="just">
              <a:lnSpc>
                <a:spcPct val="100000"/>
              </a:lnSpc>
              <a:spcBef>
                <a:spcPts val="400"/>
              </a:spcBef>
              <a:buClr>
                <a:srgbClr val="000000"/>
              </a:buClr>
              <a:buFont typeface="Arial"/>
              <a:buChar char="–"/>
            </a:pPr>
            <a:r>
              <a:rPr lang="en-US" sz="2000" b="0" strike="noStrike" spc="-1">
                <a:solidFill>
                  <a:srgbClr val="000000"/>
                </a:solidFill>
                <a:latin typeface="Calibri"/>
              </a:rPr>
              <a:t>Capabilities can be rapidly &amp; elastically provisioned, in some cases automatically, to quickly scale out &amp; rapidly released to quickly scale in. </a:t>
            </a:r>
            <a:endParaRPr lang="en-IN" sz="2000" b="0" strike="noStrike" spc="-1">
              <a:latin typeface="Arial"/>
            </a:endParaRPr>
          </a:p>
          <a:p>
            <a:pPr marL="743040" lvl="1" indent="-285120" algn="just">
              <a:lnSpc>
                <a:spcPct val="100000"/>
              </a:lnSpc>
              <a:spcBef>
                <a:spcPts val="400"/>
              </a:spcBef>
              <a:buClr>
                <a:srgbClr val="000000"/>
              </a:buClr>
              <a:buFont typeface="Arial"/>
              <a:buChar char="–"/>
            </a:pPr>
            <a:r>
              <a:rPr lang="en-US" sz="2000" b="0" strike="noStrike" spc="-1">
                <a:solidFill>
                  <a:srgbClr val="000000"/>
                </a:solidFill>
                <a:latin typeface="Calibri"/>
              </a:rPr>
              <a:t>For consumers, the capabilities available for provisioning often appear to be unlimited and can be purchased in any quantity at any time.</a:t>
            </a:r>
            <a:endParaRPr lang="en-IN" sz="2000" b="0" strike="noStrike" spc="-1">
              <a:latin typeface="Arial"/>
            </a:endParaRPr>
          </a:p>
          <a:p>
            <a:pPr marL="343080" indent="-342360" algn="just">
              <a:lnSpc>
                <a:spcPct val="100000"/>
              </a:lnSpc>
              <a:spcBef>
                <a:spcPts val="561"/>
              </a:spcBef>
              <a:buClr>
                <a:srgbClr val="000000"/>
              </a:buClr>
              <a:buFont typeface="Arial"/>
              <a:buChar char="•"/>
            </a:pPr>
            <a:r>
              <a:rPr lang="en-US" sz="2800" b="1" strike="noStrike" spc="-1">
                <a:solidFill>
                  <a:srgbClr val="000000"/>
                </a:solidFill>
                <a:latin typeface="Calibri"/>
              </a:rPr>
              <a:t>Measured Service. </a:t>
            </a:r>
            <a:endParaRPr lang="en-IN" sz="2800" b="0" strike="noStrike" spc="-1">
              <a:latin typeface="Arial"/>
            </a:endParaRPr>
          </a:p>
          <a:p>
            <a:pPr marL="743040" lvl="1" indent="-285120" algn="just">
              <a:lnSpc>
                <a:spcPct val="100000"/>
              </a:lnSpc>
              <a:spcBef>
                <a:spcPts val="400"/>
              </a:spcBef>
              <a:buClr>
                <a:srgbClr val="000000"/>
              </a:buClr>
              <a:buFont typeface="Arial"/>
              <a:buChar char="–"/>
            </a:pPr>
            <a:r>
              <a:rPr lang="en-US" sz="2000" b="0" strike="noStrike" spc="-1">
                <a:solidFill>
                  <a:srgbClr val="000000"/>
                </a:solidFill>
                <a:latin typeface="Calibri"/>
              </a:rPr>
              <a:t>Cloud systems automatically control and optimize resource use by leveraging a metering capability at some level of abstraction appropriate to the type of service (e.g., storage, processing, bandwidth, and active user accounts). </a:t>
            </a:r>
            <a:endParaRPr lang="en-IN" sz="2000" b="0" strike="noStrike" spc="-1">
              <a:latin typeface="Arial"/>
            </a:endParaRPr>
          </a:p>
          <a:p>
            <a:pPr marL="743040" lvl="1" indent="-285120" algn="just">
              <a:lnSpc>
                <a:spcPct val="100000"/>
              </a:lnSpc>
              <a:spcBef>
                <a:spcPts val="400"/>
              </a:spcBef>
              <a:buClr>
                <a:srgbClr val="000000"/>
              </a:buClr>
              <a:buFont typeface="Arial"/>
              <a:buChar char="–"/>
            </a:pPr>
            <a:r>
              <a:rPr lang="en-US" sz="2000" b="0" strike="noStrike" spc="-1">
                <a:solidFill>
                  <a:srgbClr val="000000"/>
                </a:solidFill>
                <a:latin typeface="Calibri"/>
              </a:rPr>
              <a:t>Resource usage can be monitored, controlled, and reported providing transparency for both the provider and consumer of the utilized service.</a:t>
            </a:r>
            <a:endParaRPr lang="en-IN" sz="2000" b="0" strike="noStrike" spc="-1">
              <a:latin typeface="Arial"/>
            </a:endParaRPr>
          </a:p>
        </p:txBody>
      </p:sp>
      <p:sp>
        <p:nvSpPr>
          <p:cNvPr id="104" name="CustomShape 3"/>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FAAA56D6-619A-41DB-AE70-D8A49B71E471}" type="datetime1">
              <a:rPr lang="en-US" sz="1200" b="0" strike="noStrike" spc="-1">
                <a:solidFill>
                  <a:srgbClr val="8B8B8B"/>
                </a:solidFill>
                <a:latin typeface="Calibri"/>
              </a:rPr>
              <a:t>9/23/2022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000000"/>
                </a:solidFill>
                <a:latin typeface="Calibri"/>
              </a:rPr>
              <a:t>Cloud Service Models</a:t>
            </a:r>
            <a:endParaRPr lang="en-IN" sz="4400" b="0" strike="noStrike" spc="-1">
              <a:latin typeface="Arial"/>
            </a:endParaRPr>
          </a:p>
        </p:txBody>
      </p:sp>
      <p:sp>
        <p:nvSpPr>
          <p:cNvPr id="111" name="CustomShape 2"/>
          <p:cNvSpPr/>
          <p:nvPr/>
        </p:nvSpPr>
        <p:spPr>
          <a:xfrm>
            <a:off x="457200" y="1371600"/>
            <a:ext cx="822888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360" algn="just">
              <a:lnSpc>
                <a:spcPct val="100000"/>
              </a:lnSpc>
              <a:spcBef>
                <a:spcPts val="479"/>
              </a:spcBef>
              <a:buClr>
                <a:srgbClr val="FF0000"/>
              </a:buClr>
              <a:buFont typeface="Arial"/>
              <a:buChar char="•"/>
            </a:pPr>
            <a:r>
              <a:rPr lang="en-US" sz="2400" b="1" strike="noStrike" spc="-1">
                <a:solidFill>
                  <a:srgbClr val="FF0000"/>
                </a:solidFill>
                <a:latin typeface="Calibri"/>
              </a:rPr>
              <a:t>Cloud Software as a Service (SaaS). </a:t>
            </a:r>
            <a:endParaRPr lang="en-IN" sz="2400" b="0" strike="noStrike" spc="-1">
              <a:latin typeface="Arial"/>
            </a:endParaRPr>
          </a:p>
          <a:p>
            <a:pPr marL="743040" lvl="1" indent="-285120" algn="just">
              <a:lnSpc>
                <a:spcPct val="100000"/>
              </a:lnSpc>
              <a:spcBef>
                <a:spcPts val="360"/>
              </a:spcBef>
              <a:buClr>
                <a:srgbClr val="000000"/>
              </a:buClr>
              <a:buFont typeface="Arial"/>
              <a:buChar char="–"/>
            </a:pPr>
            <a:r>
              <a:rPr lang="en-US" sz="1800" b="0" strike="noStrike" spc="-1">
                <a:solidFill>
                  <a:srgbClr val="000000"/>
                </a:solidFill>
                <a:latin typeface="Calibri"/>
              </a:rPr>
              <a:t>The capability provided to the consumer is to use the provider’s applications running on a cloud infrastructure. </a:t>
            </a:r>
            <a:endParaRPr lang="en-IN" sz="1800" b="0" strike="noStrike" spc="-1">
              <a:latin typeface="Arial"/>
            </a:endParaRPr>
          </a:p>
          <a:p>
            <a:pPr marL="743040" lvl="1" indent="-285120" algn="just">
              <a:lnSpc>
                <a:spcPct val="100000"/>
              </a:lnSpc>
              <a:spcBef>
                <a:spcPts val="360"/>
              </a:spcBef>
              <a:buClr>
                <a:srgbClr val="000000"/>
              </a:buClr>
              <a:buFont typeface="Arial"/>
              <a:buChar char="–"/>
            </a:pPr>
            <a:r>
              <a:rPr lang="en-US" sz="1800" b="0" strike="noStrike" spc="-1">
                <a:solidFill>
                  <a:srgbClr val="000000"/>
                </a:solidFill>
                <a:latin typeface="Calibri"/>
              </a:rPr>
              <a:t>The applications are accessible from various client devices through a thin client interface such as a web browser (e.g., web-based email). </a:t>
            </a:r>
            <a:endParaRPr lang="en-IN" sz="1800" b="0" strike="noStrike" spc="-1">
              <a:latin typeface="Arial"/>
            </a:endParaRPr>
          </a:p>
          <a:p>
            <a:pPr marL="743040" lvl="1" indent="-285120" algn="just">
              <a:lnSpc>
                <a:spcPct val="100000"/>
              </a:lnSpc>
              <a:spcBef>
                <a:spcPts val="360"/>
              </a:spcBef>
              <a:buClr>
                <a:srgbClr val="000000"/>
              </a:buClr>
              <a:buFont typeface="Arial"/>
              <a:buChar char="–"/>
            </a:pPr>
            <a:r>
              <a:rPr lang="en-US" sz="1800" b="0" strike="noStrike" spc="-1">
                <a:solidFill>
                  <a:srgbClr val="000000"/>
                </a:solidFill>
                <a:latin typeface="Calibri"/>
              </a:rPr>
              <a:t>The consumer does not manage or control the underlying cloud infrastructure including network, servers, operating systems, storage, or even individual application capabilities, with the possible exception of limited user-specific application configuration settings</a:t>
            </a:r>
            <a:endParaRPr lang="en-IN" sz="1800" b="0" strike="noStrike" spc="-1">
              <a:latin typeface="Arial"/>
            </a:endParaRPr>
          </a:p>
        </p:txBody>
      </p:sp>
      <p:sp>
        <p:nvSpPr>
          <p:cNvPr id="113" name="CustomShape 4"/>
          <p:cNvSpPr/>
          <p:nvPr/>
        </p:nvSpPr>
        <p:spPr>
          <a:xfrm>
            <a:off x="457200" y="6356520"/>
            <a:ext cx="213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2C5EEA53-420B-4679-A3E0-C36E14541BE4}" type="datetime1">
              <a:rPr lang="en-US" sz="1200" b="0" strike="noStrike" spc="-1">
                <a:solidFill>
                  <a:srgbClr val="8B8B8B"/>
                </a:solidFill>
                <a:latin typeface="Calibri"/>
              </a:rPr>
              <a:t>9/23/2022</a:t>
            </a:fld>
            <a:endParaRPr lang="en-IN"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5849</TotalTime>
  <Words>1139</Words>
  <Application>Microsoft Office PowerPoint</Application>
  <PresentationFormat>On-screen Show (4:3)</PresentationFormat>
  <Paragraphs>121</Paragraphs>
  <Slides>20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DejaVu Sans</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
  <dc:creator>Snehal Raj</dc:creator>
  <dc:description/>
  <cp:lastModifiedBy>DV97</cp:lastModifiedBy>
  <cp:revision>104</cp:revision>
  <dcterms:created xsi:type="dcterms:W3CDTF">2006-08-16T00:00:00Z</dcterms:created>
  <dcterms:modified xsi:type="dcterms:W3CDTF">2022-09-26T05:53:59Z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