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482B2-7249-47BE-9807-E035A4E937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9EBA8-CC9E-468E-B5B3-5E04BAC2C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2966-6430-4A76-B185-EC6B3EEDE78F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12CE-29BD-45EB-8654-E79AA51AB49A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3EC6-E739-465C-9F8E-9DEC164EBA9E}" type="datetime1">
              <a:rPr lang="en-US" smtClean="0"/>
              <a:t>12/16/2021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E63F-9806-4EB5-89FB-42F984A9A3A5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E1A1-D415-485C-9384-8AE84874A86E}" type="datetime1">
              <a:rPr lang="en-US" smtClean="0"/>
              <a:t>12/16/2021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0987" y="191465"/>
            <a:ext cx="400202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1845"/>
            <a:ext cx="8072119" cy="374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GB" spc="-5"/>
              <a:t>Compiled</a:t>
            </a:r>
            <a:r>
              <a:rPr lang="en-GB" spc="5"/>
              <a:t> </a:t>
            </a:r>
            <a:r>
              <a:rPr lang="en-GB" spc="-5"/>
              <a:t>Lecture</a:t>
            </a:r>
            <a:r>
              <a:rPr lang="en-GB" spc="-20"/>
              <a:t> </a:t>
            </a:r>
            <a:r>
              <a:rPr lang="en-GB" spc="-5"/>
              <a:t>slides</a:t>
            </a:r>
            <a:r>
              <a:rPr lang="en-GB" spc="20"/>
              <a:t> </a:t>
            </a:r>
            <a:r>
              <a:rPr lang="en-GB" spc="-5"/>
              <a:t>from text</a:t>
            </a:r>
            <a:r>
              <a:rPr lang="en-GB" spc="10"/>
              <a:t> </a:t>
            </a:r>
            <a:r>
              <a:rPr lang="en-GB" spc="-5"/>
              <a:t>book</a:t>
            </a:r>
            <a:r>
              <a:rPr lang="en-GB" spc="15"/>
              <a:t> </a:t>
            </a:r>
            <a:r>
              <a:rPr lang="en-GB" spc="-5"/>
              <a:t>Cloud Computing</a:t>
            </a:r>
            <a:r>
              <a:rPr lang="en-GB"/>
              <a:t> </a:t>
            </a:r>
            <a:r>
              <a:rPr lang="en-GB" spc="-5"/>
              <a:t>Concepts,</a:t>
            </a:r>
            <a:r>
              <a:rPr lang="en-GB" spc="5"/>
              <a:t> </a:t>
            </a:r>
            <a:r>
              <a:rPr lang="en-GB" spc="-5"/>
              <a:t>Technology</a:t>
            </a:r>
            <a:r>
              <a:rPr lang="en-GB"/>
              <a:t> </a:t>
            </a:r>
            <a:r>
              <a:rPr lang="en-GB" spc="-5"/>
              <a:t>&amp;</a:t>
            </a:r>
            <a:r>
              <a:rPr lang="en-GB"/>
              <a:t> </a:t>
            </a:r>
            <a:r>
              <a:rPr lang="en-GB" spc="-5"/>
              <a:t>Architecture</a:t>
            </a:r>
            <a:r>
              <a:rPr lang="en-GB" spc="-25"/>
              <a:t> </a:t>
            </a:r>
            <a:r>
              <a:rPr lang="en-GB" spc="-5"/>
              <a:t>by</a:t>
            </a:r>
            <a:r>
              <a:rPr lang="en-GB"/>
              <a:t> </a:t>
            </a:r>
            <a:r>
              <a:rPr lang="en-GB" spc="-5"/>
              <a:t>Thomas</a:t>
            </a:r>
            <a:r>
              <a:rPr lang="en-GB" spc="65"/>
              <a:t> </a:t>
            </a:r>
            <a:r>
              <a:rPr lang="en-GB" spc="-5"/>
              <a:t>Erl</a:t>
            </a:r>
            <a:endParaRPr lang="en-GB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42E2-E3DA-4076-ABBE-060F857A6CE4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sldNum="0" hdr="0" ftr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7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8.jpeg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3" y="0"/>
            <a:ext cx="9119870" cy="6858000"/>
            <a:chOff x="-1523" y="0"/>
            <a:chExt cx="91198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1809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8691" y="1676400"/>
              <a:ext cx="281940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091" y="0"/>
              <a:ext cx="1600200" cy="1600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8691" y="5870447"/>
              <a:ext cx="990600" cy="9875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23" y="2667000"/>
              <a:ext cx="4191000" cy="41910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5343" y="0"/>
              <a:ext cx="765048" cy="11658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1100327"/>
                  </a:lnTo>
                  <a:lnTo>
                    <a:pt x="685800" y="11003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9128" y="4267200"/>
              <a:ext cx="1879092" cy="2365248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Computing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2002282" y="1953260"/>
            <a:ext cx="4996815" cy="198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975" marR="79375" algn="ctr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Concept,</a:t>
            </a:r>
            <a:r>
              <a:rPr sz="32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hnology</a:t>
            </a:r>
            <a:r>
              <a:rPr sz="32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3200">
              <a:latin typeface="Verdana"/>
              <a:cs typeface="Verdana"/>
            </a:endParaRPr>
          </a:p>
          <a:p>
            <a:pPr marL="36830" algn="ctr">
              <a:lnSpc>
                <a:spcPct val="100000"/>
              </a:lnSpc>
              <a:spcBef>
                <a:spcPts val="2430"/>
              </a:spcBef>
            </a:pPr>
            <a:r>
              <a:rPr sz="1800" b="1" spc="180" dirty="0">
                <a:solidFill>
                  <a:srgbClr val="FFFFFF"/>
                </a:solidFill>
                <a:latin typeface="Georgia"/>
                <a:cs typeface="Georgia"/>
              </a:rPr>
              <a:t>CHAPTER</a:t>
            </a:r>
            <a:r>
              <a:rPr sz="1800" b="1" spc="3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114" dirty="0">
                <a:solidFill>
                  <a:srgbClr val="FFFFFF"/>
                </a:solidFill>
                <a:latin typeface="Georgia"/>
                <a:cs typeface="Georgia"/>
              </a:rPr>
              <a:t>06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2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L </a:t>
            </a:r>
            <a:r>
              <a:rPr sz="1800" b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22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D </a:t>
            </a:r>
            <a:r>
              <a:rPr sz="1800" b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22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22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1800" b="1" spc="-2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b="1" spc="-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AF48755-0998-41FC-9F70-595A85F8383C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600" y="2286000"/>
              <a:ext cx="3901440" cy="3581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1100327"/>
                  </a:lnTo>
                  <a:lnTo>
                    <a:pt x="685800" y="11003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236" y="2286000"/>
              <a:ext cx="7027164" cy="40675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708152"/>
            <a:ext cx="6473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ahoma"/>
                <a:cs typeface="Tahoma"/>
              </a:rPr>
              <a:t>Figure </a:t>
            </a:r>
            <a:r>
              <a:rPr sz="1800" b="1" spc="-105" dirty="0">
                <a:latin typeface="Tahoma"/>
                <a:cs typeface="Tahoma"/>
              </a:rPr>
              <a:t>6.3. </a:t>
            </a:r>
            <a:r>
              <a:rPr sz="1800" b="1" spc="-100" dirty="0">
                <a:latin typeface="Tahoma"/>
                <a:cs typeface="Tahoma"/>
              </a:rPr>
              <a:t>How </a:t>
            </a:r>
            <a:r>
              <a:rPr sz="1800" b="1" spc="-60" dirty="0">
                <a:latin typeface="Tahoma"/>
                <a:cs typeface="Tahoma"/>
              </a:rPr>
              <a:t>security </a:t>
            </a:r>
            <a:r>
              <a:rPr sz="1800" b="1" spc="-15" dirty="0">
                <a:latin typeface="Tahoma"/>
                <a:cs typeface="Tahoma"/>
              </a:rPr>
              <a:t>policies </a:t>
            </a:r>
            <a:r>
              <a:rPr sz="1800" b="1" spc="25" dirty="0">
                <a:latin typeface="Tahoma"/>
                <a:cs typeface="Tahoma"/>
              </a:rPr>
              <a:t>and </a:t>
            </a:r>
            <a:r>
              <a:rPr sz="1800" b="1" spc="-55" dirty="0">
                <a:latin typeface="Tahoma"/>
                <a:cs typeface="Tahoma"/>
              </a:rPr>
              <a:t>security </a:t>
            </a:r>
            <a:r>
              <a:rPr sz="1800" b="1" spc="-25" dirty="0">
                <a:latin typeface="Tahoma"/>
                <a:cs typeface="Tahoma"/>
              </a:rPr>
              <a:t>mechanisms 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are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used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to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counter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threats,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vulnerabilities,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25" dirty="0">
                <a:latin typeface="Tahoma"/>
                <a:cs typeface="Tahoma"/>
              </a:rPr>
              <a:t>and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risks 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40" dirty="0">
                <a:latin typeface="Tahoma"/>
                <a:cs typeface="Tahoma"/>
              </a:rPr>
              <a:t>caused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25" dirty="0">
                <a:latin typeface="Tahoma"/>
                <a:cs typeface="Tahoma"/>
              </a:rPr>
              <a:t>by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threat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agent</a:t>
            </a:r>
            <a:r>
              <a:rPr sz="1800" b="1" spc="-30" dirty="0">
                <a:latin typeface="Tahoma"/>
                <a:cs typeface="Tahoma"/>
              </a:rPr>
              <a:t>s</a:t>
            </a:r>
            <a:r>
              <a:rPr sz="1800" b="1" spc="-6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7368" y="6508191"/>
            <a:ext cx="6157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B31166"/>
                </a:solidFill>
                <a:latin typeface="Verdana"/>
                <a:cs typeface="Verdana"/>
              </a:rPr>
              <a:t>Compiled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B31166"/>
                </a:solidFill>
                <a:latin typeface="Verdana"/>
                <a:cs typeface="Verdana"/>
              </a:rPr>
              <a:t>Lecture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50" dirty="0">
                <a:solidFill>
                  <a:srgbClr val="B31166"/>
                </a:solidFill>
                <a:latin typeface="Verdana"/>
                <a:cs typeface="Verdana"/>
              </a:rPr>
              <a:t>slides</a:t>
            </a:r>
            <a:r>
              <a:rPr sz="900" spc="-8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B31166"/>
                </a:solidFill>
                <a:latin typeface="Verdana"/>
                <a:cs typeface="Verdana"/>
              </a:rPr>
              <a:t>from</a:t>
            </a:r>
            <a:r>
              <a:rPr sz="900" spc="-5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45" dirty="0">
                <a:solidFill>
                  <a:srgbClr val="B31166"/>
                </a:solidFill>
                <a:latin typeface="Verdana"/>
                <a:cs typeface="Verdana"/>
              </a:rPr>
              <a:t>text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B31166"/>
                </a:solidFill>
                <a:latin typeface="Verdana"/>
                <a:cs typeface="Verdana"/>
              </a:rPr>
              <a:t>book</a:t>
            </a:r>
            <a:r>
              <a:rPr sz="900" spc="20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B31166"/>
                </a:solidFill>
                <a:latin typeface="Verdana"/>
                <a:cs typeface="Verdana"/>
              </a:rPr>
              <a:t>Cloud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B31166"/>
                </a:solidFill>
                <a:latin typeface="Verdana"/>
                <a:cs typeface="Verdana"/>
              </a:rPr>
              <a:t>Computing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B31166"/>
                </a:solidFill>
                <a:latin typeface="Verdana"/>
                <a:cs typeface="Verdana"/>
              </a:rPr>
              <a:t>Concepts,</a:t>
            </a:r>
            <a:r>
              <a:rPr sz="900" spc="-5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B31166"/>
                </a:solidFill>
                <a:latin typeface="Verdana"/>
                <a:cs typeface="Verdana"/>
              </a:rPr>
              <a:t>Technology</a:t>
            </a:r>
            <a:r>
              <a:rPr sz="900" spc="-5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B31166"/>
                </a:solidFill>
                <a:latin typeface="Verdana"/>
                <a:cs typeface="Verdana"/>
              </a:rPr>
              <a:t>&amp;</a:t>
            </a:r>
            <a:r>
              <a:rPr sz="9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B31166"/>
                </a:solidFill>
                <a:latin typeface="Verdana"/>
                <a:cs typeface="Verdana"/>
              </a:rPr>
              <a:t>Architecture</a:t>
            </a:r>
            <a:r>
              <a:rPr sz="900" spc="-2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B31166"/>
                </a:solidFill>
                <a:latin typeface="Verdana"/>
                <a:cs typeface="Verdana"/>
              </a:rPr>
              <a:t>by</a:t>
            </a:r>
            <a:r>
              <a:rPr sz="900" spc="-5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45" dirty="0">
                <a:solidFill>
                  <a:srgbClr val="B31166"/>
                </a:solidFill>
                <a:latin typeface="Verdana"/>
                <a:cs typeface="Verdana"/>
              </a:rPr>
              <a:t>Thomas</a:t>
            </a:r>
            <a:r>
              <a:rPr sz="900" spc="3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900" spc="-95" dirty="0">
                <a:solidFill>
                  <a:srgbClr val="B31166"/>
                </a:solidFill>
                <a:latin typeface="Verdana"/>
                <a:cs typeface="Verdana"/>
              </a:rPr>
              <a:t>Erl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30B25DA-DF35-420D-9675-3A20A2F5D1D6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296608" y="4438338"/>
              <a:ext cx="593090" cy="0"/>
            </a:xfrm>
            <a:custGeom>
              <a:avLst/>
              <a:gdLst/>
              <a:ahLst/>
              <a:cxnLst/>
              <a:rect l="l" t="t" r="r" b="b"/>
              <a:pathLst>
                <a:path w="593089">
                  <a:moveTo>
                    <a:pt x="0" y="0"/>
                  </a:moveTo>
                  <a:lnTo>
                    <a:pt x="592464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1859" y="4375792"/>
              <a:ext cx="137795" cy="125095"/>
            </a:xfrm>
            <a:custGeom>
              <a:avLst/>
              <a:gdLst/>
              <a:ahLst/>
              <a:cxnLst/>
              <a:rect l="l" t="t" r="r" b="b"/>
              <a:pathLst>
                <a:path w="137795" h="125095">
                  <a:moveTo>
                    <a:pt x="0" y="0"/>
                  </a:moveTo>
                  <a:lnTo>
                    <a:pt x="0" y="125091"/>
                  </a:lnTo>
                  <a:lnTo>
                    <a:pt x="137707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7339" y="4460924"/>
              <a:ext cx="657225" cy="641985"/>
            </a:xfrm>
            <a:custGeom>
              <a:avLst/>
              <a:gdLst/>
              <a:ahLst/>
              <a:cxnLst/>
              <a:rect l="l" t="t" r="r" b="b"/>
              <a:pathLst>
                <a:path w="657225" h="641985">
                  <a:moveTo>
                    <a:pt x="0" y="0"/>
                  </a:moveTo>
                  <a:lnTo>
                    <a:pt x="656757" y="641574"/>
                  </a:lnTo>
                </a:path>
              </a:pathLst>
            </a:custGeom>
            <a:ln w="30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1864" y="5048453"/>
              <a:ext cx="144780" cy="134620"/>
            </a:xfrm>
            <a:custGeom>
              <a:avLst/>
              <a:gdLst/>
              <a:ahLst/>
              <a:cxnLst/>
              <a:rect l="l" t="t" r="r" b="b"/>
              <a:pathLst>
                <a:path w="144779" h="134620">
                  <a:moveTo>
                    <a:pt x="100926" y="0"/>
                  </a:moveTo>
                  <a:lnTo>
                    <a:pt x="0" y="85185"/>
                  </a:lnTo>
                  <a:lnTo>
                    <a:pt x="144327" y="134192"/>
                  </a:lnTo>
                  <a:lnTo>
                    <a:pt x="100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7339" y="3731224"/>
              <a:ext cx="659130" cy="679450"/>
            </a:xfrm>
            <a:custGeom>
              <a:avLst/>
              <a:gdLst/>
              <a:ahLst/>
              <a:cxnLst/>
              <a:rect l="l" t="t" r="r" b="b"/>
              <a:pathLst>
                <a:path w="659129" h="679450">
                  <a:moveTo>
                    <a:pt x="0" y="679181"/>
                  </a:moveTo>
                  <a:lnTo>
                    <a:pt x="659111" y="0"/>
                  </a:lnTo>
                </a:path>
              </a:pathLst>
            </a:custGeom>
            <a:ln w="30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3335" y="3649033"/>
              <a:ext cx="142875" cy="135255"/>
            </a:xfrm>
            <a:custGeom>
              <a:avLst/>
              <a:gdLst/>
              <a:ahLst/>
              <a:cxnLst/>
              <a:rect l="l" t="t" r="r" b="b"/>
              <a:pathLst>
                <a:path w="142875" h="135254">
                  <a:moveTo>
                    <a:pt x="142856" y="0"/>
                  </a:moveTo>
                  <a:lnTo>
                    <a:pt x="0" y="52522"/>
                  </a:lnTo>
                  <a:lnTo>
                    <a:pt x="103427" y="135248"/>
                  </a:lnTo>
                  <a:lnTo>
                    <a:pt x="142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5806" y="4400784"/>
              <a:ext cx="2202180" cy="0"/>
            </a:xfrm>
            <a:custGeom>
              <a:avLst/>
              <a:gdLst/>
              <a:ahLst/>
              <a:cxnLst/>
              <a:rect l="l" t="t" r="r" b="b"/>
              <a:pathLst>
                <a:path w="2202179">
                  <a:moveTo>
                    <a:pt x="0" y="0"/>
                  </a:moveTo>
                  <a:lnTo>
                    <a:pt x="2202139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0732" y="4338239"/>
              <a:ext cx="137795" cy="125095"/>
            </a:xfrm>
            <a:custGeom>
              <a:avLst/>
              <a:gdLst/>
              <a:ahLst/>
              <a:cxnLst/>
              <a:rect l="l" t="t" r="r" b="b"/>
              <a:pathLst>
                <a:path w="137795" h="125095">
                  <a:moveTo>
                    <a:pt x="0" y="0"/>
                  </a:moveTo>
                  <a:lnTo>
                    <a:pt x="0" y="125091"/>
                  </a:lnTo>
                  <a:lnTo>
                    <a:pt x="137560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4981" y="1010539"/>
            <a:ext cx="57023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204" dirty="0">
                <a:latin typeface="Tahoma"/>
                <a:cs typeface="Tahoma"/>
              </a:rPr>
              <a:t>The</a:t>
            </a:r>
            <a:r>
              <a:rPr sz="3300" b="1" spc="-55" dirty="0">
                <a:latin typeface="Tahoma"/>
                <a:cs typeface="Tahoma"/>
              </a:rPr>
              <a:t> </a:t>
            </a:r>
            <a:r>
              <a:rPr sz="3300" b="1" spc="-135" dirty="0">
                <a:latin typeface="Tahoma"/>
                <a:cs typeface="Tahoma"/>
              </a:rPr>
              <a:t>Ingre</a:t>
            </a:r>
            <a:r>
              <a:rPr sz="3300" b="1" spc="-145" dirty="0">
                <a:latin typeface="Tahoma"/>
                <a:cs typeface="Tahoma"/>
              </a:rPr>
              <a:t>d</a:t>
            </a:r>
            <a:r>
              <a:rPr sz="3300" b="1" spc="-165" dirty="0">
                <a:latin typeface="Tahoma"/>
                <a:cs typeface="Tahoma"/>
              </a:rPr>
              <a:t>ients</a:t>
            </a:r>
            <a:r>
              <a:rPr sz="3300" b="1" spc="-80" dirty="0">
                <a:latin typeface="Tahoma"/>
                <a:cs typeface="Tahoma"/>
              </a:rPr>
              <a:t> </a:t>
            </a:r>
            <a:r>
              <a:rPr sz="3300" b="1" spc="-170" dirty="0">
                <a:latin typeface="Tahoma"/>
                <a:cs typeface="Tahoma"/>
              </a:rPr>
              <a:t>o</a:t>
            </a:r>
            <a:r>
              <a:rPr sz="3300" b="1" spc="-105" dirty="0">
                <a:latin typeface="Tahoma"/>
                <a:cs typeface="Tahoma"/>
              </a:rPr>
              <a:t>f</a:t>
            </a:r>
            <a:r>
              <a:rPr sz="3300" b="1" spc="-45" dirty="0">
                <a:latin typeface="Tahoma"/>
                <a:cs typeface="Tahoma"/>
              </a:rPr>
              <a:t> </a:t>
            </a:r>
            <a:r>
              <a:rPr sz="3300" b="1" spc="25" dirty="0">
                <a:latin typeface="Tahoma"/>
                <a:cs typeface="Tahoma"/>
              </a:rPr>
              <a:t>a</a:t>
            </a:r>
            <a:r>
              <a:rPr sz="3300" b="1" spc="35" dirty="0">
                <a:latin typeface="Tahoma"/>
                <a:cs typeface="Tahoma"/>
              </a:rPr>
              <a:t>n</a:t>
            </a:r>
            <a:r>
              <a:rPr sz="3300" b="1" spc="-45" dirty="0">
                <a:latin typeface="Tahoma"/>
                <a:cs typeface="Tahoma"/>
              </a:rPr>
              <a:t> </a:t>
            </a:r>
            <a:r>
              <a:rPr sz="3300" b="1" spc="165" dirty="0">
                <a:latin typeface="Tahoma"/>
                <a:cs typeface="Tahoma"/>
              </a:rPr>
              <a:t>A</a:t>
            </a:r>
            <a:r>
              <a:rPr sz="3300" b="1" spc="-385" dirty="0">
                <a:latin typeface="Tahoma"/>
                <a:cs typeface="Tahoma"/>
              </a:rPr>
              <a:t>t</a:t>
            </a:r>
            <a:r>
              <a:rPr sz="3300" b="1" spc="-400" dirty="0">
                <a:latin typeface="Tahoma"/>
                <a:cs typeface="Tahoma"/>
              </a:rPr>
              <a:t>t</a:t>
            </a:r>
            <a:r>
              <a:rPr sz="3300" b="1" spc="160" dirty="0">
                <a:latin typeface="Tahoma"/>
                <a:cs typeface="Tahoma"/>
              </a:rPr>
              <a:t>ack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4836" y="2399449"/>
            <a:ext cx="1026794" cy="41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1610">
              <a:lnSpc>
                <a:spcPct val="101000"/>
              </a:lnSpc>
              <a:spcBef>
                <a:spcPts val="95"/>
              </a:spcBef>
            </a:pPr>
            <a:r>
              <a:rPr sz="1250" spc="60" dirty="0">
                <a:latin typeface="Arial MT"/>
                <a:cs typeface="Arial MT"/>
              </a:rPr>
              <a:t>Security </a:t>
            </a:r>
            <a:r>
              <a:rPr sz="1250" spc="65" dirty="0">
                <a:latin typeface="Arial MT"/>
                <a:cs typeface="Arial MT"/>
              </a:rPr>
              <a:t> </a:t>
            </a:r>
            <a:r>
              <a:rPr sz="1250" spc="60" dirty="0">
                <a:latin typeface="Arial MT"/>
                <a:cs typeface="Arial MT"/>
              </a:rPr>
              <a:t>Controls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spc="75" dirty="0">
                <a:latin typeface="Arial MT"/>
                <a:cs typeface="Arial MT"/>
              </a:rPr>
              <a:t>and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1246" y="2784345"/>
            <a:ext cx="63436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90" dirty="0">
                <a:latin typeface="Arial MT"/>
                <a:cs typeface="Arial MT"/>
              </a:rPr>
              <a:t>P</a:t>
            </a:r>
            <a:r>
              <a:rPr sz="1250" spc="75" dirty="0">
                <a:latin typeface="Arial MT"/>
                <a:cs typeface="Arial MT"/>
              </a:rPr>
              <a:t>o</a:t>
            </a:r>
            <a:r>
              <a:rPr sz="1250" spc="30" dirty="0">
                <a:latin typeface="Arial MT"/>
                <a:cs typeface="Arial MT"/>
              </a:rPr>
              <a:t>li</a:t>
            </a:r>
            <a:r>
              <a:rPr sz="1250" spc="70" dirty="0">
                <a:latin typeface="Arial MT"/>
                <a:cs typeface="Arial MT"/>
              </a:rPr>
              <a:t>c</a:t>
            </a:r>
            <a:r>
              <a:rPr sz="1250" spc="30" dirty="0">
                <a:latin typeface="Arial MT"/>
                <a:cs typeface="Arial MT"/>
              </a:rPr>
              <a:t>i</a:t>
            </a:r>
            <a:r>
              <a:rPr sz="1250" spc="75" dirty="0">
                <a:latin typeface="Arial MT"/>
                <a:cs typeface="Arial MT"/>
              </a:rPr>
              <a:t>e</a:t>
            </a:r>
            <a:r>
              <a:rPr sz="1250" spc="70" dirty="0">
                <a:latin typeface="Arial MT"/>
                <a:cs typeface="Arial MT"/>
              </a:rPr>
              <a:t>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50300" y="2672091"/>
            <a:ext cx="360680" cy="98425"/>
            <a:chOff x="5350300" y="2672091"/>
            <a:chExt cx="360680" cy="98425"/>
          </a:xfrm>
        </p:grpSpPr>
        <p:sp>
          <p:nvSpPr>
            <p:cNvPr id="15" name="object 15"/>
            <p:cNvSpPr/>
            <p:nvPr/>
          </p:nvSpPr>
          <p:spPr>
            <a:xfrm>
              <a:off x="5498158" y="2688797"/>
              <a:ext cx="204470" cy="34925"/>
            </a:xfrm>
            <a:custGeom>
              <a:avLst/>
              <a:gdLst/>
              <a:ahLst/>
              <a:cxnLst/>
              <a:rect l="l" t="t" r="r" b="b"/>
              <a:pathLst>
                <a:path w="204470" h="34925">
                  <a:moveTo>
                    <a:pt x="0" y="34480"/>
                  </a:moveTo>
                  <a:lnTo>
                    <a:pt x="204354" y="0"/>
                  </a:lnTo>
                </a:path>
              </a:pathLst>
            </a:custGeom>
            <a:ln w="16082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0300" y="2672091"/>
              <a:ext cx="171450" cy="98425"/>
            </a:xfrm>
            <a:custGeom>
              <a:avLst/>
              <a:gdLst/>
              <a:ahLst/>
              <a:cxnLst/>
              <a:rect l="l" t="t" r="r" b="b"/>
              <a:pathLst>
                <a:path w="171450" h="98425">
                  <a:moveTo>
                    <a:pt x="151389" y="0"/>
                  </a:moveTo>
                  <a:lnTo>
                    <a:pt x="0" y="76177"/>
                  </a:lnTo>
                  <a:lnTo>
                    <a:pt x="171398" y="97827"/>
                  </a:lnTo>
                  <a:lnTo>
                    <a:pt x="151389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48018" y="4636660"/>
            <a:ext cx="112458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5" dirty="0">
                <a:latin typeface="Arial MT"/>
                <a:cs typeface="Arial MT"/>
              </a:rPr>
              <a:t>Vulnerabilities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48292" y="2707281"/>
            <a:ext cx="662305" cy="3488690"/>
          </a:xfrm>
          <a:prstGeom prst="rect">
            <a:avLst/>
          </a:prstGeom>
          <a:solidFill>
            <a:srgbClr val="008000"/>
          </a:solidFill>
          <a:ln w="1056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Assets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45561" y="2948532"/>
            <a:ext cx="373380" cy="670560"/>
            <a:chOff x="4745561" y="2948532"/>
            <a:chExt cx="373380" cy="670560"/>
          </a:xfrm>
        </p:grpSpPr>
        <p:sp>
          <p:nvSpPr>
            <p:cNvPr id="20" name="object 20"/>
            <p:cNvSpPr/>
            <p:nvPr/>
          </p:nvSpPr>
          <p:spPr>
            <a:xfrm>
              <a:off x="4754451" y="2957422"/>
              <a:ext cx="297180" cy="539750"/>
            </a:xfrm>
            <a:custGeom>
              <a:avLst/>
              <a:gdLst/>
              <a:ahLst/>
              <a:cxnLst/>
              <a:rect l="l" t="t" r="r" b="b"/>
              <a:pathLst>
                <a:path w="297179" h="539750">
                  <a:moveTo>
                    <a:pt x="0" y="0"/>
                  </a:moveTo>
                  <a:lnTo>
                    <a:pt x="296747" y="539256"/>
                  </a:lnTo>
                </a:path>
              </a:pathLst>
            </a:custGeom>
            <a:ln w="1727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96174" y="3463401"/>
              <a:ext cx="122555" cy="155575"/>
            </a:xfrm>
            <a:custGeom>
              <a:avLst/>
              <a:gdLst/>
              <a:ahLst/>
              <a:cxnLst/>
              <a:rect l="l" t="t" r="r" b="b"/>
              <a:pathLst>
                <a:path w="122554" h="155575">
                  <a:moveTo>
                    <a:pt x="97836" y="0"/>
                  </a:moveTo>
                  <a:lnTo>
                    <a:pt x="0" y="44370"/>
                  </a:lnTo>
                  <a:lnTo>
                    <a:pt x="122406" y="155562"/>
                  </a:lnTo>
                  <a:lnTo>
                    <a:pt x="9783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90910" y="2399449"/>
            <a:ext cx="1336675" cy="41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9380">
              <a:lnSpc>
                <a:spcPct val="101000"/>
              </a:lnSpc>
              <a:spcBef>
                <a:spcPts val="95"/>
              </a:spcBef>
            </a:pPr>
            <a:r>
              <a:rPr sz="1250" spc="70" dirty="0">
                <a:latin typeface="Arial MT"/>
                <a:cs typeface="Arial MT"/>
              </a:rPr>
              <a:t>Good </a:t>
            </a:r>
            <a:r>
              <a:rPr sz="1250" spc="45" dirty="0">
                <a:latin typeface="Arial MT"/>
                <a:cs typeface="Arial MT"/>
              </a:rPr>
              <a:t>security 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spc="45" dirty="0">
                <a:latin typeface="Arial MT"/>
                <a:cs typeface="Arial MT"/>
              </a:rPr>
              <a:t>controls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65" dirty="0">
                <a:latin typeface="Arial MT"/>
                <a:cs typeface="Arial MT"/>
              </a:rPr>
              <a:t>can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50" dirty="0">
                <a:latin typeface="Arial MT"/>
                <a:cs typeface="Arial MT"/>
              </a:rPr>
              <a:t>stop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7570" y="2784345"/>
            <a:ext cx="114363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45" dirty="0">
                <a:latin typeface="Arial MT"/>
                <a:cs typeface="Arial MT"/>
              </a:rPr>
              <a:t>certain</a:t>
            </a:r>
            <a:r>
              <a:rPr sz="1250" spc="-45" dirty="0">
                <a:latin typeface="Arial MT"/>
                <a:cs typeface="Arial MT"/>
              </a:rPr>
              <a:t> </a:t>
            </a:r>
            <a:r>
              <a:rPr sz="1250" spc="50" dirty="0">
                <a:latin typeface="Arial MT"/>
                <a:cs typeface="Arial MT"/>
              </a:rPr>
              <a:t>attacks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99212" y="3385746"/>
            <a:ext cx="1085850" cy="41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04">
              <a:lnSpc>
                <a:spcPct val="101000"/>
              </a:lnSpc>
              <a:spcBef>
                <a:spcPts val="95"/>
              </a:spcBef>
            </a:pPr>
            <a:r>
              <a:rPr sz="1250" spc="70" dirty="0">
                <a:latin typeface="Arial MT"/>
                <a:cs typeface="Arial MT"/>
              </a:rPr>
              <a:t>Poor </a:t>
            </a:r>
            <a:r>
              <a:rPr sz="1250" spc="55" dirty="0">
                <a:latin typeface="Arial MT"/>
                <a:cs typeface="Arial MT"/>
              </a:rPr>
              <a:t>security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55" dirty="0">
                <a:latin typeface="Arial MT"/>
                <a:cs typeface="Arial MT"/>
              </a:rPr>
              <a:t>policies</a:t>
            </a:r>
            <a:r>
              <a:rPr sz="1250" spc="-30" dirty="0">
                <a:latin typeface="Arial MT"/>
                <a:cs typeface="Arial MT"/>
              </a:rPr>
              <a:t> </a:t>
            </a:r>
            <a:r>
              <a:rPr sz="1250" spc="65" dirty="0">
                <a:latin typeface="Arial MT"/>
                <a:cs typeface="Arial MT"/>
              </a:rPr>
              <a:t>could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53207" y="3770643"/>
            <a:ext cx="977900" cy="41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>
              <a:lnSpc>
                <a:spcPct val="101000"/>
              </a:lnSpc>
              <a:spcBef>
                <a:spcPts val="95"/>
              </a:spcBef>
            </a:pPr>
            <a:r>
              <a:rPr sz="1250" spc="45" dirty="0">
                <a:latin typeface="Arial MT"/>
                <a:cs typeface="Arial MT"/>
              </a:rPr>
              <a:t>let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spc="75" dirty="0">
                <a:latin typeface="Arial MT"/>
                <a:cs typeface="Arial MT"/>
              </a:rPr>
              <a:t>an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60" dirty="0">
                <a:latin typeface="Arial MT"/>
                <a:cs typeface="Arial MT"/>
              </a:rPr>
              <a:t>attack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65" dirty="0">
                <a:latin typeface="Arial MT"/>
                <a:cs typeface="Arial MT"/>
              </a:rPr>
              <a:t>through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23829" y="5242785"/>
            <a:ext cx="109855" cy="189865"/>
            <a:chOff x="6023829" y="5242785"/>
            <a:chExt cx="109855" cy="189865"/>
          </a:xfrm>
        </p:grpSpPr>
        <p:sp>
          <p:nvSpPr>
            <p:cNvPr id="27" name="object 27"/>
            <p:cNvSpPr/>
            <p:nvPr/>
          </p:nvSpPr>
          <p:spPr>
            <a:xfrm>
              <a:off x="6078559" y="5282558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h="140970">
                  <a:moveTo>
                    <a:pt x="0" y="0"/>
                  </a:moveTo>
                  <a:lnTo>
                    <a:pt x="0" y="140647"/>
                  </a:lnTo>
                </a:path>
              </a:pathLst>
            </a:custGeom>
            <a:ln w="1765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23829" y="5242785"/>
              <a:ext cx="109855" cy="50165"/>
            </a:xfrm>
            <a:custGeom>
              <a:avLst/>
              <a:gdLst/>
              <a:ahLst/>
              <a:cxnLst/>
              <a:rect l="l" t="t" r="r" b="b"/>
              <a:pathLst>
                <a:path w="109854" h="50164">
                  <a:moveTo>
                    <a:pt x="54729" y="0"/>
                  </a:moveTo>
                  <a:lnTo>
                    <a:pt x="0" y="49715"/>
                  </a:lnTo>
                  <a:lnTo>
                    <a:pt x="109312" y="49715"/>
                  </a:lnTo>
                  <a:lnTo>
                    <a:pt x="5472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044530" y="5382437"/>
            <a:ext cx="1791970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105" dirty="0">
                <a:latin typeface="Arial MT"/>
                <a:cs typeface="Arial MT"/>
              </a:rPr>
              <a:t>NO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55" dirty="0">
                <a:latin typeface="Arial MT"/>
                <a:cs typeface="Arial MT"/>
              </a:rPr>
              <a:t>security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55" dirty="0">
                <a:latin typeface="Arial MT"/>
                <a:cs typeface="Arial MT"/>
              </a:rPr>
              <a:t>policies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60" dirty="0">
                <a:latin typeface="Arial MT"/>
                <a:cs typeface="Arial MT"/>
              </a:rPr>
              <a:t>or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89629" y="5622442"/>
            <a:ext cx="36830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5" dirty="0">
                <a:solidFill>
                  <a:srgbClr val="404040"/>
                </a:solidFill>
                <a:latin typeface="Verdana"/>
                <a:cs typeface="Verdana"/>
              </a:rPr>
              <a:t>Motive</a:t>
            </a:r>
            <a:r>
              <a:rPr sz="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800" spc="-170" dirty="0">
                <a:solidFill>
                  <a:srgbClr val="404040"/>
                </a:solidFill>
                <a:latin typeface="Verdana"/>
                <a:cs typeface="Verdana"/>
              </a:rPr>
              <a:t>+</a:t>
            </a:r>
            <a:r>
              <a:rPr sz="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404040"/>
                </a:solidFill>
                <a:latin typeface="Verdana"/>
                <a:cs typeface="Verdana"/>
              </a:rPr>
              <a:t>Means</a:t>
            </a:r>
            <a:r>
              <a:rPr sz="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800" spc="-170" dirty="0">
                <a:solidFill>
                  <a:srgbClr val="404040"/>
                </a:solidFill>
                <a:latin typeface="Verdana"/>
                <a:cs typeface="Verdana"/>
              </a:rPr>
              <a:t>+</a:t>
            </a:r>
            <a:r>
              <a:rPr sz="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800" spc="-105" dirty="0">
                <a:solidFill>
                  <a:srgbClr val="404040"/>
                </a:solidFill>
                <a:latin typeface="Verdana"/>
                <a:cs typeface="Verdana"/>
              </a:rPr>
              <a:t>Opportunit</a:t>
            </a:r>
            <a:r>
              <a:rPr sz="1875" spc="-157" baseline="17777" dirty="0">
                <a:latin typeface="Arial MT"/>
                <a:cs typeface="Arial MT"/>
              </a:rPr>
              <a:t>c</a:t>
            </a:r>
            <a:r>
              <a:rPr sz="800" spc="-1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75" spc="-157" baseline="17777" dirty="0">
                <a:latin typeface="Arial MT"/>
                <a:cs typeface="Arial MT"/>
              </a:rPr>
              <a:t>o</a:t>
            </a:r>
            <a:r>
              <a:rPr sz="800" spc="-10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75" spc="-390" baseline="17777" dirty="0">
                <a:latin typeface="Arial MT"/>
                <a:cs typeface="Arial MT"/>
              </a:rPr>
              <a:t>n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75" spc="-390" baseline="17777" dirty="0">
                <a:latin typeface="Arial MT"/>
                <a:cs typeface="Arial MT"/>
              </a:rPr>
              <a:t>t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75" spc="-390" baseline="17777" dirty="0">
                <a:latin typeface="Arial MT"/>
                <a:cs typeface="Arial MT"/>
              </a:rPr>
              <a:t>ro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TA</a:t>
            </a:r>
            <a:r>
              <a:rPr sz="1875" spc="-390" baseline="17777" dirty="0">
                <a:latin typeface="Arial MT"/>
                <a:cs typeface="Arial MT"/>
              </a:rPr>
              <a:t>ls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75" spc="-390" baseline="17777" dirty="0">
                <a:latin typeface="Arial MT"/>
                <a:cs typeface="Arial MT"/>
              </a:rPr>
              <a:t>c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875" spc="-390" baseline="17777" dirty="0">
                <a:latin typeface="Arial MT"/>
                <a:cs typeface="Arial MT"/>
              </a:rPr>
              <a:t>o</a:t>
            </a:r>
            <a:r>
              <a:rPr sz="1300" i="1" spc="-260" dirty="0">
                <a:solidFill>
                  <a:srgbClr val="404040"/>
                </a:solidFill>
                <a:latin typeface="Verdana"/>
                <a:cs typeface="Verdana"/>
              </a:rPr>
              <a:t>!</a:t>
            </a:r>
            <a:r>
              <a:rPr sz="1875" spc="-390" baseline="17777" dirty="0">
                <a:latin typeface="Arial MT"/>
                <a:cs typeface="Arial MT"/>
              </a:rPr>
              <a:t>uld</a:t>
            </a:r>
            <a:r>
              <a:rPr sz="1875" spc="-52" baseline="17777" dirty="0">
                <a:latin typeface="Arial MT"/>
                <a:cs typeface="Arial MT"/>
              </a:rPr>
              <a:t> </a:t>
            </a:r>
            <a:r>
              <a:rPr sz="1875" spc="112" baseline="17777" dirty="0">
                <a:latin typeface="Arial MT"/>
                <a:cs typeface="Arial MT"/>
              </a:rPr>
              <a:t>be</a:t>
            </a:r>
            <a:r>
              <a:rPr sz="1875" spc="67" baseline="17777" dirty="0">
                <a:latin typeface="Arial MT"/>
                <a:cs typeface="Arial MT"/>
              </a:rPr>
              <a:t> </a:t>
            </a:r>
            <a:r>
              <a:rPr sz="1875" spc="89" baseline="17777" dirty="0">
                <a:latin typeface="Arial MT"/>
                <a:cs typeface="Arial MT"/>
              </a:rPr>
              <a:t>disastrous</a:t>
            </a:r>
            <a:endParaRPr sz="1875" baseline="17777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408691" y="4509437"/>
            <a:ext cx="471805" cy="126364"/>
            <a:chOff x="5408691" y="4509437"/>
            <a:chExt cx="471805" cy="126364"/>
          </a:xfrm>
        </p:grpSpPr>
        <p:sp>
          <p:nvSpPr>
            <p:cNvPr id="32" name="object 32"/>
            <p:cNvSpPr/>
            <p:nvPr/>
          </p:nvSpPr>
          <p:spPr>
            <a:xfrm>
              <a:off x="5416946" y="4554609"/>
              <a:ext cx="317500" cy="73025"/>
            </a:xfrm>
            <a:custGeom>
              <a:avLst/>
              <a:gdLst/>
              <a:ahLst/>
              <a:cxnLst/>
              <a:rect l="l" t="t" r="r" b="b"/>
              <a:pathLst>
                <a:path w="317500" h="73025">
                  <a:moveTo>
                    <a:pt x="0" y="72569"/>
                  </a:moveTo>
                  <a:lnTo>
                    <a:pt x="317050" y="0"/>
                  </a:lnTo>
                </a:path>
              </a:pathLst>
            </a:custGeom>
            <a:ln w="1611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07220" y="4509437"/>
              <a:ext cx="172720" cy="96520"/>
            </a:xfrm>
            <a:custGeom>
              <a:avLst/>
              <a:gdLst/>
              <a:ahLst/>
              <a:cxnLst/>
              <a:rect l="l" t="t" r="r" b="b"/>
              <a:pathLst>
                <a:path w="172720" h="96520">
                  <a:moveTo>
                    <a:pt x="0" y="0"/>
                  </a:moveTo>
                  <a:lnTo>
                    <a:pt x="26776" y="96357"/>
                  </a:lnTo>
                  <a:lnTo>
                    <a:pt x="172722" y="11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79285" y="2804373"/>
            <a:ext cx="861060" cy="701040"/>
          </a:xfrm>
          <a:prstGeom prst="rect">
            <a:avLst/>
          </a:prstGeom>
          <a:solidFill>
            <a:srgbClr val="808000"/>
          </a:solidFill>
          <a:ln w="1005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62230" marR="54610" indent="-635" algn="ctr">
              <a:lnSpc>
                <a:spcPct val="101000"/>
              </a:lnSpc>
              <a:spcBef>
                <a:spcPts val="355"/>
              </a:spcBef>
            </a:pP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Non- </a:t>
            </a:r>
            <a:r>
              <a:rPr sz="12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Threats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45842" y="3318263"/>
            <a:ext cx="109855" cy="1332230"/>
            <a:chOff x="5245842" y="3318263"/>
            <a:chExt cx="109855" cy="1332230"/>
          </a:xfrm>
        </p:grpSpPr>
        <p:sp>
          <p:nvSpPr>
            <p:cNvPr id="36" name="object 36"/>
            <p:cNvSpPr/>
            <p:nvPr/>
          </p:nvSpPr>
          <p:spPr>
            <a:xfrm>
              <a:off x="5300572" y="3454981"/>
              <a:ext cx="0" cy="1186815"/>
            </a:xfrm>
            <a:custGeom>
              <a:avLst/>
              <a:gdLst/>
              <a:ahLst/>
              <a:cxnLst/>
              <a:rect l="l" t="t" r="r" b="b"/>
              <a:pathLst>
                <a:path h="1186814">
                  <a:moveTo>
                    <a:pt x="0" y="0"/>
                  </a:moveTo>
                  <a:lnTo>
                    <a:pt x="0" y="1186363"/>
                  </a:lnTo>
                </a:path>
              </a:pathLst>
            </a:custGeom>
            <a:ln w="1765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5842" y="3318263"/>
              <a:ext cx="109855" cy="149225"/>
            </a:xfrm>
            <a:custGeom>
              <a:avLst/>
              <a:gdLst/>
              <a:ahLst/>
              <a:cxnLst/>
              <a:rect l="l" t="t" r="r" b="b"/>
              <a:pathLst>
                <a:path w="109854" h="149225">
                  <a:moveTo>
                    <a:pt x="54729" y="0"/>
                  </a:moveTo>
                  <a:lnTo>
                    <a:pt x="0" y="149147"/>
                  </a:lnTo>
                  <a:lnTo>
                    <a:pt x="109459" y="149147"/>
                  </a:lnTo>
                  <a:lnTo>
                    <a:pt x="5472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68692" y="4016797"/>
            <a:ext cx="861060" cy="701040"/>
          </a:xfrm>
          <a:prstGeom prst="rect">
            <a:avLst/>
          </a:prstGeom>
          <a:solidFill>
            <a:srgbClr val="808000"/>
          </a:solidFill>
          <a:ln w="10054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130810" marR="54610" indent="-69215">
              <a:lnSpc>
                <a:spcPct val="101000"/>
              </a:lnSpc>
              <a:spcBef>
                <a:spcPts val="1115"/>
              </a:spcBef>
            </a:pP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Threats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79285" y="5450544"/>
            <a:ext cx="861060" cy="701040"/>
          </a:xfrm>
          <a:prstGeom prst="rect">
            <a:avLst/>
          </a:prstGeom>
          <a:solidFill>
            <a:srgbClr val="808000"/>
          </a:solidFill>
          <a:ln w="10054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62230" marR="54610" indent="83185">
              <a:lnSpc>
                <a:spcPct val="101000"/>
              </a:lnSpc>
              <a:spcBef>
                <a:spcPts val="1115"/>
              </a:spcBef>
            </a:pPr>
            <a:r>
              <a:rPr sz="1250" spc="60" dirty="0">
                <a:solidFill>
                  <a:srgbClr val="FFFFFF"/>
                </a:solidFill>
                <a:latin typeface="Arial MT"/>
                <a:cs typeface="Arial MT"/>
              </a:rPr>
              <a:t>Natural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50" spc="5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025350" y="3135437"/>
            <a:ext cx="5123180" cy="1582420"/>
            <a:chOff x="2025350" y="3135437"/>
            <a:chExt cx="5123180" cy="1582420"/>
          </a:xfrm>
        </p:grpSpPr>
        <p:sp>
          <p:nvSpPr>
            <p:cNvPr id="41" name="object 41"/>
            <p:cNvSpPr/>
            <p:nvPr/>
          </p:nvSpPr>
          <p:spPr>
            <a:xfrm>
              <a:off x="2039955" y="3197983"/>
              <a:ext cx="4919345" cy="0"/>
            </a:xfrm>
            <a:custGeom>
              <a:avLst/>
              <a:gdLst/>
              <a:ahLst/>
              <a:cxnLst/>
              <a:rect l="l" t="t" r="r" b="b"/>
              <a:pathLst>
                <a:path w="4919345">
                  <a:moveTo>
                    <a:pt x="0" y="0"/>
                  </a:moveTo>
                  <a:lnTo>
                    <a:pt x="4919136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41878" y="3135437"/>
              <a:ext cx="207010" cy="125095"/>
            </a:xfrm>
            <a:custGeom>
              <a:avLst/>
              <a:gdLst/>
              <a:ahLst/>
              <a:cxnLst/>
              <a:rect l="l" t="t" r="r" b="b"/>
              <a:pathLst>
                <a:path w="207009" h="125095">
                  <a:moveTo>
                    <a:pt x="0" y="0"/>
                  </a:moveTo>
                  <a:lnTo>
                    <a:pt x="0" y="125091"/>
                  </a:lnTo>
                  <a:lnTo>
                    <a:pt x="206413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26595" y="4016796"/>
              <a:ext cx="861060" cy="701040"/>
            </a:xfrm>
            <a:custGeom>
              <a:avLst/>
              <a:gdLst/>
              <a:ahLst/>
              <a:cxnLst/>
              <a:rect l="l" t="t" r="r" b="b"/>
              <a:pathLst>
                <a:path w="861060" h="701039">
                  <a:moveTo>
                    <a:pt x="860670" y="0"/>
                  </a:moveTo>
                  <a:lnTo>
                    <a:pt x="0" y="0"/>
                  </a:lnTo>
                  <a:lnTo>
                    <a:pt x="0" y="700591"/>
                  </a:lnTo>
                  <a:lnTo>
                    <a:pt x="860670" y="700591"/>
                  </a:lnTo>
                  <a:lnTo>
                    <a:pt x="860670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426595" y="4016797"/>
            <a:ext cx="861060" cy="701040"/>
          </a:xfrm>
          <a:prstGeom prst="rect">
            <a:avLst/>
          </a:prstGeom>
          <a:ln w="1005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5730" marR="118110" algn="ctr">
              <a:lnSpc>
                <a:spcPct val="101000"/>
              </a:lnSpc>
              <a:spcBef>
                <a:spcPts val="355"/>
              </a:spcBef>
            </a:pP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ti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2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70" dirty="0">
                <a:solidFill>
                  <a:srgbClr val="FFFFFF"/>
                </a:solidFill>
                <a:latin typeface="Arial MT"/>
                <a:cs typeface="Arial MT"/>
              </a:rPr>
              <a:t>Goals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014758" y="2341002"/>
            <a:ext cx="5133975" cy="3566160"/>
            <a:chOff x="2014758" y="2341002"/>
            <a:chExt cx="5133975" cy="3566160"/>
          </a:xfrm>
        </p:grpSpPr>
        <p:sp>
          <p:nvSpPr>
            <p:cNvPr id="46" name="object 46"/>
            <p:cNvSpPr/>
            <p:nvPr/>
          </p:nvSpPr>
          <p:spPr>
            <a:xfrm>
              <a:off x="2029363" y="440078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80">
                  <a:moveTo>
                    <a:pt x="0" y="0"/>
                  </a:moveTo>
                  <a:lnTo>
                    <a:pt x="207885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0034" y="4338238"/>
              <a:ext cx="207010" cy="125095"/>
            </a:xfrm>
            <a:custGeom>
              <a:avLst/>
              <a:gdLst/>
              <a:ahLst/>
              <a:cxnLst/>
              <a:rect l="l" t="t" r="r" b="b"/>
              <a:pathLst>
                <a:path w="207010" h="125095">
                  <a:moveTo>
                    <a:pt x="0" y="0"/>
                  </a:moveTo>
                  <a:lnTo>
                    <a:pt x="0" y="125091"/>
                  </a:lnTo>
                  <a:lnTo>
                    <a:pt x="206560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39955" y="5844186"/>
              <a:ext cx="4919345" cy="0"/>
            </a:xfrm>
            <a:custGeom>
              <a:avLst/>
              <a:gdLst/>
              <a:ahLst/>
              <a:cxnLst/>
              <a:rect l="l" t="t" r="r" b="b"/>
              <a:pathLst>
                <a:path w="4919345">
                  <a:moveTo>
                    <a:pt x="0" y="0"/>
                  </a:moveTo>
                  <a:lnTo>
                    <a:pt x="4919136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41878" y="5781640"/>
              <a:ext cx="207010" cy="125095"/>
            </a:xfrm>
            <a:custGeom>
              <a:avLst/>
              <a:gdLst/>
              <a:ahLst/>
              <a:cxnLst/>
              <a:rect l="l" t="t" r="r" b="b"/>
              <a:pathLst>
                <a:path w="207009" h="125095">
                  <a:moveTo>
                    <a:pt x="0" y="0"/>
                  </a:moveTo>
                  <a:lnTo>
                    <a:pt x="0" y="125091"/>
                  </a:lnTo>
                  <a:lnTo>
                    <a:pt x="206413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5478" y="2346399"/>
              <a:ext cx="1224653" cy="277610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085478" y="2346399"/>
              <a:ext cx="1224915" cy="2776220"/>
            </a:xfrm>
            <a:custGeom>
              <a:avLst/>
              <a:gdLst/>
              <a:ahLst/>
              <a:cxnLst/>
              <a:rect l="l" t="t" r="r" b="b"/>
              <a:pathLst>
                <a:path w="1224914" h="2776220">
                  <a:moveTo>
                    <a:pt x="0" y="0"/>
                  </a:moveTo>
                  <a:lnTo>
                    <a:pt x="1224653" y="2197785"/>
                  </a:lnTo>
                  <a:lnTo>
                    <a:pt x="1224653" y="2776105"/>
                  </a:lnTo>
                  <a:lnTo>
                    <a:pt x="902306" y="2197785"/>
                  </a:lnTo>
                  <a:lnTo>
                    <a:pt x="902306" y="2024314"/>
                  </a:lnTo>
                  <a:lnTo>
                    <a:pt x="773426" y="1735107"/>
                  </a:lnTo>
                  <a:lnTo>
                    <a:pt x="773426" y="1966446"/>
                  </a:lnTo>
                  <a:lnTo>
                    <a:pt x="289979" y="1077175"/>
                  </a:lnTo>
                  <a:lnTo>
                    <a:pt x="289979" y="874837"/>
                  </a:lnTo>
                  <a:lnTo>
                    <a:pt x="128879" y="607281"/>
                  </a:lnTo>
                  <a:lnTo>
                    <a:pt x="128879" y="809752"/>
                  </a:lnTo>
                  <a:lnTo>
                    <a:pt x="0" y="578413"/>
                  </a:lnTo>
                  <a:lnTo>
                    <a:pt x="0" y="0"/>
                  </a:lnTo>
                  <a:close/>
                </a:path>
              </a:pathLst>
            </a:custGeom>
            <a:ln w="10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29631" y="3679103"/>
              <a:ext cx="662940" cy="0"/>
            </a:xfrm>
            <a:custGeom>
              <a:avLst/>
              <a:gdLst/>
              <a:ahLst/>
              <a:cxnLst/>
              <a:rect l="l" t="t" r="r" b="b"/>
              <a:pathLst>
                <a:path w="662939">
                  <a:moveTo>
                    <a:pt x="0" y="0"/>
                  </a:moveTo>
                  <a:lnTo>
                    <a:pt x="662348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74766" y="3616557"/>
              <a:ext cx="207010" cy="125095"/>
            </a:xfrm>
            <a:custGeom>
              <a:avLst/>
              <a:gdLst/>
              <a:ahLst/>
              <a:cxnLst/>
              <a:rect l="l" t="t" r="r" b="b"/>
              <a:pathLst>
                <a:path w="207010" h="125095">
                  <a:moveTo>
                    <a:pt x="0" y="0"/>
                  </a:moveTo>
                  <a:lnTo>
                    <a:pt x="0" y="125091"/>
                  </a:lnTo>
                  <a:lnTo>
                    <a:pt x="206560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26192" y="3352142"/>
              <a:ext cx="803910" cy="654685"/>
            </a:xfrm>
            <a:custGeom>
              <a:avLst/>
              <a:gdLst/>
              <a:ahLst/>
              <a:cxnLst/>
              <a:rect l="l" t="t" r="r" b="b"/>
              <a:pathLst>
                <a:path w="803910" h="654685">
                  <a:moveTo>
                    <a:pt x="803586" y="0"/>
                  </a:moveTo>
                  <a:lnTo>
                    <a:pt x="0" y="0"/>
                  </a:lnTo>
                  <a:lnTo>
                    <a:pt x="0" y="654123"/>
                  </a:lnTo>
                  <a:lnTo>
                    <a:pt x="803586" y="654123"/>
                  </a:lnTo>
                  <a:lnTo>
                    <a:pt x="803586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026191" y="3352142"/>
            <a:ext cx="802005" cy="654685"/>
          </a:xfrm>
          <a:prstGeom prst="rect">
            <a:avLst/>
          </a:prstGeom>
          <a:ln w="10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62865" marR="53340" algn="ctr">
              <a:lnSpc>
                <a:spcPct val="101000"/>
              </a:lnSpc>
              <a:spcBef>
                <a:spcPts val="170"/>
              </a:spcBef>
            </a:pP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hod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2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26191" y="4075346"/>
            <a:ext cx="802005" cy="651510"/>
          </a:xfrm>
          <a:prstGeom prst="rect">
            <a:avLst/>
          </a:prstGeom>
          <a:solidFill>
            <a:srgbClr val="008080"/>
          </a:solidFill>
          <a:ln w="10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0960" marR="55244" algn="ctr">
              <a:lnSpc>
                <a:spcPct val="101000"/>
              </a:lnSpc>
              <a:spcBef>
                <a:spcPts val="160"/>
              </a:spcBef>
            </a:pP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hod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2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26191" y="4832349"/>
            <a:ext cx="800100" cy="651510"/>
          </a:xfrm>
          <a:prstGeom prst="rect">
            <a:avLst/>
          </a:prstGeom>
          <a:solidFill>
            <a:srgbClr val="008080"/>
          </a:solidFill>
          <a:ln w="10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0960" marR="53340" algn="ctr">
              <a:lnSpc>
                <a:spcPct val="101000"/>
              </a:lnSpc>
              <a:spcBef>
                <a:spcPts val="160"/>
              </a:spcBef>
            </a:pPr>
            <a:r>
              <a:rPr sz="1250" spc="114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hod</a:t>
            </a:r>
            <a:r>
              <a:rPr sz="1250" spc="45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250" spc="7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2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65" dirty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825806" y="3197983"/>
            <a:ext cx="2322830" cy="2047239"/>
            <a:chOff x="4825806" y="3197983"/>
            <a:chExt cx="2322830" cy="2047239"/>
          </a:xfrm>
        </p:grpSpPr>
        <p:sp>
          <p:nvSpPr>
            <p:cNvPr id="59" name="object 59"/>
            <p:cNvSpPr/>
            <p:nvPr/>
          </p:nvSpPr>
          <p:spPr>
            <a:xfrm>
              <a:off x="4825806" y="5182645"/>
              <a:ext cx="2202180" cy="0"/>
            </a:xfrm>
            <a:custGeom>
              <a:avLst/>
              <a:gdLst/>
              <a:ahLst/>
              <a:cxnLst/>
              <a:rect l="l" t="t" r="r" b="b"/>
              <a:pathLst>
                <a:path w="2202179">
                  <a:moveTo>
                    <a:pt x="0" y="0"/>
                  </a:moveTo>
                  <a:lnTo>
                    <a:pt x="2202139" y="0"/>
                  </a:lnTo>
                </a:path>
              </a:pathLst>
            </a:custGeom>
            <a:ln w="28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10732" y="5120099"/>
              <a:ext cx="137795" cy="125095"/>
            </a:xfrm>
            <a:custGeom>
              <a:avLst/>
              <a:gdLst/>
              <a:ahLst/>
              <a:cxnLst/>
              <a:rect l="l" t="t" r="r" b="b"/>
              <a:pathLst>
                <a:path w="137795" h="125095">
                  <a:moveTo>
                    <a:pt x="0" y="0"/>
                  </a:moveTo>
                  <a:lnTo>
                    <a:pt x="0" y="125091"/>
                  </a:lnTo>
                  <a:lnTo>
                    <a:pt x="137560" y="6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41997" y="3237809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h="140970">
                  <a:moveTo>
                    <a:pt x="0" y="0"/>
                  </a:moveTo>
                  <a:lnTo>
                    <a:pt x="0" y="140594"/>
                  </a:lnTo>
                </a:path>
              </a:pathLst>
            </a:custGeom>
            <a:ln w="1765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87267" y="3197983"/>
              <a:ext cx="109855" cy="50165"/>
            </a:xfrm>
            <a:custGeom>
              <a:avLst/>
              <a:gdLst/>
              <a:ahLst/>
              <a:cxnLst/>
              <a:rect l="l" t="t" r="r" b="b"/>
              <a:pathLst>
                <a:path w="109854" h="50164">
                  <a:moveTo>
                    <a:pt x="54729" y="0"/>
                  </a:moveTo>
                  <a:lnTo>
                    <a:pt x="0" y="49715"/>
                  </a:lnTo>
                  <a:lnTo>
                    <a:pt x="109312" y="49715"/>
                  </a:lnTo>
                  <a:lnTo>
                    <a:pt x="5472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41997" y="417906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182023"/>
                  </a:moveTo>
                  <a:lnTo>
                    <a:pt x="0" y="0"/>
                  </a:lnTo>
                </a:path>
              </a:pathLst>
            </a:custGeom>
            <a:ln w="1765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87267" y="4351068"/>
              <a:ext cx="109855" cy="50165"/>
            </a:xfrm>
            <a:custGeom>
              <a:avLst/>
              <a:gdLst/>
              <a:ahLst/>
              <a:cxnLst/>
              <a:rect l="l" t="t" r="r" b="b"/>
              <a:pathLst>
                <a:path w="109854" h="50164">
                  <a:moveTo>
                    <a:pt x="109312" y="0"/>
                  </a:moveTo>
                  <a:lnTo>
                    <a:pt x="0" y="0"/>
                  </a:lnTo>
                  <a:lnTo>
                    <a:pt x="54729" y="49715"/>
                  </a:lnTo>
                  <a:lnTo>
                    <a:pt x="109312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40B11B-9A27-4D8E-9462-8F4624475F74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932815"/>
            <a:ext cx="408495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215" dirty="0">
                <a:latin typeface="Tahoma"/>
                <a:cs typeface="Tahoma"/>
              </a:rPr>
              <a:t>6</a:t>
            </a:r>
            <a:r>
              <a:rPr sz="2800" b="1" spc="-114" dirty="0">
                <a:latin typeface="Tahoma"/>
                <a:cs typeface="Tahoma"/>
              </a:rPr>
              <a:t>.</a:t>
            </a:r>
            <a:r>
              <a:rPr sz="2800" b="1" spc="-215" dirty="0">
                <a:latin typeface="Tahoma"/>
                <a:cs typeface="Tahoma"/>
              </a:rPr>
              <a:t>2</a:t>
            </a:r>
            <a:r>
              <a:rPr sz="2800" b="1" spc="-105" dirty="0">
                <a:latin typeface="Tahoma"/>
                <a:cs typeface="Tahoma"/>
              </a:rPr>
              <a:t>.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365" dirty="0">
                <a:latin typeface="Tahoma"/>
                <a:cs typeface="Tahoma"/>
              </a:rPr>
              <a:t>Th</a:t>
            </a:r>
            <a:r>
              <a:rPr sz="2800" b="1" spc="-250" dirty="0">
                <a:latin typeface="Tahoma"/>
                <a:cs typeface="Tahoma"/>
              </a:rPr>
              <a:t>r</a:t>
            </a:r>
            <a:r>
              <a:rPr sz="2800" b="1" spc="-20" dirty="0">
                <a:latin typeface="Tahoma"/>
                <a:cs typeface="Tahoma"/>
              </a:rPr>
              <a:t>ea</a:t>
            </a:r>
            <a:r>
              <a:rPr sz="2800" b="1" spc="-10" dirty="0">
                <a:latin typeface="Tahoma"/>
                <a:cs typeface="Tahoma"/>
              </a:rPr>
              <a:t>t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45" dirty="0">
                <a:latin typeface="Tahoma"/>
                <a:cs typeface="Tahoma"/>
              </a:rPr>
              <a:t>Agents  </a:t>
            </a:r>
            <a:r>
              <a:rPr sz="2800" b="1" spc="35" dirty="0">
                <a:latin typeface="Tahoma"/>
                <a:cs typeface="Tahoma"/>
              </a:rPr>
              <a:t>Common</a:t>
            </a:r>
            <a:r>
              <a:rPr sz="2800" b="1" spc="-20" dirty="0">
                <a:latin typeface="Tahoma"/>
                <a:cs typeface="Tahoma"/>
              </a:rPr>
              <a:t> </a:t>
            </a:r>
            <a:r>
              <a:rPr sz="2800" b="1" spc="-365" dirty="0">
                <a:latin typeface="Tahoma"/>
                <a:cs typeface="Tahoma"/>
              </a:rPr>
              <a:t>Th</a:t>
            </a:r>
            <a:r>
              <a:rPr sz="2800" b="1" spc="-250" dirty="0">
                <a:latin typeface="Tahoma"/>
                <a:cs typeface="Tahoma"/>
              </a:rPr>
              <a:t>r</a:t>
            </a:r>
            <a:r>
              <a:rPr sz="2800" b="1" spc="-20" dirty="0">
                <a:latin typeface="Tahoma"/>
                <a:cs typeface="Tahoma"/>
              </a:rPr>
              <a:t>ea</a:t>
            </a:r>
            <a:r>
              <a:rPr sz="2800" b="1" spc="-10" dirty="0">
                <a:latin typeface="Tahoma"/>
                <a:cs typeface="Tahoma"/>
              </a:rPr>
              <a:t>t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50" dirty="0">
                <a:latin typeface="Tahoma"/>
                <a:cs typeface="Tahoma"/>
              </a:rPr>
              <a:t>Agents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99842"/>
            <a:ext cx="212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treat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275" y="2793619"/>
            <a:ext cx="7804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29654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entity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because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is</a:t>
            </a:r>
            <a:r>
              <a:rPr sz="2400" spc="-5" dirty="0">
                <a:latin typeface="Calibri"/>
                <a:cs typeface="Calibri"/>
              </a:rPr>
              <a:t> capable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carrying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32632"/>
            <a:ext cx="7581900" cy="23628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attack.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Originated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from?</a:t>
            </a:r>
            <a:endParaRPr sz="2400">
              <a:latin typeface="Calibri"/>
              <a:cs typeface="Calibri"/>
            </a:endParaRPr>
          </a:p>
          <a:p>
            <a:pPr marL="698500" marR="5080" lvl="1" indent="-283845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10" dirty="0">
                <a:latin typeface="Calibri"/>
                <a:cs typeface="Calibri"/>
              </a:rPr>
              <a:t> internally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externally,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Relationship?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D55BD57-0AA1-46E7-BDBE-11FC1CE5B6E8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37970"/>
            <a:ext cx="6501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20" dirty="0">
                <a:latin typeface="Tahoma"/>
                <a:cs typeface="Tahoma"/>
              </a:rPr>
              <a:t>Types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-130" dirty="0">
                <a:latin typeface="Tahoma"/>
                <a:cs typeface="Tahoma"/>
              </a:rPr>
              <a:t>of</a:t>
            </a:r>
            <a:r>
              <a:rPr sz="3200" b="1" spc="-50" dirty="0">
                <a:latin typeface="Tahoma"/>
                <a:cs typeface="Tahoma"/>
              </a:rPr>
              <a:t> </a:t>
            </a:r>
            <a:r>
              <a:rPr sz="3200" b="1" spc="-190" dirty="0">
                <a:latin typeface="Tahoma"/>
                <a:cs typeface="Tahoma"/>
              </a:rPr>
              <a:t>Threat</a:t>
            </a:r>
            <a:r>
              <a:rPr sz="3200" b="1" spc="-40" dirty="0">
                <a:latin typeface="Tahoma"/>
                <a:cs typeface="Tahoma"/>
              </a:rPr>
              <a:t> </a:t>
            </a:r>
            <a:r>
              <a:rPr sz="3200" b="1" spc="-75" dirty="0">
                <a:latin typeface="Tahoma"/>
                <a:cs typeface="Tahoma"/>
              </a:rPr>
              <a:t>Agents/Attackers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071242"/>
            <a:ext cx="8684895" cy="443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Anonymous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Attackers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non-trusted</a:t>
            </a:r>
            <a:r>
              <a:rPr sz="2400" spc="-5" dirty="0">
                <a:latin typeface="Calibri"/>
                <a:cs typeface="Calibri"/>
              </a:rPr>
              <a:t> cloud</a:t>
            </a:r>
            <a:r>
              <a:rPr sz="2400" dirty="0">
                <a:latin typeface="Calibri"/>
                <a:cs typeface="Calibri"/>
              </a:rPr>
              <a:t> service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consumer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(typically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external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 programs).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Malicious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Service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Agent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pretending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compromised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malicious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logic.</a:t>
            </a:r>
            <a:endParaRPr sz="2400">
              <a:latin typeface="Calibri"/>
              <a:cs typeface="Calibri"/>
            </a:endParaRPr>
          </a:p>
          <a:p>
            <a:pPr marL="355600" marR="10160" indent="-342900" algn="just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30" dirty="0">
                <a:latin typeface="Calibri"/>
                <a:cs typeface="Calibri"/>
              </a:rPr>
              <a:t>Trusted </a:t>
            </a:r>
            <a:r>
              <a:rPr sz="2400" b="1" spc="-25" dirty="0">
                <a:latin typeface="Calibri"/>
                <a:cs typeface="Calibri"/>
              </a:rPr>
              <a:t>Attacker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20" dirty="0">
                <a:latin typeface="Calibri"/>
                <a:cs typeface="Calibri"/>
              </a:rPr>
              <a:t>attacks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within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cloud’s </a:t>
            </a:r>
            <a:r>
              <a:rPr sz="2400" spc="-5" dirty="0">
                <a:latin typeface="Calibri"/>
                <a:cs typeface="Calibri"/>
              </a:rPr>
              <a:t>trust boundaries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legitimate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credentials.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Malicious</a:t>
            </a:r>
            <a:r>
              <a:rPr sz="2400" b="1" spc="1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Insider</a:t>
            </a:r>
            <a:r>
              <a:rPr sz="2400" b="1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threat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acting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behalf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cloud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provider.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typically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current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former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third</a:t>
            </a:r>
            <a:r>
              <a:rPr sz="2400" spc="-5" dirty="0">
                <a:latin typeface="Calibri"/>
                <a:cs typeface="Calibri"/>
              </a:rPr>
              <a:t> parties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cloud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provider’s </a:t>
            </a:r>
            <a:r>
              <a:rPr sz="2400" spc="-5" dirty="0">
                <a:latin typeface="Calibri"/>
                <a:cs typeface="Calibri"/>
              </a:rPr>
              <a:t> premises.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CB36B85-4277-48FE-9C7D-B9DE1AD54FA2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774319"/>
            <a:ext cx="4196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latin typeface="Tahoma"/>
                <a:cs typeface="Tahoma"/>
              </a:rPr>
              <a:t>Anonymous</a:t>
            </a:r>
            <a:r>
              <a:rPr sz="3200" b="1" spc="-110" dirty="0">
                <a:latin typeface="Tahoma"/>
                <a:cs typeface="Tahoma"/>
              </a:rPr>
              <a:t> </a:t>
            </a:r>
            <a:r>
              <a:rPr sz="3200" b="1" spc="-35" dirty="0">
                <a:latin typeface="Tahoma"/>
                <a:cs typeface="Tahoma"/>
              </a:rPr>
              <a:t>Attacker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147442"/>
            <a:ext cx="8454390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anonymous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attacker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non-trusted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consumer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typically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external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launches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3372434"/>
            <a:ext cx="7005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7720" algn="l"/>
                <a:tab pos="3306445" algn="l"/>
                <a:tab pos="4655185" algn="l"/>
                <a:tab pos="5766435" algn="l"/>
              </a:tabLst>
            </a:pP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ork-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	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gh	</a:t>
            </a:r>
            <a:r>
              <a:rPr sz="2400" spc="-5" dirty="0">
                <a:latin typeface="Calibri"/>
                <a:cs typeface="Calibri"/>
              </a:rPr>
              <a:t>publi</a:t>
            </a:r>
            <a:r>
              <a:rPr sz="2400" dirty="0">
                <a:latin typeface="Calibri"/>
                <a:cs typeface="Calibri"/>
              </a:rPr>
              <a:t>c	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3372434"/>
            <a:ext cx="81095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When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1661160" algn="l"/>
                <a:tab pos="2994660" algn="l"/>
                <a:tab pos="3802379" algn="l"/>
                <a:tab pos="4886325" algn="l"/>
                <a:tab pos="6566534" algn="l"/>
                <a:tab pos="7105650" algn="l"/>
              </a:tabLst>
            </a:pPr>
            <a:r>
              <a:rPr sz="2400" spc="-10" dirty="0">
                <a:latin typeface="Calibri"/>
                <a:cs typeface="Calibri"/>
              </a:rPr>
              <a:t>anonymous	</a:t>
            </a:r>
            <a:r>
              <a:rPr sz="2400" spc="-25" dirty="0">
                <a:latin typeface="Calibri"/>
                <a:cs typeface="Calibri"/>
              </a:rPr>
              <a:t>attackers	</a:t>
            </a:r>
            <a:r>
              <a:rPr sz="2400" spc="-20" dirty="0">
                <a:latin typeface="Calibri"/>
                <a:cs typeface="Calibri"/>
              </a:rPr>
              <a:t>have	</a:t>
            </a:r>
            <a:r>
              <a:rPr sz="2400" spc="-5" dirty="0">
                <a:latin typeface="Calibri"/>
                <a:cs typeface="Calibri"/>
              </a:rPr>
              <a:t>limited	</a:t>
            </a:r>
            <a:r>
              <a:rPr sz="2400" spc="-15" dirty="0">
                <a:latin typeface="Calibri"/>
                <a:cs typeface="Calibri"/>
              </a:rPr>
              <a:t>information	</a:t>
            </a:r>
            <a:r>
              <a:rPr sz="2400" spc="-5" dirty="0">
                <a:latin typeface="Calibri"/>
                <a:cs typeface="Calibri"/>
              </a:rPr>
              <a:t>on	security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104513"/>
            <a:ext cx="8455025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policies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defenses,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inhibit</a:t>
            </a:r>
            <a:r>
              <a:rPr sz="2400" dirty="0">
                <a:latin typeface="Calibri"/>
                <a:cs typeface="Calibri"/>
              </a:rPr>
              <a:t> their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ability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formulate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effective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attacks.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Therefore, </a:t>
            </a:r>
            <a:r>
              <a:rPr sz="2400" spc="-10" dirty="0">
                <a:latin typeface="Calibri"/>
                <a:cs typeface="Calibri"/>
              </a:rPr>
              <a:t>anonymous </a:t>
            </a:r>
            <a:r>
              <a:rPr sz="2400" spc="-25" dirty="0">
                <a:latin typeface="Calibri"/>
                <a:cs typeface="Calibri"/>
              </a:rPr>
              <a:t>attackers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5" dirty="0">
                <a:latin typeface="Calibri"/>
                <a:cs typeface="Calibri"/>
              </a:rPr>
              <a:t>resort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committing </a:t>
            </a:r>
            <a:r>
              <a:rPr sz="2400" spc="-5" dirty="0">
                <a:latin typeface="Calibri"/>
                <a:cs typeface="Calibri"/>
              </a:rPr>
              <a:t>acts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5" dirty="0">
                <a:latin typeface="Calibri"/>
                <a:cs typeface="Calibri"/>
              </a:rPr>
              <a:t>bypassing user </a:t>
            </a:r>
            <a:r>
              <a:rPr sz="2400" spc="-10" dirty="0">
                <a:latin typeface="Calibri"/>
                <a:cs typeface="Calibri"/>
              </a:rPr>
              <a:t>accounts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stealing </a:t>
            </a:r>
            <a:r>
              <a:rPr sz="2400" spc="-5" dirty="0">
                <a:latin typeface="Calibri"/>
                <a:cs typeface="Calibri"/>
              </a:rPr>
              <a:t>user credentials,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ensure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anonymity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substantial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prosecution.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9A45FC-1282-4F7E-A169-8754FF18FA76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5175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85" dirty="0">
                <a:latin typeface="Tahoma"/>
                <a:cs typeface="Tahoma"/>
              </a:rPr>
              <a:t>6.</a:t>
            </a:r>
            <a:r>
              <a:rPr sz="3200" b="1" spc="-235" dirty="0">
                <a:latin typeface="Tahoma"/>
                <a:cs typeface="Tahoma"/>
              </a:rPr>
              <a:t>3</a:t>
            </a:r>
            <a:r>
              <a:rPr sz="3200" b="1" spc="-105" dirty="0">
                <a:latin typeface="Tahoma"/>
                <a:cs typeface="Tahoma"/>
              </a:rPr>
              <a:t>.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40" dirty="0">
                <a:latin typeface="Tahoma"/>
                <a:cs typeface="Tahoma"/>
              </a:rPr>
              <a:t>Cloud</a:t>
            </a:r>
            <a:r>
              <a:rPr sz="3200" b="1" spc="-40" dirty="0">
                <a:latin typeface="Tahoma"/>
                <a:cs typeface="Tahoma"/>
              </a:rPr>
              <a:t> </a:t>
            </a:r>
            <a:r>
              <a:rPr sz="3200" b="1" spc="-140" dirty="0">
                <a:latin typeface="Tahoma"/>
                <a:cs typeface="Tahoma"/>
              </a:rPr>
              <a:t>Securi</a:t>
            </a:r>
            <a:r>
              <a:rPr sz="3200" b="1" spc="-120" dirty="0">
                <a:latin typeface="Tahoma"/>
                <a:cs typeface="Tahoma"/>
              </a:rPr>
              <a:t>t</a:t>
            </a:r>
            <a:r>
              <a:rPr sz="3200" b="1" spc="15" dirty="0">
                <a:latin typeface="Tahoma"/>
                <a:cs typeface="Tahoma"/>
              </a:rPr>
              <a:t>y</a:t>
            </a:r>
            <a:r>
              <a:rPr sz="3200" b="1" spc="-45" dirty="0">
                <a:latin typeface="Tahoma"/>
                <a:cs typeface="Tahoma"/>
              </a:rPr>
              <a:t> </a:t>
            </a:r>
            <a:r>
              <a:rPr sz="3200" b="1" spc="-195" dirty="0">
                <a:latin typeface="Tahoma"/>
                <a:cs typeface="Tahoma"/>
              </a:rPr>
              <a:t>Threats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9828" y="2299842"/>
            <a:ext cx="1149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125" dirty="0">
                <a:latin typeface="Calibri"/>
                <a:cs typeface="Calibri"/>
              </a:rPr>
              <a:t>T</a:t>
            </a: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ff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5813" y="2299842"/>
            <a:ext cx="187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Eavesdropping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5333" y="2665603"/>
            <a:ext cx="11360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passively</a:t>
            </a:r>
            <a:endParaRPr sz="2400">
              <a:latin typeface="Calibri"/>
              <a:cs typeface="Calibri"/>
            </a:endParaRPr>
          </a:p>
          <a:p>
            <a:pPr marL="253365" marR="5080" indent="572770" algn="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by 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2728" y="2665603"/>
            <a:ext cx="15182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315720" algn="l"/>
              </a:tabLst>
            </a:pPr>
            <a:r>
              <a:rPr sz="2400" dirty="0">
                <a:latin typeface="Calibri"/>
                <a:cs typeface="Calibri"/>
              </a:rPr>
              <a:t>–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	is  </a:t>
            </a:r>
            <a:r>
              <a:rPr sz="2400" spc="-15" dirty="0">
                <a:latin typeface="Calibri"/>
                <a:cs typeface="Calibri"/>
              </a:rPr>
              <a:t>intercepted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malicious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9828" y="4256913"/>
            <a:ext cx="3270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  <a:tab pos="1374775" algn="l"/>
                <a:tab pos="1722755" algn="l"/>
                <a:tab pos="2999740" algn="l"/>
              </a:tabLst>
            </a:pPr>
            <a:r>
              <a:rPr sz="240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ther	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	</a:t>
            </a:r>
            <a:r>
              <a:rPr sz="2400" spc="-2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tly	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omise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09026" y="4988128"/>
            <a:ext cx="553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2728" y="4988128"/>
            <a:ext cx="185673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confidentiality,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username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password.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5029200" cy="4059936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184A3A-036E-497C-9431-82AA73BE5A7B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521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latin typeface="Tahoma"/>
                <a:cs typeface="Tahoma"/>
              </a:rPr>
              <a:t>Malicious</a:t>
            </a:r>
            <a:r>
              <a:rPr sz="3200" b="1" spc="-114" dirty="0">
                <a:latin typeface="Tahoma"/>
                <a:cs typeface="Tahoma"/>
              </a:rPr>
              <a:t> </a:t>
            </a:r>
            <a:r>
              <a:rPr sz="3200" b="1" spc="-130" dirty="0">
                <a:latin typeface="Tahoma"/>
                <a:cs typeface="Tahoma"/>
              </a:rPr>
              <a:t>Intermediary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583" y="5399023"/>
            <a:ext cx="76568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254" dirty="0">
                <a:latin typeface="Verdana"/>
                <a:cs typeface="Verdana"/>
              </a:rPr>
              <a:t>This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attack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arises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when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messages</a:t>
            </a:r>
            <a:r>
              <a:rPr sz="2400" spc="7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intercepted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5" dirty="0">
                <a:latin typeface="Verdana"/>
                <a:cs typeface="Verdana"/>
              </a:rPr>
              <a:t>altered by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50" dirty="0">
                <a:latin typeface="Verdana"/>
                <a:cs typeface="Verdana"/>
              </a:rPr>
              <a:t>malicious service 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agent.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732" y="2209800"/>
            <a:ext cx="7565135" cy="31607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4314F13-8C11-4888-9758-AF4267292C19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3328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5" dirty="0">
                <a:latin typeface="Tahoma"/>
                <a:cs typeface="Tahoma"/>
              </a:rPr>
              <a:t>Denial</a:t>
            </a:r>
            <a:r>
              <a:rPr sz="3200" b="1" spc="-95" dirty="0">
                <a:latin typeface="Tahoma"/>
                <a:cs typeface="Tahoma"/>
              </a:rPr>
              <a:t> </a:t>
            </a:r>
            <a:r>
              <a:rPr sz="3200" b="1" spc="-130" dirty="0">
                <a:latin typeface="Tahoma"/>
                <a:cs typeface="Tahoma"/>
              </a:rPr>
              <a:t>of</a:t>
            </a:r>
            <a:r>
              <a:rPr sz="3200" b="1" spc="-80" dirty="0">
                <a:latin typeface="Tahoma"/>
                <a:cs typeface="Tahoma"/>
              </a:rPr>
              <a:t> </a:t>
            </a:r>
            <a:r>
              <a:rPr sz="3200" b="1" spc="-45" dirty="0">
                <a:latin typeface="Tahoma"/>
                <a:cs typeface="Tahoma"/>
              </a:rPr>
              <a:t>Service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267534"/>
            <a:ext cx="3622675" cy="3761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B31166"/>
              </a:buClr>
              <a:buSzPct val="8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385" dirty="0">
                <a:latin typeface="Verdana"/>
                <a:cs typeface="Verdana"/>
              </a:rPr>
              <a:t>T</a:t>
            </a:r>
            <a:r>
              <a:rPr sz="2000" spc="95" dirty="0">
                <a:latin typeface="Verdana"/>
                <a:cs typeface="Verdana"/>
              </a:rPr>
              <a:t>o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o</a:t>
            </a:r>
            <a:r>
              <a:rPr sz="2000" spc="-65" dirty="0">
                <a:latin typeface="Verdana"/>
                <a:cs typeface="Verdana"/>
              </a:rPr>
              <a:t>v</a:t>
            </a:r>
            <a:r>
              <a:rPr sz="2000" spc="-95" dirty="0">
                <a:latin typeface="Verdana"/>
                <a:cs typeface="Verdana"/>
              </a:rPr>
              <a:t>erl</a:t>
            </a:r>
            <a:r>
              <a:rPr sz="2000" spc="85" dirty="0">
                <a:latin typeface="Verdana"/>
                <a:cs typeface="Verdana"/>
              </a:rPr>
              <a:t>o</a:t>
            </a:r>
            <a:r>
              <a:rPr sz="2000" spc="140" dirty="0">
                <a:latin typeface="Verdana"/>
                <a:cs typeface="Verdana"/>
              </a:rPr>
              <a:t>a</a:t>
            </a:r>
            <a:r>
              <a:rPr sz="2000" spc="150" dirty="0">
                <a:latin typeface="Verdana"/>
                <a:cs typeface="Verdana"/>
              </a:rPr>
              <a:t>d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380" dirty="0">
                <a:latin typeface="Verdana"/>
                <a:cs typeface="Verdana"/>
              </a:rPr>
              <a:t>IT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resour</a:t>
            </a:r>
            <a:r>
              <a:rPr sz="2000" spc="-60" dirty="0">
                <a:latin typeface="Verdana"/>
                <a:cs typeface="Verdana"/>
              </a:rPr>
              <a:t>c</a:t>
            </a:r>
            <a:r>
              <a:rPr sz="2000" spc="-80" dirty="0">
                <a:latin typeface="Verdana"/>
                <a:cs typeface="Verdana"/>
              </a:rPr>
              <a:t>es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o 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30" dirty="0">
                <a:latin typeface="Verdana"/>
                <a:cs typeface="Verdana"/>
              </a:rPr>
              <a:t>he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po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80" dirty="0">
                <a:latin typeface="Verdana"/>
                <a:cs typeface="Verdana"/>
              </a:rPr>
              <a:t>nt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wh</a:t>
            </a:r>
            <a:r>
              <a:rPr sz="2000" spc="30" dirty="0">
                <a:latin typeface="Verdana"/>
                <a:cs typeface="Verdana"/>
              </a:rPr>
              <a:t>e</a:t>
            </a:r>
            <a:r>
              <a:rPr sz="2000" spc="-70" dirty="0">
                <a:latin typeface="Verdana"/>
                <a:cs typeface="Verdana"/>
              </a:rPr>
              <a:t>re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30" dirty="0">
                <a:latin typeface="Verdana"/>
                <a:cs typeface="Verdana"/>
              </a:rPr>
              <a:t>he</a:t>
            </a:r>
            <a:r>
              <a:rPr sz="2000" spc="-80" dirty="0">
                <a:latin typeface="Verdana"/>
                <a:cs typeface="Verdana"/>
              </a:rPr>
              <a:t>y  </a:t>
            </a:r>
            <a:r>
              <a:rPr sz="2000" spc="50" dirty="0">
                <a:latin typeface="Verdana"/>
                <a:cs typeface="Verdana"/>
              </a:rPr>
              <a:t>cannot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func</a:t>
            </a:r>
            <a:r>
              <a:rPr sz="2000" spc="10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50" dirty="0">
                <a:latin typeface="Verdana"/>
                <a:cs typeface="Verdana"/>
              </a:rPr>
              <a:t>o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pr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spc="110" dirty="0">
                <a:latin typeface="Verdana"/>
                <a:cs typeface="Verdana"/>
              </a:rPr>
              <a:t>pe</a:t>
            </a:r>
            <a:r>
              <a:rPr sz="2000" spc="-140" dirty="0">
                <a:latin typeface="Verdana"/>
                <a:cs typeface="Verdana"/>
              </a:rPr>
              <a:t>rl</a:t>
            </a:r>
            <a:r>
              <a:rPr sz="2000" spc="-225" dirty="0">
                <a:latin typeface="Verdana"/>
                <a:cs typeface="Verdana"/>
              </a:rPr>
              <a:t>y</a:t>
            </a:r>
            <a:r>
              <a:rPr sz="2000" spc="-17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698500" marR="310515" lvl="1" indent="-283845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Wingdings"/>
              <a:buChar char=""/>
              <a:tabLst>
                <a:tab pos="699135" algn="l"/>
              </a:tabLst>
            </a:pPr>
            <a:r>
              <a:rPr sz="2000" spc="-110" dirty="0">
                <a:latin typeface="Verdana"/>
                <a:cs typeface="Verdana"/>
              </a:rPr>
              <a:t>W</a:t>
            </a:r>
            <a:r>
              <a:rPr sz="2000" spc="-90" dirty="0">
                <a:latin typeface="Verdana"/>
                <a:cs typeface="Verdana"/>
              </a:rPr>
              <a:t>o</a:t>
            </a:r>
            <a:r>
              <a:rPr sz="2000" spc="-75" dirty="0">
                <a:latin typeface="Verdana"/>
                <a:cs typeface="Verdana"/>
              </a:rPr>
              <a:t>r</a:t>
            </a:r>
            <a:r>
              <a:rPr sz="2000" spc="-225" dirty="0">
                <a:latin typeface="Verdana"/>
                <a:cs typeface="Verdana"/>
              </a:rPr>
              <a:t>k</a:t>
            </a:r>
            <a:r>
              <a:rPr sz="2000" spc="-100" dirty="0">
                <a:latin typeface="Verdana"/>
                <a:cs typeface="Verdana"/>
              </a:rPr>
              <a:t>l</a:t>
            </a:r>
            <a:r>
              <a:rPr sz="2000" spc="130" dirty="0">
                <a:latin typeface="Verdana"/>
                <a:cs typeface="Verdana"/>
              </a:rPr>
              <a:t>oad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incr</a:t>
            </a:r>
            <a:r>
              <a:rPr sz="2000" spc="5" dirty="0">
                <a:latin typeface="Verdana"/>
                <a:cs typeface="Verdana"/>
              </a:rPr>
              <a:t>eas</a:t>
            </a:r>
            <a:r>
              <a:rPr sz="2000" spc="90" dirty="0">
                <a:latin typeface="Verdana"/>
                <a:cs typeface="Verdana"/>
              </a:rPr>
              <a:t>ed  </a:t>
            </a:r>
            <a:r>
              <a:rPr sz="2000" spc="-215" dirty="0">
                <a:latin typeface="Verdana"/>
                <a:cs typeface="Verdana"/>
              </a:rPr>
              <a:t>(</a:t>
            </a:r>
            <a:r>
              <a:rPr sz="2000" spc="-30" dirty="0">
                <a:latin typeface="Verdana"/>
                <a:cs typeface="Verdana"/>
              </a:rPr>
              <a:t>CPU,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m</a:t>
            </a:r>
            <a:r>
              <a:rPr sz="2000" spc="20" dirty="0">
                <a:latin typeface="Verdana"/>
                <a:cs typeface="Verdana"/>
              </a:rPr>
              <a:t>e</a:t>
            </a:r>
            <a:r>
              <a:rPr sz="2000" spc="-85" dirty="0">
                <a:latin typeface="Verdana"/>
                <a:cs typeface="Verdana"/>
              </a:rPr>
              <a:t>mory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125" dirty="0">
                <a:latin typeface="Verdana"/>
                <a:cs typeface="Verdana"/>
              </a:rPr>
              <a:t>oa</a:t>
            </a:r>
            <a:r>
              <a:rPr sz="2000" spc="120" dirty="0">
                <a:latin typeface="Verdana"/>
                <a:cs typeface="Verdana"/>
              </a:rPr>
              <a:t>d</a:t>
            </a:r>
            <a:r>
              <a:rPr sz="2000" spc="-225" dirty="0">
                <a:latin typeface="Verdana"/>
                <a:cs typeface="Verdana"/>
              </a:rPr>
              <a:t>s)</a:t>
            </a:r>
            <a:endParaRPr sz="2000">
              <a:latin typeface="Verdana"/>
              <a:cs typeface="Verdana"/>
            </a:endParaRPr>
          </a:p>
          <a:p>
            <a:pPr marL="698500" marR="1115060" lvl="1" indent="-283845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80000"/>
              <a:buFont typeface="Wingdings"/>
              <a:buChar char=""/>
              <a:tabLst>
                <a:tab pos="699135" algn="l"/>
              </a:tabLst>
            </a:pPr>
            <a:r>
              <a:rPr sz="2000" spc="50" dirty="0">
                <a:latin typeface="Verdana"/>
                <a:cs typeface="Verdana"/>
              </a:rPr>
              <a:t>N</a:t>
            </a:r>
            <a:r>
              <a:rPr sz="2000" spc="45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t</a:t>
            </a:r>
            <a:r>
              <a:rPr sz="2000" spc="-50" dirty="0">
                <a:latin typeface="Verdana"/>
                <a:cs typeface="Verdana"/>
              </a:rPr>
              <a:t>w</a:t>
            </a:r>
            <a:r>
              <a:rPr sz="2000" spc="-90" dirty="0">
                <a:latin typeface="Verdana"/>
                <a:cs typeface="Verdana"/>
              </a:rPr>
              <a:t>o</a:t>
            </a:r>
            <a:r>
              <a:rPr sz="2000" spc="-75" dirty="0">
                <a:latin typeface="Verdana"/>
                <a:cs typeface="Verdana"/>
              </a:rPr>
              <a:t>r</a:t>
            </a:r>
            <a:r>
              <a:rPr sz="2000" spc="-180" dirty="0">
                <a:latin typeface="Verdana"/>
                <a:cs typeface="Verdana"/>
              </a:rPr>
              <a:t>k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60" dirty="0">
                <a:latin typeface="Verdana"/>
                <a:cs typeface="Verdana"/>
              </a:rPr>
              <a:t>ra</a:t>
            </a:r>
            <a:r>
              <a:rPr sz="2000" spc="-50" dirty="0">
                <a:latin typeface="Verdana"/>
                <a:cs typeface="Verdana"/>
              </a:rPr>
              <a:t>f</a:t>
            </a:r>
            <a:r>
              <a:rPr sz="2000" spc="-125" dirty="0">
                <a:latin typeface="Verdana"/>
                <a:cs typeface="Verdana"/>
              </a:rPr>
              <a:t>f</a:t>
            </a:r>
            <a:r>
              <a:rPr sz="2000" spc="-110" dirty="0">
                <a:latin typeface="Verdana"/>
                <a:cs typeface="Verdana"/>
              </a:rPr>
              <a:t>i</a:t>
            </a:r>
            <a:r>
              <a:rPr sz="2000" spc="195" dirty="0">
                <a:latin typeface="Verdana"/>
                <a:cs typeface="Verdana"/>
              </a:rPr>
              <a:t>c  </a:t>
            </a:r>
            <a:r>
              <a:rPr sz="2000" spc="5" dirty="0">
                <a:latin typeface="Verdana"/>
                <a:cs typeface="Verdana"/>
              </a:rPr>
              <a:t>increased</a:t>
            </a:r>
            <a:endParaRPr sz="2000">
              <a:latin typeface="Verdana"/>
              <a:cs typeface="Verdana"/>
            </a:endParaRPr>
          </a:p>
          <a:p>
            <a:pPr marL="355600" marR="466090" indent="-342900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8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35" dirty="0">
                <a:latin typeface="Verdana"/>
                <a:cs typeface="Verdana"/>
              </a:rPr>
              <a:t>Succ</a:t>
            </a:r>
            <a:r>
              <a:rPr sz="2000" spc="4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ssfu</a:t>
            </a:r>
            <a:r>
              <a:rPr sz="2000" spc="-100" dirty="0">
                <a:latin typeface="Verdana"/>
                <a:cs typeface="Verdana"/>
              </a:rPr>
              <a:t>l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D</a:t>
            </a:r>
            <a:r>
              <a:rPr sz="2000" spc="10" dirty="0">
                <a:latin typeface="Verdana"/>
                <a:cs typeface="Verdana"/>
              </a:rPr>
              <a:t>o</a:t>
            </a:r>
            <a:r>
              <a:rPr sz="2000" spc="-370" dirty="0">
                <a:latin typeface="Verdana"/>
                <a:cs typeface="Verdana"/>
              </a:rPr>
              <a:t>S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at</a:t>
            </a:r>
            <a:r>
              <a:rPr sz="2000" spc="-25" dirty="0">
                <a:latin typeface="Verdana"/>
                <a:cs typeface="Verdana"/>
              </a:rPr>
              <a:t>tacks  </a:t>
            </a:r>
            <a:r>
              <a:rPr sz="2000" spc="50" dirty="0">
                <a:latin typeface="Verdana"/>
                <a:cs typeface="Verdana"/>
              </a:rPr>
              <a:t>produce </a:t>
            </a:r>
            <a:r>
              <a:rPr sz="2000" spc="-105" dirty="0">
                <a:latin typeface="Verdana"/>
                <a:cs typeface="Verdana"/>
              </a:rPr>
              <a:t>server 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degradation </a:t>
            </a:r>
            <a:r>
              <a:rPr sz="2000" spc="5" dirty="0">
                <a:latin typeface="Verdana"/>
                <a:cs typeface="Verdana"/>
              </a:rPr>
              <a:t>and/or 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failure.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2246376"/>
            <a:ext cx="4876800" cy="407822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D8D00F9-A5BB-4491-9364-C7AF8EE6C063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434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0" dirty="0">
                <a:latin typeface="Tahoma"/>
                <a:cs typeface="Tahoma"/>
              </a:rPr>
              <a:t>Distributed</a:t>
            </a:r>
            <a:r>
              <a:rPr sz="3200" b="1" spc="-75" dirty="0">
                <a:latin typeface="Tahoma"/>
                <a:cs typeface="Tahoma"/>
              </a:rPr>
              <a:t> </a:t>
            </a:r>
            <a:r>
              <a:rPr sz="3200" b="1" spc="-155" dirty="0">
                <a:latin typeface="Tahoma"/>
                <a:cs typeface="Tahoma"/>
              </a:rPr>
              <a:t>DoS</a:t>
            </a:r>
            <a:r>
              <a:rPr sz="3200" b="1" spc="-70" dirty="0">
                <a:latin typeface="Tahoma"/>
                <a:cs typeface="Tahoma"/>
              </a:rPr>
              <a:t> </a:t>
            </a:r>
            <a:r>
              <a:rPr sz="3200" b="1" spc="-190" dirty="0">
                <a:latin typeface="Tahoma"/>
                <a:cs typeface="Tahoma"/>
              </a:rPr>
              <a:t>(DDoS)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015329"/>
            <a:ext cx="613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DoS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easy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detect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(trace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mitigate.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09800"/>
            <a:ext cx="8229600" cy="37901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89C07B1-6601-48C8-84F7-B3FDFC432873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814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85" dirty="0">
                <a:latin typeface="Tahoma"/>
                <a:cs typeface="Tahoma"/>
              </a:rPr>
              <a:t>Insufficient</a:t>
            </a:r>
            <a:r>
              <a:rPr sz="3200" b="1" spc="-35" dirty="0">
                <a:latin typeface="Tahoma"/>
                <a:cs typeface="Tahoma"/>
              </a:rPr>
              <a:t> </a:t>
            </a:r>
            <a:r>
              <a:rPr sz="3200" b="1" spc="-120" dirty="0">
                <a:latin typeface="Tahoma"/>
                <a:cs typeface="Tahoma"/>
              </a:rPr>
              <a:t>Authorization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5890361"/>
            <a:ext cx="7538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30" dirty="0">
                <a:latin typeface="Calibri"/>
                <a:cs typeface="Calibri"/>
              </a:rPr>
              <a:t>Attackers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gain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poorly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API.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2260092"/>
            <a:ext cx="7287768" cy="35966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20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8D74E94-2FE1-4970-9D85-AC6B7869CAB1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0358" y="991870"/>
            <a:ext cx="1814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Contents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6691" y="3017647"/>
            <a:ext cx="8237220" cy="285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16147"/>
              </a:buClr>
              <a:buSzPct val="82500"/>
              <a:buFont typeface="Segoe UI Symbol"/>
              <a:buChar char="⚫"/>
              <a:tabLst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This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chapter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introduces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terms</a:t>
            </a:r>
            <a:r>
              <a:rPr sz="2000" spc="-5" dirty="0">
                <a:latin typeface="Georgia"/>
                <a:cs typeface="Georgia"/>
              </a:rPr>
              <a:t> and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concepts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that</a:t>
            </a:r>
            <a:r>
              <a:rPr sz="2000" spc="-5" dirty="0">
                <a:latin typeface="Georgia"/>
                <a:cs typeface="Georgia"/>
              </a:rPr>
              <a:t> address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basic 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information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security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within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clouds,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and</a:t>
            </a:r>
            <a:r>
              <a:rPr sz="2000" spc="2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then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concludes</a:t>
            </a:r>
            <a:r>
              <a:rPr sz="2000" spc="2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defining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set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threats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attacks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common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public </a:t>
            </a:r>
            <a:r>
              <a:rPr sz="2000" spc="-10" dirty="0">
                <a:latin typeface="Georgia"/>
                <a:cs typeface="Georgia"/>
              </a:rPr>
              <a:t>cloud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environments.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605"/>
              </a:spcBef>
              <a:buClr>
                <a:srgbClr val="D16147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6.1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Basic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Terms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Concepts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595"/>
              </a:spcBef>
              <a:buClr>
                <a:srgbClr val="D16147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6.2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Threat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Agents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610"/>
              </a:spcBef>
              <a:buClr>
                <a:srgbClr val="D16147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Georgia"/>
                <a:cs typeface="Georgia"/>
              </a:rPr>
              <a:t>6.3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Cloud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Security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Threats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595"/>
              </a:spcBef>
              <a:buClr>
                <a:srgbClr val="D16147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6.4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Additional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Considerations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39241A3-3F64-491F-85DF-1759482FEACC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161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latin typeface="Tahoma"/>
                <a:cs typeface="Tahoma"/>
              </a:rPr>
              <a:t>Weak</a:t>
            </a:r>
            <a:r>
              <a:rPr sz="3200" b="1" spc="-105" dirty="0">
                <a:latin typeface="Tahoma"/>
                <a:cs typeface="Tahoma"/>
              </a:rPr>
              <a:t> </a:t>
            </a:r>
            <a:r>
              <a:rPr sz="3200" b="1" spc="-75" dirty="0">
                <a:latin typeface="Tahoma"/>
                <a:cs typeface="Tahoma"/>
              </a:rPr>
              <a:t>Authentication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8028" y="2386710"/>
            <a:ext cx="25095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  <a:tab pos="1225550" algn="l"/>
                <a:tab pos="1682750" algn="l"/>
                <a:tab pos="2100580" algn="l"/>
                <a:tab pos="2269490" algn="l"/>
              </a:tabLst>
            </a:pPr>
            <a:r>
              <a:rPr sz="2400" spc="60" dirty="0">
                <a:latin typeface="Verdana"/>
                <a:cs typeface="Verdana"/>
              </a:rPr>
              <a:t>Cloud </a:t>
            </a:r>
            <a:r>
              <a:rPr sz="2400" spc="65" dirty="0">
                <a:latin typeface="Verdana"/>
                <a:cs typeface="Verdana"/>
              </a:rPr>
              <a:t> 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215" dirty="0">
                <a:latin typeface="Verdana"/>
                <a:cs typeface="Verdana"/>
              </a:rPr>
              <a:t>o</a:t>
            </a:r>
            <a:r>
              <a:rPr sz="2400" spc="-114" dirty="0">
                <a:latin typeface="Verdana"/>
                <a:cs typeface="Verdana"/>
              </a:rPr>
              <a:t>nsu</a:t>
            </a:r>
            <a:r>
              <a:rPr sz="2400" spc="-175" dirty="0">
                <a:latin typeface="Verdana"/>
                <a:cs typeface="Verdana"/>
              </a:rPr>
              <a:t>m</a:t>
            </a:r>
            <a:r>
              <a:rPr sz="2400" spc="-85" dirty="0">
                <a:latin typeface="Verdana"/>
                <a:cs typeface="Verdana"/>
              </a:rPr>
              <a:t>er</a:t>
            </a:r>
            <a:r>
              <a:rPr sz="2400" dirty="0">
                <a:latin typeface="Verdana"/>
                <a:cs typeface="Verdana"/>
              </a:rPr>
              <a:t>		</a:t>
            </a:r>
            <a:r>
              <a:rPr sz="2400" spc="90" dirty="0">
                <a:latin typeface="Verdana"/>
                <a:cs typeface="Verdana"/>
              </a:rPr>
              <a:t>A  </a:t>
            </a:r>
            <a:r>
              <a:rPr sz="2400" spc="-210" dirty="0">
                <a:latin typeface="Verdana"/>
                <a:cs typeface="Verdana"/>
              </a:rPr>
              <a:t>u</a:t>
            </a:r>
            <a:r>
              <a:rPr sz="2400" spc="-170" dirty="0">
                <a:latin typeface="Verdana"/>
                <a:cs typeface="Verdana"/>
              </a:rPr>
              <a:t>s</a:t>
            </a:r>
            <a:r>
              <a:rPr sz="2400" spc="-95" dirty="0">
                <a:latin typeface="Verdana"/>
                <a:cs typeface="Verdana"/>
              </a:rPr>
              <a:t>es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25" dirty="0">
                <a:latin typeface="Verdana"/>
                <a:cs typeface="Verdana"/>
              </a:rPr>
              <a:t>weak  </a:t>
            </a:r>
            <a:r>
              <a:rPr sz="2400" spc="-45" dirty="0">
                <a:latin typeface="Verdana"/>
                <a:cs typeface="Verdana"/>
              </a:rPr>
              <a:t>password 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enab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75" dirty="0">
                <a:latin typeface="Verdana"/>
                <a:cs typeface="Verdana"/>
              </a:rPr>
              <a:t>n</a:t>
            </a:r>
            <a:r>
              <a:rPr sz="2400" spc="114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		</a:t>
            </a:r>
            <a:r>
              <a:rPr sz="2400" spc="70" dirty="0"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tabLst>
                <a:tab pos="2192020" algn="l"/>
              </a:tabLst>
            </a:pPr>
            <a:r>
              <a:rPr sz="2400" spc="80" dirty="0">
                <a:latin typeface="Verdana"/>
                <a:cs typeface="Verdana"/>
              </a:rPr>
              <a:t>attac</a:t>
            </a:r>
            <a:r>
              <a:rPr sz="2400" spc="-45" dirty="0">
                <a:latin typeface="Verdana"/>
                <a:cs typeface="Verdana"/>
              </a:rPr>
              <a:t>k</a:t>
            </a:r>
            <a:r>
              <a:rPr sz="2400" spc="-55" dirty="0">
                <a:latin typeface="Verdana"/>
                <a:cs typeface="Verdana"/>
              </a:rPr>
              <a:t>e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10" dirty="0">
                <a:latin typeface="Verdana"/>
                <a:cs typeface="Verdana"/>
              </a:rPr>
              <a:t>to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Verdana"/>
                <a:cs typeface="Verdana"/>
              </a:rPr>
              <a:t>ea</a:t>
            </a:r>
            <a:r>
              <a:rPr sz="2400" spc="5" dirty="0">
                <a:latin typeface="Verdana"/>
                <a:cs typeface="Verdana"/>
              </a:rPr>
              <a:t>s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105" dirty="0">
                <a:latin typeface="Verdana"/>
                <a:cs typeface="Verdana"/>
              </a:rPr>
              <a:t>l</a:t>
            </a:r>
            <a:r>
              <a:rPr sz="2400" spc="-215" dirty="0">
                <a:latin typeface="Verdana"/>
                <a:cs typeface="Verdana"/>
              </a:rPr>
              <a:t>y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cra</a:t>
            </a:r>
            <a:r>
              <a:rPr sz="2400" spc="114" dirty="0">
                <a:latin typeface="Verdana"/>
                <a:cs typeface="Verdana"/>
              </a:rPr>
              <a:t>c</a:t>
            </a:r>
            <a:r>
              <a:rPr sz="2400" spc="-220" dirty="0">
                <a:latin typeface="Verdana"/>
                <a:cs typeface="Verdana"/>
              </a:rPr>
              <a:t>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</a:t>
            </a:r>
            <a:r>
              <a:rPr sz="2400" spc="-185" dirty="0">
                <a:latin typeface="Verdana"/>
                <a:cs typeface="Verdana"/>
              </a:rPr>
              <a:t>t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133599"/>
            <a:ext cx="5486400" cy="43022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21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550EE8-BECB-4FB7-94F1-EAA59B9240C0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39706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35" dirty="0">
                <a:latin typeface="Tahoma"/>
                <a:cs typeface="Tahoma"/>
              </a:rPr>
              <a:t>Virtualization</a:t>
            </a:r>
            <a:r>
              <a:rPr sz="3200" b="1" spc="-75" dirty="0">
                <a:latin typeface="Tahoma"/>
                <a:cs typeface="Tahoma"/>
              </a:rPr>
              <a:t> </a:t>
            </a:r>
            <a:r>
              <a:rPr sz="3200" b="1" spc="-15" dirty="0">
                <a:latin typeface="Tahoma"/>
                <a:cs typeface="Tahoma"/>
              </a:rPr>
              <a:t>Attack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pc="-15" dirty="0"/>
              <a:t>to</a:t>
            </a:r>
            <a:r>
              <a:rPr spc="-10" dirty="0"/>
              <a:t> jeopardize</a:t>
            </a:r>
            <a:r>
              <a:rPr dirty="0"/>
              <a:t> its</a:t>
            </a:r>
            <a:r>
              <a:rPr spc="-5" dirty="0"/>
              <a:t> </a:t>
            </a:r>
            <a:r>
              <a:rPr spc="-15" dirty="0"/>
              <a:t>confidentiality,</a:t>
            </a:r>
            <a:r>
              <a:rPr spc="-20" dirty="0"/>
              <a:t> integrity,</a:t>
            </a:r>
            <a:r>
              <a:rPr spc="-25" dirty="0"/>
              <a:t> </a:t>
            </a:r>
            <a:r>
              <a:rPr spc="-10" dirty="0"/>
              <a:t>and/or</a:t>
            </a:r>
            <a:r>
              <a:rPr spc="-110" dirty="0"/>
              <a:t> </a:t>
            </a:r>
            <a:r>
              <a:rPr spc="-20" dirty="0"/>
              <a:t>availability.</a:t>
            </a: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dirty="0"/>
              <a:t>Accesses a virtual </a:t>
            </a:r>
            <a:r>
              <a:rPr spc="-5" dirty="0"/>
              <a:t>server </a:t>
            </a:r>
            <a:r>
              <a:rPr spc="-15" dirty="0"/>
              <a:t>to </a:t>
            </a:r>
            <a:r>
              <a:rPr spc="-10" dirty="0"/>
              <a:t>compromise </a:t>
            </a:r>
            <a:r>
              <a:rPr dirty="0"/>
              <a:t>its </a:t>
            </a:r>
            <a:r>
              <a:rPr spc="-5" dirty="0"/>
              <a:t>underlying </a:t>
            </a:r>
            <a:r>
              <a:rPr spc="-15" dirty="0"/>
              <a:t>physical </a:t>
            </a:r>
            <a:r>
              <a:rPr spc="-530" dirty="0"/>
              <a:t> </a:t>
            </a:r>
            <a:r>
              <a:rPr spc="-35" dirty="0"/>
              <a:t>server.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99842"/>
            <a:ext cx="8127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attack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exploits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vulnerabilities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virtualization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platform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62400"/>
            <a:ext cx="7783068" cy="24566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22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AD574BD-9C94-4AAD-8616-BF2F2EFA02C2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6289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ahoma"/>
                <a:cs typeface="Tahoma"/>
              </a:rPr>
              <a:t>Overlapping</a:t>
            </a:r>
            <a:r>
              <a:rPr sz="3200" b="1" spc="-50" dirty="0">
                <a:latin typeface="Tahoma"/>
                <a:cs typeface="Tahoma"/>
              </a:rPr>
              <a:t> </a:t>
            </a:r>
            <a:r>
              <a:rPr sz="3200" b="1" spc="-215" dirty="0">
                <a:latin typeface="Tahoma"/>
                <a:cs typeface="Tahoma"/>
              </a:rPr>
              <a:t>Trusted</a:t>
            </a:r>
            <a:r>
              <a:rPr sz="3200" b="1" spc="-15" dirty="0">
                <a:latin typeface="Tahoma"/>
                <a:cs typeface="Tahoma"/>
              </a:rPr>
              <a:t> </a:t>
            </a:r>
            <a:r>
              <a:rPr sz="3200" b="1" spc="-95" dirty="0">
                <a:latin typeface="Tahoma"/>
                <a:cs typeface="Tahoma"/>
              </a:rPr>
              <a:t>Boundaries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8428" y="2270886"/>
            <a:ext cx="3194050" cy="63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indent="-342900">
              <a:lnSpc>
                <a:spcPts val="2270"/>
              </a:lnSpc>
              <a:spcBef>
                <a:spcPts val="380"/>
              </a:spcBef>
              <a:tabLst>
                <a:tab pos="354965" algn="l"/>
                <a:tab pos="1573530" algn="l"/>
                <a:tab pos="2131060" algn="l"/>
              </a:tabLst>
            </a:pPr>
            <a:r>
              <a:rPr sz="1650" spc="-14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100" spc="-140" dirty="0">
                <a:latin typeface="Calibri"/>
                <a:cs typeface="Calibri"/>
              </a:rPr>
              <a:t>P</a:t>
            </a:r>
            <a:r>
              <a:rPr sz="2100" spc="-40" dirty="0">
                <a:latin typeface="Calibri"/>
                <a:cs typeface="Calibri"/>
              </a:rPr>
              <a:t>h</a:t>
            </a:r>
            <a:r>
              <a:rPr sz="2100" spc="-30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si</a:t>
            </a: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al	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T	</a:t>
            </a:r>
            <a:r>
              <a:rPr sz="2100" spc="-2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esou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10" dirty="0">
                <a:latin typeface="Calibri"/>
                <a:cs typeface="Calibri"/>
              </a:rPr>
              <a:t>c</a:t>
            </a:r>
            <a:r>
              <a:rPr sz="2100" spc="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  </a:t>
            </a:r>
            <a:r>
              <a:rPr sz="2100" spc="-10" dirty="0">
                <a:latin typeface="Calibri"/>
                <a:cs typeface="Calibri"/>
              </a:rPr>
              <a:t>shared</a:t>
            </a:r>
            <a:r>
              <a:rPr sz="2100" spc="4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by</a:t>
            </a:r>
            <a:r>
              <a:rPr sz="2100" spc="4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multiple</a:t>
            </a:r>
            <a:r>
              <a:rPr sz="2100" spc="40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cloud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1702" y="2846959"/>
            <a:ext cx="13893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5385" algn="l"/>
              </a:tabLst>
            </a:pPr>
            <a:r>
              <a:rPr sz="2100" spc="-2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10" dirty="0">
                <a:latin typeface="Calibri"/>
                <a:cs typeface="Calibri"/>
              </a:rPr>
              <a:t>s</a:t>
            </a:r>
            <a:r>
              <a:rPr sz="2100" spc="5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lting	</a:t>
            </a:r>
            <a:r>
              <a:rPr sz="2100" spc="-5" dirty="0">
                <a:latin typeface="Calibri"/>
                <a:cs typeface="Calibri"/>
              </a:rPr>
              <a:t>in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3869" y="3134995"/>
            <a:ext cx="8096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libri"/>
                <a:cs typeface="Calibri"/>
              </a:rPr>
              <a:t>tru</a:t>
            </a:r>
            <a:r>
              <a:rPr sz="2100" spc="-25" dirty="0">
                <a:latin typeface="Calibri"/>
                <a:cs typeface="Calibri"/>
              </a:rPr>
              <a:t>s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ed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2846959"/>
            <a:ext cx="1655445" cy="13366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algn="just">
              <a:lnSpc>
                <a:spcPts val="2270"/>
              </a:lnSpc>
              <a:spcBef>
                <a:spcPts val="380"/>
              </a:spcBef>
            </a:pPr>
            <a:r>
              <a:rPr sz="2100" spc="-10" dirty="0">
                <a:latin typeface="Calibri"/>
                <a:cs typeface="Calibri"/>
              </a:rPr>
              <a:t>consumers, </a:t>
            </a:r>
            <a:r>
              <a:rPr sz="2100" spc="-46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v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lapping  </a:t>
            </a:r>
            <a:r>
              <a:rPr sz="2100" spc="-5" dirty="0">
                <a:latin typeface="Calibri"/>
                <a:cs typeface="Calibri"/>
              </a:rPr>
              <a:t>boundar</a:t>
            </a:r>
            <a:r>
              <a:rPr sz="2100" spc="-10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650" spc="-14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50" spc="27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Calibri"/>
                <a:cs typeface="Calibri"/>
              </a:rPr>
              <a:t>Malicious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2845" y="3837813"/>
            <a:ext cx="6216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libri"/>
                <a:cs typeface="Calibri"/>
              </a:rPr>
              <a:t>clo</a:t>
            </a:r>
            <a:r>
              <a:rPr sz="2100" spc="5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1328" y="4125848"/>
            <a:ext cx="2852420" cy="207454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 algn="just">
              <a:lnSpc>
                <a:spcPts val="2270"/>
              </a:lnSpc>
              <a:spcBef>
                <a:spcPts val="384"/>
              </a:spcBef>
              <a:tabLst>
                <a:tab pos="2615565" algn="l"/>
              </a:tabLst>
            </a:pPr>
            <a:r>
              <a:rPr sz="2100" spc="-10" dirty="0">
                <a:latin typeface="Calibri"/>
                <a:cs typeface="Calibri"/>
              </a:rPr>
              <a:t>consumers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target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shared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resources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25" dirty="0">
                <a:latin typeface="Calibri"/>
                <a:cs typeface="Calibri"/>
              </a:rPr>
              <a:t>n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2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tion	</a:t>
            </a:r>
            <a:r>
              <a:rPr sz="2100" spc="-5" dirty="0">
                <a:latin typeface="Calibri"/>
                <a:cs typeface="Calibri"/>
              </a:rPr>
              <a:t>of</a:t>
            </a:r>
            <a:endParaRPr sz="2100">
              <a:latin typeface="Calibri"/>
              <a:cs typeface="Calibri"/>
            </a:endParaRPr>
          </a:p>
          <a:p>
            <a:pPr marL="12700" algn="just">
              <a:lnSpc>
                <a:spcPts val="2105"/>
              </a:lnSpc>
              <a:tabLst>
                <a:tab pos="2244090" algn="l"/>
              </a:tabLst>
            </a:pP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spc="-5" dirty="0">
                <a:latin typeface="Calibri"/>
                <a:cs typeface="Calibri"/>
              </a:rPr>
              <a:t>omp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5" dirty="0">
                <a:latin typeface="Calibri"/>
                <a:cs typeface="Calibri"/>
              </a:rPr>
              <a:t>omisin</a:t>
            </a:r>
            <a:r>
              <a:rPr sz="2100" dirty="0">
                <a:latin typeface="Calibri"/>
                <a:cs typeface="Calibri"/>
              </a:rPr>
              <a:t>g	cl</a:t>
            </a:r>
            <a:r>
              <a:rPr sz="2100" spc="-10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ud</a:t>
            </a:r>
            <a:endParaRPr sz="2100">
              <a:latin typeface="Calibri"/>
              <a:cs typeface="Calibri"/>
            </a:endParaRPr>
          </a:p>
          <a:p>
            <a:pPr marL="12700" marR="5080" algn="just">
              <a:lnSpc>
                <a:spcPts val="2270"/>
              </a:lnSpc>
              <a:spcBef>
                <a:spcPts val="155"/>
              </a:spcBef>
            </a:pPr>
            <a:r>
              <a:rPr sz="2100" spc="-10" dirty="0">
                <a:latin typeface="Calibri"/>
                <a:cs typeface="Calibri"/>
              </a:rPr>
              <a:t>consumers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other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IT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resources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that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share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same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trust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boundary.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72283"/>
            <a:ext cx="5276088" cy="39761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23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51063D9-4711-4B90-8E86-944829512FBE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588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85" dirty="0">
                <a:latin typeface="Tahoma"/>
                <a:cs typeface="Tahoma"/>
              </a:rPr>
              <a:t>6.</a:t>
            </a:r>
            <a:r>
              <a:rPr sz="3200" b="1" spc="-235" dirty="0">
                <a:latin typeface="Tahoma"/>
                <a:cs typeface="Tahoma"/>
              </a:rPr>
              <a:t>4</a:t>
            </a:r>
            <a:r>
              <a:rPr sz="3200" b="1" spc="-105" dirty="0">
                <a:latin typeface="Tahoma"/>
                <a:cs typeface="Tahoma"/>
              </a:rPr>
              <a:t>.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-45" dirty="0">
                <a:latin typeface="Tahoma"/>
                <a:cs typeface="Tahoma"/>
              </a:rPr>
              <a:t>Additional</a:t>
            </a:r>
            <a:r>
              <a:rPr sz="3200" b="1" spc="-70" dirty="0">
                <a:latin typeface="Tahoma"/>
                <a:cs typeface="Tahoma"/>
              </a:rPr>
              <a:t> </a:t>
            </a:r>
            <a:r>
              <a:rPr sz="3200" b="1" spc="15" dirty="0">
                <a:latin typeface="Tahoma"/>
                <a:cs typeface="Tahoma"/>
              </a:rPr>
              <a:t>Con</a:t>
            </a:r>
            <a:r>
              <a:rPr sz="3200" b="1" spc="5" dirty="0">
                <a:latin typeface="Tahoma"/>
                <a:cs typeface="Tahoma"/>
              </a:rPr>
              <a:t>s</a:t>
            </a:r>
            <a:r>
              <a:rPr sz="3200" b="1" spc="-25" dirty="0">
                <a:latin typeface="Tahoma"/>
                <a:cs typeface="Tahoma"/>
              </a:rPr>
              <a:t>ider</a:t>
            </a:r>
            <a:r>
              <a:rPr sz="3200" b="1" spc="-40" dirty="0">
                <a:latin typeface="Tahoma"/>
                <a:cs typeface="Tahoma"/>
              </a:rPr>
              <a:t>a</a:t>
            </a:r>
            <a:r>
              <a:rPr sz="3200" b="1" spc="-175" dirty="0">
                <a:latin typeface="Tahoma"/>
                <a:cs typeface="Tahoma"/>
              </a:rPr>
              <a:t>tions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71826"/>
            <a:ext cx="3323590" cy="19977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Flawed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Policy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Disparity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Contracts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4B8AC84-3A9A-4363-90D6-8337DAB8D372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680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0" dirty="0">
                <a:latin typeface="Tahoma"/>
                <a:cs typeface="Tahoma"/>
              </a:rPr>
              <a:t>Flawed</a:t>
            </a:r>
            <a:r>
              <a:rPr sz="3200" b="1" spc="-105" dirty="0">
                <a:latin typeface="Tahoma"/>
                <a:cs typeface="Tahoma"/>
              </a:rPr>
              <a:t> Implementation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70886"/>
            <a:ext cx="3265170" cy="36410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144145" indent="-342900">
              <a:lnSpc>
                <a:spcPct val="90000"/>
              </a:lnSpc>
              <a:spcBef>
                <a:spcPts val="350"/>
              </a:spcBef>
              <a:buClr>
                <a:srgbClr val="B31166"/>
              </a:buClr>
              <a:buSzPct val="78571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10" dirty="0">
                <a:latin typeface="Calibri"/>
                <a:cs typeface="Calibri"/>
              </a:rPr>
              <a:t>Substandard </a:t>
            </a:r>
            <a:r>
              <a:rPr sz="2100" spc="-5" dirty="0">
                <a:latin typeface="Calibri"/>
                <a:cs typeface="Calibri"/>
              </a:rPr>
              <a:t>design,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implementation,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or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configuration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cloud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service </a:t>
            </a:r>
            <a:r>
              <a:rPr sz="2100" spc="-5" dirty="0">
                <a:latin typeface="Calibri"/>
                <a:cs typeface="Calibri"/>
              </a:rPr>
              <a:t>deployments </a:t>
            </a:r>
            <a:r>
              <a:rPr sz="2100" spc="-10" dirty="0">
                <a:latin typeface="Calibri"/>
                <a:cs typeface="Calibri"/>
              </a:rPr>
              <a:t>may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lead </a:t>
            </a:r>
            <a:r>
              <a:rPr sz="2100" spc="-10" dirty="0">
                <a:latin typeface="Calibri"/>
                <a:cs typeface="Calibri"/>
              </a:rPr>
              <a:t>to undesirable </a:t>
            </a:r>
            <a:r>
              <a:rPr sz="2100" spc="-5" dirty="0">
                <a:latin typeface="Calibri"/>
                <a:cs typeface="Calibri"/>
              </a:rPr>
              <a:t> consequences.</a:t>
            </a:r>
            <a:endParaRPr sz="21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994"/>
              </a:spcBef>
              <a:buClr>
                <a:srgbClr val="B31166"/>
              </a:buClr>
              <a:buSzPct val="78571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25" dirty="0">
                <a:latin typeface="Calibri"/>
                <a:cs typeface="Calibri"/>
              </a:rPr>
              <a:t>Attackers </a:t>
            </a:r>
            <a:r>
              <a:rPr sz="2100" spc="-5" dirty="0">
                <a:latin typeface="Calibri"/>
                <a:cs typeface="Calibri"/>
              </a:rPr>
              <a:t>can </a:t>
            </a:r>
            <a:r>
              <a:rPr sz="2100" spc="-10" dirty="0">
                <a:latin typeface="Calibri"/>
                <a:cs typeface="Calibri"/>
              </a:rPr>
              <a:t>exploit </a:t>
            </a:r>
            <a:r>
              <a:rPr sz="2100" spc="-5" dirty="0">
                <a:latin typeface="Calibri"/>
                <a:cs typeface="Calibri"/>
              </a:rPr>
              <a:t>these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vulnerabilities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impair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20" dirty="0">
                <a:latin typeface="Calibri"/>
                <a:cs typeface="Calibri"/>
              </a:rPr>
              <a:t>integrity, </a:t>
            </a:r>
            <a:r>
              <a:rPr sz="2100" spc="-15" dirty="0">
                <a:latin typeface="Calibri"/>
                <a:cs typeface="Calibri"/>
              </a:rPr>
              <a:t> confidentiality,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and/or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availability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cloud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provider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resources.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2286000"/>
            <a:ext cx="4998720" cy="43266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91C6F9-8E08-4461-8D40-AC56F18A7B29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46774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4" dirty="0">
                <a:latin typeface="Tahoma"/>
                <a:cs typeface="Tahoma"/>
              </a:rPr>
              <a:t>Security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-50" dirty="0">
                <a:latin typeface="Tahoma"/>
                <a:cs typeface="Tahoma"/>
              </a:rPr>
              <a:t>Policy</a:t>
            </a:r>
            <a:r>
              <a:rPr sz="3200" b="1" spc="-70" dirty="0">
                <a:latin typeface="Tahoma"/>
                <a:cs typeface="Tahoma"/>
              </a:rPr>
              <a:t> </a:t>
            </a:r>
            <a:r>
              <a:rPr sz="3200" b="1" spc="-145" dirty="0">
                <a:latin typeface="Tahoma"/>
                <a:cs typeface="Tahoma"/>
              </a:rPr>
              <a:t>Disparity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99842"/>
            <a:ext cx="8225790" cy="406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5" dirty="0">
                <a:latin typeface="Calibri"/>
                <a:cs typeface="Calibri"/>
              </a:rPr>
              <a:t>implemented security mechanisms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cloud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providers.</a:t>
            </a:r>
            <a:endParaRPr sz="2400">
              <a:latin typeface="Calibri"/>
              <a:cs typeface="Calibri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Assessments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ensure</a:t>
            </a:r>
            <a:r>
              <a:rPr sz="2400" spc="-5" dirty="0">
                <a:latin typeface="Calibri"/>
                <a:cs typeface="Calibri"/>
              </a:rPr>
              <a:t> 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-5" dirty="0">
                <a:latin typeface="Calibri"/>
                <a:cs typeface="Calibri"/>
              </a:rPr>
              <a:t> being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migrated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sufficiently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protected.</a:t>
            </a:r>
            <a:endParaRPr sz="24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Cloud </a:t>
            </a:r>
            <a:r>
              <a:rPr sz="2400" spc="-10" dirty="0">
                <a:latin typeface="Calibri"/>
                <a:cs typeface="Calibri"/>
              </a:rPr>
              <a:t>consumers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not be </a:t>
            </a:r>
            <a:r>
              <a:rPr sz="2400" spc="-15" dirty="0">
                <a:latin typeface="Calibri"/>
                <a:cs typeface="Calibri"/>
              </a:rPr>
              <a:t>granted </a:t>
            </a:r>
            <a:r>
              <a:rPr sz="2400" spc="-10" dirty="0">
                <a:latin typeface="Calibri"/>
                <a:cs typeface="Calibri"/>
              </a:rPr>
              <a:t>sufficient </a:t>
            </a:r>
            <a:r>
              <a:rPr sz="2400" spc="-15" dirty="0">
                <a:latin typeface="Calibri"/>
                <a:cs typeface="Calibri"/>
              </a:rPr>
              <a:t>administrative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(of </a:t>
            </a:r>
            <a:r>
              <a:rPr sz="2400" spc="-15" dirty="0">
                <a:latin typeface="Calibri"/>
                <a:cs typeface="Calibri"/>
              </a:rPr>
              <a:t>course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owner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infra).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public </a:t>
            </a:r>
            <a:r>
              <a:rPr sz="2400" spc="-5" dirty="0">
                <a:latin typeface="Calibri"/>
                <a:cs typeface="Calibri"/>
              </a:rPr>
              <a:t>clouds, additional </a:t>
            </a:r>
            <a:r>
              <a:rPr sz="2400" spc="-10" dirty="0">
                <a:latin typeface="Calibri"/>
                <a:cs typeface="Calibri"/>
              </a:rPr>
              <a:t>third </a:t>
            </a:r>
            <a:r>
              <a:rPr sz="2400" spc="-5" dirty="0">
                <a:latin typeface="Calibri"/>
                <a:cs typeface="Calibri"/>
              </a:rPr>
              <a:t>parties, </a:t>
            </a:r>
            <a:r>
              <a:rPr sz="2400" spc="-10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security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brokers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certificate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authorities,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introduce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distinct set of security </a:t>
            </a:r>
            <a:r>
              <a:rPr sz="2400" spc="-10" dirty="0">
                <a:latin typeface="Calibri"/>
                <a:cs typeface="Calibri"/>
              </a:rPr>
              <a:t>policies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practices </a:t>
            </a:r>
            <a:r>
              <a:rPr sz="2400" spc="-20" dirty="0">
                <a:latin typeface="Calibri"/>
                <a:cs typeface="Calibri"/>
              </a:rPr>
              <a:t>(make </a:t>
            </a:r>
            <a:r>
              <a:rPr sz="2400" dirty="0">
                <a:latin typeface="Calibri"/>
                <a:cs typeface="Calibri"/>
              </a:rPr>
              <a:t>things </a:t>
            </a:r>
            <a:r>
              <a:rPr sz="2400" spc="-15" dirty="0">
                <a:latin typeface="Calibri"/>
                <a:cs typeface="Calibri"/>
              </a:rPr>
              <a:t>more </a:t>
            </a:r>
            <a:r>
              <a:rPr sz="2400" spc="-10" dirty="0">
                <a:latin typeface="Calibri"/>
                <a:cs typeface="Calibri"/>
              </a:rPr>
              <a:t> complicated).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26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895F796-6BDF-4BAB-8992-881589B0E194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1966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0" dirty="0"/>
              <a:t>Contr</a:t>
            </a:r>
            <a:r>
              <a:rPr sz="3200" spc="10" dirty="0"/>
              <a:t>a</a:t>
            </a:r>
            <a:r>
              <a:rPr sz="3200" spc="-65" dirty="0"/>
              <a:t>cts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2171826"/>
            <a:ext cx="8225790" cy="29686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1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Examine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contract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SLA.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clear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liability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assumed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cloud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provider and/or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level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indemnity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cloud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provider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ask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for.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Contractual obligations is where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lines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drawn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cloud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consumer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cloud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assets. In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case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security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breach,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blamed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(us 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cloud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provider).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27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32D1A11-3A1F-4EB9-92CB-9BA9124369EE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58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1100327"/>
                  </a:lnTo>
                  <a:lnTo>
                    <a:pt x="685800" y="11003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600" y="2286000"/>
              <a:ext cx="3901440" cy="3581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0" y="2133600"/>
              <a:ext cx="5029200" cy="43281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3575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10" dirty="0"/>
              <a:t>Risk</a:t>
            </a:r>
            <a:r>
              <a:rPr sz="3200" spc="-250" dirty="0"/>
              <a:t> </a:t>
            </a:r>
            <a:r>
              <a:rPr sz="3200" spc="180" dirty="0"/>
              <a:t>Man</a:t>
            </a:r>
            <a:r>
              <a:rPr sz="3200" spc="140" dirty="0"/>
              <a:t>a</a:t>
            </a:r>
            <a:r>
              <a:rPr sz="3200" spc="25" dirty="0"/>
              <a:t>gement</a:t>
            </a:r>
            <a:endParaRPr sz="320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942455B-C041-4F56-A264-E8084749F9C6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3575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10" dirty="0"/>
              <a:t>Risk</a:t>
            </a:r>
            <a:r>
              <a:rPr sz="3200" spc="-250" dirty="0"/>
              <a:t> </a:t>
            </a:r>
            <a:r>
              <a:rPr sz="3200" spc="180" dirty="0"/>
              <a:t>Man</a:t>
            </a:r>
            <a:r>
              <a:rPr sz="3200" spc="140" dirty="0"/>
              <a:t>a</a:t>
            </a:r>
            <a:r>
              <a:rPr sz="3200" spc="25" dirty="0"/>
              <a:t>gement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2147442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0277" y="2147442"/>
            <a:ext cx="679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1290" algn="l"/>
                <a:tab pos="2115820" algn="l"/>
                <a:tab pos="3502660" algn="l"/>
                <a:tab pos="4740275" algn="l"/>
                <a:tab pos="5478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assessing	the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tial	imp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cts	and	ch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2513203"/>
            <a:ext cx="7805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pertaining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cloud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adoption,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cloud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consumers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encouraged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perform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formal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assessment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strategy.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comprises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4780" y="3738753"/>
            <a:ext cx="7745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2965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assessment</a:t>
            </a:r>
            <a:r>
              <a:rPr sz="24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400" spc="4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24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vulnerabilities</a:t>
            </a:r>
            <a:r>
              <a:rPr sz="2400" spc="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3978021"/>
            <a:ext cx="8023859" cy="199643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9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shortcomings.</a:t>
            </a:r>
            <a:endParaRPr sz="2400">
              <a:latin typeface="Calibri"/>
              <a:cs typeface="Calibri"/>
            </a:endParaRPr>
          </a:p>
          <a:p>
            <a:pPr marL="698500" indent="-283845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treatment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mitigation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policies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plans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treat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risks.</a:t>
            </a:r>
            <a:endParaRPr sz="2400">
              <a:latin typeface="Calibri"/>
              <a:cs typeface="Calibri"/>
            </a:endParaRPr>
          </a:p>
          <a:p>
            <a:pPr marL="698500" indent="-283845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 risk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monitoring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on-going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0E27CC6-E8F0-477F-A674-EB257D988202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177" y="2290394"/>
            <a:ext cx="5432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45" dirty="0">
                <a:solidFill>
                  <a:srgbClr val="582C5C"/>
                </a:solidFill>
                <a:latin typeface="Arial"/>
                <a:cs typeface="Arial"/>
              </a:rPr>
              <a:t>THANK</a:t>
            </a:r>
            <a:r>
              <a:rPr sz="7200" b="1" spc="-290" dirty="0">
                <a:solidFill>
                  <a:srgbClr val="582C5C"/>
                </a:solidFill>
                <a:latin typeface="Arial"/>
                <a:cs typeface="Arial"/>
              </a:rPr>
              <a:t> </a:t>
            </a:r>
            <a:r>
              <a:rPr sz="7200" b="1" spc="-90" dirty="0">
                <a:solidFill>
                  <a:srgbClr val="582C5C"/>
                </a:solidFill>
                <a:latin typeface="Arial"/>
                <a:cs typeface="Arial"/>
              </a:rPr>
              <a:t>YOU</a:t>
            </a:r>
            <a:endParaRPr sz="7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30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0042D9D-7D2E-4007-9971-443CD1162D56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6022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85" dirty="0">
                <a:latin typeface="Tahoma"/>
                <a:cs typeface="Tahoma"/>
              </a:rPr>
              <a:t>6.</a:t>
            </a:r>
            <a:r>
              <a:rPr sz="3200" b="1" spc="-235" dirty="0">
                <a:latin typeface="Tahoma"/>
                <a:cs typeface="Tahoma"/>
              </a:rPr>
              <a:t>1</a:t>
            </a:r>
            <a:r>
              <a:rPr sz="3200" b="1" spc="-105" dirty="0">
                <a:latin typeface="Tahoma"/>
                <a:cs typeface="Tahoma"/>
              </a:rPr>
              <a:t>.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-50" dirty="0">
                <a:latin typeface="Tahoma"/>
                <a:cs typeface="Tahoma"/>
              </a:rPr>
              <a:t>Basi</a:t>
            </a:r>
            <a:r>
              <a:rPr sz="3200" b="1" spc="-45" dirty="0">
                <a:latin typeface="Tahoma"/>
                <a:cs typeface="Tahoma"/>
              </a:rPr>
              <a:t>c </a:t>
            </a:r>
            <a:r>
              <a:rPr sz="3200" b="1" spc="-225" dirty="0">
                <a:latin typeface="Tahoma"/>
                <a:cs typeface="Tahoma"/>
              </a:rPr>
              <a:t>Terms</a:t>
            </a:r>
            <a:r>
              <a:rPr sz="3200" b="1" spc="-35" dirty="0">
                <a:latin typeface="Tahoma"/>
                <a:cs typeface="Tahoma"/>
              </a:rPr>
              <a:t> </a:t>
            </a:r>
            <a:r>
              <a:rPr sz="3200" b="1" spc="50" dirty="0">
                <a:latin typeface="Tahoma"/>
                <a:cs typeface="Tahoma"/>
              </a:rPr>
              <a:t>an</a:t>
            </a:r>
            <a:r>
              <a:rPr sz="3200" b="1" spc="55" dirty="0">
                <a:latin typeface="Tahoma"/>
                <a:cs typeface="Tahoma"/>
              </a:rPr>
              <a:t>d</a:t>
            </a:r>
            <a:r>
              <a:rPr sz="3200" b="1" spc="-45" dirty="0">
                <a:latin typeface="Tahoma"/>
                <a:cs typeface="Tahoma"/>
              </a:rPr>
              <a:t> </a:t>
            </a:r>
            <a:r>
              <a:rPr sz="3200" b="1" spc="80" dirty="0">
                <a:latin typeface="Tahoma"/>
                <a:cs typeface="Tahoma"/>
              </a:rPr>
              <a:t>Concep</a:t>
            </a:r>
            <a:r>
              <a:rPr sz="3200" b="1" spc="45" dirty="0">
                <a:latin typeface="Tahoma"/>
                <a:cs typeface="Tahoma"/>
              </a:rPr>
              <a:t>t</a:t>
            </a:r>
            <a:r>
              <a:rPr sz="3200" b="1" spc="-240" dirty="0"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990995"/>
            <a:ext cx="8124825" cy="44723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complex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ensemble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698500" lvl="1" indent="-283845">
              <a:lnSpc>
                <a:spcPct val="100000"/>
              </a:lnSpc>
              <a:spcBef>
                <a:spcPts val="104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techniques,</a:t>
            </a:r>
            <a:endParaRPr sz="2400">
              <a:latin typeface="Calibri"/>
              <a:cs typeface="Calibri"/>
            </a:endParaRPr>
          </a:p>
          <a:p>
            <a:pPr marL="698500" lvl="1" indent="-283845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technologies,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regulations,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8500" lvl="1" indent="-283845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Behaviors</a:t>
            </a:r>
            <a:endParaRPr sz="2400">
              <a:latin typeface="Calibri"/>
              <a:cs typeface="Calibri"/>
            </a:endParaRPr>
          </a:p>
          <a:p>
            <a:pPr marL="355600" marR="841375" indent="-343535">
              <a:lnSpc>
                <a:spcPct val="100000"/>
              </a:lnSpc>
              <a:spcBef>
                <a:spcPts val="980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516890" algn="l"/>
                <a:tab pos="517525" algn="l"/>
                <a:tab pos="182753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collaboratively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integrity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	computer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IT security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aim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against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threats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interference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arise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malicious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intent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unintentional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error.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2A9084-1FE4-4036-A75F-9FC852E1C084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2860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564"/>
                  </a:lnTo>
                  <a:lnTo>
                    <a:pt x="1943862" y="122046"/>
                  </a:lnTo>
                  <a:lnTo>
                    <a:pt x="1867154" y="144652"/>
                  </a:lnTo>
                  <a:lnTo>
                    <a:pt x="1791208" y="165862"/>
                  </a:lnTo>
                  <a:lnTo>
                    <a:pt x="1636902" y="207137"/>
                  </a:lnTo>
                  <a:lnTo>
                    <a:pt x="1484375" y="245490"/>
                  </a:lnTo>
                  <a:lnTo>
                    <a:pt x="1408557" y="263651"/>
                  </a:lnTo>
                  <a:lnTo>
                    <a:pt x="1181608" y="314451"/>
                  </a:lnTo>
                  <a:lnTo>
                    <a:pt x="958468" y="359537"/>
                  </a:lnTo>
                  <a:lnTo>
                    <a:pt x="812418" y="386968"/>
                  </a:lnTo>
                  <a:lnTo>
                    <a:pt x="597535" y="424179"/>
                  </a:lnTo>
                  <a:lnTo>
                    <a:pt x="322834" y="466216"/>
                  </a:lnTo>
                  <a:lnTo>
                    <a:pt x="125856" y="492887"/>
                  </a:lnTo>
                  <a:lnTo>
                    <a:pt x="0" y="508253"/>
                  </a:lnTo>
                  <a:lnTo>
                    <a:pt x="6992" y="519302"/>
                  </a:lnTo>
                  <a:lnTo>
                    <a:pt x="21074" y="541401"/>
                  </a:lnTo>
                  <a:lnTo>
                    <a:pt x="28066" y="552450"/>
                  </a:lnTo>
                  <a:lnTo>
                    <a:pt x="55571" y="553167"/>
                  </a:lnTo>
                  <a:lnTo>
                    <a:pt x="85715" y="553423"/>
                  </a:lnTo>
                  <a:lnTo>
                    <a:pt x="118390" y="553231"/>
                  </a:lnTo>
                  <a:lnTo>
                    <a:pt x="153486" y="552605"/>
                  </a:lnTo>
                  <a:lnTo>
                    <a:pt x="230506" y="550105"/>
                  </a:lnTo>
                  <a:lnTo>
                    <a:pt x="361471" y="543441"/>
                  </a:lnTo>
                  <a:lnTo>
                    <a:pt x="613631" y="525469"/>
                  </a:lnTo>
                  <a:lnTo>
                    <a:pt x="1014907" y="488754"/>
                  </a:lnTo>
                  <a:lnTo>
                    <a:pt x="1558574" y="428612"/>
                  </a:lnTo>
                  <a:lnTo>
                    <a:pt x="1956169" y="377624"/>
                  </a:lnTo>
                  <a:lnTo>
                    <a:pt x="2203727" y="341811"/>
                  </a:lnTo>
                  <a:lnTo>
                    <a:pt x="2331142" y="321383"/>
                  </a:lnTo>
                  <a:lnTo>
                    <a:pt x="2369439" y="314832"/>
                  </a:lnTo>
                  <a:lnTo>
                    <a:pt x="2362378" y="263141"/>
                  </a:lnTo>
                  <a:lnTo>
                    <a:pt x="2357062" y="224922"/>
                  </a:lnTo>
                  <a:lnTo>
                    <a:pt x="2353052" y="196806"/>
                  </a:lnTo>
                  <a:lnTo>
                    <a:pt x="2349915" y="175427"/>
                  </a:lnTo>
                  <a:lnTo>
                    <a:pt x="2344512" y="139405"/>
                  </a:lnTo>
                  <a:lnTo>
                    <a:pt x="2341375" y="118026"/>
                  </a:lnTo>
                  <a:lnTo>
                    <a:pt x="2337365" y="89910"/>
                  </a:lnTo>
                  <a:lnTo>
                    <a:pt x="2331927" y="50800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5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1100327"/>
                  </a:lnTo>
                  <a:lnTo>
                    <a:pt x="685800" y="11003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600" y="2286000"/>
              <a:ext cx="3901440" cy="3581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800" y="2743200"/>
              <a:ext cx="1571244" cy="16245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93542" y="2497073"/>
              <a:ext cx="1571625" cy="1624965"/>
            </a:xfrm>
            <a:custGeom>
              <a:avLst/>
              <a:gdLst/>
              <a:ahLst/>
              <a:cxnLst/>
              <a:rect l="l" t="t" r="r" b="b"/>
              <a:pathLst>
                <a:path w="1571625" h="1624964">
                  <a:moveTo>
                    <a:pt x="0" y="812291"/>
                  </a:moveTo>
                  <a:lnTo>
                    <a:pt x="1433" y="762814"/>
                  </a:lnTo>
                  <a:lnTo>
                    <a:pt x="5681" y="714120"/>
                  </a:lnTo>
                  <a:lnTo>
                    <a:pt x="12659" y="666295"/>
                  </a:lnTo>
                  <a:lnTo>
                    <a:pt x="22286" y="619422"/>
                  </a:lnTo>
                  <a:lnTo>
                    <a:pt x="34479" y="573588"/>
                  </a:lnTo>
                  <a:lnTo>
                    <a:pt x="49156" y="528878"/>
                  </a:lnTo>
                  <a:lnTo>
                    <a:pt x="66236" y="485375"/>
                  </a:lnTo>
                  <a:lnTo>
                    <a:pt x="85635" y="443166"/>
                  </a:lnTo>
                  <a:lnTo>
                    <a:pt x="107272" y="402335"/>
                  </a:lnTo>
                  <a:lnTo>
                    <a:pt x="131064" y="362968"/>
                  </a:lnTo>
                  <a:lnTo>
                    <a:pt x="156930" y="325149"/>
                  </a:lnTo>
                  <a:lnTo>
                    <a:pt x="184786" y="288964"/>
                  </a:lnTo>
                  <a:lnTo>
                    <a:pt x="214551" y="254497"/>
                  </a:lnTo>
                  <a:lnTo>
                    <a:pt x="246142" y="221833"/>
                  </a:lnTo>
                  <a:lnTo>
                    <a:pt x="279478" y="191058"/>
                  </a:lnTo>
                  <a:lnTo>
                    <a:pt x="314475" y="162256"/>
                  </a:lnTo>
                  <a:lnTo>
                    <a:pt x="351053" y="135513"/>
                  </a:lnTo>
                  <a:lnTo>
                    <a:pt x="389128" y="110913"/>
                  </a:lnTo>
                  <a:lnTo>
                    <a:pt x="428618" y="88542"/>
                  </a:lnTo>
                  <a:lnTo>
                    <a:pt x="469441" y="68484"/>
                  </a:lnTo>
                  <a:lnTo>
                    <a:pt x="511515" y="50825"/>
                  </a:lnTo>
                  <a:lnTo>
                    <a:pt x="554757" y="35649"/>
                  </a:lnTo>
                  <a:lnTo>
                    <a:pt x="599086" y="23042"/>
                  </a:lnTo>
                  <a:lnTo>
                    <a:pt x="644419" y="13088"/>
                  </a:lnTo>
                  <a:lnTo>
                    <a:pt x="690675" y="5873"/>
                  </a:lnTo>
                  <a:lnTo>
                    <a:pt x="737769" y="1482"/>
                  </a:lnTo>
                  <a:lnTo>
                    <a:pt x="785621" y="0"/>
                  </a:lnTo>
                  <a:lnTo>
                    <a:pt x="833474" y="1482"/>
                  </a:lnTo>
                  <a:lnTo>
                    <a:pt x="880568" y="5873"/>
                  </a:lnTo>
                  <a:lnTo>
                    <a:pt x="926824" y="13088"/>
                  </a:lnTo>
                  <a:lnTo>
                    <a:pt x="972157" y="23042"/>
                  </a:lnTo>
                  <a:lnTo>
                    <a:pt x="1016486" y="35649"/>
                  </a:lnTo>
                  <a:lnTo>
                    <a:pt x="1059728" y="50825"/>
                  </a:lnTo>
                  <a:lnTo>
                    <a:pt x="1101802" y="68484"/>
                  </a:lnTo>
                  <a:lnTo>
                    <a:pt x="1142625" y="88542"/>
                  </a:lnTo>
                  <a:lnTo>
                    <a:pt x="1182115" y="110913"/>
                  </a:lnTo>
                  <a:lnTo>
                    <a:pt x="1220190" y="135513"/>
                  </a:lnTo>
                  <a:lnTo>
                    <a:pt x="1256768" y="162256"/>
                  </a:lnTo>
                  <a:lnTo>
                    <a:pt x="1291765" y="191058"/>
                  </a:lnTo>
                  <a:lnTo>
                    <a:pt x="1325101" y="221833"/>
                  </a:lnTo>
                  <a:lnTo>
                    <a:pt x="1356692" y="254497"/>
                  </a:lnTo>
                  <a:lnTo>
                    <a:pt x="1386457" y="288964"/>
                  </a:lnTo>
                  <a:lnTo>
                    <a:pt x="1414313" y="325149"/>
                  </a:lnTo>
                  <a:lnTo>
                    <a:pt x="1440179" y="362968"/>
                  </a:lnTo>
                  <a:lnTo>
                    <a:pt x="1463971" y="402336"/>
                  </a:lnTo>
                  <a:lnTo>
                    <a:pt x="1485608" y="443166"/>
                  </a:lnTo>
                  <a:lnTo>
                    <a:pt x="1505007" y="485375"/>
                  </a:lnTo>
                  <a:lnTo>
                    <a:pt x="1522087" y="528878"/>
                  </a:lnTo>
                  <a:lnTo>
                    <a:pt x="1536764" y="573588"/>
                  </a:lnTo>
                  <a:lnTo>
                    <a:pt x="1548957" y="619422"/>
                  </a:lnTo>
                  <a:lnTo>
                    <a:pt x="1558584" y="666295"/>
                  </a:lnTo>
                  <a:lnTo>
                    <a:pt x="1565562" y="714120"/>
                  </a:lnTo>
                  <a:lnTo>
                    <a:pt x="1569810" y="762814"/>
                  </a:lnTo>
                  <a:lnTo>
                    <a:pt x="1571244" y="812291"/>
                  </a:lnTo>
                  <a:lnTo>
                    <a:pt x="1569810" y="861769"/>
                  </a:lnTo>
                  <a:lnTo>
                    <a:pt x="1565562" y="910463"/>
                  </a:lnTo>
                  <a:lnTo>
                    <a:pt x="1558584" y="958288"/>
                  </a:lnTo>
                  <a:lnTo>
                    <a:pt x="1548957" y="1005161"/>
                  </a:lnTo>
                  <a:lnTo>
                    <a:pt x="1536764" y="1050995"/>
                  </a:lnTo>
                  <a:lnTo>
                    <a:pt x="1522087" y="1095705"/>
                  </a:lnTo>
                  <a:lnTo>
                    <a:pt x="1505007" y="1139208"/>
                  </a:lnTo>
                  <a:lnTo>
                    <a:pt x="1485608" y="1181417"/>
                  </a:lnTo>
                  <a:lnTo>
                    <a:pt x="1463971" y="1222248"/>
                  </a:lnTo>
                  <a:lnTo>
                    <a:pt x="1440179" y="1261615"/>
                  </a:lnTo>
                  <a:lnTo>
                    <a:pt x="1414313" y="1299434"/>
                  </a:lnTo>
                  <a:lnTo>
                    <a:pt x="1386457" y="1335619"/>
                  </a:lnTo>
                  <a:lnTo>
                    <a:pt x="1356692" y="1370086"/>
                  </a:lnTo>
                  <a:lnTo>
                    <a:pt x="1325101" y="1402750"/>
                  </a:lnTo>
                  <a:lnTo>
                    <a:pt x="1291765" y="1433525"/>
                  </a:lnTo>
                  <a:lnTo>
                    <a:pt x="1256768" y="1462327"/>
                  </a:lnTo>
                  <a:lnTo>
                    <a:pt x="1220190" y="1489070"/>
                  </a:lnTo>
                  <a:lnTo>
                    <a:pt x="1182115" y="1513670"/>
                  </a:lnTo>
                  <a:lnTo>
                    <a:pt x="1142625" y="1536041"/>
                  </a:lnTo>
                  <a:lnTo>
                    <a:pt x="1101802" y="1556099"/>
                  </a:lnTo>
                  <a:lnTo>
                    <a:pt x="1059728" y="1573758"/>
                  </a:lnTo>
                  <a:lnTo>
                    <a:pt x="1016486" y="1588934"/>
                  </a:lnTo>
                  <a:lnTo>
                    <a:pt x="972157" y="1601541"/>
                  </a:lnTo>
                  <a:lnTo>
                    <a:pt x="926824" y="1611495"/>
                  </a:lnTo>
                  <a:lnTo>
                    <a:pt x="880568" y="1618710"/>
                  </a:lnTo>
                  <a:lnTo>
                    <a:pt x="833474" y="1623101"/>
                  </a:lnTo>
                  <a:lnTo>
                    <a:pt x="785621" y="1624583"/>
                  </a:lnTo>
                  <a:lnTo>
                    <a:pt x="737769" y="1623101"/>
                  </a:lnTo>
                  <a:lnTo>
                    <a:pt x="690675" y="1618710"/>
                  </a:lnTo>
                  <a:lnTo>
                    <a:pt x="644419" y="1611495"/>
                  </a:lnTo>
                  <a:lnTo>
                    <a:pt x="599086" y="1601541"/>
                  </a:lnTo>
                  <a:lnTo>
                    <a:pt x="554757" y="1588934"/>
                  </a:lnTo>
                  <a:lnTo>
                    <a:pt x="511515" y="1573758"/>
                  </a:lnTo>
                  <a:lnTo>
                    <a:pt x="469441" y="1556099"/>
                  </a:lnTo>
                  <a:lnTo>
                    <a:pt x="428618" y="1536041"/>
                  </a:lnTo>
                  <a:lnTo>
                    <a:pt x="389128" y="1513670"/>
                  </a:lnTo>
                  <a:lnTo>
                    <a:pt x="351053" y="1489070"/>
                  </a:lnTo>
                  <a:lnTo>
                    <a:pt x="314475" y="1462327"/>
                  </a:lnTo>
                  <a:lnTo>
                    <a:pt x="279478" y="1433525"/>
                  </a:lnTo>
                  <a:lnTo>
                    <a:pt x="246142" y="1402750"/>
                  </a:lnTo>
                  <a:lnTo>
                    <a:pt x="214551" y="1370086"/>
                  </a:lnTo>
                  <a:lnTo>
                    <a:pt x="184786" y="1335619"/>
                  </a:lnTo>
                  <a:lnTo>
                    <a:pt x="156930" y="1299434"/>
                  </a:lnTo>
                  <a:lnTo>
                    <a:pt x="131064" y="1261615"/>
                  </a:lnTo>
                  <a:lnTo>
                    <a:pt x="107272" y="1222247"/>
                  </a:lnTo>
                  <a:lnTo>
                    <a:pt x="85635" y="1181417"/>
                  </a:lnTo>
                  <a:lnTo>
                    <a:pt x="66236" y="1139208"/>
                  </a:lnTo>
                  <a:lnTo>
                    <a:pt x="49156" y="1095705"/>
                  </a:lnTo>
                  <a:lnTo>
                    <a:pt x="34479" y="1050995"/>
                  </a:lnTo>
                  <a:lnTo>
                    <a:pt x="22286" y="1005161"/>
                  </a:lnTo>
                  <a:lnTo>
                    <a:pt x="12659" y="958288"/>
                  </a:lnTo>
                  <a:lnTo>
                    <a:pt x="5681" y="910463"/>
                  </a:lnTo>
                  <a:lnTo>
                    <a:pt x="1433" y="861769"/>
                  </a:lnTo>
                  <a:lnTo>
                    <a:pt x="0" y="812291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97985" y="2872485"/>
            <a:ext cx="560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60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5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54454" y="4213605"/>
            <a:ext cx="1590040" cy="1645285"/>
            <a:chOff x="1854454" y="4213605"/>
            <a:chExt cx="1590040" cy="164528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4614" y="4223765"/>
              <a:ext cx="1569720" cy="16245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64614" y="4223765"/>
              <a:ext cx="1569720" cy="1624965"/>
            </a:xfrm>
            <a:custGeom>
              <a:avLst/>
              <a:gdLst/>
              <a:ahLst/>
              <a:cxnLst/>
              <a:rect l="l" t="t" r="r" b="b"/>
              <a:pathLst>
                <a:path w="1569720" h="1624964">
                  <a:moveTo>
                    <a:pt x="0" y="812291"/>
                  </a:moveTo>
                  <a:lnTo>
                    <a:pt x="1432" y="762814"/>
                  </a:lnTo>
                  <a:lnTo>
                    <a:pt x="5675" y="714120"/>
                  </a:lnTo>
                  <a:lnTo>
                    <a:pt x="12645" y="666295"/>
                  </a:lnTo>
                  <a:lnTo>
                    <a:pt x="22262" y="619422"/>
                  </a:lnTo>
                  <a:lnTo>
                    <a:pt x="34442" y="573588"/>
                  </a:lnTo>
                  <a:lnTo>
                    <a:pt x="49104" y="528878"/>
                  </a:lnTo>
                  <a:lnTo>
                    <a:pt x="66166" y="485375"/>
                  </a:lnTo>
                  <a:lnTo>
                    <a:pt x="85545" y="443166"/>
                  </a:lnTo>
                  <a:lnTo>
                    <a:pt x="107159" y="402335"/>
                  </a:lnTo>
                  <a:lnTo>
                    <a:pt x="130927" y="362968"/>
                  </a:lnTo>
                  <a:lnTo>
                    <a:pt x="156766" y="325149"/>
                  </a:lnTo>
                  <a:lnTo>
                    <a:pt x="184594" y="288964"/>
                  </a:lnTo>
                  <a:lnTo>
                    <a:pt x="214329" y="254497"/>
                  </a:lnTo>
                  <a:lnTo>
                    <a:pt x="245888" y="221833"/>
                  </a:lnTo>
                  <a:lnTo>
                    <a:pt x="279190" y="191058"/>
                  </a:lnTo>
                  <a:lnTo>
                    <a:pt x="314153" y="162256"/>
                  </a:lnTo>
                  <a:lnTo>
                    <a:pt x="350695" y="135513"/>
                  </a:lnTo>
                  <a:lnTo>
                    <a:pt x="388732" y="110913"/>
                  </a:lnTo>
                  <a:lnTo>
                    <a:pt x="428184" y="88542"/>
                  </a:lnTo>
                  <a:lnTo>
                    <a:pt x="468968" y="68484"/>
                  </a:lnTo>
                  <a:lnTo>
                    <a:pt x="511003" y="50825"/>
                  </a:lnTo>
                  <a:lnTo>
                    <a:pt x="554205" y="35649"/>
                  </a:lnTo>
                  <a:lnTo>
                    <a:pt x="598492" y="23042"/>
                  </a:lnTo>
                  <a:lnTo>
                    <a:pt x="643784" y="13088"/>
                  </a:lnTo>
                  <a:lnTo>
                    <a:pt x="689997" y="5873"/>
                  </a:lnTo>
                  <a:lnTo>
                    <a:pt x="737050" y="1482"/>
                  </a:lnTo>
                  <a:lnTo>
                    <a:pt x="784860" y="0"/>
                  </a:lnTo>
                  <a:lnTo>
                    <a:pt x="832669" y="1482"/>
                  </a:lnTo>
                  <a:lnTo>
                    <a:pt x="879722" y="5873"/>
                  </a:lnTo>
                  <a:lnTo>
                    <a:pt x="925935" y="13088"/>
                  </a:lnTo>
                  <a:lnTo>
                    <a:pt x="971227" y="23042"/>
                  </a:lnTo>
                  <a:lnTo>
                    <a:pt x="1015514" y="35649"/>
                  </a:lnTo>
                  <a:lnTo>
                    <a:pt x="1058716" y="50825"/>
                  </a:lnTo>
                  <a:lnTo>
                    <a:pt x="1100751" y="68484"/>
                  </a:lnTo>
                  <a:lnTo>
                    <a:pt x="1141535" y="88542"/>
                  </a:lnTo>
                  <a:lnTo>
                    <a:pt x="1180987" y="110913"/>
                  </a:lnTo>
                  <a:lnTo>
                    <a:pt x="1219024" y="135513"/>
                  </a:lnTo>
                  <a:lnTo>
                    <a:pt x="1255566" y="162256"/>
                  </a:lnTo>
                  <a:lnTo>
                    <a:pt x="1290529" y="191058"/>
                  </a:lnTo>
                  <a:lnTo>
                    <a:pt x="1323831" y="221833"/>
                  </a:lnTo>
                  <a:lnTo>
                    <a:pt x="1355390" y="254497"/>
                  </a:lnTo>
                  <a:lnTo>
                    <a:pt x="1385125" y="288964"/>
                  </a:lnTo>
                  <a:lnTo>
                    <a:pt x="1412953" y="325149"/>
                  </a:lnTo>
                  <a:lnTo>
                    <a:pt x="1438792" y="362968"/>
                  </a:lnTo>
                  <a:lnTo>
                    <a:pt x="1462560" y="402335"/>
                  </a:lnTo>
                  <a:lnTo>
                    <a:pt x="1484174" y="443166"/>
                  </a:lnTo>
                  <a:lnTo>
                    <a:pt x="1503553" y="485375"/>
                  </a:lnTo>
                  <a:lnTo>
                    <a:pt x="1520615" y="528878"/>
                  </a:lnTo>
                  <a:lnTo>
                    <a:pt x="1535277" y="573588"/>
                  </a:lnTo>
                  <a:lnTo>
                    <a:pt x="1547457" y="619422"/>
                  </a:lnTo>
                  <a:lnTo>
                    <a:pt x="1557074" y="666295"/>
                  </a:lnTo>
                  <a:lnTo>
                    <a:pt x="1564044" y="714120"/>
                  </a:lnTo>
                  <a:lnTo>
                    <a:pt x="1568287" y="762814"/>
                  </a:lnTo>
                  <a:lnTo>
                    <a:pt x="1569720" y="812291"/>
                  </a:lnTo>
                  <a:lnTo>
                    <a:pt x="1568287" y="861769"/>
                  </a:lnTo>
                  <a:lnTo>
                    <a:pt x="1564044" y="910463"/>
                  </a:lnTo>
                  <a:lnTo>
                    <a:pt x="1557074" y="958288"/>
                  </a:lnTo>
                  <a:lnTo>
                    <a:pt x="1547457" y="1005161"/>
                  </a:lnTo>
                  <a:lnTo>
                    <a:pt x="1535277" y="1050995"/>
                  </a:lnTo>
                  <a:lnTo>
                    <a:pt x="1520615" y="1095705"/>
                  </a:lnTo>
                  <a:lnTo>
                    <a:pt x="1503553" y="1139208"/>
                  </a:lnTo>
                  <a:lnTo>
                    <a:pt x="1484174" y="1181417"/>
                  </a:lnTo>
                  <a:lnTo>
                    <a:pt x="1462560" y="1222247"/>
                  </a:lnTo>
                  <a:lnTo>
                    <a:pt x="1438792" y="1261615"/>
                  </a:lnTo>
                  <a:lnTo>
                    <a:pt x="1412953" y="1299434"/>
                  </a:lnTo>
                  <a:lnTo>
                    <a:pt x="1385125" y="1335619"/>
                  </a:lnTo>
                  <a:lnTo>
                    <a:pt x="1355390" y="1370086"/>
                  </a:lnTo>
                  <a:lnTo>
                    <a:pt x="1323831" y="1402750"/>
                  </a:lnTo>
                  <a:lnTo>
                    <a:pt x="1290529" y="1433525"/>
                  </a:lnTo>
                  <a:lnTo>
                    <a:pt x="1255566" y="1462327"/>
                  </a:lnTo>
                  <a:lnTo>
                    <a:pt x="1219024" y="1489070"/>
                  </a:lnTo>
                  <a:lnTo>
                    <a:pt x="1180987" y="1513670"/>
                  </a:lnTo>
                  <a:lnTo>
                    <a:pt x="1141535" y="1536041"/>
                  </a:lnTo>
                  <a:lnTo>
                    <a:pt x="1100751" y="1556099"/>
                  </a:lnTo>
                  <a:lnTo>
                    <a:pt x="1058716" y="1573758"/>
                  </a:lnTo>
                  <a:lnTo>
                    <a:pt x="1015514" y="1588934"/>
                  </a:lnTo>
                  <a:lnTo>
                    <a:pt x="971227" y="1601541"/>
                  </a:lnTo>
                  <a:lnTo>
                    <a:pt x="925935" y="1611495"/>
                  </a:lnTo>
                  <a:lnTo>
                    <a:pt x="879722" y="1618710"/>
                  </a:lnTo>
                  <a:lnTo>
                    <a:pt x="832669" y="1623101"/>
                  </a:lnTo>
                  <a:lnTo>
                    <a:pt x="784860" y="1624583"/>
                  </a:lnTo>
                  <a:lnTo>
                    <a:pt x="737050" y="1623101"/>
                  </a:lnTo>
                  <a:lnTo>
                    <a:pt x="689997" y="1618710"/>
                  </a:lnTo>
                  <a:lnTo>
                    <a:pt x="643784" y="1611495"/>
                  </a:lnTo>
                  <a:lnTo>
                    <a:pt x="598492" y="1601541"/>
                  </a:lnTo>
                  <a:lnTo>
                    <a:pt x="554205" y="1588934"/>
                  </a:lnTo>
                  <a:lnTo>
                    <a:pt x="511003" y="1573758"/>
                  </a:lnTo>
                  <a:lnTo>
                    <a:pt x="468968" y="1556099"/>
                  </a:lnTo>
                  <a:lnTo>
                    <a:pt x="428184" y="1536041"/>
                  </a:lnTo>
                  <a:lnTo>
                    <a:pt x="388732" y="1513670"/>
                  </a:lnTo>
                  <a:lnTo>
                    <a:pt x="350695" y="1489070"/>
                  </a:lnTo>
                  <a:lnTo>
                    <a:pt x="314153" y="1462327"/>
                  </a:lnTo>
                  <a:lnTo>
                    <a:pt x="279190" y="1433525"/>
                  </a:lnTo>
                  <a:lnTo>
                    <a:pt x="245888" y="1402750"/>
                  </a:lnTo>
                  <a:lnTo>
                    <a:pt x="214329" y="1370086"/>
                  </a:lnTo>
                  <a:lnTo>
                    <a:pt x="184594" y="1335619"/>
                  </a:lnTo>
                  <a:lnTo>
                    <a:pt x="156766" y="1299434"/>
                  </a:lnTo>
                  <a:lnTo>
                    <a:pt x="130927" y="1261615"/>
                  </a:lnTo>
                  <a:lnTo>
                    <a:pt x="107159" y="1222247"/>
                  </a:lnTo>
                  <a:lnTo>
                    <a:pt x="85545" y="1181417"/>
                  </a:lnTo>
                  <a:lnTo>
                    <a:pt x="66166" y="1139208"/>
                  </a:lnTo>
                  <a:lnTo>
                    <a:pt x="49104" y="1095705"/>
                  </a:lnTo>
                  <a:lnTo>
                    <a:pt x="34442" y="1050995"/>
                  </a:lnTo>
                  <a:lnTo>
                    <a:pt x="22262" y="1005161"/>
                  </a:lnTo>
                  <a:lnTo>
                    <a:pt x="12645" y="958288"/>
                  </a:lnTo>
                  <a:lnTo>
                    <a:pt x="5675" y="910463"/>
                  </a:lnTo>
                  <a:lnTo>
                    <a:pt x="1432" y="861769"/>
                  </a:lnTo>
                  <a:lnTo>
                    <a:pt x="0" y="812291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40254" y="4599813"/>
            <a:ext cx="2178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1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5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79620" y="4238244"/>
            <a:ext cx="1590040" cy="1643380"/>
            <a:chOff x="4579620" y="4238244"/>
            <a:chExt cx="1590040" cy="164338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9526" y="4248150"/>
              <a:ext cx="1569720" cy="16230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89526" y="4248150"/>
              <a:ext cx="1569720" cy="1623060"/>
            </a:xfrm>
            <a:custGeom>
              <a:avLst/>
              <a:gdLst/>
              <a:ahLst/>
              <a:cxnLst/>
              <a:rect l="l" t="t" r="r" b="b"/>
              <a:pathLst>
                <a:path w="1569720" h="1623060">
                  <a:moveTo>
                    <a:pt x="0" y="811530"/>
                  </a:moveTo>
                  <a:lnTo>
                    <a:pt x="1432" y="762095"/>
                  </a:lnTo>
                  <a:lnTo>
                    <a:pt x="5675" y="713443"/>
                  </a:lnTo>
                  <a:lnTo>
                    <a:pt x="12645" y="665659"/>
                  </a:lnTo>
                  <a:lnTo>
                    <a:pt x="22262" y="618829"/>
                  </a:lnTo>
                  <a:lnTo>
                    <a:pt x="34442" y="573036"/>
                  </a:lnTo>
                  <a:lnTo>
                    <a:pt x="49104" y="528365"/>
                  </a:lnTo>
                  <a:lnTo>
                    <a:pt x="66166" y="484903"/>
                  </a:lnTo>
                  <a:lnTo>
                    <a:pt x="85545" y="442733"/>
                  </a:lnTo>
                  <a:lnTo>
                    <a:pt x="107159" y="401940"/>
                  </a:lnTo>
                  <a:lnTo>
                    <a:pt x="130927" y="362610"/>
                  </a:lnTo>
                  <a:lnTo>
                    <a:pt x="156766" y="324827"/>
                  </a:lnTo>
                  <a:lnTo>
                    <a:pt x="184594" y="288676"/>
                  </a:lnTo>
                  <a:lnTo>
                    <a:pt x="214329" y="254242"/>
                  </a:lnTo>
                  <a:lnTo>
                    <a:pt x="245888" y="221610"/>
                  </a:lnTo>
                  <a:lnTo>
                    <a:pt x="279190" y="190865"/>
                  </a:lnTo>
                  <a:lnTo>
                    <a:pt x="314153" y="162092"/>
                  </a:lnTo>
                  <a:lnTo>
                    <a:pt x="350695" y="135375"/>
                  </a:lnTo>
                  <a:lnTo>
                    <a:pt x="388732" y="110800"/>
                  </a:lnTo>
                  <a:lnTo>
                    <a:pt x="428184" y="88451"/>
                  </a:lnTo>
                  <a:lnTo>
                    <a:pt x="468968" y="68414"/>
                  </a:lnTo>
                  <a:lnTo>
                    <a:pt x="511003" y="50772"/>
                  </a:lnTo>
                  <a:lnTo>
                    <a:pt x="554205" y="35612"/>
                  </a:lnTo>
                  <a:lnTo>
                    <a:pt x="598492" y="23018"/>
                  </a:lnTo>
                  <a:lnTo>
                    <a:pt x="643784" y="13075"/>
                  </a:lnTo>
                  <a:lnTo>
                    <a:pt x="689997" y="5867"/>
                  </a:lnTo>
                  <a:lnTo>
                    <a:pt x="737050" y="1481"/>
                  </a:lnTo>
                  <a:lnTo>
                    <a:pt x="784860" y="0"/>
                  </a:lnTo>
                  <a:lnTo>
                    <a:pt x="832669" y="1481"/>
                  </a:lnTo>
                  <a:lnTo>
                    <a:pt x="879722" y="5867"/>
                  </a:lnTo>
                  <a:lnTo>
                    <a:pt x="925935" y="13075"/>
                  </a:lnTo>
                  <a:lnTo>
                    <a:pt x="971227" y="23018"/>
                  </a:lnTo>
                  <a:lnTo>
                    <a:pt x="1015514" y="35612"/>
                  </a:lnTo>
                  <a:lnTo>
                    <a:pt x="1058716" y="50772"/>
                  </a:lnTo>
                  <a:lnTo>
                    <a:pt x="1100751" y="68414"/>
                  </a:lnTo>
                  <a:lnTo>
                    <a:pt x="1141535" y="88451"/>
                  </a:lnTo>
                  <a:lnTo>
                    <a:pt x="1180987" y="110800"/>
                  </a:lnTo>
                  <a:lnTo>
                    <a:pt x="1219024" y="135375"/>
                  </a:lnTo>
                  <a:lnTo>
                    <a:pt x="1255566" y="162092"/>
                  </a:lnTo>
                  <a:lnTo>
                    <a:pt x="1290529" y="190865"/>
                  </a:lnTo>
                  <a:lnTo>
                    <a:pt x="1323831" y="221610"/>
                  </a:lnTo>
                  <a:lnTo>
                    <a:pt x="1355390" y="254242"/>
                  </a:lnTo>
                  <a:lnTo>
                    <a:pt x="1385125" y="288676"/>
                  </a:lnTo>
                  <a:lnTo>
                    <a:pt x="1412953" y="324827"/>
                  </a:lnTo>
                  <a:lnTo>
                    <a:pt x="1438792" y="362610"/>
                  </a:lnTo>
                  <a:lnTo>
                    <a:pt x="1462560" y="401940"/>
                  </a:lnTo>
                  <a:lnTo>
                    <a:pt x="1484174" y="442733"/>
                  </a:lnTo>
                  <a:lnTo>
                    <a:pt x="1503553" y="484903"/>
                  </a:lnTo>
                  <a:lnTo>
                    <a:pt x="1520615" y="528365"/>
                  </a:lnTo>
                  <a:lnTo>
                    <a:pt x="1535277" y="573036"/>
                  </a:lnTo>
                  <a:lnTo>
                    <a:pt x="1547457" y="618829"/>
                  </a:lnTo>
                  <a:lnTo>
                    <a:pt x="1557074" y="665659"/>
                  </a:lnTo>
                  <a:lnTo>
                    <a:pt x="1564044" y="713443"/>
                  </a:lnTo>
                  <a:lnTo>
                    <a:pt x="1568287" y="762095"/>
                  </a:lnTo>
                  <a:lnTo>
                    <a:pt x="1569720" y="811530"/>
                  </a:lnTo>
                  <a:lnTo>
                    <a:pt x="1568287" y="860964"/>
                  </a:lnTo>
                  <a:lnTo>
                    <a:pt x="1564044" y="909616"/>
                  </a:lnTo>
                  <a:lnTo>
                    <a:pt x="1557074" y="957400"/>
                  </a:lnTo>
                  <a:lnTo>
                    <a:pt x="1547457" y="1004230"/>
                  </a:lnTo>
                  <a:lnTo>
                    <a:pt x="1535277" y="1050023"/>
                  </a:lnTo>
                  <a:lnTo>
                    <a:pt x="1520615" y="1094694"/>
                  </a:lnTo>
                  <a:lnTo>
                    <a:pt x="1503553" y="1138156"/>
                  </a:lnTo>
                  <a:lnTo>
                    <a:pt x="1484174" y="1180326"/>
                  </a:lnTo>
                  <a:lnTo>
                    <a:pt x="1462560" y="1221119"/>
                  </a:lnTo>
                  <a:lnTo>
                    <a:pt x="1438792" y="1260449"/>
                  </a:lnTo>
                  <a:lnTo>
                    <a:pt x="1412953" y="1298232"/>
                  </a:lnTo>
                  <a:lnTo>
                    <a:pt x="1385125" y="1334383"/>
                  </a:lnTo>
                  <a:lnTo>
                    <a:pt x="1355390" y="1368817"/>
                  </a:lnTo>
                  <a:lnTo>
                    <a:pt x="1323831" y="1401449"/>
                  </a:lnTo>
                  <a:lnTo>
                    <a:pt x="1290529" y="1432194"/>
                  </a:lnTo>
                  <a:lnTo>
                    <a:pt x="1255566" y="1460967"/>
                  </a:lnTo>
                  <a:lnTo>
                    <a:pt x="1219024" y="1487684"/>
                  </a:lnTo>
                  <a:lnTo>
                    <a:pt x="1180987" y="1512259"/>
                  </a:lnTo>
                  <a:lnTo>
                    <a:pt x="1141535" y="1534608"/>
                  </a:lnTo>
                  <a:lnTo>
                    <a:pt x="1100751" y="1554645"/>
                  </a:lnTo>
                  <a:lnTo>
                    <a:pt x="1058716" y="1572287"/>
                  </a:lnTo>
                  <a:lnTo>
                    <a:pt x="1015514" y="1587447"/>
                  </a:lnTo>
                  <a:lnTo>
                    <a:pt x="971227" y="1600041"/>
                  </a:lnTo>
                  <a:lnTo>
                    <a:pt x="925935" y="1609984"/>
                  </a:lnTo>
                  <a:lnTo>
                    <a:pt x="879722" y="1617192"/>
                  </a:lnTo>
                  <a:lnTo>
                    <a:pt x="832669" y="1621578"/>
                  </a:lnTo>
                  <a:lnTo>
                    <a:pt x="784860" y="1623060"/>
                  </a:lnTo>
                  <a:lnTo>
                    <a:pt x="737050" y="1621578"/>
                  </a:lnTo>
                  <a:lnTo>
                    <a:pt x="689997" y="1617192"/>
                  </a:lnTo>
                  <a:lnTo>
                    <a:pt x="643784" y="1609984"/>
                  </a:lnTo>
                  <a:lnTo>
                    <a:pt x="598492" y="1600041"/>
                  </a:lnTo>
                  <a:lnTo>
                    <a:pt x="554205" y="1587447"/>
                  </a:lnTo>
                  <a:lnTo>
                    <a:pt x="511003" y="1572287"/>
                  </a:lnTo>
                  <a:lnTo>
                    <a:pt x="468968" y="1554645"/>
                  </a:lnTo>
                  <a:lnTo>
                    <a:pt x="428184" y="1534608"/>
                  </a:lnTo>
                  <a:lnTo>
                    <a:pt x="388732" y="1512259"/>
                  </a:lnTo>
                  <a:lnTo>
                    <a:pt x="350695" y="1487684"/>
                  </a:lnTo>
                  <a:lnTo>
                    <a:pt x="314153" y="1460967"/>
                  </a:lnTo>
                  <a:lnTo>
                    <a:pt x="279190" y="1432194"/>
                  </a:lnTo>
                  <a:lnTo>
                    <a:pt x="245888" y="1401449"/>
                  </a:lnTo>
                  <a:lnTo>
                    <a:pt x="214329" y="1368817"/>
                  </a:lnTo>
                  <a:lnTo>
                    <a:pt x="184594" y="1334383"/>
                  </a:lnTo>
                  <a:lnTo>
                    <a:pt x="156766" y="1298232"/>
                  </a:lnTo>
                  <a:lnTo>
                    <a:pt x="130927" y="1260449"/>
                  </a:lnTo>
                  <a:lnTo>
                    <a:pt x="107159" y="1221119"/>
                  </a:lnTo>
                  <a:lnTo>
                    <a:pt x="85545" y="1180326"/>
                  </a:lnTo>
                  <a:lnTo>
                    <a:pt x="66166" y="1138156"/>
                  </a:lnTo>
                  <a:lnTo>
                    <a:pt x="49104" y="1094694"/>
                  </a:lnTo>
                  <a:lnTo>
                    <a:pt x="34442" y="1050023"/>
                  </a:lnTo>
                  <a:lnTo>
                    <a:pt x="22262" y="1004230"/>
                  </a:lnTo>
                  <a:lnTo>
                    <a:pt x="12645" y="957400"/>
                  </a:lnTo>
                  <a:lnTo>
                    <a:pt x="5675" y="909616"/>
                  </a:lnTo>
                  <a:lnTo>
                    <a:pt x="1432" y="860964"/>
                  </a:lnTo>
                  <a:lnTo>
                    <a:pt x="0" y="811530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07304" y="4623257"/>
            <a:ext cx="533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2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4981" y="517931"/>
            <a:ext cx="7240905" cy="9842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800" b="1" spc="-21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2800" b="1" spc="-11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800" b="1" spc="-21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800" b="1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ahoma"/>
                <a:cs typeface="Tahoma"/>
              </a:rPr>
              <a:t>Basi</a:t>
            </a:r>
            <a:r>
              <a:rPr sz="2800" b="1" spc="-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Tahoma"/>
                <a:cs typeface="Tahoma"/>
              </a:rPr>
              <a:t>Terms</a:t>
            </a:r>
            <a:r>
              <a:rPr sz="28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4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2800" b="1" spc="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30" dirty="0">
                <a:solidFill>
                  <a:srgbClr val="FFFFFF"/>
                </a:solidFill>
                <a:latin typeface="Tahoma"/>
                <a:cs typeface="Tahoma"/>
              </a:rPr>
              <a:t>Concepts</a:t>
            </a:r>
            <a:r>
              <a:rPr sz="2800" b="1" spc="-215" dirty="0">
                <a:solidFill>
                  <a:srgbClr val="FFFFFF"/>
                </a:solidFill>
                <a:latin typeface="Tahoma"/>
                <a:cs typeface="Tahoma"/>
              </a:rPr>
              <a:t>(2)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052ECCB-CE53-4D2B-A4F3-591A9B156949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3221735"/>
            <a:ext cx="5757672" cy="29961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2874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85" dirty="0">
                <a:latin typeface="Tahoma"/>
                <a:cs typeface="Tahoma"/>
              </a:rPr>
              <a:t>Confidentiality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99842"/>
            <a:ext cx="8378190" cy="205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7505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characteristic of something being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made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accessible only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authorized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parties.</a:t>
            </a:r>
            <a:endParaRPr sz="2400">
              <a:latin typeface="Calibri"/>
              <a:cs typeface="Calibri"/>
            </a:endParaRPr>
          </a:p>
          <a:p>
            <a:pPr marL="5977890" marR="5080">
              <a:lnSpc>
                <a:spcPct val="100000"/>
              </a:lnSpc>
              <a:spcBef>
                <a:spcPts val="1605"/>
              </a:spcBef>
              <a:tabLst>
                <a:tab pos="7684770" algn="l"/>
              </a:tabLst>
            </a:pPr>
            <a:r>
              <a:rPr sz="2400" dirty="0">
                <a:latin typeface="Calibri"/>
                <a:cs typeface="Calibri"/>
              </a:rPr>
              <a:t>Within	cloud  </a:t>
            </a:r>
            <a:r>
              <a:rPr sz="2400" spc="-10" dirty="0">
                <a:latin typeface="Calibri"/>
                <a:cs typeface="Calibri"/>
              </a:rPr>
              <a:t>environments,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confidentiality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1129" y="4332478"/>
            <a:ext cx="1134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prim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ly 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6509" y="4332478"/>
            <a:ext cx="1280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93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ains 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tricting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1129" y="5064378"/>
            <a:ext cx="2414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92505" algn="l"/>
                <a:tab pos="1436370" algn="l"/>
                <a:tab pos="2170430" algn="l"/>
              </a:tabLst>
            </a:pPr>
            <a:r>
              <a:rPr sz="2400" dirty="0">
                <a:latin typeface="Calibri"/>
                <a:cs typeface="Calibri"/>
              </a:rPr>
              <a:t>ac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ess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	in  </a:t>
            </a:r>
            <a:r>
              <a:rPr sz="2400" spc="-10" dirty="0">
                <a:latin typeface="Calibri"/>
                <a:cs typeface="Calibri"/>
              </a:rPr>
              <a:t>transit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EBF30C5-C0F6-4C42-B7E3-7BA6442BFA69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1621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4" dirty="0">
                <a:latin typeface="Tahoma"/>
                <a:cs typeface="Tahoma"/>
              </a:rPr>
              <a:t>Integrity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299842"/>
            <a:ext cx="8345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characteristic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not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altered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unauthorized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party.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8036" y="3238500"/>
            <a:ext cx="8623300" cy="2705100"/>
            <a:chOff x="288036" y="3238500"/>
            <a:chExt cx="8623300" cy="2705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36" y="3329939"/>
              <a:ext cx="5315712" cy="2423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7191" y="3238500"/>
              <a:ext cx="3183636" cy="27051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BD32B76-4D96-4AF1-9469-4B939E1C3240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8158"/>
            <a:ext cx="2378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0" dirty="0">
                <a:latin typeface="Tahoma"/>
                <a:cs typeface="Tahoma"/>
              </a:rPr>
              <a:t>Authenticity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96794"/>
            <a:ext cx="8106409" cy="284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characteristic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something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having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been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provided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authorized source.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This also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encompasses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non-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repudiation.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Non-repudiation?</a:t>
            </a:r>
            <a:endParaRPr sz="2800">
              <a:latin typeface="Calibri"/>
              <a:cs typeface="Calibri"/>
            </a:endParaRPr>
          </a:p>
          <a:p>
            <a:pPr marL="698500" marR="591820" lvl="1" indent="-283845" algn="just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80357"/>
              <a:buFont typeface="Wingdings"/>
              <a:buChar char=""/>
              <a:tabLst>
                <a:tab pos="69913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inability of 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party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 deny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challenge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authentication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interaction.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8697658-C0CD-4549-AB15-F9377552B489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4219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/>
              <a:t>Othe</a:t>
            </a:r>
            <a:r>
              <a:rPr sz="3200" spc="-35" dirty="0"/>
              <a:t>r</a:t>
            </a:r>
            <a:r>
              <a:rPr sz="3200" spc="-254" dirty="0"/>
              <a:t> </a:t>
            </a:r>
            <a:r>
              <a:rPr sz="3200" spc="-35" dirty="0"/>
              <a:t>Relevant</a:t>
            </a:r>
            <a:r>
              <a:rPr sz="3200" spc="-265" dirty="0"/>
              <a:t> </a:t>
            </a:r>
            <a:r>
              <a:rPr sz="3200" spc="-275" dirty="0"/>
              <a:t>Terms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2299842"/>
            <a:ext cx="8223884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  <a:tab pos="1898014" algn="l"/>
                <a:tab pos="2127885" algn="l"/>
                <a:tab pos="2951480" algn="l"/>
                <a:tab pos="4335145" algn="l"/>
                <a:tab pos="4939030" algn="l"/>
                <a:tab pos="5883910" algn="l"/>
                <a:tab pos="6821170" algn="l"/>
                <a:tab pos="7105015" algn="l"/>
              </a:tabLst>
            </a:pPr>
            <a:r>
              <a:rPr sz="2400" b="1" spc="-60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ail</a:t>
            </a:r>
            <a:r>
              <a:rPr sz="2400" b="1" spc="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bility	</a:t>
            </a:r>
            <a:r>
              <a:rPr sz="2400" dirty="0">
                <a:latin typeface="Calibri"/>
                <a:cs typeface="Calibri"/>
              </a:rPr>
              <a:t>-	</a:t>
            </a:r>
            <a:r>
              <a:rPr sz="2400" spc="-5" dirty="0">
                <a:latin typeface="Calibri"/>
                <a:cs typeface="Calibri"/>
              </a:rPr>
              <a:t>bein</a:t>
            </a:r>
            <a:r>
              <a:rPr sz="2400" dirty="0">
                <a:latin typeface="Calibri"/>
                <a:cs typeface="Calibri"/>
              </a:rPr>
              <a:t>g	accessible	and	</a:t>
            </a:r>
            <a:r>
              <a:rPr sz="2400" spc="-5" dirty="0">
                <a:latin typeface="Calibri"/>
                <a:cs typeface="Calibri"/>
              </a:rPr>
              <a:t>usabl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durin</a:t>
            </a:r>
            <a:r>
              <a:rPr sz="2400" dirty="0">
                <a:latin typeface="Calibri"/>
                <a:cs typeface="Calibri"/>
              </a:rPr>
              <a:t>g	a	</a:t>
            </a:r>
            <a:r>
              <a:rPr sz="2400" spc="-5" dirty="0">
                <a:latin typeface="Calibri"/>
                <a:cs typeface="Calibri"/>
              </a:rPr>
              <a:t>spec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ied  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period.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  <a:tab pos="1369060" algn="l"/>
                <a:tab pos="1651000" algn="l"/>
                <a:tab pos="1986280" algn="l"/>
                <a:tab pos="3291204" algn="l"/>
                <a:tab pos="4457065" algn="l"/>
                <a:tab pos="5717540" algn="l"/>
                <a:tab pos="6410960" algn="l"/>
                <a:tab pos="7031355" algn="l"/>
              </a:tabLst>
            </a:pPr>
            <a:r>
              <a:rPr sz="2400" b="1" spc="-5" dirty="0">
                <a:latin typeface="Calibri"/>
                <a:cs typeface="Calibri"/>
              </a:rPr>
              <a:t>Th</a:t>
            </a:r>
            <a:r>
              <a:rPr sz="2400" b="1" spc="-2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t	</a:t>
            </a:r>
            <a:r>
              <a:rPr sz="2400" dirty="0">
                <a:latin typeface="Calibri"/>
                <a:cs typeface="Calibri"/>
              </a:rPr>
              <a:t>-	a	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tial	</a:t>
            </a:r>
            <a:r>
              <a:rPr sz="2400" spc="-5" dirty="0">
                <a:latin typeface="Calibri"/>
                <a:cs typeface="Calibri"/>
              </a:rPr>
              <a:t>secu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ity	viol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	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	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lle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98900"/>
            <a:ext cx="8225155" cy="13760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400" spc="-15" dirty="0">
                <a:latin typeface="Calibri"/>
                <a:cs typeface="Calibri"/>
              </a:rPr>
              <a:t>defenses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attempt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breach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privacy</a:t>
            </a:r>
            <a:r>
              <a:rPr sz="2400" spc="-10" dirty="0">
                <a:latin typeface="Calibri"/>
                <a:cs typeface="Calibri"/>
              </a:rPr>
              <a:t> and/or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harm.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  <a:tab pos="2310765" algn="l"/>
                <a:tab pos="2591435" algn="l"/>
                <a:tab pos="2925445" algn="l"/>
                <a:tab pos="4315460" algn="l"/>
                <a:tab pos="5008880" algn="l"/>
                <a:tab pos="5629275" algn="l"/>
                <a:tab pos="6129020" algn="l"/>
                <a:tab pos="7468870" algn="l"/>
              </a:tabLst>
            </a:pPr>
            <a:r>
              <a:rPr sz="2400" spc="-6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ul</a:t>
            </a:r>
            <a:r>
              <a:rPr sz="2400" dirty="0">
                <a:latin typeface="Calibri"/>
                <a:cs typeface="Calibri"/>
              </a:rPr>
              <a:t>ne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abil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-	a	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kness	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	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xploi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	either  </a:t>
            </a: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protected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insufficient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75352"/>
            <a:ext cx="822515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Risk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possibility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loss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harm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arising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performing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activity.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366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7F6AF7-16B2-4467-8EA9-57D7365A3739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4855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/>
              <a:t>Othe</a:t>
            </a:r>
            <a:r>
              <a:rPr sz="3200" spc="-35" dirty="0"/>
              <a:t>r</a:t>
            </a:r>
            <a:r>
              <a:rPr sz="3200" spc="-254" dirty="0"/>
              <a:t> </a:t>
            </a:r>
            <a:r>
              <a:rPr sz="3200" spc="-35" dirty="0"/>
              <a:t>Relevant</a:t>
            </a:r>
            <a:r>
              <a:rPr sz="3200" spc="-265" dirty="0"/>
              <a:t> </a:t>
            </a:r>
            <a:r>
              <a:rPr sz="3200" spc="-275" dirty="0"/>
              <a:t>Terms</a:t>
            </a:r>
            <a:r>
              <a:rPr sz="3200" spc="-260" dirty="0"/>
              <a:t> </a:t>
            </a:r>
            <a:r>
              <a:rPr sz="3200" spc="-275" dirty="0"/>
              <a:t>(2)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2299842"/>
            <a:ext cx="8226425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Security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Controls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countermeasures</a:t>
            </a:r>
            <a:r>
              <a:rPr sz="2400" spc="-5" dirty="0">
                <a:latin typeface="Calibri"/>
                <a:cs typeface="Calibri"/>
              </a:rPr>
              <a:t> 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prevent</a:t>
            </a:r>
            <a:r>
              <a:rPr sz="2400" spc="-10" dirty="0">
                <a:latin typeface="Calibri"/>
                <a:cs typeface="Calibri"/>
              </a:rPr>
              <a:t> 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threats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reduce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avoid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risk.</a:t>
            </a:r>
            <a:endParaRPr sz="24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Security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Mechanisms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comprising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defensive </a:t>
            </a:r>
            <a:r>
              <a:rPr sz="2400" spc="-10" dirty="0">
                <a:latin typeface="Calibri"/>
                <a:cs typeface="Calibri"/>
              </a:rPr>
              <a:t> framework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protects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information,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Security </a:t>
            </a:r>
            <a:r>
              <a:rPr sz="2400" b="1" spc="-10" dirty="0">
                <a:latin typeface="Calibri"/>
                <a:cs typeface="Calibri"/>
              </a:rPr>
              <a:t>Policies </a:t>
            </a:r>
            <a:r>
              <a:rPr sz="2400" dirty="0">
                <a:latin typeface="Calibri"/>
                <a:cs typeface="Calibri"/>
              </a:rPr>
              <a:t>- a </a:t>
            </a:r>
            <a:r>
              <a:rPr sz="2400" spc="-5" dirty="0">
                <a:latin typeface="Calibri"/>
                <a:cs typeface="Calibri"/>
              </a:rPr>
              <a:t>set of security </a:t>
            </a:r>
            <a:r>
              <a:rPr sz="2400" dirty="0">
                <a:latin typeface="Calibri"/>
                <a:cs typeface="Calibri"/>
              </a:rPr>
              <a:t>rules and </a:t>
            </a:r>
            <a:r>
              <a:rPr sz="2400" spc="-5" dirty="0">
                <a:latin typeface="Calibri"/>
                <a:cs typeface="Calibri"/>
              </a:rPr>
              <a:t>regulations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enforce</a:t>
            </a:r>
            <a:r>
              <a:rPr sz="2400" spc="-5" dirty="0">
                <a:latin typeface="Calibri"/>
                <a:cs typeface="Calibri"/>
              </a:rPr>
              <a:t> security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mechanisms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6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17C72F-B4E3-486B-B1F9-6FF2C2B50851}" type="datetime1">
              <a:rPr lang="en-US" smtClean="0"/>
              <a:t>12/16/2021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er 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11</Template>
  <TotalTime>1319</TotalTime>
  <Words>1055</Words>
  <Application>Microsoft Office PowerPoint</Application>
  <PresentationFormat>On-screen Show (4:3)</PresentationFormat>
  <Paragraphs>216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Chapter 11</vt:lpstr>
      <vt:lpstr>Cloud Computing</vt:lpstr>
      <vt:lpstr>Contents</vt:lpstr>
      <vt:lpstr>6.1. Basic Terms and Concepts</vt:lpstr>
      <vt:lpstr>PowerPoint Presentation</vt:lpstr>
      <vt:lpstr>Confidentiality</vt:lpstr>
      <vt:lpstr>Integrity</vt:lpstr>
      <vt:lpstr>Authenticity</vt:lpstr>
      <vt:lpstr>Other Relevant Terms</vt:lpstr>
      <vt:lpstr>Other Relevant Terms (2)</vt:lpstr>
      <vt:lpstr>Figure 6.3. How security policies and security mechanisms  are used to counter threats, vulnerabilities, and risks  caused by threat agents.</vt:lpstr>
      <vt:lpstr>The Ingredients of an Attack</vt:lpstr>
      <vt:lpstr>6.2. Threat Agents  Common Threat Agents</vt:lpstr>
      <vt:lpstr>Types of Threat Agents/Attackers</vt:lpstr>
      <vt:lpstr>Anonymous Attacker</vt:lpstr>
      <vt:lpstr>6.3. Cloud Security Threats</vt:lpstr>
      <vt:lpstr>Malicious Intermediary</vt:lpstr>
      <vt:lpstr>Denial of Service</vt:lpstr>
      <vt:lpstr>Distributed DoS (DDoS)</vt:lpstr>
      <vt:lpstr>Insufficient Authorization</vt:lpstr>
      <vt:lpstr>Weak Authentication</vt:lpstr>
      <vt:lpstr>Virtualization Attack</vt:lpstr>
      <vt:lpstr>Overlapping Trusted Boundaries</vt:lpstr>
      <vt:lpstr>6.4. Additional Considerations</vt:lpstr>
      <vt:lpstr>Flawed Implementation</vt:lpstr>
      <vt:lpstr>Security Policy Disparity</vt:lpstr>
      <vt:lpstr>Contracts</vt:lpstr>
      <vt:lpstr>Risk Management</vt:lpstr>
      <vt:lpstr>Risk Management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raghav</dc:creator>
  <cp:lastModifiedBy>shrabanee swagatika</cp:lastModifiedBy>
  <cp:revision>3</cp:revision>
  <dcterms:created xsi:type="dcterms:W3CDTF">2021-12-09T05:50:41Z</dcterms:created>
  <dcterms:modified xsi:type="dcterms:W3CDTF">2021-12-16T06:47:16Z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2021-12-09T00:00:00Z</vt:filetime>
  </property>
</Properties>
</file>