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5" r:id="rId48"/>
    <p:sldId id="304" r:id="rId49"/>
    <p:sldId id="30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516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312114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271143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3767613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28379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191796-0DF6-409A-AF09-1C1FBA130AA4}"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118128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191796-0DF6-409A-AF09-1C1FBA130AA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162894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191796-0DF6-409A-AF09-1C1FBA130AA4}" type="datetimeFigureOut">
              <a:rPr lang="en-US" smtClean="0"/>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176916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191796-0DF6-409A-AF09-1C1FBA130AA4}" type="datetimeFigureOut">
              <a:rPr lang="en-US" smtClean="0"/>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256288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91796-0DF6-409A-AF09-1C1FBA130AA4}" type="datetimeFigureOut">
              <a:rPr lang="en-US" smtClean="0"/>
              <a:t>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351610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91796-0DF6-409A-AF09-1C1FBA130AA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376869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91796-0DF6-409A-AF09-1C1FBA130AA4}"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B1E40-A2A6-4BF8-99A7-EF5E2DB78D36}" type="slidenum">
              <a:rPr lang="en-US" smtClean="0"/>
              <a:t>‹#›</a:t>
            </a:fld>
            <a:endParaRPr lang="en-US"/>
          </a:p>
        </p:txBody>
      </p:sp>
    </p:spTree>
    <p:extLst>
      <p:ext uri="{BB962C8B-B14F-4D97-AF65-F5344CB8AC3E}">
        <p14:creationId xmlns:p14="http://schemas.microsoft.com/office/powerpoint/2010/main" val="21760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91796-0DF6-409A-AF09-1C1FBA130AA4}" type="datetimeFigureOut">
              <a:rPr lang="en-US" smtClean="0"/>
              <a:t>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B1E40-A2A6-4BF8-99A7-EF5E2DB78D36}" type="slidenum">
              <a:rPr lang="en-US" smtClean="0"/>
              <a:t>‹#›</a:t>
            </a:fld>
            <a:endParaRPr lang="en-US"/>
          </a:p>
        </p:txBody>
      </p:sp>
    </p:spTree>
    <p:extLst>
      <p:ext uri="{BB962C8B-B14F-4D97-AF65-F5344CB8AC3E}">
        <p14:creationId xmlns:p14="http://schemas.microsoft.com/office/powerpoint/2010/main" val="1205838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Inheritance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9652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55000" lnSpcReduction="20000"/>
          </a:bodyPr>
          <a:lstStyle/>
          <a:p>
            <a:pPr marL="0" indent="0">
              <a:buNone/>
            </a:pPr>
            <a:r>
              <a:rPr lang="en-US" dirty="0" smtClean="0"/>
              <a:t>5. class </a:t>
            </a:r>
            <a:r>
              <a:rPr lang="en-US" dirty="0"/>
              <a:t>Base { </a:t>
            </a:r>
          </a:p>
          <a:p>
            <a:pPr marL="0" indent="0">
              <a:buNone/>
            </a:pPr>
            <a:r>
              <a:rPr lang="en-US" dirty="0"/>
              <a:t>    public void Print() { </a:t>
            </a:r>
          </a:p>
          <a:p>
            <a:pPr marL="0" indent="0">
              <a:buNone/>
            </a:pPr>
            <a:r>
              <a:rPr lang="en-US" dirty="0"/>
              <a:t>        </a:t>
            </a:r>
            <a:r>
              <a:rPr lang="en-US" dirty="0" err="1"/>
              <a:t>System.</a:t>
            </a:r>
            <a:r>
              <a:rPr lang="en-US" i="1" dirty="0" err="1"/>
              <a:t>out.print</a:t>
            </a:r>
            <a:r>
              <a:rPr lang="en-US" i="1" dirty="0"/>
              <a:t>("Base"); </a:t>
            </a:r>
          </a:p>
          <a:p>
            <a:pPr marL="0" indent="0">
              <a:buNone/>
            </a:pPr>
            <a:r>
              <a:rPr lang="en-US" dirty="0"/>
              <a:t>    }     </a:t>
            </a:r>
            <a:r>
              <a:rPr lang="en-US" dirty="0" smtClean="0"/>
              <a:t>}</a:t>
            </a:r>
            <a:endParaRPr lang="en-US" dirty="0"/>
          </a:p>
          <a:p>
            <a:pPr marL="0" indent="0">
              <a:buNone/>
            </a:pPr>
            <a:r>
              <a:rPr lang="en-US" dirty="0"/>
              <a:t>class Derived extends Base {     </a:t>
            </a:r>
          </a:p>
          <a:p>
            <a:pPr marL="0" indent="0">
              <a:buNone/>
            </a:pPr>
            <a:r>
              <a:rPr lang="en-US" dirty="0"/>
              <a:t>    public void Print() { </a:t>
            </a:r>
          </a:p>
          <a:p>
            <a:pPr marL="0" indent="0">
              <a:buNone/>
            </a:pPr>
            <a:r>
              <a:rPr lang="en-US" dirty="0"/>
              <a:t>        </a:t>
            </a:r>
            <a:r>
              <a:rPr lang="en-US" dirty="0" err="1"/>
              <a:t>System.</a:t>
            </a:r>
            <a:r>
              <a:rPr lang="en-US" i="1" dirty="0" err="1"/>
              <a:t>out.print</a:t>
            </a:r>
            <a:r>
              <a:rPr lang="en-US" i="1" dirty="0"/>
              <a:t>("Derived"); </a:t>
            </a:r>
          </a:p>
          <a:p>
            <a:pPr marL="0" indent="0">
              <a:buNone/>
            </a:pPr>
            <a:r>
              <a:rPr lang="en-US" dirty="0"/>
              <a:t>    } </a:t>
            </a:r>
            <a:r>
              <a:rPr lang="en-US" dirty="0" smtClean="0"/>
              <a:t> }</a:t>
            </a:r>
            <a:endParaRPr lang="en-US" dirty="0"/>
          </a:p>
          <a:p>
            <a:pPr marL="0" indent="0">
              <a:buNone/>
            </a:pPr>
            <a:r>
              <a:rPr lang="en-US" dirty="0"/>
              <a:t>class Main{ </a:t>
            </a:r>
          </a:p>
          <a:p>
            <a:pPr marL="0" indent="0">
              <a:buNone/>
            </a:pPr>
            <a:r>
              <a:rPr lang="en-US" dirty="0"/>
              <a:t>    public static void </a:t>
            </a:r>
            <a:r>
              <a:rPr lang="en-US" dirty="0" err="1"/>
              <a:t>DoPrint</a:t>
            </a:r>
            <a:r>
              <a:rPr lang="en-US" dirty="0"/>
              <a:t>( Base o ) { </a:t>
            </a:r>
          </a:p>
          <a:p>
            <a:pPr marL="0" indent="0">
              <a:buNone/>
            </a:pPr>
            <a:r>
              <a:rPr lang="en-US" dirty="0"/>
              <a:t>        </a:t>
            </a:r>
            <a:r>
              <a:rPr lang="en-US" dirty="0" err="1"/>
              <a:t>o.Print</a:t>
            </a:r>
            <a:r>
              <a:rPr lang="en-US" dirty="0"/>
              <a:t>();    </a:t>
            </a:r>
          </a:p>
          <a:p>
            <a:pPr marL="0" indent="0">
              <a:buNone/>
            </a:pPr>
            <a:r>
              <a:rPr lang="en-US" dirty="0"/>
              <a:t>    } </a:t>
            </a:r>
          </a:p>
          <a:p>
            <a:pPr marL="0" indent="0">
              <a:buNone/>
            </a:pPr>
            <a:r>
              <a:rPr lang="en-US" dirty="0"/>
              <a:t>    public static void main(String[] </a:t>
            </a:r>
            <a:r>
              <a:rPr lang="en-US" dirty="0" err="1"/>
              <a:t>args</a:t>
            </a:r>
            <a:r>
              <a:rPr lang="en-US" dirty="0"/>
              <a:t>) { </a:t>
            </a:r>
          </a:p>
          <a:p>
            <a:pPr marL="0" indent="0">
              <a:buNone/>
            </a:pPr>
            <a:r>
              <a:rPr lang="en-US" dirty="0"/>
              <a:t>        Base x = new Base(); </a:t>
            </a:r>
          </a:p>
          <a:p>
            <a:pPr marL="0" indent="0">
              <a:buNone/>
            </a:pPr>
            <a:r>
              <a:rPr lang="en-US" dirty="0"/>
              <a:t>        Base y = new Derived(); </a:t>
            </a:r>
          </a:p>
          <a:p>
            <a:pPr marL="0" indent="0">
              <a:buNone/>
            </a:pPr>
            <a:r>
              <a:rPr lang="en-US" dirty="0"/>
              <a:t>        Derived z = new Derived(); </a:t>
            </a:r>
          </a:p>
          <a:p>
            <a:pPr marL="0" indent="0">
              <a:buNone/>
            </a:pPr>
            <a:r>
              <a:rPr lang="en-US" dirty="0"/>
              <a:t>        </a:t>
            </a:r>
            <a:r>
              <a:rPr lang="en-US" i="1" dirty="0" err="1"/>
              <a:t>DoPrint</a:t>
            </a:r>
            <a:r>
              <a:rPr lang="en-US" i="1" dirty="0"/>
              <a:t>(x); </a:t>
            </a:r>
          </a:p>
          <a:p>
            <a:pPr marL="0" indent="0">
              <a:buNone/>
            </a:pPr>
            <a:r>
              <a:rPr lang="en-US" dirty="0"/>
              <a:t>        </a:t>
            </a:r>
            <a:r>
              <a:rPr lang="en-US" i="1" dirty="0" err="1"/>
              <a:t>DoPrint</a:t>
            </a:r>
            <a:r>
              <a:rPr lang="en-US" i="1" dirty="0"/>
              <a:t>(y); </a:t>
            </a:r>
          </a:p>
          <a:p>
            <a:pPr marL="0" indent="0">
              <a:buNone/>
            </a:pPr>
            <a:r>
              <a:rPr lang="en-US" dirty="0"/>
              <a:t>        </a:t>
            </a:r>
            <a:r>
              <a:rPr lang="en-US" i="1" dirty="0" err="1"/>
              <a:t>DoPrint</a:t>
            </a:r>
            <a:r>
              <a:rPr lang="en-US" i="1" dirty="0"/>
              <a:t>(z); </a:t>
            </a:r>
          </a:p>
          <a:p>
            <a:pPr marL="0" indent="0">
              <a:buNone/>
            </a:pPr>
            <a:r>
              <a:rPr lang="en-US" dirty="0"/>
              <a:t>    } </a:t>
            </a:r>
          </a:p>
          <a:p>
            <a:pPr marL="0" indent="0">
              <a:buNone/>
            </a:pPr>
            <a:r>
              <a:rPr lang="en-US" dirty="0"/>
              <a:t>} </a:t>
            </a:r>
          </a:p>
        </p:txBody>
      </p:sp>
      <p:sp>
        <p:nvSpPr>
          <p:cNvPr id="4" name="TextBox 3"/>
          <p:cNvSpPr txBox="1"/>
          <p:nvPr/>
        </p:nvSpPr>
        <p:spPr>
          <a:xfrm>
            <a:off x="5562600" y="1447800"/>
            <a:ext cx="2858026" cy="1785104"/>
          </a:xfrm>
          <a:prstGeom prst="rect">
            <a:avLst/>
          </a:prstGeom>
          <a:noFill/>
        </p:spPr>
        <p:txBody>
          <a:bodyPr wrap="none" rtlCol="0">
            <a:spAutoFit/>
          </a:bodyPr>
          <a:lstStyle/>
          <a:p>
            <a:r>
              <a:rPr lang="en-US" sz="2200" b="1" dirty="0" smtClean="0"/>
              <a:t>a) </a:t>
            </a:r>
            <a:r>
              <a:rPr lang="en-US" sz="2200" b="1" dirty="0" err="1" smtClean="0"/>
              <a:t>BaseDerivedDerived</a:t>
            </a:r>
            <a:endParaRPr lang="en-US" sz="2200" b="1" dirty="0"/>
          </a:p>
          <a:p>
            <a:r>
              <a:rPr lang="en-US" sz="2200" b="1" dirty="0" smtClean="0"/>
              <a:t>b) </a:t>
            </a:r>
            <a:r>
              <a:rPr lang="en-US" sz="2200" b="1" dirty="0" err="1" smtClean="0"/>
              <a:t>BaseBaseDerived</a:t>
            </a:r>
            <a:endParaRPr lang="en-US" sz="2200" b="1" dirty="0"/>
          </a:p>
          <a:p>
            <a:r>
              <a:rPr lang="en-US" sz="2200" b="1" dirty="0" smtClean="0"/>
              <a:t>c) </a:t>
            </a:r>
            <a:r>
              <a:rPr lang="en-US" sz="2200" b="1" dirty="0" err="1" smtClean="0"/>
              <a:t>BaseDerivedBase</a:t>
            </a:r>
            <a:endParaRPr lang="en-US" sz="2200" b="1" dirty="0"/>
          </a:p>
          <a:p>
            <a:r>
              <a:rPr lang="en-US" sz="2200" b="1" dirty="0" smtClean="0"/>
              <a:t>d)Compiler </a:t>
            </a:r>
            <a:r>
              <a:rPr lang="en-US" sz="2200" b="1" dirty="0"/>
              <a:t>Error</a:t>
            </a:r>
          </a:p>
          <a:p>
            <a:endParaRPr lang="en-US" sz="2200" b="1" dirty="0"/>
          </a:p>
        </p:txBody>
      </p:sp>
    </p:spTree>
    <p:extLst>
      <p:ext uri="{BB962C8B-B14F-4D97-AF65-F5344CB8AC3E}">
        <p14:creationId xmlns:p14="http://schemas.microsoft.com/office/powerpoint/2010/main" val="275607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endParaRPr lang="en-US" dirty="0"/>
          </a:p>
        </p:txBody>
      </p:sp>
    </p:spTree>
    <p:extLst>
      <p:ext uri="{BB962C8B-B14F-4D97-AF65-F5344CB8AC3E}">
        <p14:creationId xmlns:p14="http://schemas.microsoft.com/office/powerpoint/2010/main" val="130206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20000"/>
          </a:bodyPr>
          <a:lstStyle/>
          <a:p>
            <a:pPr marL="0" indent="0" fontAlgn="base">
              <a:buNone/>
            </a:pPr>
            <a:r>
              <a:rPr lang="en-US" dirty="0" smtClean="0"/>
              <a:t>6. class </a:t>
            </a:r>
            <a:r>
              <a:rPr lang="en-US" dirty="0"/>
              <a:t>Base { </a:t>
            </a:r>
          </a:p>
          <a:p>
            <a:pPr marL="0" indent="0" fontAlgn="base">
              <a:buNone/>
            </a:pPr>
            <a:r>
              <a:rPr lang="en-US" dirty="0"/>
              <a:t>    public void foo() { </a:t>
            </a:r>
            <a:r>
              <a:rPr lang="en-US" dirty="0" err="1"/>
              <a:t>System.out.println</a:t>
            </a:r>
            <a:r>
              <a:rPr lang="en-US" dirty="0"/>
              <a:t>("Base"); } </a:t>
            </a:r>
          </a:p>
          <a:p>
            <a:pPr marL="0" indent="0" fontAlgn="base">
              <a:buNone/>
            </a:pPr>
            <a:r>
              <a:rPr lang="en-US" dirty="0"/>
              <a:t>}   </a:t>
            </a:r>
          </a:p>
          <a:p>
            <a:pPr marL="0" indent="0" fontAlgn="base">
              <a:buNone/>
            </a:pPr>
            <a:r>
              <a:rPr lang="en-US" dirty="0"/>
              <a:t>class Derived extends Base { </a:t>
            </a:r>
          </a:p>
          <a:p>
            <a:pPr marL="0" indent="0" fontAlgn="base">
              <a:buNone/>
            </a:pPr>
            <a:r>
              <a:rPr lang="en-US" dirty="0"/>
              <a:t>    private void foo() { </a:t>
            </a:r>
            <a:r>
              <a:rPr lang="en-US" dirty="0" err="1"/>
              <a:t>System.out.println</a:t>
            </a:r>
            <a:r>
              <a:rPr lang="en-US" dirty="0"/>
              <a:t>("Derived"); }  </a:t>
            </a:r>
            <a:r>
              <a:rPr lang="en-US" dirty="0" smtClean="0"/>
              <a:t>}</a:t>
            </a:r>
            <a:r>
              <a:rPr lang="en-US" dirty="0"/>
              <a:t>  </a:t>
            </a:r>
          </a:p>
          <a:p>
            <a:pPr marL="0" indent="0" fontAlgn="base">
              <a:buNone/>
            </a:pPr>
            <a:r>
              <a:rPr lang="en-US" dirty="0"/>
              <a:t>public class Main { </a:t>
            </a:r>
          </a:p>
          <a:p>
            <a:pPr marL="0" indent="0" fontAlgn="base">
              <a:buNone/>
            </a:pPr>
            <a:r>
              <a:rPr lang="en-US" dirty="0"/>
              <a:t>    public static void main(String </a:t>
            </a:r>
            <a:r>
              <a:rPr lang="en-US" dirty="0" err="1"/>
              <a:t>args</a:t>
            </a:r>
            <a:r>
              <a:rPr lang="en-US" dirty="0"/>
              <a:t>[]) { </a:t>
            </a:r>
          </a:p>
          <a:p>
            <a:pPr marL="0" indent="0" fontAlgn="base">
              <a:buNone/>
            </a:pPr>
            <a:r>
              <a:rPr lang="en-US" dirty="0"/>
              <a:t>        Base b = new Derived(); </a:t>
            </a:r>
          </a:p>
          <a:p>
            <a:pPr marL="0" indent="0" fontAlgn="base">
              <a:buNone/>
            </a:pPr>
            <a:r>
              <a:rPr lang="en-US" dirty="0"/>
              <a:t>        </a:t>
            </a:r>
            <a:r>
              <a:rPr lang="en-US" dirty="0" err="1"/>
              <a:t>b.foo</a:t>
            </a:r>
            <a:r>
              <a:rPr lang="en-US" dirty="0"/>
              <a:t>(); </a:t>
            </a:r>
            <a:r>
              <a:rPr lang="en-US" dirty="0" smtClean="0"/>
              <a:t> }  }</a:t>
            </a:r>
          </a:p>
          <a:p>
            <a:pPr marL="0" indent="0" fontAlgn="base">
              <a:buNone/>
            </a:pPr>
            <a:r>
              <a:rPr lang="en-US" b="1" dirty="0" smtClean="0"/>
              <a:t>(A)</a:t>
            </a:r>
            <a:r>
              <a:rPr lang="en-US" dirty="0" smtClean="0"/>
              <a:t> Base			</a:t>
            </a:r>
            <a:r>
              <a:rPr lang="en-US" b="1" dirty="0" smtClean="0"/>
              <a:t>(B)</a:t>
            </a:r>
            <a:r>
              <a:rPr lang="en-US" dirty="0" smtClean="0"/>
              <a:t>Derived	</a:t>
            </a:r>
          </a:p>
          <a:p>
            <a:pPr marL="0" indent="0" fontAlgn="base">
              <a:buNone/>
            </a:pPr>
            <a:r>
              <a:rPr lang="en-US" b="1" dirty="0" smtClean="0"/>
              <a:t>(C)</a:t>
            </a:r>
            <a:r>
              <a:rPr lang="en-US" dirty="0" smtClean="0"/>
              <a:t> Compiler Error	</a:t>
            </a:r>
            <a:r>
              <a:rPr lang="en-US" b="1" dirty="0" smtClean="0"/>
              <a:t>(D)</a:t>
            </a:r>
            <a:r>
              <a:rPr lang="en-US" dirty="0" smtClean="0"/>
              <a:t> Runtime Error</a:t>
            </a:r>
            <a:br>
              <a:rPr lang="en-US" dirty="0" smtClean="0"/>
            </a:br>
            <a:endParaRPr lang="en-US" dirty="0"/>
          </a:p>
        </p:txBody>
      </p:sp>
    </p:spTree>
    <p:extLst>
      <p:ext uri="{BB962C8B-B14F-4D97-AF65-F5344CB8AC3E}">
        <p14:creationId xmlns:p14="http://schemas.microsoft.com/office/powerpoint/2010/main" val="1120777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Answer</a:t>
            </a:r>
            <a:r>
              <a:rPr lang="en-US" b="1" dirty="0"/>
              <a:t>:</a:t>
            </a:r>
            <a:r>
              <a:rPr lang="en-US" dirty="0"/>
              <a:t> </a:t>
            </a:r>
            <a:r>
              <a:rPr lang="en-US" b="1" dirty="0"/>
              <a:t>(C)</a:t>
            </a:r>
            <a:r>
              <a:rPr lang="en-US" dirty="0"/>
              <a:t/>
            </a:r>
            <a:br>
              <a:rPr lang="en-US" dirty="0"/>
            </a:br>
            <a:r>
              <a:rPr lang="en-US" dirty="0"/>
              <a:t/>
            </a:r>
            <a:br>
              <a:rPr lang="en-US" dirty="0"/>
            </a:br>
            <a:r>
              <a:rPr lang="en-US" b="1" dirty="0"/>
              <a:t>Explanation:</a:t>
            </a:r>
            <a:r>
              <a:rPr lang="en-US" dirty="0"/>
              <a:t> It is compiler error to give more restrictive access to a derived class function which overrides a base class function.</a:t>
            </a:r>
          </a:p>
        </p:txBody>
      </p:sp>
    </p:spTree>
    <p:extLst>
      <p:ext uri="{BB962C8B-B14F-4D97-AF65-F5344CB8AC3E}">
        <p14:creationId xmlns:p14="http://schemas.microsoft.com/office/powerpoint/2010/main" val="3329049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marL="0" indent="0" fontAlgn="base">
              <a:buNone/>
            </a:pPr>
            <a:r>
              <a:rPr lang="en-US" dirty="0" smtClean="0"/>
              <a:t>7. Which </a:t>
            </a:r>
            <a:r>
              <a:rPr lang="en-US" dirty="0"/>
              <a:t>of the following is true about inheritance in Java.</a:t>
            </a:r>
          </a:p>
          <a:p>
            <a:pPr marL="0" indent="0" fontAlgn="base">
              <a:buNone/>
            </a:pPr>
            <a:r>
              <a:rPr lang="en-US" dirty="0"/>
              <a:t>1) In Java all classes inherit from the Object class directly or indirectly. The Object class is root of all classes.</a:t>
            </a:r>
          </a:p>
          <a:p>
            <a:pPr marL="0" indent="0" fontAlgn="base">
              <a:buNone/>
            </a:pPr>
            <a:r>
              <a:rPr lang="en-US" dirty="0"/>
              <a:t>2) Multiple inheritance is not allowed in </a:t>
            </a:r>
            <a:r>
              <a:rPr lang="en-US" dirty="0" smtClean="0"/>
              <a:t>Java through classes</a:t>
            </a:r>
            <a:endParaRPr lang="en-US" dirty="0"/>
          </a:p>
          <a:p>
            <a:pPr marL="0" indent="0">
              <a:buNone/>
            </a:pPr>
            <a:r>
              <a:rPr lang="en-US" dirty="0"/>
              <a:t>3) Unlike C++, there is nothing like type of inheritance in Java where we can specify whether the inheritance is protected, public or private</a:t>
            </a:r>
            <a:r>
              <a:rPr lang="en-US" dirty="0" smtClean="0"/>
              <a:t>.</a:t>
            </a:r>
          </a:p>
          <a:p>
            <a:pPr marL="0" indent="0">
              <a:buNone/>
            </a:pPr>
            <a:r>
              <a:rPr lang="en-US" b="1" dirty="0"/>
              <a:t>(A)</a:t>
            </a:r>
            <a:r>
              <a:rPr lang="en-US" dirty="0"/>
              <a:t> 1, 2 and </a:t>
            </a:r>
            <a:r>
              <a:rPr lang="en-US" dirty="0" smtClean="0"/>
              <a:t>3 </a:t>
            </a:r>
            <a:r>
              <a:rPr lang="en-US" b="1" dirty="0" smtClean="0"/>
              <a:t>(B</a:t>
            </a:r>
            <a:r>
              <a:rPr lang="en-US" b="1" dirty="0"/>
              <a:t>)</a:t>
            </a:r>
            <a:r>
              <a:rPr lang="en-US" dirty="0"/>
              <a:t> 1 and </a:t>
            </a:r>
            <a:r>
              <a:rPr lang="en-US" dirty="0" smtClean="0"/>
              <a:t>2 </a:t>
            </a:r>
            <a:r>
              <a:rPr lang="en-US" b="1" dirty="0" smtClean="0"/>
              <a:t>(C</a:t>
            </a:r>
            <a:r>
              <a:rPr lang="en-US" b="1" dirty="0"/>
              <a:t>)</a:t>
            </a:r>
            <a:r>
              <a:rPr lang="en-US" dirty="0"/>
              <a:t> 2 and </a:t>
            </a:r>
            <a:r>
              <a:rPr lang="en-US" dirty="0" smtClean="0"/>
              <a:t>3 </a:t>
            </a:r>
            <a:r>
              <a:rPr lang="en-US" b="1" dirty="0" smtClean="0"/>
              <a:t>(D)</a:t>
            </a:r>
            <a:r>
              <a:rPr lang="en-US" dirty="0" smtClean="0"/>
              <a:t>1 </a:t>
            </a:r>
            <a:r>
              <a:rPr lang="en-US" dirty="0"/>
              <a:t>and </a:t>
            </a:r>
            <a:r>
              <a:rPr lang="en-US" dirty="0" smtClean="0"/>
              <a:t>3.</a:t>
            </a:r>
            <a:r>
              <a:rPr lang="en-US" dirty="0"/>
              <a:t/>
            </a:r>
            <a:br>
              <a:rPr lang="en-US" dirty="0"/>
            </a:br>
            <a:endParaRPr lang="en-US" dirty="0"/>
          </a:p>
        </p:txBody>
      </p:sp>
    </p:spTree>
    <p:extLst>
      <p:ext uri="{BB962C8B-B14F-4D97-AF65-F5344CB8AC3E}">
        <p14:creationId xmlns:p14="http://schemas.microsoft.com/office/powerpoint/2010/main" val="810972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marL="0" indent="0">
              <a:buNone/>
            </a:pPr>
            <a:r>
              <a:rPr lang="en-US" b="1" dirty="0" smtClean="0"/>
              <a:t>Answer</a:t>
            </a:r>
            <a:r>
              <a:rPr lang="en-US" b="1" dirty="0"/>
              <a:t>:</a:t>
            </a:r>
            <a:r>
              <a:rPr lang="en-US" dirty="0"/>
              <a:t> </a:t>
            </a:r>
            <a:r>
              <a:rPr lang="en-US" b="1" dirty="0"/>
              <a:t>(A</a:t>
            </a:r>
            <a:r>
              <a:rPr lang="en-US" b="1" dirty="0" smtClean="0"/>
              <a:t>)</a:t>
            </a:r>
          </a:p>
          <a:p>
            <a:pPr marL="0" indent="0">
              <a:buNone/>
            </a:pPr>
            <a:r>
              <a:rPr lang="en-US" dirty="0" smtClean="0"/>
              <a:t>class </a:t>
            </a:r>
            <a:r>
              <a:rPr lang="en-US" dirty="0"/>
              <a:t>Main extends </a:t>
            </a:r>
            <a:r>
              <a:rPr lang="en-US" dirty="0" smtClean="0"/>
              <a:t>Object  //valid</a:t>
            </a:r>
          </a:p>
          <a:p>
            <a:pPr marL="0" indent="0">
              <a:buNone/>
            </a:pPr>
            <a:endParaRPr lang="en-US" dirty="0"/>
          </a:p>
          <a:p>
            <a:pPr marL="0" indent="0">
              <a:buNone/>
            </a:pPr>
            <a:r>
              <a:rPr lang="en-US" dirty="0"/>
              <a:t>class Child : public </a:t>
            </a:r>
            <a:r>
              <a:rPr lang="en-US" dirty="0" smtClean="0"/>
              <a:t>Parent</a:t>
            </a:r>
          </a:p>
          <a:p>
            <a:pPr marL="0" indent="0" fontAlgn="base">
              <a:buNone/>
            </a:pPr>
            <a:r>
              <a:rPr lang="en-US" b="1" dirty="0"/>
              <a:t>Modes of Inheritance</a:t>
            </a:r>
            <a:endParaRPr lang="en-US" dirty="0"/>
          </a:p>
          <a:p>
            <a:pPr fontAlgn="base"/>
            <a:r>
              <a:rPr lang="en-US" b="1" dirty="0"/>
              <a:t>Public mode</a:t>
            </a:r>
            <a:r>
              <a:rPr lang="en-US" dirty="0"/>
              <a:t>: If we derive a sub class from a public base class. Then the public member of the base class will become </a:t>
            </a:r>
            <a:r>
              <a:rPr lang="en-US" b="1" dirty="0"/>
              <a:t>public in the derived class and protected members of the base class will become protected in derived class.</a:t>
            </a:r>
          </a:p>
          <a:p>
            <a:pPr fontAlgn="base"/>
            <a:r>
              <a:rPr lang="en-US" b="1" dirty="0"/>
              <a:t>Protected mode</a:t>
            </a:r>
            <a:r>
              <a:rPr lang="en-US" dirty="0"/>
              <a:t>: If we derive a sub class from a Protected base class. Then both public member and protected members of the base class will become </a:t>
            </a:r>
            <a:r>
              <a:rPr lang="en-US" b="1" dirty="0"/>
              <a:t>protected</a:t>
            </a:r>
            <a:r>
              <a:rPr lang="en-US" dirty="0"/>
              <a:t> in derived class.</a:t>
            </a:r>
          </a:p>
          <a:p>
            <a:pPr fontAlgn="base"/>
            <a:r>
              <a:rPr lang="en-US" b="1" dirty="0"/>
              <a:t>Private mode</a:t>
            </a:r>
            <a:r>
              <a:rPr lang="en-US" dirty="0"/>
              <a:t>: If we derive a sub class from a Private base class. Then both public member and protected members of the base class will become </a:t>
            </a:r>
            <a:r>
              <a:rPr lang="en-US" b="1" dirty="0"/>
              <a:t>Private</a:t>
            </a:r>
            <a:r>
              <a:rPr lang="en-US" dirty="0"/>
              <a:t> in derived class. </a:t>
            </a:r>
          </a:p>
          <a:p>
            <a:pPr marL="0" indent="0">
              <a:buNone/>
            </a:pPr>
            <a:endParaRPr lang="en-US" dirty="0"/>
          </a:p>
        </p:txBody>
      </p:sp>
    </p:spTree>
    <p:extLst>
      <p:ext uri="{BB962C8B-B14F-4D97-AF65-F5344CB8AC3E}">
        <p14:creationId xmlns:p14="http://schemas.microsoft.com/office/powerpoint/2010/main" val="3887049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Autofit/>
          </a:bodyPr>
          <a:lstStyle/>
          <a:p>
            <a:pPr marL="0" indent="0">
              <a:buNone/>
            </a:pPr>
            <a:r>
              <a:rPr lang="en-US" sz="1900" dirty="0" smtClean="0"/>
              <a:t>8. class </a:t>
            </a:r>
            <a:r>
              <a:rPr lang="en-US" sz="1900" dirty="0"/>
              <a:t>Grandparent { </a:t>
            </a:r>
          </a:p>
          <a:p>
            <a:pPr marL="0" indent="0">
              <a:buNone/>
            </a:pPr>
            <a:r>
              <a:rPr lang="en-US" sz="1900" dirty="0"/>
              <a:t>    public void Print() { </a:t>
            </a:r>
          </a:p>
          <a:p>
            <a:pPr marL="0" indent="0">
              <a:buNone/>
            </a:pPr>
            <a:r>
              <a:rPr lang="en-US" sz="1900" dirty="0"/>
              <a:t>        </a:t>
            </a:r>
            <a:r>
              <a:rPr lang="en-US" sz="1900" dirty="0" err="1"/>
              <a:t>System.</a:t>
            </a:r>
            <a:r>
              <a:rPr lang="en-US" sz="1900" i="1" dirty="0" err="1"/>
              <a:t>out.print</a:t>
            </a:r>
            <a:r>
              <a:rPr lang="en-US" sz="1900" i="1" dirty="0"/>
              <a:t>("Grandparent's Print() "); </a:t>
            </a:r>
            <a:r>
              <a:rPr lang="en-US" sz="1900" i="1" dirty="0" smtClean="0"/>
              <a:t>} }</a:t>
            </a:r>
            <a:r>
              <a:rPr lang="en-US" sz="1900" dirty="0" smtClean="0"/>
              <a:t>  </a:t>
            </a:r>
            <a:endParaRPr lang="en-US" sz="1900" dirty="0"/>
          </a:p>
          <a:p>
            <a:pPr marL="0" indent="0">
              <a:buNone/>
            </a:pPr>
            <a:r>
              <a:rPr lang="en-US" sz="1900" dirty="0"/>
              <a:t>class Parent extends Grandparent { </a:t>
            </a:r>
          </a:p>
          <a:p>
            <a:pPr marL="0" indent="0">
              <a:buNone/>
            </a:pPr>
            <a:r>
              <a:rPr lang="en-US" sz="1900" dirty="0"/>
              <a:t>    public void Print() { </a:t>
            </a:r>
          </a:p>
          <a:p>
            <a:pPr marL="0" indent="0">
              <a:buNone/>
            </a:pPr>
            <a:r>
              <a:rPr lang="en-US" sz="1900" dirty="0"/>
              <a:t>        </a:t>
            </a:r>
            <a:r>
              <a:rPr lang="en-US" sz="1900" dirty="0" err="1"/>
              <a:t>System.</a:t>
            </a:r>
            <a:r>
              <a:rPr lang="en-US" sz="1900" i="1" dirty="0" err="1"/>
              <a:t>out.print</a:t>
            </a:r>
            <a:r>
              <a:rPr lang="en-US" sz="1900" i="1" dirty="0"/>
              <a:t>("Parent's Print() "); </a:t>
            </a:r>
            <a:r>
              <a:rPr lang="en-US" sz="1900" i="1" dirty="0" smtClean="0"/>
              <a:t> }  }</a:t>
            </a:r>
            <a:endParaRPr lang="en-US" sz="1900" i="1" dirty="0"/>
          </a:p>
          <a:p>
            <a:pPr marL="0" indent="0">
              <a:buNone/>
            </a:pPr>
            <a:r>
              <a:rPr lang="en-US" sz="1900" dirty="0" smtClean="0"/>
              <a:t>class </a:t>
            </a:r>
            <a:r>
              <a:rPr lang="en-US" sz="1900" dirty="0"/>
              <a:t>Child extends Parent { </a:t>
            </a:r>
          </a:p>
          <a:p>
            <a:pPr marL="0" indent="0">
              <a:buNone/>
            </a:pPr>
            <a:r>
              <a:rPr lang="en-US" sz="1900" dirty="0"/>
              <a:t>    public void Print() { </a:t>
            </a:r>
          </a:p>
          <a:p>
            <a:pPr marL="0" indent="0">
              <a:buNone/>
            </a:pPr>
            <a:r>
              <a:rPr lang="en-US" sz="1900" dirty="0"/>
              <a:t>        </a:t>
            </a:r>
            <a:r>
              <a:rPr lang="en-US" sz="1900" dirty="0" err="1"/>
              <a:t>super.super.Print</a:t>
            </a:r>
            <a:r>
              <a:rPr lang="en-US" sz="1900" dirty="0"/>
              <a:t>(); </a:t>
            </a:r>
            <a:r>
              <a:rPr lang="en-US" sz="1900" dirty="0" smtClean="0"/>
              <a:t>//Print()  //</a:t>
            </a:r>
            <a:r>
              <a:rPr lang="en-US" sz="1900" dirty="0" err="1"/>
              <a:t>super.Print</a:t>
            </a:r>
            <a:r>
              <a:rPr lang="en-US" sz="1900" dirty="0"/>
              <a:t>()</a:t>
            </a:r>
            <a:endParaRPr lang="en-US" sz="1900" u="sng" dirty="0"/>
          </a:p>
          <a:p>
            <a:pPr marL="0" indent="0">
              <a:buNone/>
            </a:pPr>
            <a:r>
              <a:rPr lang="en-US" sz="1900" dirty="0"/>
              <a:t>        </a:t>
            </a:r>
            <a:r>
              <a:rPr lang="en-US" sz="1900" dirty="0" err="1"/>
              <a:t>System.</a:t>
            </a:r>
            <a:r>
              <a:rPr lang="en-US" sz="1900" i="1" dirty="0" err="1"/>
              <a:t>out.print</a:t>
            </a:r>
            <a:r>
              <a:rPr lang="en-US" sz="1900" i="1" dirty="0"/>
              <a:t>("Child's Print() "); </a:t>
            </a:r>
            <a:r>
              <a:rPr lang="en-US" sz="1900" i="1" dirty="0" smtClean="0"/>
              <a:t>}  }</a:t>
            </a:r>
            <a:endParaRPr lang="en-US" sz="1900" i="1" dirty="0"/>
          </a:p>
          <a:p>
            <a:pPr marL="0" indent="0">
              <a:buNone/>
            </a:pPr>
            <a:r>
              <a:rPr lang="en-US" sz="1900" dirty="0" smtClean="0"/>
              <a:t>public </a:t>
            </a:r>
            <a:r>
              <a:rPr lang="en-US" sz="1900" dirty="0"/>
              <a:t>class Main { </a:t>
            </a:r>
          </a:p>
          <a:p>
            <a:pPr marL="0" indent="0">
              <a:buNone/>
            </a:pPr>
            <a:r>
              <a:rPr lang="en-US" sz="1900" dirty="0"/>
              <a:t>    public static void main(String[] </a:t>
            </a:r>
            <a:r>
              <a:rPr lang="en-US" sz="1900" dirty="0" err="1"/>
              <a:t>args</a:t>
            </a:r>
            <a:r>
              <a:rPr lang="en-US" sz="1900" dirty="0"/>
              <a:t>) { </a:t>
            </a:r>
          </a:p>
          <a:p>
            <a:pPr marL="0" indent="0">
              <a:buNone/>
            </a:pPr>
            <a:r>
              <a:rPr lang="en-US" sz="1900" dirty="0"/>
              <a:t>        Child c = new Child(); </a:t>
            </a:r>
          </a:p>
          <a:p>
            <a:pPr marL="0" indent="0">
              <a:buNone/>
            </a:pPr>
            <a:r>
              <a:rPr lang="en-US" sz="1900" dirty="0"/>
              <a:t>        </a:t>
            </a:r>
            <a:r>
              <a:rPr lang="en-US" sz="1900" dirty="0" err="1"/>
              <a:t>c.Print</a:t>
            </a:r>
            <a:r>
              <a:rPr lang="en-US" sz="1900" dirty="0"/>
              <a:t>(); </a:t>
            </a:r>
            <a:r>
              <a:rPr lang="en-US" sz="1900" dirty="0" smtClean="0"/>
              <a:t> } }</a:t>
            </a:r>
            <a:endParaRPr lang="en-US" sz="1900" dirty="0"/>
          </a:p>
          <a:p>
            <a:pPr marL="0" indent="0">
              <a:buNone/>
            </a:pPr>
            <a:r>
              <a:rPr lang="en-US" sz="1900" b="1" dirty="0"/>
              <a:t>(A) Compiler Error in </a:t>
            </a:r>
            <a:r>
              <a:rPr lang="en-US" sz="1900" b="1" dirty="0" err="1"/>
              <a:t>super.super.Print</a:t>
            </a:r>
            <a:r>
              <a:rPr lang="en-US" sz="1900" b="1" dirty="0"/>
              <a:t>()</a:t>
            </a:r>
          </a:p>
          <a:p>
            <a:pPr marL="0" indent="0" fontAlgn="base">
              <a:buNone/>
            </a:pPr>
            <a:r>
              <a:rPr lang="en-US" sz="1900" b="1" dirty="0"/>
              <a:t>(B</a:t>
            </a:r>
            <a:r>
              <a:rPr lang="en-US" sz="1900" b="1" dirty="0" smtClean="0"/>
              <a:t>) Grandparent's </a:t>
            </a:r>
            <a:r>
              <a:rPr lang="en-US" sz="1900" b="1" dirty="0"/>
              <a:t>Print() Parent's Print() Child's Print()</a:t>
            </a:r>
          </a:p>
          <a:p>
            <a:pPr marL="0" indent="0" fontAlgn="base">
              <a:buNone/>
            </a:pPr>
            <a:r>
              <a:rPr lang="en-US" sz="1900" b="1" dirty="0"/>
              <a:t>(C) Runtime </a:t>
            </a:r>
            <a:r>
              <a:rPr lang="en-US" sz="1900" b="1" dirty="0" smtClean="0"/>
              <a:t>Error		(d)Parent's </a:t>
            </a:r>
            <a:r>
              <a:rPr lang="en-US" sz="1900" b="1" dirty="0"/>
              <a:t>Print() Child's Print() </a:t>
            </a:r>
          </a:p>
          <a:p>
            <a:pPr marL="0" indent="0">
              <a:buNone/>
            </a:pPr>
            <a:r>
              <a:rPr lang="en-US" sz="1900" dirty="0" smtClean="0"/>
              <a:t>  </a:t>
            </a:r>
            <a:endParaRPr lang="en-US" sz="1900" dirty="0"/>
          </a:p>
        </p:txBody>
      </p:sp>
    </p:spTree>
    <p:extLst>
      <p:ext uri="{BB962C8B-B14F-4D97-AF65-F5344CB8AC3E}">
        <p14:creationId xmlns:p14="http://schemas.microsoft.com/office/powerpoint/2010/main" val="275607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fontScale="92500"/>
          </a:bodyPr>
          <a:lstStyle/>
          <a:p>
            <a:pPr marL="0" indent="0" fontAlgn="base">
              <a:buNone/>
            </a:pPr>
            <a:r>
              <a:rPr lang="en-US" dirty="0" err="1" smtClean="0"/>
              <a:t>Ans</a:t>
            </a:r>
            <a:r>
              <a:rPr lang="en-US" dirty="0" smtClean="0"/>
              <a:t>) a</a:t>
            </a:r>
          </a:p>
          <a:p>
            <a:pPr marL="0" indent="0" fontAlgn="base">
              <a:buNone/>
            </a:pPr>
            <a:r>
              <a:rPr lang="en-US" b="1" dirty="0"/>
              <a:t>Explanation:</a:t>
            </a:r>
            <a:r>
              <a:rPr lang="en-US" dirty="0"/>
              <a:t> In Java, it is not allowed to do </a:t>
            </a:r>
            <a:r>
              <a:rPr lang="en-US" dirty="0" err="1"/>
              <a:t>super.super</a:t>
            </a:r>
            <a:r>
              <a:rPr lang="en-US" dirty="0"/>
              <a:t>. We can only access Grandparent’s members using Parent</a:t>
            </a:r>
            <a:r>
              <a:rPr lang="en-US" dirty="0" smtClean="0"/>
              <a:t>.</a:t>
            </a:r>
          </a:p>
          <a:p>
            <a:pPr marL="0" indent="0" fontAlgn="base">
              <a:buNone/>
            </a:pPr>
            <a:endParaRPr lang="en-US" dirty="0"/>
          </a:p>
          <a:p>
            <a:pPr marL="0" indent="0" fontAlgn="base">
              <a:buNone/>
            </a:pPr>
            <a:r>
              <a:rPr lang="en-US" dirty="0" smtClean="0"/>
              <a:t>1) Instead </a:t>
            </a:r>
            <a:r>
              <a:rPr lang="en-US" dirty="0"/>
              <a:t>of </a:t>
            </a:r>
            <a:r>
              <a:rPr lang="en-US" dirty="0" err="1"/>
              <a:t>super.super.Print</a:t>
            </a:r>
            <a:r>
              <a:rPr lang="en-US" dirty="0"/>
              <a:t>(); </a:t>
            </a:r>
            <a:r>
              <a:rPr lang="en-US" dirty="0" smtClean="0"/>
              <a:t>if we write Print(), then output is compilation error </a:t>
            </a:r>
            <a:r>
              <a:rPr lang="en-US" dirty="0" err="1" smtClean="0"/>
              <a:t>i.e</a:t>
            </a:r>
            <a:r>
              <a:rPr lang="en-US" dirty="0"/>
              <a:t> Exception in thread "main" </a:t>
            </a:r>
            <a:r>
              <a:rPr lang="en-US" dirty="0" err="1" smtClean="0"/>
              <a:t>java.lang.StackOverflowError</a:t>
            </a:r>
            <a:endParaRPr lang="en-US" dirty="0" smtClean="0"/>
          </a:p>
          <a:p>
            <a:pPr marL="514350" indent="-514350" fontAlgn="base">
              <a:buAutoNum type="arabicParenR"/>
            </a:pPr>
            <a:endParaRPr lang="en-US" u="sng" dirty="0"/>
          </a:p>
          <a:p>
            <a:pPr marL="0" indent="0" fontAlgn="base">
              <a:buNone/>
            </a:pPr>
            <a:r>
              <a:rPr lang="en-US" dirty="0" smtClean="0"/>
              <a:t>2)  </a:t>
            </a:r>
            <a:r>
              <a:rPr lang="en-US" dirty="0"/>
              <a:t>Instead of </a:t>
            </a:r>
            <a:r>
              <a:rPr lang="en-US" dirty="0" err="1"/>
              <a:t>super.super.Print</a:t>
            </a:r>
            <a:r>
              <a:rPr lang="en-US" dirty="0"/>
              <a:t>(); if we write </a:t>
            </a:r>
            <a:r>
              <a:rPr lang="en-US" dirty="0" err="1"/>
              <a:t>super.</a:t>
            </a:r>
            <a:r>
              <a:rPr lang="en-US" dirty="0" err="1" smtClean="0"/>
              <a:t>Print</a:t>
            </a:r>
            <a:r>
              <a:rPr lang="en-US" dirty="0"/>
              <a:t>(), then output is </a:t>
            </a:r>
            <a:r>
              <a:rPr lang="en-US" b="1" dirty="0"/>
              <a:t>Parent's Print() Child's Print()</a:t>
            </a:r>
            <a:endParaRPr lang="en-US" b="1" u="sng" dirty="0"/>
          </a:p>
          <a:p>
            <a:pPr marL="0" indent="0" fontAlgn="base">
              <a:buNone/>
            </a:pPr>
            <a:endParaRPr lang="en-US" dirty="0"/>
          </a:p>
        </p:txBody>
      </p:sp>
    </p:spTree>
    <p:extLst>
      <p:ext uri="{BB962C8B-B14F-4D97-AF65-F5344CB8AC3E}">
        <p14:creationId xmlns:p14="http://schemas.microsoft.com/office/powerpoint/2010/main" val="130206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534400" cy="5973763"/>
          </a:xfrm>
        </p:spPr>
        <p:txBody>
          <a:bodyPr>
            <a:normAutofit fontScale="77500" lnSpcReduction="20000"/>
          </a:bodyPr>
          <a:lstStyle/>
          <a:p>
            <a:pPr marL="0" indent="0" fontAlgn="base">
              <a:buNone/>
            </a:pPr>
            <a:r>
              <a:rPr lang="en-US" dirty="0" smtClean="0"/>
              <a:t>9. final </a:t>
            </a:r>
            <a:r>
              <a:rPr lang="en-US" dirty="0"/>
              <a:t>class Complex { </a:t>
            </a:r>
          </a:p>
          <a:p>
            <a:pPr marL="0" indent="0" fontAlgn="base">
              <a:buNone/>
            </a:pPr>
            <a:r>
              <a:rPr lang="en-US" dirty="0"/>
              <a:t>    private final double </a:t>
            </a:r>
            <a:r>
              <a:rPr lang="en-US" dirty="0" smtClean="0"/>
              <a:t> re</a:t>
            </a:r>
            <a:r>
              <a:rPr lang="en-US" dirty="0"/>
              <a:t>; </a:t>
            </a:r>
          </a:p>
          <a:p>
            <a:pPr marL="0" indent="0" fontAlgn="base">
              <a:buNone/>
            </a:pPr>
            <a:r>
              <a:rPr lang="en-US" dirty="0"/>
              <a:t>    private final double </a:t>
            </a:r>
            <a:r>
              <a:rPr lang="en-US" dirty="0" smtClean="0"/>
              <a:t> </a:t>
            </a:r>
            <a:r>
              <a:rPr lang="en-US" dirty="0" err="1" smtClean="0"/>
              <a:t>im</a:t>
            </a:r>
            <a:r>
              <a:rPr lang="en-US" dirty="0"/>
              <a:t>;   </a:t>
            </a:r>
          </a:p>
          <a:p>
            <a:pPr marL="0" indent="0" fontAlgn="base">
              <a:buNone/>
            </a:pPr>
            <a:r>
              <a:rPr lang="en-US" dirty="0"/>
              <a:t>    public Complex(double re, double </a:t>
            </a:r>
            <a:r>
              <a:rPr lang="en-US" dirty="0" err="1"/>
              <a:t>im</a:t>
            </a:r>
            <a:r>
              <a:rPr lang="en-US" dirty="0"/>
              <a:t>) { </a:t>
            </a:r>
          </a:p>
          <a:p>
            <a:pPr marL="0" indent="0" fontAlgn="base">
              <a:buNone/>
            </a:pPr>
            <a:r>
              <a:rPr lang="en-US" dirty="0"/>
              <a:t>        this.re = re; </a:t>
            </a:r>
            <a:r>
              <a:rPr lang="en-US" dirty="0" smtClean="0"/>
              <a:t> // re = re;</a:t>
            </a:r>
            <a:endParaRPr lang="en-US" dirty="0"/>
          </a:p>
          <a:p>
            <a:pPr marL="0" indent="0" fontAlgn="base">
              <a:buNone/>
            </a:pPr>
            <a:r>
              <a:rPr lang="en-US" dirty="0"/>
              <a:t>        this.im = </a:t>
            </a:r>
            <a:r>
              <a:rPr lang="en-US" dirty="0" err="1"/>
              <a:t>im</a:t>
            </a:r>
            <a:r>
              <a:rPr lang="en-US" dirty="0"/>
              <a:t>; </a:t>
            </a:r>
            <a:r>
              <a:rPr lang="en-US" dirty="0" smtClean="0"/>
              <a:t>// </a:t>
            </a:r>
            <a:r>
              <a:rPr lang="en-US" dirty="0" err="1" smtClean="0"/>
              <a:t>im</a:t>
            </a:r>
            <a:r>
              <a:rPr lang="en-US" dirty="0" smtClean="0"/>
              <a:t> = </a:t>
            </a:r>
            <a:r>
              <a:rPr lang="en-US" dirty="0" err="1" smtClean="0"/>
              <a:t>im</a:t>
            </a:r>
            <a:r>
              <a:rPr lang="en-US" dirty="0" smtClean="0"/>
              <a:t>;</a:t>
            </a:r>
            <a:endParaRPr lang="en-US" dirty="0"/>
          </a:p>
          <a:p>
            <a:pPr marL="0" indent="0" fontAlgn="base">
              <a:buNone/>
            </a:pPr>
            <a:r>
              <a:rPr lang="en-US" dirty="0"/>
              <a:t>    }   </a:t>
            </a:r>
          </a:p>
          <a:p>
            <a:pPr marL="0" indent="0" fontAlgn="base">
              <a:buNone/>
            </a:pPr>
            <a:r>
              <a:rPr lang="en-US" dirty="0"/>
              <a:t>    public String </a:t>
            </a:r>
            <a:r>
              <a:rPr lang="en-US" dirty="0" err="1"/>
              <a:t>toString</a:t>
            </a:r>
            <a:r>
              <a:rPr lang="en-US" dirty="0"/>
              <a:t>() { </a:t>
            </a:r>
          </a:p>
          <a:p>
            <a:pPr marL="0" indent="0" fontAlgn="base">
              <a:buNone/>
            </a:pPr>
            <a:r>
              <a:rPr lang="en-US" dirty="0"/>
              <a:t>   </a:t>
            </a:r>
            <a:r>
              <a:rPr lang="en-US" dirty="0" smtClean="0"/>
              <a:t>return </a:t>
            </a:r>
            <a:r>
              <a:rPr lang="en-US" dirty="0"/>
              <a:t>"(" + re + " + " + </a:t>
            </a:r>
            <a:r>
              <a:rPr lang="en-US" dirty="0" err="1"/>
              <a:t>im</a:t>
            </a:r>
            <a:r>
              <a:rPr lang="en-US" dirty="0"/>
              <a:t> + "i)"; </a:t>
            </a:r>
          </a:p>
          <a:p>
            <a:pPr marL="0" indent="0" fontAlgn="base">
              <a:buNone/>
            </a:pPr>
            <a:r>
              <a:rPr lang="en-US" dirty="0"/>
              <a:t>    } </a:t>
            </a:r>
            <a:r>
              <a:rPr lang="en-US" dirty="0" smtClean="0"/>
              <a:t> }</a:t>
            </a:r>
            <a:endParaRPr lang="en-US" dirty="0"/>
          </a:p>
          <a:p>
            <a:pPr marL="0" indent="0" fontAlgn="base">
              <a:buNone/>
            </a:pPr>
            <a:r>
              <a:rPr lang="en-US" dirty="0"/>
              <a:t>class Main { </a:t>
            </a:r>
          </a:p>
          <a:p>
            <a:pPr marL="0" indent="0" fontAlgn="base">
              <a:buNone/>
            </a:pPr>
            <a:r>
              <a:rPr lang="en-US" dirty="0"/>
              <a:t>  public static void main(String </a:t>
            </a:r>
            <a:r>
              <a:rPr lang="en-US" dirty="0" err="1"/>
              <a:t>args</a:t>
            </a:r>
            <a:r>
              <a:rPr lang="en-US" dirty="0"/>
              <a:t>[]) </a:t>
            </a:r>
            <a:r>
              <a:rPr lang="en-US" dirty="0" smtClean="0"/>
              <a:t>{ </a:t>
            </a:r>
            <a:endParaRPr lang="en-US" dirty="0"/>
          </a:p>
          <a:p>
            <a:pPr marL="0" indent="0" fontAlgn="base">
              <a:buNone/>
            </a:pPr>
            <a:r>
              <a:rPr lang="en-US" dirty="0"/>
              <a:t>       Complex c = new Complex(10, 15); </a:t>
            </a:r>
          </a:p>
          <a:p>
            <a:pPr marL="0" indent="0" fontAlgn="base">
              <a:buNone/>
            </a:pPr>
            <a:r>
              <a:rPr lang="en-US" dirty="0"/>
              <a:t>       </a:t>
            </a:r>
            <a:r>
              <a:rPr lang="en-US" dirty="0" err="1"/>
              <a:t>System.out.println</a:t>
            </a:r>
            <a:r>
              <a:rPr lang="en-US" dirty="0"/>
              <a:t>("Complex number is " + c); </a:t>
            </a:r>
            <a:r>
              <a:rPr lang="en-US" dirty="0" smtClean="0"/>
              <a:t>}  }</a:t>
            </a:r>
            <a:endParaRPr lang="en-US" dirty="0"/>
          </a:p>
          <a:p>
            <a:pPr marL="0" indent="0" fontAlgn="base">
              <a:buNone/>
            </a:pPr>
            <a:r>
              <a:rPr lang="en-US" dirty="0"/>
              <a:t>  </a:t>
            </a:r>
          </a:p>
        </p:txBody>
      </p:sp>
      <p:sp>
        <p:nvSpPr>
          <p:cNvPr id="4" name="TextBox 3"/>
          <p:cNvSpPr txBox="1"/>
          <p:nvPr/>
        </p:nvSpPr>
        <p:spPr>
          <a:xfrm>
            <a:off x="4953000" y="2209800"/>
            <a:ext cx="5443036" cy="1477328"/>
          </a:xfrm>
          <a:prstGeom prst="rect">
            <a:avLst/>
          </a:prstGeom>
          <a:noFill/>
        </p:spPr>
        <p:txBody>
          <a:bodyPr wrap="square" rtlCol="0">
            <a:spAutoFit/>
          </a:bodyPr>
          <a:lstStyle/>
          <a:p>
            <a:pPr fontAlgn="base"/>
            <a:r>
              <a:rPr lang="en-US" b="1" dirty="0" smtClean="0"/>
              <a:t>(A) Complex </a:t>
            </a:r>
            <a:r>
              <a:rPr lang="en-US" b="1" dirty="0"/>
              <a:t>number is (10.0 + 15.0i)</a:t>
            </a:r>
          </a:p>
          <a:p>
            <a:pPr fontAlgn="base"/>
            <a:r>
              <a:rPr lang="en-US" b="1" dirty="0"/>
              <a:t>(B) Compiler Error</a:t>
            </a:r>
            <a:br>
              <a:rPr lang="en-US" b="1" dirty="0"/>
            </a:br>
            <a:r>
              <a:rPr lang="en-US" b="1" dirty="0"/>
              <a:t>(C) Complex number is SOME_GARBAGE</a:t>
            </a:r>
          </a:p>
          <a:p>
            <a:pPr fontAlgn="base"/>
            <a:r>
              <a:rPr lang="en-US" b="1" dirty="0"/>
              <a:t>(</a:t>
            </a:r>
            <a:r>
              <a:rPr lang="en-US" b="1" dirty="0" smtClean="0"/>
              <a:t>D)Complex </a:t>
            </a:r>
            <a:r>
              <a:rPr lang="en-US" b="1" dirty="0"/>
              <a:t>number is Complex@8e2fb5</a:t>
            </a:r>
          </a:p>
          <a:p>
            <a:endParaRPr lang="en-US" b="1" dirty="0"/>
          </a:p>
        </p:txBody>
      </p:sp>
      <p:cxnSp>
        <p:nvCxnSpPr>
          <p:cNvPr id="6" name="Straight Connector 5"/>
          <p:cNvCxnSpPr/>
          <p:nvPr/>
        </p:nvCxnSpPr>
        <p:spPr>
          <a:xfrm>
            <a:off x="4953000" y="2057400"/>
            <a:ext cx="0" cy="1629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53000" y="2057400"/>
            <a:ext cx="419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53000" y="3687128"/>
            <a:ext cx="419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777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a:xfrm>
            <a:off x="457200" y="1219200"/>
            <a:ext cx="8229600" cy="4906963"/>
          </a:xfrm>
        </p:spPr>
        <p:txBody>
          <a:bodyPr/>
          <a:lstStyle/>
          <a:p>
            <a:pPr marL="0" indent="0" fontAlgn="base">
              <a:buNone/>
            </a:pPr>
            <a:r>
              <a:rPr lang="en-US" dirty="0" err="1" smtClean="0"/>
              <a:t>Ans</a:t>
            </a:r>
            <a:r>
              <a:rPr lang="en-US" dirty="0" smtClean="0"/>
              <a:t>) a</a:t>
            </a:r>
          </a:p>
          <a:p>
            <a:pPr marL="0" indent="0" fontAlgn="base">
              <a:buNone/>
            </a:pPr>
            <a:r>
              <a:rPr lang="en-US" dirty="0" smtClean="0"/>
              <a:t>Instead of </a:t>
            </a:r>
            <a:r>
              <a:rPr lang="en-US" b="1" dirty="0" smtClean="0"/>
              <a:t>this.re </a:t>
            </a:r>
            <a:r>
              <a:rPr lang="en-US" b="1" dirty="0"/>
              <a:t>= re;   </a:t>
            </a:r>
            <a:r>
              <a:rPr lang="en-US" b="1" dirty="0" smtClean="0"/>
              <a:t>this.im </a:t>
            </a:r>
            <a:r>
              <a:rPr lang="en-US" b="1" dirty="0"/>
              <a:t>= </a:t>
            </a:r>
            <a:r>
              <a:rPr lang="en-US" b="1" dirty="0" err="1" smtClean="0"/>
              <a:t>im</a:t>
            </a:r>
            <a:r>
              <a:rPr lang="en-US" dirty="0" smtClean="0"/>
              <a:t>;, if we uses </a:t>
            </a:r>
            <a:r>
              <a:rPr lang="en-US" b="1" dirty="0"/>
              <a:t>re = </a:t>
            </a:r>
            <a:r>
              <a:rPr lang="en-US" b="1" dirty="0" smtClean="0"/>
              <a:t>re; </a:t>
            </a:r>
            <a:r>
              <a:rPr lang="en-US" b="1" dirty="0" err="1" smtClean="0"/>
              <a:t>im</a:t>
            </a:r>
            <a:r>
              <a:rPr lang="en-US" b="1" dirty="0" smtClean="0"/>
              <a:t> </a:t>
            </a:r>
            <a:r>
              <a:rPr lang="en-US" b="1" dirty="0"/>
              <a:t>= </a:t>
            </a:r>
            <a:r>
              <a:rPr lang="en-US" b="1" dirty="0" err="1"/>
              <a:t>im</a:t>
            </a:r>
            <a:r>
              <a:rPr lang="en-US" dirty="0" smtClean="0"/>
              <a:t>; then the output is </a:t>
            </a:r>
            <a:r>
              <a:rPr lang="en-US" b="1" dirty="0" smtClean="0"/>
              <a:t>C.E </a:t>
            </a:r>
          </a:p>
          <a:p>
            <a:pPr marL="0" indent="0" fontAlgn="base">
              <a:buNone/>
            </a:pPr>
            <a:r>
              <a:rPr lang="en-US" b="1" dirty="0" smtClean="0"/>
              <a:t>Because</a:t>
            </a:r>
          </a:p>
          <a:p>
            <a:pPr marL="0" indent="0" fontAlgn="base">
              <a:buNone/>
            </a:pPr>
            <a:r>
              <a:rPr lang="en-US" dirty="0"/>
              <a:t>If the instance variable declared as final, then we have to perform initialization explicitly whether we are using it or not and JVM won’t provide any default value for the final instance variable.</a:t>
            </a:r>
          </a:p>
          <a:p>
            <a:pPr marL="0" indent="0" fontAlgn="base">
              <a:buNone/>
            </a:pPr>
            <a:endParaRPr lang="en-US" dirty="0"/>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329049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fontScale="77500" lnSpcReduction="20000"/>
          </a:bodyPr>
          <a:lstStyle/>
          <a:p>
            <a:pPr marL="0" indent="0" fontAlgn="base">
              <a:buNone/>
            </a:pPr>
            <a:r>
              <a:rPr lang="en-US" dirty="0" smtClean="0"/>
              <a:t>1. class </a:t>
            </a:r>
            <a:r>
              <a:rPr lang="en-US" dirty="0"/>
              <a:t>Base { </a:t>
            </a:r>
          </a:p>
          <a:p>
            <a:pPr marL="0" indent="0" fontAlgn="base">
              <a:buNone/>
            </a:pPr>
            <a:r>
              <a:rPr lang="en-US" dirty="0"/>
              <a:t>    public void show() { </a:t>
            </a:r>
            <a:r>
              <a:rPr lang="en-US" dirty="0" smtClean="0"/>
              <a:t>//overridden method</a:t>
            </a:r>
            <a:endParaRPr lang="en-US" dirty="0"/>
          </a:p>
          <a:p>
            <a:pPr marL="0" indent="0" fontAlgn="base">
              <a:buNone/>
            </a:pPr>
            <a:r>
              <a:rPr lang="en-US" dirty="0"/>
              <a:t>       </a:t>
            </a:r>
            <a:r>
              <a:rPr lang="en-US" dirty="0" err="1"/>
              <a:t>System.out.println</a:t>
            </a:r>
            <a:r>
              <a:rPr lang="en-US" dirty="0"/>
              <a:t>("Base::show() called"); </a:t>
            </a:r>
          </a:p>
          <a:p>
            <a:pPr marL="0" indent="0" fontAlgn="base">
              <a:buNone/>
            </a:pPr>
            <a:r>
              <a:rPr lang="en-US" dirty="0"/>
              <a:t>    } </a:t>
            </a:r>
            <a:r>
              <a:rPr lang="en-US" dirty="0" smtClean="0"/>
              <a:t>}</a:t>
            </a:r>
            <a:r>
              <a:rPr lang="en-US" dirty="0"/>
              <a:t> </a:t>
            </a:r>
          </a:p>
          <a:p>
            <a:pPr marL="0" indent="0" fontAlgn="base">
              <a:buNone/>
            </a:pPr>
            <a:r>
              <a:rPr lang="en-US" dirty="0"/>
              <a:t>class Derived extends Base { </a:t>
            </a:r>
          </a:p>
          <a:p>
            <a:pPr marL="0" indent="0" fontAlgn="base">
              <a:buNone/>
            </a:pPr>
            <a:r>
              <a:rPr lang="en-US" dirty="0"/>
              <a:t>    public void show() { </a:t>
            </a:r>
            <a:r>
              <a:rPr lang="en-US" dirty="0" smtClean="0"/>
              <a:t> //overriding method</a:t>
            </a:r>
            <a:endParaRPr lang="en-US" dirty="0"/>
          </a:p>
          <a:p>
            <a:pPr marL="0" indent="0" fontAlgn="base">
              <a:buNone/>
            </a:pPr>
            <a:r>
              <a:rPr lang="en-US" dirty="0"/>
              <a:t>       </a:t>
            </a:r>
            <a:r>
              <a:rPr lang="en-US" dirty="0" err="1"/>
              <a:t>System.out.println</a:t>
            </a:r>
            <a:r>
              <a:rPr lang="en-US" dirty="0"/>
              <a:t>("Derived::show() called"); </a:t>
            </a:r>
          </a:p>
          <a:p>
            <a:pPr marL="0" indent="0" fontAlgn="base">
              <a:buNone/>
            </a:pPr>
            <a:r>
              <a:rPr lang="en-US" dirty="0"/>
              <a:t>    } </a:t>
            </a:r>
            <a:r>
              <a:rPr lang="en-US" dirty="0" smtClean="0"/>
              <a:t> }</a:t>
            </a:r>
            <a:endParaRPr lang="en-US" dirty="0"/>
          </a:p>
          <a:p>
            <a:pPr marL="0" indent="0" fontAlgn="base">
              <a:buNone/>
            </a:pPr>
            <a:r>
              <a:rPr lang="en-US" dirty="0"/>
              <a:t>public class Main { </a:t>
            </a:r>
          </a:p>
          <a:p>
            <a:pPr marL="0" indent="0" fontAlgn="base">
              <a:buNone/>
            </a:pPr>
            <a:r>
              <a:rPr lang="en-US" dirty="0"/>
              <a:t>    public static void main(String[] </a:t>
            </a:r>
            <a:r>
              <a:rPr lang="en-US" dirty="0" err="1"/>
              <a:t>args</a:t>
            </a:r>
            <a:r>
              <a:rPr lang="en-US" dirty="0"/>
              <a:t>) { </a:t>
            </a:r>
          </a:p>
          <a:p>
            <a:pPr marL="0" indent="0" fontAlgn="base">
              <a:buNone/>
            </a:pPr>
            <a:r>
              <a:rPr lang="en-US" dirty="0"/>
              <a:t>        Base b = new Derived</a:t>
            </a:r>
            <a:r>
              <a:rPr lang="en-US" dirty="0" smtClean="0"/>
              <a:t>();;</a:t>
            </a:r>
            <a:endParaRPr lang="en-US" dirty="0"/>
          </a:p>
          <a:p>
            <a:pPr marL="0" indent="0" fontAlgn="base">
              <a:buNone/>
            </a:pPr>
            <a:r>
              <a:rPr lang="en-US" dirty="0"/>
              <a:t>        </a:t>
            </a:r>
            <a:r>
              <a:rPr lang="en-US" dirty="0" err="1"/>
              <a:t>b.show</a:t>
            </a:r>
            <a:r>
              <a:rPr lang="en-US" dirty="0"/>
              <a:t>(); </a:t>
            </a:r>
            <a:r>
              <a:rPr lang="en-US" dirty="0" smtClean="0"/>
              <a:t> } }</a:t>
            </a:r>
            <a:endParaRPr lang="en-US" dirty="0"/>
          </a:p>
          <a:p>
            <a:pPr marL="0" indent="0" fontAlgn="base">
              <a:buNone/>
            </a:pPr>
            <a:r>
              <a:rPr lang="en-US" dirty="0"/>
              <a:t>    </a:t>
            </a:r>
          </a:p>
          <a:p>
            <a:pPr marL="0" indent="0" fontAlgn="base">
              <a:buNone/>
            </a:pPr>
            <a:r>
              <a:rPr lang="en-US" b="1" dirty="0"/>
              <a:t>(A)</a:t>
            </a:r>
            <a:r>
              <a:rPr lang="en-US" dirty="0"/>
              <a:t> Derived::show() </a:t>
            </a:r>
            <a:r>
              <a:rPr lang="en-US" dirty="0" smtClean="0"/>
              <a:t>called		</a:t>
            </a:r>
            <a:r>
              <a:rPr lang="en-US" b="1" dirty="0" smtClean="0"/>
              <a:t>(B</a:t>
            </a:r>
            <a:r>
              <a:rPr lang="en-US" b="1" dirty="0"/>
              <a:t>)</a:t>
            </a:r>
            <a:r>
              <a:rPr lang="en-US" dirty="0"/>
              <a:t> Base::show() called</a:t>
            </a:r>
            <a:br>
              <a:rPr lang="en-US" dirty="0"/>
            </a:br>
            <a:r>
              <a:rPr lang="en-US" dirty="0" smtClean="0"/>
              <a:t>  c</a:t>
            </a:r>
            <a:r>
              <a:rPr lang="en-US" dirty="0"/>
              <a:t>) compilation </a:t>
            </a:r>
            <a:r>
              <a:rPr lang="en-US" dirty="0" smtClean="0"/>
              <a:t>error			  d)Runtime </a:t>
            </a:r>
            <a:r>
              <a:rPr lang="en-US" dirty="0"/>
              <a:t>error</a:t>
            </a:r>
            <a:br>
              <a:rPr lang="en-US" dirty="0"/>
            </a:br>
            <a:endParaRPr lang="en-US" dirty="0"/>
          </a:p>
        </p:txBody>
      </p:sp>
    </p:spTree>
    <p:extLst>
      <p:ext uri="{BB962C8B-B14F-4D97-AF65-F5344CB8AC3E}">
        <p14:creationId xmlns:p14="http://schemas.microsoft.com/office/powerpoint/2010/main" val="1280737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pPr marL="0" indent="0" fontAlgn="base">
              <a:buNone/>
            </a:pPr>
            <a:r>
              <a:rPr lang="en-US" dirty="0" smtClean="0"/>
              <a:t>10. class </a:t>
            </a:r>
            <a:r>
              <a:rPr lang="en-US" dirty="0"/>
              <a:t>A </a:t>
            </a:r>
            <a:r>
              <a:rPr lang="en-US" dirty="0" smtClean="0"/>
              <a:t> { </a:t>
            </a:r>
            <a:endParaRPr lang="en-US" dirty="0"/>
          </a:p>
          <a:p>
            <a:pPr marL="0" indent="0" fontAlgn="base">
              <a:buNone/>
            </a:pPr>
            <a:r>
              <a:rPr lang="en-US" dirty="0"/>
              <a:t>    public A(String s)  </a:t>
            </a:r>
            <a:r>
              <a:rPr lang="en-US" dirty="0" smtClean="0"/>
              <a:t>{ </a:t>
            </a:r>
            <a:endParaRPr lang="en-US" dirty="0"/>
          </a:p>
          <a:p>
            <a:pPr marL="0" indent="0" fontAlgn="base">
              <a:buNone/>
            </a:pPr>
            <a:r>
              <a:rPr lang="en-US" dirty="0"/>
              <a:t>        </a:t>
            </a:r>
            <a:r>
              <a:rPr lang="en-US" dirty="0" err="1"/>
              <a:t>System.out.print</a:t>
            </a:r>
            <a:r>
              <a:rPr lang="en-US" dirty="0"/>
              <a:t>("A"); </a:t>
            </a:r>
          </a:p>
          <a:p>
            <a:pPr marL="0" indent="0" fontAlgn="base">
              <a:buNone/>
            </a:pPr>
            <a:r>
              <a:rPr lang="en-US" dirty="0"/>
              <a:t>    } </a:t>
            </a:r>
            <a:r>
              <a:rPr lang="en-US" dirty="0" smtClean="0"/>
              <a:t>}</a:t>
            </a:r>
            <a:r>
              <a:rPr lang="en-US" dirty="0"/>
              <a:t>  </a:t>
            </a:r>
          </a:p>
          <a:p>
            <a:pPr marL="0" indent="0" fontAlgn="base">
              <a:buNone/>
            </a:pPr>
            <a:r>
              <a:rPr lang="en-US" dirty="0"/>
              <a:t>public class B extends A  </a:t>
            </a:r>
            <a:r>
              <a:rPr lang="en-US" dirty="0" smtClean="0"/>
              <a:t>{ </a:t>
            </a:r>
            <a:endParaRPr lang="en-US" dirty="0"/>
          </a:p>
          <a:p>
            <a:pPr marL="0" indent="0" fontAlgn="base">
              <a:buNone/>
            </a:pPr>
            <a:r>
              <a:rPr lang="en-US" dirty="0"/>
              <a:t>    public B(String s)  </a:t>
            </a:r>
            <a:r>
              <a:rPr lang="en-US" dirty="0" smtClean="0"/>
              <a:t>{ </a:t>
            </a:r>
            <a:endParaRPr lang="en-US" dirty="0"/>
          </a:p>
          <a:p>
            <a:pPr marL="0" indent="0" fontAlgn="base">
              <a:buNone/>
            </a:pPr>
            <a:r>
              <a:rPr lang="en-US" dirty="0"/>
              <a:t>        </a:t>
            </a:r>
            <a:r>
              <a:rPr lang="en-US" dirty="0" err="1"/>
              <a:t>System.out.print</a:t>
            </a:r>
            <a:r>
              <a:rPr lang="en-US" dirty="0"/>
              <a:t>("B"); </a:t>
            </a:r>
          </a:p>
          <a:p>
            <a:pPr marL="0" indent="0" fontAlgn="base">
              <a:buNone/>
            </a:pPr>
            <a:r>
              <a:rPr lang="en-US" dirty="0"/>
              <a:t>    } </a:t>
            </a:r>
          </a:p>
          <a:p>
            <a:pPr marL="0" indent="0" fontAlgn="base">
              <a:buNone/>
            </a:pPr>
            <a:r>
              <a:rPr lang="en-US" dirty="0"/>
              <a:t>    public static void main(String[] </a:t>
            </a:r>
            <a:r>
              <a:rPr lang="en-US" dirty="0" err="1"/>
              <a:t>args</a:t>
            </a:r>
            <a:r>
              <a:rPr lang="en-US" dirty="0"/>
              <a:t>)  </a:t>
            </a:r>
            <a:r>
              <a:rPr lang="en-US" dirty="0" smtClean="0"/>
              <a:t>{ </a:t>
            </a:r>
            <a:endParaRPr lang="en-US" dirty="0"/>
          </a:p>
          <a:p>
            <a:pPr marL="0" indent="0" fontAlgn="base">
              <a:buNone/>
            </a:pPr>
            <a:r>
              <a:rPr lang="en-US" dirty="0"/>
              <a:t>        new B("C"); </a:t>
            </a:r>
          </a:p>
          <a:p>
            <a:pPr marL="0" indent="0" fontAlgn="base">
              <a:buNone/>
            </a:pPr>
            <a:r>
              <a:rPr lang="en-US" dirty="0"/>
              <a:t>        </a:t>
            </a:r>
            <a:r>
              <a:rPr lang="en-US" dirty="0" err="1"/>
              <a:t>System.out.println</a:t>
            </a:r>
            <a:r>
              <a:rPr lang="en-US" dirty="0"/>
              <a:t>(" "); </a:t>
            </a:r>
            <a:r>
              <a:rPr lang="en-US" dirty="0" smtClean="0"/>
              <a:t>}  }</a:t>
            </a:r>
            <a:endParaRPr lang="en-US" dirty="0"/>
          </a:p>
          <a:p>
            <a:pPr marL="0" indent="0">
              <a:buNone/>
            </a:pPr>
            <a:r>
              <a:rPr lang="en-US" dirty="0" smtClean="0"/>
              <a:t>a. Compilation error      b. Runtime error     c. AB       d.BA.</a:t>
            </a:r>
            <a:endParaRPr lang="en-US" dirty="0"/>
          </a:p>
          <a:p>
            <a:pPr marL="0" indent="0" fontAlgn="base">
              <a:buNone/>
            </a:pPr>
            <a:r>
              <a:rPr lang="en-US" dirty="0"/>
              <a:t>    </a:t>
            </a:r>
          </a:p>
        </p:txBody>
      </p:sp>
    </p:spTree>
    <p:extLst>
      <p:ext uri="{BB962C8B-B14F-4D97-AF65-F5344CB8AC3E}">
        <p14:creationId xmlns:p14="http://schemas.microsoft.com/office/powerpoint/2010/main" val="1009667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Ans</a:t>
            </a:r>
            <a:r>
              <a:rPr lang="en-US" dirty="0" smtClean="0"/>
              <a:t>) a</a:t>
            </a:r>
          </a:p>
          <a:p>
            <a:pPr marL="0" indent="0">
              <a:buNone/>
            </a:pPr>
            <a:r>
              <a:rPr lang="en-US" b="1" dirty="0"/>
              <a:t>Explanation:</a:t>
            </a:r>
            <a:r>
              <a:rPr lang="en-US" dirty="0"/>
              <a:t> The implied super() call in B’s constructor cannot be satisfied because there isn’t a no-</a:t>
            </a:r>
            <a:r>
              <a:rPr lang="en-US" dirty="0" err="1"/>
              <a:t>arg</a:t>
            </a:r>
            <a:r>
              <a:rPr lang="en-US" dirty="0"/>
              <a:t> constructor in A. A default, no-</a:t>
            </a:r>
            <a:r>
              <a:rPr lang="en-US" dirty="0" err="1"/>
              <a:t>arg</a:t>
            </a:r>
            <a:r>
              <a:rPr lang="en-US" dirty="0"/>
              <a:t> constructor is generated by the compiler only if the class has no constructor defined explicitly.</a:t>
            </a:r>
          </a:p>
        </p:txBody>
      </p:sp>
    </p:spTree>
    <p:extLst>
      <p:ext uri="{BB962C8B-B14F-4D97-AF65-F5344CB8AC3E}">
        <p14:creationId xmlns:p14="http://schemas.microsoft.com/office/powerpoint/2010/main" val="968875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marL="0" indent="0" fontAlgn="base">
              <a:buNone/>
            </a:pPr>
            <a:r>
              <a:rPr lang="en-US" dirty="0" smtClean="0"/>
              <a:t>11. class </a:t>
            </a:r>
            <a:r>
              <a:rPr lang="en-US" dirty="0" err="1"/>
              <a:t>Clidder</a:t>
            </a:r>
            <a:r>
              <a:rPr lang="en-US" dirty="0"/>
              <a:t>  </a:t>
            </a:r>
            <a:r>
              <a:rPr lang="en-US" dirty="0" smtClean="0"/>
              <a:t>{ </a:t>
            </a:r>
            <a:endParaRPr lang="en-US" dirty="0"/>
          </a:p>
          <a:p>
            <a:pPr marL="0" indent="0" fontAlgn="base">
              <a:buNone/>
            </a:pPr>
            <a:r>
              <a:rPr lang="en-US" dirty="0"/>
              <a:t>    private final void flipper()  </a:t>
            </a:r>
            <a:r>
              <a:rPr lang="en-US" dirty="0" smtClean="0"/>
              <a:t>{  // remove private</a:t>
            </a:r>
            <a:endParaRPr lang="en-US" dirty="0"/>
          </a:p>
          <a:p>
            <a:pPr marL="0" indent="0" fontAlgn="base">
              <a:buNone/>
            </a:pPr>
            <a:r>
              <a:rPr lang="en-US" dirty="0"/>
              <a:t>        </a:t>
            </a:r>
            <a:r>
              <a:rPr lang="en-US" dirty="0" err="1"/>
              <a:t>System.out.println</a:t>
            </a:r>
            <a:r>
              <a:rPr lang="en-US" dirty="0"/>
              <a:t>("</a:t>
            </a:r>
            <a:r>
              <a:rPr lang="en-US" dirty="0" err="1"/>
              <a:t>Clidder</a:t>
            </a:r>
            <a:r>
              <a:rPr lang="en-US" dirty="0"/>
              <a:t>"); </a:t>
            </a:r>
          </a:p>
          <a:p>
            <a:pPr marL="0" indent="0" fontAlgn="base">
              <a:buNone/>
            </a:pPr>
            <a:r>
              <a:rPr lang="en-US" dirty="0"/>
              <a:t>    } </a:t>
            </a:r>
            <a:r>
              <a:rPr lang="en-US" dirty="0" smtClean="0"/>
              <a:t> }</a:t>
            </a:r>
          </a:p>
          <a:p>
            <a:pPr marL="0" indent="0" fontAlgn="base">
              <a:buNone/>
            </a:pPr>
            <a:r>
              <a:rPr lang="en-US" dirty="0" smtClean="0"/>
              <a:t>public </a:t>
            </a:r>
            <a:r>
              <a:rPr lang="en-US" dirty="0"/>
              <a:t>class </a:t>
            </a:r>
            <a:r>
              <a:rPr lang="en-US" dirty="0" err="1"/>
              <a:t>Clidlet</a:t>
            </a:r>
            <a:r>
              <a:rPr lang="en-US" dirty="0"/>
              <a:t> extends </a:t>
            </a:r>
            <a:r>
              <a:rPr lang="en-US" dirty="0" err="1"/>
              <a:t>Clidder</a:t>
            </a:r>
            <a:r>
              <a:rPr lang="en-US" dirty="0"/>
              <a:t>  </a:t>
            </a:r>
            <a:r>
              <a:rPr lang="en-US" dirty="0" smtClean="0"/>
              <a:t>{ </a:t>
            </a:r>
            <a:endParaRPr lang="en-US" dirty="0"/>
          </a:p>
          <a:p>
            <a:pPr marL="0" indent="0" fontAlgn="base">
              <a:buNone/>
            </a:pPr>
            <a:r>
              <a:rPr lang="en-US" dirty="0"/>
              <a:t>    public final void flipper()  </a:t>
            </a:r>
            <a:r>
              <a:rPr lang="en-US" dirty="0" smtClean="0"/>
              <a:t>{ </a:t>
            </a:r>
            <a:endParaRPr lang="en-US" dirty="0"/>
          </a:p>
          <a:p>
            <a:pPr marL="0" indent="0" fontAlgn="base">
              <a:buNone/>
            </a:pPr>
            <a:r>
              <a:rPr lang="en-US" dirty="0"/>
              <a:t>        </a:t>
            </a:r>
            <a:r>
              <a:rPr lang="en-US" dirty="0" err="1"/>
              <a:t>System.out.println</a:t>
            </a:r>
            <a:r>
              <a:rPr lang="en-US" dirty="0"/>
              <a:t>("</a:t>
            </a:r>
            <a:r>
              <a:rPr lang="en-US" dirty="0" err="1"/>
              <a:t>Clidlet</a:t>
            </a:r>
            <a:r>
              <a:rPr lang="en-US" dirty="0"/>
              <a:t>"); </a:t>
            </a:r>
            <a:r>
              <a:rPr lang="en-US" dirty="0" smtClean="0"/>
              <a:t>} </a:t>
            </a:r>
            <a:endParaRPr lang="en-US" dirty="0"/>
          </a:p>
          <a:p>
            <a:pPr marL="0" indent="0" fontAlgn="base">
              <a:buNone/>
            </a:pPr>
            <a:r>
              <a:rPr lang="en-US" dirty="0"/>
              <a:t>    public static void main(String[] </a:t>
            </a:r>
            <a:r>
              <a:rPr lang="en-US" dirty="0" err="1"/>
              <a:t>args</a:t>
            </a:r>
            <a:r>
              <a:rPr lang="en-US" dirty="0"/>
              <a:t>)  </a:t>
            </a:r>
            <a:r>
              <a:rPr lang="en-US" dirty="0" smtClean="0"/>
              <a:t>{ </a:t>
            </a:r>
            <a:endParaRPr lang="en-US" dirty="0"/>
          </a:p>
          <a:p>
            <a:pPr marL="0" indent="0" fontAlgn="base">
              <a:buNone/>
            </a:pPr>
            <a:r>
              <a:rPr lang="en-US" dirty="0"/>
              <a:t>        new </a:t>
            </a:r>
            <a:r>
              <a:rPr lang="en-US" dirty="0" err="1"/>
              <a:t>Clidlet</a:t>
            </a:r>
            <a:r>
              <a:rPr lang="en-US" dirty="0"/>
              <a:t>().flipper(); </a:t>
            </a:r>
            <a:r>
              <a:rPr lang="en-US" dirty="0" smtClean="0"/>
              <a:t>}  }</a:t>
            </a:r>
          </a:p>
          <a:p>
            <a:pPr marL="0" indent="0" fontAlgn="base">
              <a:buNone/>
            </a:pPr>
            <a:endParaRPr lang="en-US" dirty="0" smtClean="0"/>
          </a:p>
          <a:p>
            <a:pPr marL="0" indent="0">
              <a:buNone/>
            </a:pPr>
            <a:r>
              <a:rPr lang="en-US" dirty="0" smtClean="0"/>
              <a:t>a) </a:t>
            </a:r>
            <a:r>
              <a:rPr lang="en-US" dirty="0" err="1" smtClean="0"/>
              <a:t>Clidlet</a:t>
            </a:r>
            <a:r>
              <a:rPr lang="en-US" dirty="0" smtClean="0"/>
              <a:t>		b) Compilation </a:t>
            </a:r>
            <a:r>
              <a:rPr lang="en-US" dirty="0"/>
              <a:t>error</a:t>
            </a:r>
          </a:p>
          <a:p>
            <a:pPr marL="0" indent="0">
              <a:buNone/>
            </a:pPr>
            <a:r>
              <a:rPr lang="en-US" dirty="0" smtClean="0"/>
              <a:t>c) Runtime error	d)</a:t>
            </a:r>
            <a:r>
              <a:rPr lang="en-US" dirty="0" err="1" smtClean="0"/>
              <a:t>Clidlet</a:t>
            </a:r>
            <a:r>
              <a:rPr lang="en-US" dirty="0" smtClean="0"/>
              <a:t> </a:t>
            </a:r>
            <a:r>
              <a:rPr lang="en-US" dirty="0" err="1"/>
              <a:t>Clidder</a:t>
            </a:r>
            <a:endParaRPr lang="en-US" dirty="0"/>
          </a:p>
          <a:p>
            <a:pPr marL="0" indent="0" fontAlgn="base">
              <a:buNone/>
            </a:pPr>
            <a:endParaRPr lang="en-US" dirty="0"/>
          </a:p>
          <a:p>
            <a:pPr marL="0" indent="0" fontAlgn="base">
              <a:buNone/>
            </a:pPr>
            <a:endParaRPr lang="en-US" dirty="0"/>
          </a:p>
        </p:txBody>
      </p:sp>
    </p:spTree>
    <p:extLst>
      <p:ext uri="{BB962C8B-B14F-4D97-AF65-F5344CB8AC3E}">
        <p14:creationId xmlns:p14="http://schemas.microsoft.com/office/powerpoint/2010/main" val="692186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a:buNone/>
            </a:pPr>
            <a:r>
              <a:rPr lang="en-US" dirty="0" err="1" smtClean="0"/>
              <a:t>Ans</a:t>
            </a:r>
            <a:r>
              <a:rPr lang="en-US" dirty="0" smtClean="0"/>
              <a:t>) a</a:t>
            </a:r>
          </a:p>
          <a:p>
            <a:pPr marL="0" indent="0">
              <a:buNone/>
            </a:pPr>
            <a:r>
              <a:rPr lang="en-US" b="1" dirty="0"/>
              <a:t>Explanation:</a:t>
            </a:r>
            <a:r>
              <a:rPr lang="en-US" dirty="0"/>
              <a:t> Although a final method cannot be overridden, in this case, the method is private, and therefore </a:t>
            </a:r>
            <a:r>
              <a:rPr lang="en-US" b="1" dirty="0"/>
              <a:t>hidden</a:t>
            </a:r>
            <a:r>
              <a:rPr lang="en-US" dirty="0"/>
              <a:t>. The effect is that a new, accessible, method flipper is created. Therefore, no polymorphism occurs in this example, the method invoked is simply that of the child class, and no error occurs</a:t>
            </a:r>
            <a:r>
              <a:rPr lang="en-US" dirty="0" smtClean="0"/>
              <a:t>.</a:t>
            </a:r>
          </a:p>
          <a:p>
            <a:pPr marL="0" indent="0">
              <a:buNone/>
            </a:pPr>
            <a:endParaRPr lang="en-US" dirty="0"/>
          </a:p>
          <a:p>
            <a:pPr marL="0" indent="0">
              <a:buNone/>
            </a:pPr>
            <a:r>
              <a:rPr lang="en-US" b="1" dirty="0" smtClean="0"/>
              <a:t>If we remove private from super class method then output is compilation error </a:t>
            </a:r>
          </a:p>
          <a:p>
            <a:pPr marL="0" indent="0">
              <a:buNone/>
            </a:pPr>
            <a:endParaRPr lang="en-US" dirty="0"/>
          </a:p>
          <a:p>
            <a:pPr marL="0" indent="0">
              <a:buNone/>
            </a:pPr>
            <a:endParaRPr lang="en-US" dirty="0" smtClean="0"/>
          </a:p>
          <a:p>
            <a:pPr marL="514350" indent="-514350">
              <a:buAutoNum type="alphaLcParenR"/>
            </a:pPr>
            <a:endParaRPr lang="en-US" dirty="0"/>
          </a:p>
        </p:txBody>
      </p:sp>
    </p:spTree>
    <p:extLst>
      <p:ext uri="{BB962C8B-B14F-4D97-AF65-F5344CB8AC3E}">
        <p14:creationId xmlns:p14="http://schemas.microsoft.com/office/powerpoint/2010/main" val="712335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Autofit/>
          </a:bodyPr>
          <a:lstStyle/>
          <a:p>
            <a:pPr marL="0" indent="0" fontAlgn="base">
              <a:buNone/>
            </a:pPr>
            <a:r>
              <a:rPr lang="en-US" sz="1900" dirty="0" smtClean="0"/>
              <a:t>12. class </a:t>
            </a:r>
            <a:r>
              <a:rPr lang="en-US" sz="1900" dirty="0"/>
              <a:t>Alpha  </a:t>
            </a:r>
            <a:r>
              <a:rPr lang="en-US" sz="1900" dirty="0" smtClean="0"/>
              <a:t>{ </a:t>
            </a:r>
            <a:endParaRPr lang="en-US" sz="1900" dirty="0"/>
          </a:p>
          <a:p>
            <a:pPr marL="0" indent="0" fontAlgn="base">
              <a:buNone/>
            </a:pPr>
            <a:r>
              <a:rPr lang="en-US" sz="1900" dirty="0"/>
              <a:t>    static String s = " "; </a:t>
            </a:r>
          </a:p>
          <a:p>
            <a:pPr marL="0" indent="0" fontAlgn="base">
              <a:buNone/>
            </a:pPr>
            <a:r>
              <a:rPr lang="en-US" sz="1900" dirty="0"/>
              <a:t>    protected Alpha()  </a:t>
            </a:r>
            <a:r>
              <a:rPr lang="en-US" sz="1900" dirty="0" smtClean="0"/>
              <a:t>{ </a:t>
            </a:r>
            <a:endParaRPr lang="en-US" sz="1900" dirty="0"/>
          </a:p>
          <a:p>
            <a:pPr marL="0" indent="0" fontAlgn="base">
              <a:buNone/>
            </a:pPr>
            <a:r>
              <a:rPr lang="en-US" sz="1900" dirty="0"/>
              <a:t>        s += "alpha "; </a:t>
            </a:r>
          </a:p>
          <a:p>
            <a:pPr marL="0" indent="0" fontAlgn="base">
              <a:buNone/>
            </a:pPr>
            <a:r>
              <a:rPr lang="en-US" sz="1900" dirty="0"/>
              <a:t>    } </a:t>
            </a:r>
            <a:r>
              <a:rPr lang="en-US" sz="1900" dirty="0" smtClean="0"/>
              <a:t> } </a:t>
            </a:r>
            <a:endParaRPr lang="en-US" sz="1900" dirty="0"/>
          </a:p>
          <a:p>
            <a:pPr marL="0" indent="0" fontAlgn="base">
              <a:buNone/>
            </a:pPr>
            <a:r>
              <a:rPr lang="en-US" sz="1900" dirty="0"/>
              <a:t>class </a:t>
            </a:r>
            <a:r>
              <a:rPr lang="en-US" sz="1900" dirty="0" err="1"/>
              <a:t>SubAlpha</a:t>
            </a:r>
            <a:r>
              <a:rPr lang="en-US" sz="1900" dirty="0"/>
              <a:t> extends Alpha  </a:t>
            </a:r>
            <a:r>
              <a:rPr lang="en-US" sz="1900" dirty="0" smtClean="0"/>
              <a:t>{ </a:t>
            </a:r>
            <a:endParaRPr lang="en-US" sz="1900" dirty="0"/>
          </a:p>
          <a:p>
            <a:pPr marL="0" indent="0" fontAlgn="base">
              <a:buNone/>
            </a:pPr>
            <a:r>
              <a:rPr lang="en-US" sz="1900" dirty="0"/>
              <a:t>    private </a:t>
            </a:r>
            <a:r>
              <a:rPr lang="en-US" sz="1900" dirty="0" err="1"/>
              <a:t>SubAlpha</a:t>
            </a:r>
            <a:r>
              <a:rPr lang="en-US" sz="1900" dirty="0"/>
              <a:t>()  </a:t>
            </a:r>
            <a:r>
              <a:rPr lang="en-US" sz="1900" dirty="0" smtClean="0"/>
              <a:t>{ </a:t>
            </a:r>
            <a:endParaRPr lang="en-US" sz="1900" dirty="0"/>
          </a:p>
          <a:p>
            <a:pPr marL="0" indent="0" fontAlgn="base">
              <a:buNone/>
            </a:pPr>
            <a:r>
              <a:rPr lang="en-US" sz="1900" dirty="0"/>
              <a:t>        s += "sub "; </a:t>
            </a:r>
          </a:p>
          <a:p>
            <a:pPr marL="0" indent="0" fontAlgn="base">
              <a:buNone/>
            </a:pPr>
            <a:r>
              <a:rPr lang="en-US" sz="1900" dirty="0"/>
              <a:t>    } </a:t>
            </a:r>
            <a:r>
              <a:rPr lang="en-US" sz="1900" dirty="0" smtClean="0"/>
              <a:t>}</a:t>
            </a:r>
            <a:r>
              <a:rPr lang="en-US" sz="1900" dirty="0"/>
              <a:t> </a:t>
            </a:r>
          </a:p>
          <a:p>
            <a:pPr marL="0" indent="0" fontAlgn="base">
              <a:buNone/>
            </a:pPr>
            <a:r>
              <a:rPr lang="en-US" sz="1900" dirty="0"/>
              <a:t>public class </a:t>
            </a:r>
            <a:r>
              <a:rPr lang="en-US" sz="1900" dirty="0" err="1"/>
              <a:t>SubSubAlpha</a:t>
            </a:r>
            <a:r>
              <a:rPr lang="en-US" sz="1900" dirty="0"/>
              <a:t> extends Alpha  </a:t>
            </a:r>
            <a:r>
              <a:rPr lang="en-US" sz="1900" dirty="0" smtClean="0"/>
              <a:t>{  // </a:t>
            </a:r>
            <a:r>
              <a:rPr lang="en-US" sz="1900" dirty="0"/>
              <a:t>extends </a:t>
            </a:r>
            <a:r>
              <a:rPr lang="en-US" sz="1900" dirty="0" err="1"/>
              <a:t>SubAlpha</a:t>
            </a:r>
            <a:r>
              <a:rPr lang="en-US" sz="1900" dirty="0"/>
              <a:t> </a:t>
            </a:r>
          </a:p>
          <a:p>
            <a:pPr marL="0" indent="0" fontAlgn="base">
              <a:buNone/>
            </a:pPr>
            <a:r>
              <a:rPr lang="en-US" sz="1900" dirty="0"/>
              <a:t>    private </a:t>
            </a:r>
            <a:r>
              <a:rPr lang="en-US" sz="1900" dirty="0" err="1"/>
              <a:t>SubSubAlpha</a:t>
            </a:r>
            <a:r>
              <a:rPr lang="en-US" sz="1900" dirty="0"/>
              <a:t>()  </a:t>
            </a:r>
            <a:r>
              <a:rPr lang="en-US" sz="1900" dirty="0" smtClean="0"/>
              <a:t>{ </a:t>
            </a:r>
            <a:endParaRPr lang="en-US" sz="1900" dirty="0"/>
          </a:p>
          <a:p>
            <a:pPr marL="0" indent="0" fontAlgn="base">
              <a:buNone/>
            </a:pPr>
            <a:r>
              <a:rPr lang="en-US" sz="1900" dirty="0"/>
              <a:t>        s += "</a:t>
            </a:r>
            <a:r>
              <a:rPr lang="en-US" sz="1900" dirty="0" err="1"/>
              <a:t>subsub</a:t>
            </a:r>
            <a:r>
              <a:rPr lang="en-US" sz="1900" dirty="0"/>
              <a:t> "; </a:t>
            </a:r>
          </a:p>
          <a:p>
            <a:pPr marL="0" indent="0" fontAlgn="base">
              <a:buNone/>
            </a:pPr>
            <a:r>
              <a:rPr lang="en-US" sz="1900" dirty="0"/>
              <a:t>    } </a:t>
            </a:r>
          </a:p>
          <a:p>
            <a:pPr marL="0" indent="0" fontAlgn="base">
              <a:buNone/>
            </a:pPr>
            <a:r>
              <a:rPr lang="en-US" sz="1900" dirty="0"/>
              <a:t>    public static void main(String[] </a:t>
            </a:r>
            <a:r>
              <a:rPr lang="en-US" sz="1900" dirty="0" err="1"/>
              <a:t>args</a:t>
            </a:r>
            <a:r>
              <a:rPr lang="en-US" sz="1900" dirty="0"/>
              <a:t>)  </a:t>
            </a:r>
            <a:r>
              <a:rPr lang="en-US" sz="1900" dirty="0" smtClean="0"/>
              <a:t>{ </a:t>
            </a:r>
            <a:endParaRPr lang="en-US" sz="1900" dirty="0"/>
          </a:p>
          <a:p>
            <a:pPr marL="0" indent="0" fontAlgn="base">
              <a:buNone/>
            </a:pPr>
            <a:r>
              <a:rPr lang="en-US" sz="1900" dirty="0"/>
              <a:t>        new </a:t>
            </a:r>
            <a:r>
              <a:rPr lang="en-US" sz="1900" dirty="0" err="1"/>
              <a:t>SubSubAlpha</a:t>
            </a:r>
            <a:r>
              <a:rPr lang="en-US" sz="1900" dirty="0"/>
              <a:t>(); </a:t>
            </a:r>
          </a:p>
          <a:p>
            <a:pPr marL="0" indent="0" fontAlgn="base">
              <a:buNone/>
            </a:pPr>
            <a:r>
              <a:rPr lang="en-US" sz="1900" dirty="0"/>
              <a:t>        </a:t>
            </a:r>
            <a:r>
              <a:rPr lang="en-US" sz="1900" dirty="0" err="1"/>
              <a:t>System.out.println</a:t>
            </a:r>
            <a:r>
              <a:rPr lang="en-US" sz="1900" dirty="0"/>
              <a:t>(s); </a:t>
            </a:r>
            <a:r>
              <a:rPr lang="en-US" sz="1900" dirty="0" smtClean="0"/>
              <a:t>}  }</a:t>
            </a:r>
            <a:endParaRPr lang="en-US" sz="1900" dirty="0"/>
          </a:p>
          <a:p>
            <a:pPr marL="0" indent="0" fontAlgn="base">
              <a:buNone/>
            </a:pPr>
            <a:r>
              <a:rPr lang="en-US" sz="1900" dirty="0"/>
              <a:t>   </a:t>
            </a:r>
          </a:p>
        </p:txBody>
      </p:sp>
      <p:sp>
        <p:nvSpPr>
          <p:cNvPr id="4" name="TextBox 3"/>
          <p:cNvSpPr txBox="1"/>
          <p:nvPr/>
        </p:nvSpPr>
        <p:spPr>
          <a:xfrm>
            <a:off x="5943600" y="1600200"/>
            <a:ext cx="2571858" cy="1785104"/>
          </a:xfrm>
          <a:prstGeom prst="rect">
            <a:avLst/>
          </a:prstGeom>
          <a:noFill/>
        </p:spPr>
        <p:txBody>
          <a:bodyPr wrap="none" rtlCol="0">
            <a:spAutoFit/>
          </a:bodyPr>
          <a:lstStyle/>
          <a:p>
            <a:r>
              <a:rPr lang="en-US" sz="2200" b="1" dirty="0" smtClean="0"/>
              <a:t>a) alpha </a:t>
            </a:r>
            <a:r>
              <a:rPr lang="en-US" sz="2200" b="1" dirty="0" err="1"/>
              <a:t>subsub</a:t>
            </a:r>
            <a:endParaRPr lang="en-US" sz="2200" b="1" dirty="0"/>
          </a:p>
          <a:p>
            <a:r>
              <a:rPr lang="en-US" sz="2200" b="1" dirty="0" smtClean="0"/>
              <a:t>b) Compilation </a:t>
            </a:r>
            <a:r>
              <a:rPr lang="en-US" sz="2200" b="1" dirty="0"/>
              <a:t>error</a:t>
            </a:r>
          </a:p>
          <a:p>
            <a:r>
              <a:rPr lang="en-US" sz="2200" b="1" dirty="0" smtClean="0"/>
              <a:t>c) alpha </a:t>
            </a:r>
            <a:r>
              <a:rPr lang="en-US" sz="2200" b="1" dirty="0" err="1"/>
              <a:t>subsub</a:t>
            </a:r>
            <a:r>
              <a:rPr lang="en-US" sz="2200" b="1" dirty="0"/>
              <a:t> sub</a:t>
            </a:r>
          </a:p>
          <a:p>
            <a:r>
              <a:rPr lang="en-US" sz="2200" b="1" dirty="0" smtClean="0"/>
              <a:t>d)Runtime </a:t>
            </a:r>
            <a:r>
              <a:rPr lang="en-US" sz="2200" b="1" dirty="0"/>
              <a:t>error</a:t>
            </a:r>
          </a:p>
          <a:p>
            <a:endParaRPr lang="en-US" sz="2200" b="1" dirty="0"/>
          </a:p>
        </p:txBody>
      </p:sp>
    </p:spTree>
    <p:extLst>
      <p:ext uri="{BB962C8B-B14F-4D97-AF65-F5344CB8AC3E}">
        <p14:creationId xmlns:p14="http://schemas.microsoft.com/office/powerpoint/2010/main" val="33854066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p>
          <a:p>
            <a:pPr marL="0" indent="0">
              <a:buNone/>
            </a:pPr>
            <a:endParaRPr lang="en-US" dirty="0" smtClean="0"/>
          </a:p>
          <a:p>
            <a:pPr marL="0" indent="0">
              <a:buNone/>
            </a:pPr>
            <a:r>
              <a:rPr lang="en-US" b="1" dirty="0" smtClean="0"/>
              <a:t>Modified question: if</a:t>
            </a:r>
          </a:p>
          <a:p>
            <a:pPr marL="0" indent="0">
              <a:buNone/>
            </a:pPr>
            <a:r>
              <a:rPr lang="en-US" dirty="0"/>
              <a:t>public class </a:t>
            </a:r>
            <a:r>
              <a:rPr lang="en-US" dirty="0" err="1"/>
              <a:t>SubSubAlpha</a:t>
            </a:r>
            <a:r>
              <a:rPr lang="en-US" dirty="0"/>
              <a:t> extends </a:t>
            </a:r>
            <a:r>
              <a:rPr lang="en-US" dirty="0" err="1"/>
              <a:t>SubAlpha</a:t>
            </a:r>
            <a:r>
              <a:rPr lang="en-US" dirty="0"/>
              <a:t> </a:t>
            </a:r>
            <a:endParaRPr lang="en-US" dirty="0" smtClean="0"/>
          </a:p>
          <a:p>
            <a:pPr marL="0" indent="0">
              <a:buNone/>
            </a:pPr>
            <a:endParaRPr lang="en-US" dirty="0" smtClean="0"/>
          </a:p>
          <a:p>
            <a:pPr marL="0" indent="0">
              <a:buNone/>
            </a:pPr>
            <a:r>
              <a:rPr lang="en-US" dirty="0" smtClean="0"/>
              <a:t>Then output is compilation error because in </a:t>
            </a:r>
            <a:r>
              <a:rPr lang="en-US" dirty="0" err="1" smtClean="0"/>
              <a:t>SubAlpha</a:t>
            </a:r>
            <a:r>
              <a:rPr lang="en-US" dirty="0" smtClean="0"/>
              <a:t> class we have </a:t>
            </a:r>
            <a:r>
              <a:rPr lang="en-US" b="1" dirty="0" smtClean="0"/>
              <a:t>private constructor</a:t>
            </a:r>
            <a:r>
              <a:rPr lang="en-US" dirty="0" smtClean="0"/>
              <a:t>.</a:t>
            </a:r>
          </a:p>
          <a:p>
            <a:pPr marL="0" indent="0">
              <a:buNone/>
            </a:pPr>
            <a:endParaRPr lang="en-US" dirty="0" smtClean="0"/>
          </a:p>
          <a:p>
            <a:pPr marL="0" indent="0">
              <a:buNone/>
            </a:pPr>
            <a:endParaRPr lang="en-US" dirty="0" smtClean="0"/>
          </a:p>
          <a:p>
            <a:pPr marL="514350" indent="-514350">
              <a:buAutoNum type="alphaLcParenR"/>
            </a:pPr>
            <a:endParaRPr lang="en-US" dirty="0"/>
          </a:p>
        </p:txBody>
      </p:sp>
    </p:spTree>
    <p:extLst>
      <p:ext uri="{BB962C8B-B14F-4D97-AF65-F5344CB8AC3E}">
        <p14:creationId xmlns:p14="http://schemas.microsoft.com/office/powerpoint/2010/main" val="4915596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20000"/>
          </a:bodyPr>
          <a:lstStyle/>
          <a:p>
            <a:pPr marL="0" indent="0" fontAlgn="base">
              <a:buNone/>
            </a:pPr>
            <a:r>
              <a:rPr lang="en-US" dirty="0" smtClean="0"/>
              <a:t>13. </a:t>
            </a:r>
            <a:r>
              <a:rPr lang="en-US" dirty="0"/>
              <a:t>class B  { </a:t>
            </a:r>
          </a:p>
          <a:p>
            <a:pPr marL="0" indent="0" fontAlgn="base">
              <a:buNone/>
            </a:pPr>
            <a:r>
              <a:rPr lang="en-US" dirty="0"/>
              <a:t>    public static String sing()  { </a:t>
            </a:r>
          </a:p>
          <a:p>
            <a:pPr marL="0" indent="0" fontAlgn="base">
              <a:buNone/>
            </a:pPr>
            <a:r>
              <a:rPr lang="en-US" dirty="0"/>
              <a:t>        return "la";  }  }</a:t>
            </a:r>
          </a:p>
          <a:p>
            <a:pPr marL="0" indent="0" fontAlgn="base">
              <a:buNone/>
            </a:pPr>
            <a:r>
              <a:rPr lang="en-US" dirty="0" smtClean="0"/>
              <a:t>public </a:t>
            </a:r>
            <a:r>
              <a:rPr lang="en-US" dirty="0"/>
              <a:t>class A extends B </a:t>
            </a:r>
            <a:r>
              <a:rPr lang="en-US" dirty="0" smtClean="0"/>
              <a:t> { </a:t>
            </a:r>
            <a:endParaRPr lang="en-US" dirty="0"/>
          </a:p>
          <a:p>
            <a:pPr marL="0" indent="0" fontAlgn="base">
              <a:buNone/>
            </a:pPr>
            <a:r>
              <a:rPr lang="en-US" dirty="0"/>
              <a:t>    public static String sing()  </a:t>
            </a:r>
            <a:r>
              <a:rPr lang="en-US" dirty="0" smtClean="0"/>
              <a:t>{ </a:t>
            </a:r>
            <a:endParaRPr lang="en-US" dirty="0"/>
          </a:p>
          <a:p>
            <a:pPr marL="0" indent="0" fontAlgn="base">
              <a:buNone/>
            </a:pPr>
            <a:r>
              <a:rPr lang="en-US" dirty="0"/>
              <a:t>        return "</a:t>
            </a:r>
            <a:r>
              <a:rPr lang="en-US" dirty="0" err="1"/>
              <a:t>fa</a:t>
            </a:r>
            <a:r>
              <a:rPr lang="en-US" dirty="0"/>
              <a:t>"; </a:t>
            </a:r>
          </a:p>
          <a:p>
            <a:pPr marL="0" indent="0" fontAlgn="base">
              <a:buNone/>
            </a:pPr>
            <a:r>
              <a:rPr lang="en-US" dirty="0"/>
              <a:t>    } </a:t>
            </a:r>
          </a:p>
          <a:p>
            <a:pPr marL="0" indent="0" fontAlgn="base">
              <a:buNone/>
            </a:pPr>
            <a:r>
              <a:rPr lang="en-US" dirty="0"/>
              <a:t>    public static void main(String[] </a:t>
            </a:r>
            <a:r>
              <a:rPr lang="en-US" dirty="0" err="1"/>
              <a:t>args</a:t>
            </a:r>
            <a:r>
              <a:rPr lang="en-US" dirty="0"/>
              <a:t>)  </a:t>
            </a:r>
            <a:r>
              <a:rPr lang="en-US" dirty="0" smtClean="0"/>
              <a:t>{ </a:t>
            </a:r>
            <a:endParaRPr lang="en-US" dirty="0"/>
          </a:p>
          <a:p>
            <a:pPr marL="0" indent="0" fontAlgn="base">
              <a:buNone/>
            </a:pPr>
            <a:r>
              <a:rPr lang="en-US" dirty="0"/>
              <a:t>        A </a:t>
            </a:r>
            <a:r>
              <a:rPr lang="en-US" dirty="0" err="1"/>
              <a:t>a</a:t>
            </a:r>
            <a:r>
              <a:rPr lang="en-US" dirty="0"/>
              <a:t> = new A(); </a:t>
            </a:r>
          </a:p>
          <a:p>
            <a:pPr marL="0" indent="0" fontAlgn="base">
              <a:buNone/>
            </a:pPr>
            <a:r>
              <a:rPr lang="en-US" dirty="0"/>
              <a:t>        B </a:t>
            </a:r>
            <a:r>
              <a:rPr lang="en-US" dirty="0" err="1"/>
              <a:t>b</a:t>
            </a:r>
            <a:r>
              <a:rPr lang="en-US" dirty="0"/>
              <a:t> = new A(); </a:t>
            </a:r>
          </a:p>
          <a:p>
            <a:pPr marL="0" indent="0" fontAlgn="base">
              <a:buNone/>
            </a:pPr>
            <a:r>
              <a:rPr lang="en-US" dirty="0"/>
              <a:t>    </a:t>
            </a:r>
            <a:r>
              <a:rPr lang="en-US" dirty="0" err="1"/>
              <a:t>System.out.println</a:t>
            </a:r>
            <a:r>
              <a:rPr lang="en-US" dirty="0"/>
              <a:t>(</a:t>
            </a:r>
            <a:r>
              <a:rPr lang="en-US" dirty="0" err="1"/>
              <a:t>a.sing</a:t>
            </a:r>
            <a:r>
              <a:rPr lang="en-US" dirty="0"/>
              <a:t>() + " " + </a:t>
            </a:r>
            <a:r>
              <a:rPr lang="en-US" dirty="0" err="1"/>
              <a:t>b.sing</a:t>
            </a:r>
            <a:r>
              <a:rPr lang="en-US" dirty="0"/>
              <a:t>()); </a:t>
            </a:r>
          </a:p>
          <a:p>
            <a:pPr marL="0" indent="0" fontAlgn="base">
              <a:buNone/>
            </a:pPr>
            <a:r>
              <a:rPr lang="en-US" dirty="0"/>
              <a:t>    } </a:t>
            </a:r>
            <a:r>
              <a:rPr lang="en-US" dirty="0" smtClean="0"/>
              <a:t>}</a:t>
            </a:r>
            <a:endParaRPr lang="en-US" dirty="0"/>
          </a:p>
          <a:p>
            <a:pPr marL="0" indent="0" fontAlgn="base">
              <a:buNone/>
            </a:pPr>
            <a:endParaRPr lang="en-US" dirty="0"/>
          </a:p>
          <a:p>
            <a:pPr marL="0" indent="0">
              <a:buNone/>
            </a:pPr>
            <a:r>
              <a:rPr lang="en-US" dirty="0" smtClean="0"/>
              <a:t>a. </a:t>
            </a:r>
            <a:r>
              <a:rPr lang="en-US" dirty="0" err="1" smtClean="0"/>
              <a:t>fa</a:t>
            </a:r>
            <a:r>
              <a:rPr lang="en-US" dirty="0" smtClean="0"/>
              <a:t> la	     b. Compilation error	c. </a:t>
            </a:r>
            <a:r>
              <a:rPr lang="en-US" dirty="0" err="1" smtClean="0"/>
              <a:t>fa</a:t>
            </a:r>
            <a:r>
              <a:rPr lang="en-US" dirty="0" smtClean="0"/>
              <a:t> </a:t>
            </a:r>
            <a:r>
              <a:rPr lang="en-US" dirty="0" err="1" smtClean="0"/>
              <a:t>fa</a:t>
            </a:r>
            <a:r>
              <a:rPr lang="en-US" dirty="0" smtClean="0"/>
              <a:t>	      d.la la</a:t>
            </a:r>
            <a:endParaRPr lang="en-US" dirty="0"/>
          </a:p>
        </p:txBody>
      </p:sp>
    </p:spTree>
    <p:extLst>
      <p:ext uri="{BB962C8B-B14F-4D97-AF65-F5344CB8AC3E}">
        <p14:creationId xmlns:p14="http://schemas.microsoft.com/office/powerpoint/2010/main" val="1884104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p>
          <a:p>
            <a:pPr marL="0" indent="0">
              <a:buNone/>
            </a:pPr>
            <a:r>
              <a:rPr lang="en-US" b="1" dirty="0"/>
              <a:t>Explanation:</a:t>
            </a:r>
            <a:r>
              <a:rPr lang="en-US" dirty="0"/>
              <a:t> B </a:t>
            </a:r>
            <a:r>
              <a:rPr lang="en-US" dirty="0" err="1"/>
              <a:t>b</a:t>
            </a:r>
            <a:r>
              <a:rPr lang="en-US" dirty="0"/>
              <a:t> = new A(); b is object of type B, and hence </a:t>
            </a:r>
            <a:r>
              <a:rPr lang="en-US" dirty="0" err="1"/>
              <a:t>b.sing</a:t>
            </a:r>
            <a:r>
              <a:rPr lang="en-US" dirty="0"/>
              <a:t>() refers to the method sing of class B</a:t>
            </a:r>
          </a:p>
        </p:txBody>
      </p:sp>
    </p:spTree>
    <p:extLst>
      <p:ext uri="{BB962C8B-B14F-4D97-AF65-F5344CB8AC3E}">
        <p14:creationId xmlns:p14="http://schemas.microsoft.com/office/powerpoint/2010/main" val="262760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20000"/>
          </a:bodyPr>
          <a:lstStyle/>
          <a:p>
            <a:pPr marL="0" indent="0">
              <a:buNone/>
            </a:pPr>
            <a:r>
              <a:rPr lang="en-US" dirty="0" smtClean="0"/>
              <a:t>14. class A {</a:t>
            </a:r>
            <a:endParaRPr lang="en-US" dirty="0"/>
          </a:p>
          <a:p>
            <a:pPr marL="0" indent="0">
              <a:buNone/>
            </a:pPr>
            <a:r>
              <a:rPr lang="en-US" dirty="0"/>
              <a:t>A</a:t>
            </a:r>
            <a:r>
              <a:rPr lang="en-US" dirty="0" smtClean="0"/>
              <a:t>() {</a:t>
            </a:r>
            <a:endParaRPr lang="en-US" dirty="0"/>
          </a:p>
          <a:p>
            <a:pPr marL="0" indent="0">
              <a:buNone/>
            </a:pPr>
            <a:r>
              <a:rPr lang="en-US" dirty="0" err="1"/>
              <a:t>System.</a:t>
            </a:r>
            <a:r>
              <a:rPr lang="en-US" i="1" dirty="0" err="1"/>
              <a:t>out.print</a:t>
            </a:r>
            <a:r>
              <a:rPr lang="en-US" i="1" dirty="0"/>
              <a:t>("a</a:t>
            </a:r>
            <a:r>
              <a:rPr lang="en-US" i="1" dirty="0" smtClean="0"/>
              <a:t>"); } }</a:t>
            </a:r>
            <a:endParaRPr lang="en-US" i="1" dirty="0"/>
          </a:p>
          <a:p>
            <a:pPr marL="0" indent="0">
              <a:buNone/>
            </a:pPr>
            <a:r>
              <a:rPr lang="en-US" dirty="0" smtClean="0"/>
              <a:t>class </a:t>
            </a:r>
            <a:r>
              <a:rPr lang="en-US" dirty="0"/>
              <a:t>B extends </a:t>
            </a:r>
            <a:r>
              <a:rPr lang="en-US" dirty="0" smtClean="0"/>
              <a:t>A {</a:t>
            </a:r>
            <a:endParaRPr lang="en-US" dirty="0"/>
          </a:p>
          <a:p>
            <a:pPr marL="0" indent="0">
              <a:buNone/>
            </a:pPr>
            <a:r>
              <a:rPr lang="en-US" dirty="0"/>
              <a:t>B</a:t>
            </a:r>
            <a:r>
              <a:rPr lang="en-US" dirty="0" smtClean="0"/>
              <a:t>() {</a:t>
            </a:r>
            <a:endParaRPr lang="en-US" dirty="0"/>
          </a:p>
          <a:p>
            <a:pPr marL="0" indent="0">
              <a:buNone/>
            </a:pPr>
            <a:r>
              <a:rPr lang="en-US" dirty="0" err="1"/>
              <a:t>System.</a:t>
            </a:r>
            <a:r>
              <a:rPr lang="en-US" i="1" dirty="0" err="1"/>
              <a:t>out.print</a:t>
            </a:r>
            <a:r>
              <a:rPr lang="en-US" i="1" dirty="0"/>
              <a:t>("b</a:t>
            </a:r>
            <a:r>
              <a:rPr lang="en-US" i="1" dirty="0" smtClean="0"/>
              <a:t>"); } }</a:t>
            </a:r>
            <a:endParaRPr lang="en-US" i="1" dirty="0"/>
          </a:p>
          <a:p>
            <a:pPr marL="0" indent="0">
              <a:buNone/>
            </a:pPr>
            <a:r>
              <a:rPr lang="en-US" dirty="0" smtClean="0"/>
              <a:t>public </a:t>
            </a:r>
            <a:r>
              <a:rPr lang="en-US" dirty="0"/>
              <a:t>class Main { </a:t>
            </a:r>
          </a:p>
          <a:p>
            <a:pPr marL="0" indent="0">
              <a:buNone/>
            </a:pPr>
            <a:r>
              <a:rPr lang="en-US" dirty="0"/>
              <a:t>    public static void main(String[] </a:t>
            </a:r>
            <a:r>
              <a:rPr lang="en-US" dirty="0" err="1"/>
              <a:t>args</a:t>
            </a:r>
            <a:r>
              <a:rPr lang="en-US" dirty="0"/>
              <a:t>) { </a:t>
            </a:r>
          </a:p>
          <a:p>
            <a:pPr marL="0" indent="0">
              <a:buNone/>
            </a:pPr>
            <a:r>
              <a:rPr lang="en-US" dirty="0"/>
              <a:t>         new B</a:t>
            </a:r>
            <a:r>
              <a:rPr lang="en-US" dirty="0" smtClean="0"/>
              <a:t>();  }  }</a:t>
            </a:r>
          </a:p>
          <a:p>
            <a:pPr marL="0" indent="0">
              <a:buNone/>
            </a:pPr>
            <a:endParaRPr lang="en-US" dirty="0"/>
          </a:p>
          <a:p>
            <a:pPr marL="0" indent="0">
              <a:buNone/>
            </a:pPr>
            <a:r>
              <a:rPr lang="en-US" dirty="0" smtClean="0"/>
              <a:t>a) </a:t>
            </a:r>
            <a:r>
              <a:rPr lang="en-US" dirty="0" err="1" smtClean="0"/>
              <a:t>ab</a:t>
            </a:r>
            <a:r>
              <a:rPr lang="en-US" dirty="0" smtClean="0"/>
              <a:t>   b) Compilation error c) Runtime error d)b.</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1350625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p>
          <a:p>
            <a:pPr marL="0" indent="0">
              <a:buNone/>
            </a:pPr>
            <a:endParaRPr lang="en-US" dirty="0" smtClean="0"/>
          </a:p>
          <a:p>
            <a:pPr marL="514350" indent="-514350">
              <a:buAutoNum type="alphaLcParenR"/>
            </a:pPr>
            <a:endParaRPr lang="en-US" dirty="0" smtClean="0"/>
          </a:p>
          <a:p>
            <a:pPr marL="514350" indent="-514350">
              <a:buAutoNum type="alphaLcParenR"/>
            </a:pPr>
            <a:endParaRPr lang="en-US" dirty="0"/>
          </a:p>
        </p:txBody>
      </p:sp>
    </p:spTree>
    <p:extLst>
      <p:ext uri="{BB962C8B-B14F-4D97-AF65-F5344CB8AC3E}">
        <p14:creationId xmlns:p14="http://schemas.microsoft.com/office/powerpoint/2010/main" val="683847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fontAlgn="base">
              <a:buNone/>
            </a:pPr>
            <a:r>
              <a:rPr lang="en-US" b="1" dirty="0" smtClean="0"/>
              <a:t>Answer</a:t>
            </a:r>
            <a:r>
              <a:rPr lang="en-US" b="1" dirty="0"/>
              <a:t>:</a:t>
            </a:r>
            <a:r>
              <a:rPr lang="en-US" dirty="0"/>
              <a:t> </a:t>
            </a:r>
            <a:r>
              <a:rPr lang="en-US" b="1" dirty="0"/>
              <a:t>(A)</a:t>
            </a:r>
            <a:r>
              <a:rPr lang="en-US" dirty="0"/>
              <a:t/>
            </a:r>
            <a:br>
              <a:rPr lang="en-US" dirty="0"/>
            </a:br>
            <a:r>
              <a:rPr lang="en-US" dirty="0"/>
              <a:t/>
            </a:r>
            <a:br>
              <a:rPr lang="en-US" dirty="0"/>
            </a:br>
            <a:r>
              <a:rPr lang="en-US" b="1" dirty="0"/>
              <a:t>Explanation:</a:t>
            </a:r>
            <a:r>
              <a:rPr lang="en-US" dirty="0"/>
              <a:t> In the above program, b is a reference of Base type and refers to an abject of Derived class.</a:t>
            </a:r>
          </a:p>
          <a:p>
            <a:pPr marL="0" indent="0" fontAlgn="base">
              <a:buNone/>
            </a:pPr>
            <a:r>
              <a:rPr lang="en-US" dirty="0"/>
              <a:t>In Java, functions are virtual by default. So the run time polymorphism happens and derived fun() is called.</a:t>
            </a:r>
          </a:p>
          <a:p>
            <a:pPr marL="0" indent="0">
              <a:buNone/>
            </a:pPr>
            <a:endParaRPr lang="en-US" dirty="0"/>
          </a:p>
        </p:txBody>
      </p:sp>
    </p:spTree>
    <p:extLst>
      <p:ext uri="{BB962C8B-B14F-4D97-AF65-F5344CB8AC3E}">
        <p14:creationId xmlns:p14="http://schemas.microsoft.com/office/powerpoint/2010/main" val="3581547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248400"/>
          </a:xfrm>
        </p:spPr>
        <p:txBody>
          <a:bodyPr>
            <a:normAutofit lnSpcReduction="10000"/>
          </a:bodyPr>
          <a:lstStyle/>
          <a:p>
            <a:pPr marL="0" indent="0">
              <a:buNone/>
            </a:pPr>
            <a:r>
              <a:rPr lang="en-US" dirty="0" smtClean="0"/>
              <a:t>15. class A  {</a:t>
            </a:r>
            <a:endParaRPr lang="en-US" dirty="0"/>
          </a:p>
          <a:p>
            <a:pPr marL="0" indent="0">
              <a:buNone/>
            </a:pPr>
            <a:r>
              <a:rPr lang="en-US" dirty="0"/>
              <a:t>A</a:t>
            </a:r>
            <a:r>
              <a:rPr lang="en-US" dirty="0" smtClean="0"/>
              <a:t>()  {</a:t>
            </a:r>
            <a:endParaRPr lang="en-US" dirty="0"/>
          </a:p>
          <a:p>
            <a:pPr marL="0" indent="0">
              <a:buNone/>
            </a:pPr>
            <a:r>
              <a:rPr lang="en-US" dirty="0" err="1"/>
              <a:t>System.</a:t>
            </a:r>
            <a:r>
              <a:rPr lang="en-US" i="1" dirty="0" err="1"/>
              <a:t>out.print</a:t>
            </a:r>
            <a:r>
              <a:rPr lang="en-US" i="1" dirty="0"/>
              <a:t>("a</a:t>
            </a:r>
            <a:r>
              <a:rPr lang="en-US" i="1" dirty="0" smtClean="0"/>
              <a:t>"); }  }</a:t>
            </a:r>
            <a:endParaRPr lang="en-US" i="1" dirty="0"/>
          </a:p>
          <a:p>
            <a:pPr marL="0" indent="0">
              <a:buNone/>
            </a:pPr>
            <a:r>
              <a:rPr lang="en-US" dirty="0" smtClean="0"/>
              <a:t>class </a:t>
            </a:r>
            <a:r>
              <a:rPr lang="en-US" dirty="0"/>
              <a:t>B extends </a:t>
            </a:r>
            <a:r>
              <a:rPr lang="en-US" dirty="0" smtClean="0"/>
              <a:t>A {</a:t>
            </a:r>
            <a:endParaRPr lang="en-US" dirty="0"/>
          </a:p>
          <a:p>
            <a:pPr marL="0" indent="0">
              <a:buNone/>
            </a:pPr>
            <a:r>
              <a:rPr lang="en-US" dirty="0"/>
              <a:t>B</a:t>
            </a:r>
            <a:r>
              <a:rPr lang="en-US" dirty="0" smtClean="0"/>
              <a:t>() {</a:t>
            </a:r>
            <a:endParaRPr lang="en-US" dirty="0"/>
          </a:p>
          <a:p>
            <a:pPr marL="0" indent="0">
              <a:buNone/>
            </a:pPr>
            <a:r>
              <a:rPr lang="en-US" dirty="0"/>
              <a:t>this();</a:t>
            </a:r>
          </a:p>
          <a:p>
            <a:pPr marL="0" indent="0">
              <a:buNone/>
            </a:pPr>
            <a:r>
              <a:rPr lang="en-US" dirty="0" err="1"/>
              <a:t>System.</a:t>
            </a:r>
            <a:r>
              <a:rPr lang="en-US" i="1" dirty="0" err="1"/>
              <a:t>out.print</a:t>
            </a:r>
            <a:r>
              <a:rPr lang="en-US" i="1" dirty="0"/>
              <a:t>("b</a:t>
            </a:r>
            <a:r>
              <a:rPr lang="en-US" i="1" dirty="0" smtClean="0"/>
              <a:t>"); } }</a:t>
            </a:r>
            <a:endParaRPr lang="en-US" i="1" dirty="0"/>
          </a:p>
          <a:p>
            <a:pPr marL="0" indent="0">
              <a:buNone/>
            </a:pPr>
            <a:r>
              <a:rPr lang="en-US" dirty="0" smtClean="0"/>
              <a:t>public </a:t>
            </a:r>
            <a:r>
              <a:rPr lang="en-US" dirty="0"/>
              <a:t>class Main { </a:t>
            </a:r>
          </a:p>
          <a:p>
            <a:pPr marL="0" indent="0">
              <a:buNone/>
            </a:pPr>
            <a:r>
              <a:rPr lang="en-US" dirty="0"/>
              <a:t>    public static void main(String[] </a:t>
            </a:r>
            <a:r>
              <a:rPr lang="en-US" dirty="0" err="1"/>
              <a:t>args</a:t>
            </a:r>
            <a:r>
              <a:rPr lang="en-US" dirty="0"/>
              <a:t>) { </a:t>
            </a:r>
          </a:p>
          <a:p>
            <a:pPr marL="0" indent="0">
              <a:buNone/>
            </a:pPr>
            <a:r>
              <a:rPr lang="en-US" dirty="0"/>
              <a:t>         new B</a:t>
            </a:r>
            <a:r>
              <a:rPr lang="en-US" dirty="0" smtClean="0"/>
              <a:t>();  } }</a:t>
            </a:r>
            <a:endParaRPr lang="en-US" dirty="0"/>
          </a:p>
          <a:p>
            <a:pPr marL="0" indent="0">
              <a:buNone/>
            </a:pPr>
            <a:r>
              <a:rPr lang="en-US" dirty="0"/>
              <a:t>   </a:t>
            </a:r>
          </a:p>
        </p:txBody>
      </p:sp>
      <p:sp>
        <p:nvSpPr>
          <p:cNvPr id="5" name="TextBox 4"/>
          <p:cNvSpPr txBox="1"/>
          <p:nvPr/>
        </p:nvSpPr>
        <p:spPr>
          <a:xfrm>
            <a:off x="6019800" y="1524000"/>
            <a:ext cx="2547813" cy="1785104"/>
          </a:xfrm>
          <a:prstGeom prst="rect">
            <a:avLst/>
          </a:prstGeom>
          <a:noFill/>
        </p:spPr>
        <p:txBody>
          <a:bodyPr wrap="none" rtlCol="0">
            <a:spAutoFit/>
          </a:bodyPr>
          <a:lstStyle/>
          <a:p>
            <a:r>
              <a:rPr lang="en-US" sz="2200" b="1" dirty="0" smtClean="0"/>
              <a:t>a. Compilation </a:t>
            </a:r>
            <a:r>
              <a:rPr lang="en-US" sz="2200" b="1" dirty="0"/>
              <a:t>error</a:t>
            </a:r>
          </a:p>
          <a:p>
            <a:r>
              <a:rPr lang="en-US" sz="2200" b="1" dirty="0" smtClean="0"/>
              <a:t>b. Runtime </a:t>
            </a:r>
            <a:r>
              <a:rPr lang="en-US" sz="2200" b="1" dirty="0"/>
              <a:t>error</a:t>
            </a:r>
          </a:p>
          <a:p>
            <a:r>
              <a:rPr lang="en-US" sz="2200" b="1" dirty="0" smtClean="0"/>
              <a:t>c. </a:t>
            </a:r>
            <a:r>
              <a:rPr lang="en-US" sz="2200" b="1" dirty="0" err="1" smtClean="0"/>
              <a:t>ab</a:t>
            </a:r>
            <a:endParaRPr lang="en-US" sz="2200" b="1" dirty="0"/>
          </a:p>
          <a:p>
            <a:r>
              <a:rPr lang="en-US" sz="2200" b="1" dirty="0" err="1" smtClean="0"/>
              <a:t>d.B</a:t>
            </a:r>
            <a:endParaRPr lang="en-US" sz="2200" b="1" dirty="0"/>
          </a:p>
          <a:p>
            <a:endParaRPr lang="en-US" sz="2200" b="1" dirty="0"/>
          </a:p>
        </p:txBody>
      </p:sp>
    </p:spTree>
    <p:extLst>
      <p:ext uri="{BB962C8B-B14F-4D97-AF65-F5344CB8AC3E}">
        <p14:creationId xmlns:p14="http://schemas.microsoft.com/office/powerpoint/2010/main" val="12387375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t>
            </a:r>
            <a:r>
              <a:rPr lang="en-US" dirty="0" smtClean="0"/>
              <a:t>a</a:t>
            </a:r>
          </a:p>
          <a:p>
            <a:pPr marL="0" indent="0">
              <a:buNone/>
            </a:pPr>
            <a:endParaRPr lang="en-US" b="1" dirty="0"/>
          </a:p>
          <a:p>
            <a:pPr marL="0" indent="0">
              <a:buNone/>
            </a:pPr>
            <a:r>
              <a:rPr lang="en-US" b="1" dirty="0"/>
              <a:t>C.E is recursive constructor invocation</a:t>
            </a:r>
            <a:endParaRPr lang="en-US" b="1" dirty="0" smtClean="0"/>
          </a:p>
          <a:p>
            <a:pPr marL="0" indent="0">
              <a:buNone/>
            </a:pPr>
            <a:endParaRPr lang="en-US" dirty="0"/>
          </a:p>
        </p:txBody>
      </p:sp>
    </p:spTree>
    <p:extLst>
      <p:ext uri="{BB962C8B-B14F-4D97-AF65-F5344CB8AC3E}">
        <p14:creationId xmlns:p14="http://schemas.microsoft.com/office/powerpoint/2010/main" val="3133164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85000" lnSpcReduction="20000"/>
          </a:bodyPr>
          <a:lstStyle/>
          <a:p>
            <a:pPr marL="0" indent="0">
              <a:buNone/>
            </a:pPr>
            <a:r>
              <a:rPr lang="en-US" dirty="0" smtClean="0"/>
              <a:t>16. class A {</a:t>
            </a:r>
            <a:endParaRPr lang="en-US" dirty="0"/>
          </a:p>
          <a:p>
            <a:pPr marL="0" indent="0">
              <a:buNone/>
            </a:pPr>
            <a:r>
              <a:rPr lang="en-US" dirty="0"/>
              <a:t>A</a:t>
            </a:r>
            <a:r>
              <a:rPr lang="en-US" dirty="0" smtClean="0"/>
              <a:t>() {</a:t>
            </a:r>
            <a:endParaRPr lang="en-US" dirty="0"/>
          </a:p>
          <a:p>
            <a:pPr marL="0" indent="0">
              <a:buNone/>
            </a:pPr>
            <a:r>
              <a:rPr lang="en-US" dirty="0" err="1"/>
              <a:t>System.</a:t>
            </a:r>
            <a:r>
              <a:rPr lang="en-US" i="1" dirty="0" err="1"/>
              <a:t>out.print</a:t>
            </a:r>
            <a:r>
              <a:rPr lang="en-US" i="1" dirty="0"/>
              <a:t>("a</a:t>
            </a:r>
            <a:r>
              <a:rPr lang="en-US" i="1" dirty="0" smtClean="0"/>
              <a:t>"); }  }</a:t>
            </a:r>
            <a:endParaRPr lang="en-US" i="1" dirty="0"/>
          </a:p>
          <a:p>
            <a:pPr marL="0" indent="0">
              <a:buNone/>
            </a:pPr>
            <a:r>
              <a:rPr lang="en-US" dirty="0" smtClean="0"/>
              <a:t>class </a:t>
            </a:r>
            <a:r>
              <a:rPr lang="en-US" dirty="0"/>
              <a:t>B extends </a:t>
            </a:r>
            <a:r>
              <a:rPr lang="en-US" dirty="0" smtClean="0"/>
              <a:t>A {</a:t>
            </a:r>
            <a:endParaRPr lang="en-US" dirty="0"/>
          </a:p>
          <a:p>
            <a:pPr marL="0" indent="0">
              <a:buNone/>
            </a:pPr>
            <a:r>
              <a:rPr lang="en-US" dirty="0"/>
              <a:t>B</a:t>
            </a:r>
            <a:r>
              <a:rPr lang="en-US" dirty="0" smtClean="0"/>
              <a:t>() {</a:t>
            </a:r>
            <a:endParaRPr lang="en-US" dirty="0"/>
          </a:p>
          <a:p>
            <a:pPr marL="0" indent="0">
              <a:buNone/>
            </a:pPr>
            <a:r>
              <a:rPr lang="en-US" dirty="0"/>
              <a:t>super();</a:t>
            </a:r>
          </a:p>
          <a:p>
            <a:pPr marL="0" indent="0">
              <a:buNone/>
            </a:pPr>
            <a:r>
              <a:rPr lang="en-US" dirty="0" err="1"/>
              <a:t>System.</a:t>
            </a:r>
            <a:r>
              <a:rPr lang="en-US" i="1" dirty="0" err="1"/>
              <a:t>out.print</a:t>
            </a:r>
            <a:r>
              <a:rPr lang="en-US" i="1" dirty="0"/>
              <a:t>("b</a:t>
            </a:r>
            <a:r>
              <a:rPr lang="en-US" i="1" dirty="0" smtClean="0"/>
              <a:t>"); } }</a:t>
            </a:r>
            <a:endParaRPr lang="en-US" i="1" dirty="0"/>
          </a:p>
          <a:p>
            <a:pPr marL="0" indent="0">
              <a:buNone/>
            </a:pPr>
            <a:r>
              <a:rPr lang="en-US" dirty="0" smtClean="0"/>
              <a:t>public </a:t>
            </a:r>
            <a:r>
              <a:rPr lang="en-US" dirty="0"/>
              <a:t>class Main { </a:t>
            </a:r>
          </a:p>
          <a:p>
            <a:pPr marL="0" indent="0">
              <a:buNone/>
            </a:pPr>
            <a:r>
              <a:rPr lang="en-US" dirty="0"/>
              <a:t>    public static void main(String[] </a:t>
            </a:r>
            <a:r>
              <a:rPr lang="en-US" dirty="0" err="1"/>
              <a:t>args</a:t>
            </a:r>
            <a:r>
              <a:rPr lang="en-US" dirty="0"/>
              <a:t>) { </a:t>
            </a:r>
          </a:p>
          <a:p>
            <a:pPr marL="0" indent="0">
              <a:buNone/>
            </a:pPr>
            <a:r>
              <a:rPr lang="en-US" dirty="0"/>
              <a:t>         new B</a:t>
            </a:r>
            <a:r>
              <a:rPr lang="en-US" dirty="0" smtClean="0"/>
              <a:t>(); }  }</a:t>
            </a:r>
          </a:p>
          <a:p>
            <a:pPr marL="0" indent="0">
              <a:buNone/>
            </a:pPr>
            <a:endParaRPr lang="en-US" dirty="0" smtClean="0"/>
          </a:p>
          <a:p>
            <a:pPr marL="0" indent="0">
              <a:buNone/>
            </a:pPr>
            <a:r>
              <a:rPr lang="en-US" dirty="0" smtClean="0"/>
              <a:t>a) </a:t>
            </a:r>
            <a:r>
              <a:rPr lang="en-US" dirty="0" err="1" smtClean="0"/>
              <a:t>ab</a:t>
            </a:r>
            <a:r>
              <a:rPr lang="en-US" dirty="0" smtClean="0"/>
              <a:t>   b) Compilation error  c) Runtime error  d)b.</a:t>
            </a: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2462349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a:t>: a</a:t>
            </a:r>
          </a:p>
          <a:p>
            <a:pPr marL="0" indent="0">
              <a:buNone/>
            </a:pPr>
            <a:endParaRPr lang="en-US" dirty="0"/>
          </a:p>
          <a:p>
            <a:pPr marL="514350" indent="-514350">
              <a:buAutoNum type="alphaLcParenR"/>
            </a:pPr>
            <a:endParaRPr lang="en-US" dirty="0"/>
          </a:p>
          <a:p>
            <a:pPr marL="514350" indent="-514350">
              <a:buAutoNum type="alphaLcParenR"/>
            </a:pPr>
            <a:endParaRPr lang="en-US" dirty="0"/>
          </a:p>
          <a:p>
            <a:pPr marL="0" indent="0">
              <a:buNone/>
            </a:pPr>
            <a:endParaRPr lang="en-US" dirty="0"/>
          </a:p>
        </p:txBody>
      </p:sp>
    </p:spTree>
    <p:extLst>
      <p:ext uri="{BB962C8B-B14F-4D97-AF65-F5344CB8AC3E}">
        <p14:creationId xmlns:p14="http://schemas.microsoft.com/office/powerpoint/2010/main" val="37752986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fontScale="85000" lnSpcReduction="20000"/>
          </a:bodyPr>
          <a:lstStyle/>
          <a:p>
            <a:pPr marL="0" indent="0">
              <a:buNone/>
            </a:pPr>
            <a:r>
              <a:rPr lang="en-US" dirty="0" smtClean="0"/>
              <a:t>17. class A {</a:t>
            </a:r>
            <a:endParaRPr lang="en-US" dirty="0"/>
          </a:p>
          <a:p>
            <a:pPr marL="0" indent="0">
              <a:buNone/>
            </a:pPr>
            <a:r>
              <a:rPr lang="en-US" dirty="0"/>
              <a:t>A(int n</a:t>
            </a:r>
            <a:r>
              <a:rPr lang="en-US" dirty="0" smtClean="0"/>
              <a:t>) {</a:t>
            </a:r>
            <a:endParaRPr lang="en-US" dirty="0"/>
          </a:p>
          <a:p>
            <a:pPr marL="0" indent="0">
              <a:buNone/>
            </a:pPr>
            <a:r>
              <a:rPr lang="en-US" dirty="0" err="1"/>
              <a:t>System.</a:t>
            </a:r>
            <a:r>
              <a:rPr lang="en-US" i="1" dirty="0" err="1"/>
              <a:t>out.print</a:t>
            </a:r>
            <a:r>
              <a:rPr lang="en-US" i="1" dirty="0"/>
              <a:t>("a</a:t>
            </a:r>
            <a:r>
              <a:rPr lang="en-US" i="1" dirty="0" smtClean="0"/>
              <a:t>");  }  }</a:t>
            </a:r>
            <a:endParaRPr lang="en-US" i="1" dirty="0"/>
          </a:p>
          <a:p>
            <a:pPr marL="0" indent="0">
              <a:buNone/>
            </a:pPr>
            <a:r>
              <a:rPr lang="en-US" dirty="0" smtClean="0"/>
              <a:t>class </a:t>
            </a:r>
            <a:r>
              <a:rPr lang="en-US" dirty="0"/>
              <a:t>B extends </a:t>
            </a:r>
            <a:r>
              <a:rPr lang="en-US" dirty="0" smtClean="0"/>
              <a:t>A {</a:t>
            </a:r>
            <a:endParaRPr lang="en-US" dirty="0"/>
          </a:p>
          <a:p>
            <a:pPr marL="0" indent="0">
              <a:buNone/>
            </a:pPr>
            <a:r>
              <a:rPr lang="en-US" dirty="0"/>
              <a:t>B</a:t>
            </a:r>
            <a:r>
              <a:rPr lang="en-US" dirty="0" smtClean="0"/>
              <a:t>() {</a:t>
            </a:r>
            <a:endParaRPr lang="en-US" dirty="0"/>
          </a:p>
          <a:p>
            <a:pPr marL="0" indent="0">
              <a:buNone/>
            </a:pPr>
            <a:r>
              <a:rPr lang="en-US" dirty="0"/>
              <a:t>super(10);</a:t>
            </a:r>
          </a:p>
          <a:p>
            <a:pPr marL="0" indent="0">
              <a:buNone/>
            </a:pPr>
            <a:r>
              <a:rPr lang="en-US" dirty="0" err="1"/>
              <a:t>System.</a:t>
            </a:r>
            <a:r>
              <a:rPr lang="en-US" i="1" dirty="0" err="1"/>
              <a:t>out.print</a:t>
            </a:r>
            <a:r>
              <a:rPr lang="en-US" i="1" dirty="0"/>
              <a:t>("b");</a:t>
            </a:r>
          </a:p>
          <a:p>
            <a:pPr marL="0" indent="0">
              <a:buNone/>
            </a:pPr>
            <a:r>
              <a:rPr lang="en-US" dirty="0" smtClean="0"/>
              <a:t>} }</a:t>
            </a:r>
            <a:endParaRPr lang="en-US" dirty="0"/>
          </a:p>
          <a:p>
            <a:pPr marL="0" indent="0">
              <a:buNone/>
            </a:pPr>
            <a:r>
              <a:rPr lang="en-US" dirty="0" smtClean="0"/>
              <a:t>public </a:t>
            </a:r>
            <a:r>
              <a:rPr lang="en-US" dirty="0"/>
              <a:t>class Main { </a:t>
            </a:r>
          </a:p>
          <a:p>
            <a:pPr marL="0" indent="0">
              <a:buNone/>
            </a:pPr>
            <a:r>
              <a:rPr lang="en-US" dirty="0"/>
              <a:t>    public static void main(String[] </a:t>
            </a:r>
            <a:r>
              <a:rPr lang="en-US" dirty="0" err="1"/>
              <a:t>args</a:t>
            </a:r>
            <a:r>
              <a:rPr lang="en-US" dirty="0"/>
              <a:t>) { </a:t>
            </a:r>
          </a:p>
          <a:p>
            <a:pPr marL="0" indent="0">
              <a:buNone/>
            </a:pPr>
            <a:r>
              <a:rPr lang="en-US" dirty="0"/>
              <a:t>         new B</a:t>
            </a:r>
            <a:r>
              <a:rPr lang="en-US" dirty="0" smtClean="0"/>
              <a:t>(); }  }</a:t>
            </a:r>
          </a:p>
          <a:p>
            <a:pPr marL="0" indent="0">
              <a:buNone/>
            </a:pPr>
            <a:endParaRPr lang="en-US" dirty="0"/>
          </a:p>
          <a:p>
            <a:pPr marL="0" indent="0">
              <a:buNone/>
            </a:pPr>
            <a:r>
              <a:rPr lang="en-US" dirty="0" smtClean="0"/>
              <a:t>a) </a:t>
            </a:r>
            <a:r>
              <a:rPr lang="en-US" dirty="0" err="1"/>
              <a:t>a</a:t>
            </a:r>
            <a:r>
              <a:rPr lang="en-US" dirty="0" err="1" smtClean="0"/>
              <a:t>b</a:t>
            </a:r>
            <a:r>
              <a:rPr lang="en-US" dirty="0" smtClean="0"/>
              <a:t>   b) Compilation error   c) Runtime error   d)b.</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12462349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a:t>: a</a:t>
            </a:r>
          </a:p>
          <a:p>
            <a:pPr marL="0" indent="0">
              <a:buNone/>
            </a:pPr>
            <a:endParaRPr lang="en-US" dirty="0"/>
          </a:p>
          <a:p>
            <a:pPr marL="514350" indent="-514350">
              <a:buAutoNum type="alphaLcParenR"/>
            </a:pPr>
            <a:endParaRPr lang="en-US" dirty="0"/>
          </a:p>
          <a:p>
            <a:pPr marL="514350" indent="-514350">
              <a:buAutoNum type="alphaLcParen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75298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20000"/>
          </a:bodyPr>
          <a:lstStyle/>
          <a:p>
            <a:pPr marL="0" indent="0">
              <a:buNone/>
            </a:pPr>
            <a:r>
              <a:rPr lang="en-US" dirty="0" smtClean="0"/>
              <a:t>18. class A {</a:t>
            </a:r>
            <a:endParaRPr lang="en-US" dirty="0"/>
          </a:p>
          <a:p>
            <a:pPr marL="0" indent="0">
              <a:buNone/>
            </a:pPr>
            <a:r>
              <a:rPr lang="en-US" dirty="0"/>
              <a:t>A(int n</a:t>
            </a:r>
            <a:r>
              <a:rPr lang="en-US" dirty="0" smtClean="0"/>
              <a:t>) {</a:t>
            </a:r>
            <a:endParaRPr lang="en-US" dirty="0"/>
          </a:p>
          <a:p>
            <a:pPr marL="0" indent="0">
              <a:buNone/>
            </a:pPr>
            <a:r>
              <a:rPr lang="en-US" dirty="0" err="1"/>
              <a:t>System.</a:t>
            </a:r>
            <a:r>
              <a:rPr lang="en-US" i="1" dirty="0" err="1"/>
              <a:t>out.print</a:t>
            </a:r>
            <a:r>
              <a:rPr lang="en-US" i="1" dirty="0"/>
              <a:t>("a</a:t>
            </a:r>
            <a:r>
              <a:rPr lang="en-US" i="1" dirty="0" smtClean="0"/>
              <a:t>"); }  }</a:t>
            </a:r>
            <a:endParaRPr lang="en-US" i="1" dirty="0"/>
          </a:p>
          <a:p>
            <a:pPr marL="0" indent="0">
              <a:buNone/>
            </a:pPr>
            <a:r>
              <a:rPr lang="en-US" dirty="0" smtClean="0"/>
              <a:t>class </a:t>
            </a:r>
            <a:r>
              <a:rPr lang="en-US" dirty="0"/>
              <a:t>B extends </a:t>
            </a:r>
            <a:r>
              <a:rPr lang="en-US" dirty="0" smtClean="0"/>
              <a:t>A {</a:t>
            </a:r>
            <a:endParaRPr lang="en-US" dirty="0"/>
          </a:p>
          <a:p>
            <a:pPr marL="0" indent="0">
              <a:buNone/>
            </a:pPr>
            <a:r>
              <a:rPr lang="en-US" dirty="0"/>
              <a:t>B</a:t>
            </a:r>
            <a:r>
              <a:rPr lang="en-US" dirty="0" smtClean="0"/>
              <a:t>() {</a:t>
            </a:r>
            <a:endParaRPr lang="en-US" dirty="0"/>
          </a:p>
          <a:p>
            <a:pPr marL="0" indent="0">
              <a:buNone/>
            </a:pPr>
            <a:r>
              <a:rPr lang="en-US" dirty="0" err="1"/>
              <a:t>System.</a:t>
            </a:r>
            <a:r>
              <a:rPr lang="en-US" i="1" dirty="0" err="1"/>
              <a:t>out.print</a:t>
            </a:r>
            <a:r>
              <a:rPr lang="en-US" i="1" dirty="0"/>
              <a:t>("b");</a:t>
            </a:r>
          </a:p>
          <a:p>
            <a:pPr marL="0" indent="0">
              <a:buNone/>
            </a:pPr>
            <a:r>
              <a:rPr lang="en-US" dirty="0"/>
              <a:t>}</a:t>
            </a:r>
          </a:p>
          <a:p>
            <a:pPr marL="0" indent="0">
              <a:buNone/>
            </a:pPr>
            <a:r>
              <a:rPr lang="en-US" dirty="0" smtClean="0"/>
              <a:t>}</a:t>
            </a:r>
            <a:endParaRPr lang="en-US" dirty="0"/>
          </a:p>
          <a:p>
            <a:pPr marL="0" indent="0">
              <a:buNone/>
            </a:pPr>
            <a:r>
              <a:rPr lang="en-US" dirty="0"/>
              <a:t>public class Main { </a:t>
            </a:r>
          </a:p>
          <a:p>
            <a:pPr marL="0" indent="0">
              <a:buNone/>
            </a:pPr>
            <a:r>
              <a:rPr lang="en-US" dirty="0"/>
              <a:t>    public static void main(String[] </a:t>
            </a:r>
            <a:r>
              <a:rPr lang="en-US" dirty="0" err="1"/>
              <a:t>args</a:t>
            </a:r>
            <a:r>
              <a:rPr lang="en-US" dirty="0"/>
              <a:t>) { </a:t>
            </a:r>
          </a:p>
          <a:p>
            <a:pPr marL="0" indent="0">
              <a:buNone/>
            </a:pPr>
            <a:r>
              <a:rPr lang="en-US" dirty="0"/>
              <a:t>         new B</a:t>
            </a:r>
            <a:r>
              <a:rPr lang="en-US" dirty="0" smtClean="0"/>
              <a:t>();  }  }</a:t>
            </a:r>
          </a:p>
          <a:p>
            <a:pPr marL="0" indent="0">
              <a:buNone/>
            </a:pPr>
            <a:endParaRPr lang="en-US" dirty="0" smtClean="0"/>
          </a:p>
          <a:p>
            <a:pPr marL="0" indent="0">
              <a:buNone/>
            </a:pPr>
            <a:r>
              <a:rPr lang="en-US" dirty="0" smtClean="0"/>
              <a:t>a) </a:t>
            </a:r>
            <a:r>
              <a:rPr lang="en-US" dirty="0" err="1"/>
              <a:t>a</a:t>
            </a:r>
            <a:r>
              <a:rPr lang="en-US" dirty="0" err="1" smtClean="0"/>
              <a:t>b</a:t>
            </a:r>
            <a:r>
              <a:rPr lang="en-US" dirty="0" smtClean="0"/>
              <a:t>   b) Compilation error   c)Runtime error.   d) b </a:t>
            </a:r>
            <a:endParaRPr lang="en-US" dirty="0"/>
          </a:p>
        </p:txBody>
      </p:sp>
    </p:spTree>
    <p:extLst>
      <p:ext uri="{BB962C8B-B14F-4D97-AF65-F5344CB8AC3E}">
        <p14:creationId xmlns:p14="http://schemas.microsoft.com/office/powerpoint/2010/main" val="4905267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a:t>: </a:t>
            </a:r>
            <a:r>
              <a:rPr lang="en-US" dirty="0" smtClean="0"/>
              <a:t>b</a:t>
            </a:r>
          </a:p>
          <a:p>
            <a:pPr marL="0" indent="0">
              <a:buNone/>
            </a:pPr>
            <a:endParaRPr lang="en-US" dirty="0"/>
          </a:p>
          <a:p>
            <a:pPr marL="0" indent="0">
              <a:buNone/>
            </a:pPr>
            <a:endParaRPr lang="en-US" dirty="0"/>
          </a:p>
          <a:p>
            <a:pPr marL="514350" indent="-514350">
              <a:buAutoNum type="alphaLcParenR"/>
            </a:pPr>
            <a:endParaRPr lang="en-US" dirty="0"/>
          </a:p>
          <a:p>
            <a:pPr marL="514350" indent="-514350">
              <a:buAutoNum type="alphaLcParen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0546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248400"/>
          </a:xfrm>
        </p:spPr>
        <p:txBody>
          <a:bodyPr>
            <a:normAutofit fontScale="92500" lnSpcReduction="10000"/>
          </a:bodyPr>
          <a:lstStyle/>
          <a:p>
            <a:pPr marL="0" indent="0">
              <a:buNone/>
            </a:pPr>
            <a:r>
              <a:rPr lang="en-US" dirty="0" smtClean="0"/>
              <a:t>19. class A {</a:t>
            </a:r>
            <a:endParaRPr lang="en-US" dirty="0"/>
          </a:p>
          <a:p>
            <a:pPr marL="0" indent="0">
              <a:buNone/>
            </a:pPr>
            <a:r>
              <a:rPr lang="en-US" dirty="0"/>
              <a:t>A</a:t>
            </a:r>
            <a:r>
              <a:rPr lang="en-US" dirty="0" smtClean="0"/>
              <a:t>() {</a:t>
            </a:r>
            <a:endParaRPr lang="en-US" dirty="0"/>
          </a:p>
          <a:p>
            <a:pPr marL="0" indent="0">
              <a:buNone/>
            </a:pPr>
            <a:r>
              <a:rPr lang="en-US" dirty="0"/>
              <a:t>super();</a:t>
            </a:r>
          </a:p>
          <a:p>
            <a:pPr marL="0" indent="0">
              <a:buNone/>
            </a:pPr>
            <a:r>
              <a:rPr lang="en-US" dirty="0" err="1"/>
              <a:t>System.</a:t>
            </a:r>
            <a:r>
              <a:rPr lang="en-US" i="1" dirty="0" err="1"/>
              <a:t>out.print</a:t>
            </a:r>
            <a:r>
              <a:rPr lang="en-US" i="1" dirty="0"/>
              <a:t>("a</a:t>
            </a:r>
            <a:r>
              <a:rPr lang="en-US" i="1" dirty="0" smtClean="0"/>
              <a:t>");  }  }</a:t>
            </a:r>
            <a:endParaRPr lang="en-US" i="1" dirty="0"/>
          </a:p>
          <a:p>
            <a:pPr marL="0" indent="0">
              <a:buNone/>
            </a:pPr>
            <a:r>
              <a:rPr lang="en-US" dirty="0" smtClean="0"/>
              <a:t>class </a:t>
            </a:r>
            <a:r>
              <a:rPr lang="en-US" dirty="0"/>
              <a:t>B extends </a:t>
            </a:r>
            <a:r>
              <a:rPr lang="en-US" dirty="0" smtClean="0"/>
              <a:t>A {</a:t>
            </a:r>
            <a:endParaRPr lang="en-US" dirty="0"/>
          </a:p>
          <a:p>
            <a:pPr marL="0" indent="0">
              <a:buNone/>
            </a:pPr>
            <a:r>
              <a:rPr lang="en-US" dirty="0"/>
              <a:t>B</a:t>
            </a:r>
            <a:r>
              <a:rPr lang="en-US" dirty="0" smtClean="0"/>
              <a:t>() {</a:t>
            </a:r>
            <a:endParaRPr lang="en-US" dirty="0"/>
          </a:p>
          <a:p>
            <a:pPr marL="0" indent="0">
              <a:buNone/>
            </a:pPr>
            <a:r>
              <a:rPr lang="en-US" dirty="0" err="1"/>
              <a:t>System.</a:t>
            </a:r>
            <a:r>
              <a:rPr lang="en-US" i="1" dirty="0" err="1"/>
              <a:t>out.print</a:t>
            </a:r>
            <a:r>
              <a:rPr lang="en-US" i="1" dirty="0"/>
              <a:t>("b</a:t>
            </a:r>
            <a:r>
              <a:rPr lang="en-US" i="1" dirty="0" smtClean="0"/>
              <a:t>"); } }</a:t>
            </a:r>
            <a:endParaRPr lang="en-US" i="1" dirty="0"/>
          </a:p>
          <a:p>
            <a:pPr marL="0" indent="0">
              <a:buNone/>
            </a:pPr>
            <a:r>
              <a:rPr lang="en-US" dirty="0" smtClean="0"/>
              <a:t>public </a:t>
            </a:r>
            <a:r>
              <a:rPr lang="en-US" dirty="0"/>
              <a:t>class Main { </a:t>
            </a:r>
          </a:p>
          <a:p>
            <a:pPr marL="0" indent="0">
              <a:buNone/>
            </a:pPr>
            <a:r>
              <a:rPr lang="en-US" dirty="0"/>
              <a:t>    public static void main(String[] </a:t>
            </a:r>
            <a:r>
              <a:rPr lang="en-US" dirty="0" err="1"/>
              <a:t>args</a:t>
            </a:r>
            <a:r>
              <a:rPr lang="en-US" dirty="0"/>
              <a:t>) { </a:t>
            </a:r>
          </a:p>
          <a:p>
            <a:pPr marL="0" indent="0">
              <a:buNone/>
            </a:pPr>
            <a:r>
              <a:rPr lang="en-US" dirty="0"/>
              <a:t>         new B</a:t>
            </a:r>
            <a:r>
              <a:rPr lang="en-US" dirty="0" smtClean="0"/>
              <a:t>();  }  }</a:t>
            </a:r>
          </a:p>
          <a:p>
            <a:pPr marL="0" indent="0">
              <a:buNone/>
            </a:pPr>
            <a:endParaRPr lang="en-US" dirty="0" smtClean="0"/>
          </a:p>
          <a:p>
            <a:pPr marL="0" indent="0">
              <a:buNone/>
            </a:pPr>
            <a:r>
              <a:rPr lang="en-US" dirty="0" smtClean="0"/>
              <a:t>a) </a:t>
            </a:r>
            <a:r>
              <a:rPr lang="en-US" dirty="0" err="1"/>
              <a:t>a</a:t>
            </a:r>
            <a:r>
              <a:rPr lang="en-US" dirty="0" err="1" smtClean="0"/>
              <a:t>b</a:t>
            </a:r>
            <a:r>
              <a:rPr lang="en-US" dirty="0" smtClean="0"/>
              <a:t>   b) Compilation error   c) Runtime error   d)b.</a:t>
            </a:r>
            <a:endParaRPr lang="en-US" dirty="0"/>
          </a:p>
          <a:p>
            <a:pPr marL="0" indent="0">
              <a:buNone/>
            </a:pPr>
            <a:endParaRPr lang="en-US" dirty="0"/>
          </a:p>
        </p:txBody>
      </p:sp>
    </p:spTree>
    <p:extLst>
      <p:ext uri="{BB962C8B-B14F-4D97-AF65-F5344CB8AC3E}">
        <p14:creationId xmlns:p14="http://schemas.microsoft.com/office/powerpoint/2010/main" val="490526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a:t>: </a:t>
            </a:r>
            <a:r>
              <a:rPr lang="en-US" dirty="0" smtClean="0"/>
              <a:t>a</a:t>
            </a:r>
            <a:endParaRPr lang="en-US" dirty="0"/>
          </a:p>
          <a:p>
            <a:pPr marL="0" indent="0">
              <a:buNone/>
            </a:pPr>
            <a:endParaRPr lang="en-US" dirty="0"/>
          </a:p>
          <a:p>
            <a:pPr marL="0" indent="0">
              <a:buNone/>
            </a:pPr>
            <a:endParaRPr lang="en-US" dirty="0"/>
          </a:p>
          <a:p>
            <a:pPr marL="514350" indent="-514350">
              <a:buAutoNum type="alphaLcParenR"/>
            </a:pPr>
            <a:endParaRPr lang="en-US" dirty="0"/>
          </a:p>
          <a:p>
            <a:pPr marL="514350" indent="-514350">
              <a:buAutoNum type="alphaLcParenR"/>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0546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77500" lnSpcReduction="20000"/>
          </a:bodyPr>
          <a:lstStyle/>
          <a:p>
            <a:pPr marL="0" indent="0" fontAlgn="base">
              <a:buNone/>
            </a:pPr>
            <a:r>
              <a:rPr lang="en-US" dirty="0" smtClean="0"/>
              <a:t>2. class </a:t>
            </a:r>
            <a:r>
              <a:rPr lang="en-US" dirty="0"/>
              <a:t>Base { </a:t>
            </a:r>
          </a:p>
          <a:p>
            <a:pPr marL="0" indent="0" fontAlgn="base">
              <a:buNone/>
            </a:pPr>
            <a:r>
              <a:rPr lang="en-US" dirty="0"/>
              <a:t>    final public void show() { </a:t>
            </a:r>
          </a:p>
          <a:p>
            <a:pPr marL="0" indent="0" fontAlgn="base">
              <a:buNone/>
            </a:pPr>
            <a:r>
              <a:rPr lang="en-US" dirty="0"/>
              <a:t>       </a:t>
            </a:r>
            <a:r>
              <a:rPr lang="en-US" dirty="0" err="1"/>
              <a:t>System.out.println</a:t>
            </a:r>
            <a:r>
              <a:rPr lang="en-US" dirty="0"/>
              <a:t>("Base::show() called"); </a:t>
            </a:r>
          </a:p>
          <a:p>
            <a:pPr marL="0" indent="0" fontAlgn="base">
              <a:buNone/>
            </a:pPr>
            <a:r>
              <a:rPr lang="en-US" dirty="0"/>
              <a:t>    } </a:t>
            </a:r>
            <a:r>
              <a:rPr lang="en-US" dirty="0" smtClean="0"/>
              <a:t> }</a:t>
            </a:r>
            <a:r>
              <a:rPr lang="en-US" dirty="0"/>
              <a:t> </a:t>
            </a:r>
          </a:p>
          <a:p>
            <a:pPr marL="0" indent="0" fontAlgn="base">
              <a:buNone/>
            </a:pPr>
            <a:r>
              <a:rPr lang="en-US" dirty="0"/>
              <a:t>class Derived extends Base { </a:t>
            </a:r>
          </a:p>
          <a:p>
            <a:pPr marL="0" indent="0" fontAlgn="base">
              <a:buNone/>
            </a:pPr>
            <a:r>
              <a:rPr lang="en-US" dirty="0"/>
              <a:t>    public void show() { </a:t>
            </a:r>
          </a:p>
          <a:p>
            <a:pPr marL="0" indent="0" fontAlgn="base">
              <a:buNone/>
            </a:pPr>
            <a:r>
              <a:rPr lang="en-US" dirty="0"/>
              <a:t>       </a:t>
            </a:r>
            <a:r>
              <a:rPr lang="en-US" dirty="0" err="1"/>
              <a:t>System.out.println</a:t>
            </a:r>
            <a:r>
              <a:rPr lang="en-US" dirty="0"/>
              <a:t>("Derived::show() called"); </a:t>
            </a:r>
          </a:p>
          <a:p>
            <a:pPr marL="0" indent="0" fontAlgn="base">
              <a:buNone/>
            </a:pPr>
            <a:r>
              <a:rPr lang="en-US" dirty="0"/>
              <a:t>    } </a:t>
            </a:r>
            <a:r>
              <a:rPr lang="en-US" dirty="0" smtClean="0"/>
              <a:t>}</a:t>
            </a:r>
            <a:r>
              <a:rPr lang="en-US" dirty="0"/>
              <a:t>  </a:t>
            </a:r>
          </a:p>
          <a:p>
            <a:pPr marL="0" indent="0" fontAlgn="base">
              <a:buNone/>
            </a:pPr>
            <a:r>
              <a:rPr lang="en-US" dirty="0"/>
              <a:t>class Main { </a:t>
            </a:r>
          </a:p>
          <a:p>
            <a:pPr marL="0" indent="0" fontAlgn="base">
              <a:buNone/>
            </a:pPr>
            <a:r>
              <a:rPr lang="en-US" dirty="0"/>
              <a:t>    public static void main(String[] </a:t>
            </a:r>
            <a:r>
              <a:rPr lang="en-US" dirty="0" err="1"/>
              <a:t>args</a:t>
            </a:r>
            <a:r>
              <a:rPr lang="en-US" dirty="0"/>
              <a:t>) { </a:t>
            </a:r>
          </a:p>
          <a:p>
            <a:pPr marL="0" indent="0" fontAlgn="base">
              <a:buNone/>
            </a:pPr>
            <a:r>
              <a:rPr lang="en-US" dirty="0"/>
              <a:t>        Base b = new Derived</a:t>
            </a:r>
            <a:r>
              <a:rPr lang="en-US" dirty="0" smtClean="0"/>
              <a:t>();</a:t>
            </a:r>
            <a:endParaRPr lang="en-US" dirty="0"/>
          </a:p>
          <a:p>
            <a:pPr marL="0" indent="0" fontAlgn="base">
              <a:buNone/>
            </a:pPr>
            <a:r>
              <a:rPr lang="en-US" dirty="0"/>
              <a:t>        </a:t>
            </a:r>
            <a:r>
              <a:rPr lang="en-US" dirty="0" err="1"/>
              <a:t>b.show</a:t>
            </a:r>
            <a:r>
              <a:rPr lang="en-US" dirty="0"/>
              <a:t>(); </a:t>
            </a:r>
            <a:r>
              <a:rPr lang="en-US" dirty="0" smtClean="0"/>
              <a:t> }  }</a:t>
            </a:r>
          </a:p>
          <a:p>
            <a:pPr marL="0" indent="0" fontAlgn="base">
              <a:buNone/>
            </a:pPr>
            <a:r>
              <a:rPr lang="en-US" b="1" dirty="0"/>
              <a:t>(A)</a:t>
            </a:r>
            <a:r>
              <a:rPr lang="en-US" dirty="0"/>
              <a:t> Base::show() </a:t>
            </a:r>
            <a:r>
              <a:rPr lang="en-US" dirty="0" smtClean="0"/>
              <a:t>called		</a:t>
            </a:r>
            <a:r>
              <a:rPr lang="en-US" b="1" dirty="0" smtClean="0"/>
              <a:t>(B)</a:t>
            </a:r>
            <a:r>
              <a:rPr lang="en-US" dirty="0" smtClean="0"/>
              <a:t>Derived</a:t>
            </a:r>
            <a:r>
              <a:rPr lang="en-US" dirty="0"/>
              <a:t>::show() called</a:t>
            </a:r>
            <a:br>
              <a:rPr lang="en-US" dirty="0"/>
            </a:br>
            <a:r>
              <a:rPr lang="en-US" b="1" dirty="0"/>
              <a:t>(C)</a:t>
            </a:r>
            <a:r>
              <a:rPr lang="en-US" dirty="0"/>
              <a:t> Compiler </a:t>
            </a:r>
            <a:r>
              <a:rPr lang="en-US" dirty="0" smtClean="0"/>
              <a:t>Error			</a:t>
            </a:r>
            <a:r>
              <a:rPr lang="en-US" b="1" dirty="0" smtClean="0"/>
              <a:t>(D</a:t>
            </a:r>
            <a:r>
              <a:rPr lang="en-US" b="1" dirty="0"/>
              <a:t>)</a:t>
            </a:r>
            <a:r>
              <a:rPr lang="en-US" dirty="0"/>
              <a:t> Runtime Error</a:t>
            </a:r>
            <a:br>
              <a:rPr lang="en-US" dirty="0"/>
            </a:br>
            <a:endParaRPr lang="en-US" dirty="0"/>
          </a:p>
          <a:p>
            <a:pPr marL="0" indent="0" fontAlgn="base">
              <a:buNone/>
            </a:pPr>
            <a:r>
              <a:rPr lang="en-US" dirty="0"/>
              <a:t>    </a:t>
            </a:r>
          </a:p>
        </p:txBody>
      </p:sp>
    </p:spTree>
    <p:extLst>
      <p:ext uri="{BB962C8B-B14F-4D97-AF65-F5344CB8AC3E}">
        <p14:creationId xmlns:p14="http://schemas.microsoft.com/office/powerpoint/2010/main" val="42483060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marL="0" indent="0">
              <a:buNone/>
            </a:pPr>
            <a:r>
              <a:rPr lang="en-US" dirty="0" smtClean="0"/>
              <a:t>20. class A {</a:t>
            </a:r>
            <a:endParaRPr lang="en-US" dirty="0"/>
          </a:p>
          <a:p>
            <a:pPr marL="0" indent="0">
              <a:buNone/>
            </a:pPr>
            <a:r>
              <a:rPr lang="en-US" dirty="0"/>
              <a:t>A</a:t>
            </a:r>
            <a:r>
              <a:rPr lang="en-US" dirty="0" smtClean="0"/>
              <a:t>() {</a:t>
            </a:r>
            <a:endParaRPr lang="en-US" dirty="0"/>
          </a:p>
          <a:p>
            <a:pPr marL="0" indent="0">
              <a:buNone/>
            </a:pPr>
            <a:r>
              <a:rPr lang="en-US" dirty="0"/>
              <a:t>this();</a:t>
            </a:r>
          </a:p>
          <a:p>
            <a:pPr marL="0" indent="0">
              <a:buNone/>
            </a:pPr>
            <a:r>
              <a:rPr lang="en-US" dirty="0" err="1"/>
              <a:t>System.</a:t>
            </a:r>
            <a:r>
              <a:rPr lang="en-US" i="1" dirty="0" err="1"/>
              <a:t>out.print</a:t>
            </a:r>
            <a:r>
              <a:rPr lang="en-US" i="1" dirty="0"/>
              <a:t>("a</a:t>
            </a:r>
            <a:r>
              <a:rPr lang="en-US" i="1" dirty="0" smtClean="0"/>
              <a:t>");  }  }</a:t>
            </a:r>
            <a:endParaRPr lang="en-US" i="1" dirty="0"/>
          </a:p>
          <a:p>
            <a:pPr marL="0" indent="0">
              <a:buNone/>
            </a:pPr>
            <a:r>
              <a:rPr lang="en-US" dirty="0" smtClean="0"/>
              <a:t>class </a:t>
            </a:r>
            <a:r>
              <a:rPr lang="en-US" dirty="0"/>
              <a:t>B extends </a:t>
            </a:r>
            <a:r>
              <a:rPr lang="en-US" dirty="0" smtClean="0"/>
              <a:t>A </a:t>
            </a:r>
            <a:r>
              <a:rPr lang="en-US" dirty="0"/>
              <a:t>{</a:t>
            </a:r>
          </a:p>
          <a:p>
            <a:pPr marL="0" indent="0">
              <a:buNone/>
            </a:pPr>
            <a:r>
              <a:rPr lang="en-US" dirty="0"/>
              <a:t>B</a:t>
            </a:r>
            <a:r>
              <a:rPr lang="en-US" dirty="0" smtClean="0"/>
              <a:t>() {</a:t>
            </a:r>
            <a:endParaRPr lang="en-US" dirty="0"/>
          </a:p>
          <a:p>
            <a:pPr marL="0" indent="0">
              <a:buNone/>
            </a:pPr>
            <a:r>
              <a:rPr lang="en-US" dirty="0" err="1"/>
              <a:t>System.</a:t>
            </a:r>
            <a:r>
              <a:rPr lang="en-US" i="1" dirty="0" err="1"/>
              <a:t>out.print</a:t>
            </a:r>
            <a:r>
              <a:rPr lang="en-US" i="1" dirty="0"/>
              <a:t>("b</a:t>
            </a:r>
            <a:r>
              <a:rPr lang="en-US" i="1" dirty="0" smtClean="0"/>
              <a:t>"); } }</a:t>
            </a:r>
            <a:endParaRPr lang="en-US" i="1" dirty="0"/>
          </a:p>
          <a:p>
            <a:pPr marL="0" indent="0">
              <a:buNone/>
            </a:pPr>
            <a:r>
              <a:rPr lang="en-US" dirty="0" smtClean="0"/>
              <a:t>public </a:t>
            </a:r>
            <a:r>
              <a:rPr lang="en-US" dirty="0"/>
              <a:t>class Main { </a:t>
            </a:r>
          </a:p>
          <a:p>
            <a:pPr marL="0" indent="0">
              <a:buNone/>
            </a:pPr>
            <a:r>
              <a:rPr lang="en-US" dirty="0"/>
              <a:t>    public static void main(String[] </a:t>
            </a:r>
            <a:r>
              <a:rPr lang="en-US" dirty="0" err="1"/>
              <a:t>args</a:t>
            </a:r>
            <a:r>
              <a:rPr lang="en-US" dirty="0"/>
              <a:t>) { </a:t>
            </a:r>
          </a:p>
          <a:p>
            <a:pPr marL="0" indent="0">
              <a:buNone/>
            </a:pPr>
            <a:r>
              <a:rPr lang="en-US" dirty="0"/>
              <a:t>         new B</a:t>
            </a:r>
            <a:r>
              <a:rPr lang="en-US" dirty="0" smtClean="0"/>
              <a:t>();  }  }</a:t>
            </a:r>
          </a:p>
          <a:p>
            <a:pPr marL="0" indent="0">
              <a:buNone/>
            </a:pPr>
            <a:endParaRPr lang="en-US" dirty="0" smtClean="0"/>
          </a:p>
          <a:p>
            <a:pPr marL="0" indent="0">
              <a:buNone/>
            </a:pPr>
            <a:r>
              <a:rPr lang="en-US" dirty="0" smtClean="0"/>
              <a:t>a) </a:t>
            </a:r>
            <a:r>
              <a:rPr lang="en-US" dirty="0" err="1"/>
              <a:t>a</a:t>
            </a:r>
            <a:r>
              <a:rPr lang="en-US" dirty="0" err="1" smtClean="0"/>
              <a:t>b</a:t>
            </a:r>
            <a:r>
              <a:rPr lang="en-US" dirty="0" smtClean="0"/>
              <a:t>   b) Compilation error   c)Runtime error.   d) b</a:t>
            </a:r>
            <a:endParaRPr lang="en-US" dirty="0"/>
          </a:p>
        </p:txBody>
      </p:sp>
    </p:spTree>
    <p:extLst>
      <p:ext uri="{BB962C8B-B14F-4D97-AF65-F5344CB8AC3E}">
        <p14:creationId xmlns:p14="http://schemas.microsoft.com/office/powerpoint/2010/main" val="249751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a:t>: </a:t>
            </a:r>
            <a:r>
              <a:rPr lang="en-US" dirty="0" smtClean="0"/>
              <a:t>b</a:t>
            </a:r>
          </a:p>
          <a:p>
            <a:pPr marL="0" indent="0">
              <a:buNone/>
            </a:pPr>
            <a:endParaRPr lang="en-US" b="1" dirty="0"/>
          </a:p>
          <a:p>
            <a:pPr marL="0" indent="0">
              <a:buNone/>
            </a:pPr>
            <a:r>
              <a:rPr lang="en-US" b="1" dirty="0"/>
              <a:t>C.E is recursive constructor invocation</a:t>
            </a:r>
            <a:endParaRPr lang="en-US" b="1" dirty="0"/>
          </a:p>
          <a:p>
            <a:pPr marL="0" indent="0">
              <a:buNone/>
            </a:pPr>
            <a:endParaRPr lang="en-US" dirty="0"/>
          </a:p>
        </p:txBody>
      </p:sp>
    </p:spTree>
    <p:extLst>
      <p:ext uri="{BB962C8B-B14F-4D97-AF65-F5344CB8AC3E}">
        <p14:creationId xmlns:p14="http://schemas.microsoft.com/office/powerpoint/2010/main" val="37409141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Autofit/>
          </a:bodyPr>
          <a:lstStyle/>
          <a:p>
            <a:pPr marL="0" indent="0">
              <a:buNone/>
            </a:pPr>
            <a:r>
              <a:rPr lang="en-US" sz="2400" b="1" dirty="0" smtClean="0"/>
              <a:t>21. class Base </a:t>
            </a:r>
            <a:r>
              <a:rPr lang="en-US" sz="2400" dirty="0" smtClean="0"/>
              <a:t>{</a:t>
            </a:r>
            <a:endParaRPr lang="en-US" sz="2400" dirty="0"/>
          </a:p>
          <a:p>
            <a:pPr marL="0" indent="0">
              <a:buNone/>
            </a:pPr>
            <a:r>
              <a:rPr lang="en-US" sz="2400" b="1" dirty="0"/>
              <a:t>int value=0;</a:t>
            </a:r>
          </a:p>
          <a:p>
            <a:pPr marL="0" indent="0">
              <a:buNone/>
            </a:pPr>
            <a:r>
              <a:rPr lang="en-US" sz="2400" dirty="0"/>
              <a:t>Base</a:t>
            </a:r>
            <a:r>
              <a:rPr lang="en-US" sz="2400" dirty="0" smtClean="0"/>
              <a:t>() {</a:t>
            </a:r>
            <a:endParaRPr lang="en-US" sz="2400" dirty="0"/>
          </a:p>
          <a:p>
            <a:pPr marL="0" indent="0">
              <a:buNone/>
            </a:pPr>
            <a:r>
              <a:rPr lang="en-US" sz="2400" dirty="0" err="1"/>
              <a:t>addValue</a:t>
            </a:r>
            <a:r>
              <a:rPr lang="en-US" sz="2400" dirty="0" smtClean="0"/>
              <a:t>(); }</a:t>
            </a:r>
            <a:endParaRPr lang="en-US" sz="2400" dirty="0"/>
          </a:p>
          <a:p>
            <a:pPr marL="0" indent="0">
              <a:buNone/>
            </a:pPr>
            <a:r>
              <a:rPr lang="en-US" sz="2400" b="1" dirty="0"/>
              <a:t>void </a:t>
            </a:r>
            <a:r>
              <a:rPr lang="en-US" sz="2400" b="1" dirty="0" err="1"/>
              <a:t>addValue</a:t>
            </a:r>
            <a:r>
              <a:rPr lang="en-US" sz="2400" b="1" dirty="0" smtClean="0"/>
              <a:t>() </a:t>
            </a:r>
            <a:r>
              <a:rPr lang="en-US" sz="2400" dirty="0" smtClean="0"/>
              <a:t>{</a:t>
            </a:r>
            <a:endParaRPr lang="en-US" sz="2400" dirty="0"/>
          </a:p>
          <a:p>
            <a:pPr marL="0" indent="0">
              <a:buNone/>
            </a:pPr>
            <a:r>
              <a:rPr lang="en-US" sz="2400" dirty="0"/>
              <a:t>value+=10</a:t>
            </a:r>
            <a:r>
              <a:rPr lang="en-US" sz="2400" dirty="0" smtClean="0"/>
              <a:t>; }</a:t>
            </a:r>
            <a:endParaRPr lang="en-US" sz="2400" dirty="0"/>
          </a:p>
          <a:p>
            <a:pPr marL="0" indent="0">
              <a:buNone/>
            </a:pPr>
            <a:r>
              <a:rPr lang="en-US" sz="2400" b="1" dirty="0"/>
              <a:t>int </a:t>
            </a:r>
            <a:r>
              <a:rPr lang="en-US" sz="2400" b="1" dirty="0" err="1"/>
              <a:t>getValue</a:t>
            </a:r>
            <a:r>
              <a:rPr lang="en-US" sz="2400" b="1" dirty="0" smtClean="0"/>
              <a:t>() </a:t>
            </a:r>
            <a:r>
              <a:rPr lang="en-US" sz="2400" dirty="0" smtClean="0"/>
              <a:t>{</a:t>
            </a:r>
            <a:endParaRPr lang="en-US" sz="2400" dirty="0"/>
          </a:p>
          <a:p>
            <a:pPr marL="0" indent="0">
              <a:buNone/>
            </a:pPr>
            <a:r>
              <a:rPr lang="en-US" sz="2400" b="1" dirty="0"/>
              <a:t>return value</a:t>
            </a:r>
            <a:r>
              <a:rPr lang="en-US" sz="2400" b="1" dirty="0" smtClean="0"/>
              <a:t>;  </a:t>
            </a:r>
            <a:r>
              <a:rPr lang="en-US" sz="2400" dirty="0" smtClean="0"/>
              <a:t>}</a:t>
            </a:r>
            <a:r>
              <a:rPr lang="en-US" sz="2400" dirty="0"/>
              <a:t> </a:t>
            </a:r>
            <a:r>
              <a:rPr lang="en-US" sz="2400" dirty="0" smtClean="0"/>
              <a:t>}</a:t>
            </a:r>
            <a:endParaRPr lang="en-US" sz="2400" dirty="0"/>
          </a:p>
          <a:p>
            <a:pPr marL="0" indent="0">
              <a:buNone/>
            </a:pPr>
            <a:r>
              <a:rPr lang="en-US" sz="2400" b="1" dirty="0"/>
              <a:t>class Derived extends </a:t>
            </a:r>
            <a:r>
              <a:rPr lang="en-US" sz="2400" b="1" dirty="0" smtClean="0"/>
              <a:t>Base </a:t>
            </a:r>
            <a:r>
              <a:rPr lang="en-US" sz="2400" dirty="0" smtClean="0"/>
              <a:t>{</a:t>
            </a:r>
            <a:endParaRPr lang="en-US" sz="2400" dirty="0"/>
          </a:p>
          <a:p>
            <a:pPr marL="0" indent="0">
              <a:buNone/>
            </a:pPr>
            <a:r>
              <a:rPr lang="en-US" sz="2400" dirty="0"/>
              <a:t>Derived</a:t>
            </a:r>
            <a:r>
              <a:rPr lang="en-US" sz="2400" dirty="0" smtClean="0"/>
              <a:t>() {</a:t>
            </a:r>
            <a:endParaRPr lang="en-US" sz="2400" dirty="0"/>
          </a:p>
          <a:p>
            <a:pPr marL="0" indent="0">
              <a:buNone/>
            </a:pPr>
            <a:r>
              <a:rPr lang="en-US" sz="2400" dirty="0" err="1"/>
              <a:t>addValue</a:t>
            </a:r>
            <a:r>
              <a:rPr lang="en-US" sz="2400" dirty="0" smtClean="0"/>
              <a:t>(); }</a:t>
            </a:r>
            <a:endParaRPr lang="en-US" sz="2400" dirty="0"/>
          </a:p>
          <a:p>
            <a:pPr marL="0" indent="0">
              <a:buNone/>
            </a:pPr>
            <a:r>
              <a:rPr lang="en-US" sz="2400" b="1" dirty="0"/>
              <a:t>void </a:t>
            </a:r>
            <a:r>
              <a:rPr lang="en-US" sz="2400" b="1" dirty="0" err="1"/>
              <a:t>addValue</a:t>
            </a:r>
            <a:r>
              <a:rPr lang="en-US" sz="2400" b="1" dirty="0" smtClean="0"/>
              <a:t>() </a:t>
            </a:r>
            <a:r>
              <a:rPr lang="en-US" sz="2400" dirty="0" smtClean="0"/>
              <a:t>{</a:t>
            </a:r>
            <a:endParaRPr lang="en-US" sz="2400" dirty="0"/>
          </a:p>
          <a:p>
            <a:pPr marL="0" indent="0">
              <a:buNone/>
            </a:pPr>
            <a:r>
              <a:rPr lang="en-US" sz="2400" dirty="0"/>
              <a:t>value+=20</a:t>
            </a:r>
            <a:r>
              <a:rPr lang="en-US" sz="2400" dirty="0" smtClean="0"/>
              <a:t>;  }</a:t>
            </a:r>
            <a:r>
              <a:rPr lang="en-US" sz="2400" dirty="0"/>
              <a:t> </a:t>
            </a:r>
            <a:r>
              <a:rPr lang="en-US" sz="2400" dirty="0" smtClean="0"/>
              <a:t> }</a:t>
            </a:r>
            <a:endParaRPr lang="en-US" sz="2400" dirty="0"/>
          </a:p>
          <a:p>
            <a:pPr marL="0" indent="0">
              <a:buNone/>
            </a:pPr>
            <a:endParaRPr lang="en-US" sz="2400" dirty="0"/>
          </a:p>
        </p:txBody>
      </p:sp>
      <p:cxnSp>
        <p:nvCxnSpPr>
          <p:cNvPr id="5" name="Straight Connector 4"/>
          <p:cNvCxnSpPr/>
          <p:nvPr/>
        </p:nvCxnSpPr>
        <p:spPr>
          <a:xfrm>
            <a:off x="4260273" y="381000"/>
            <a:ext cx="0" cy="57912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67200" y="762000"/>
            <a:ext cx="4343400" cy="5632311"/>
          </a:xfrm>
          <a:prstGeom prst="rect">
            <a:avLst/>
          </a:prstGeom>
          <a:noFill/>
        </p:spPr>
        <p:txBody>
          <a:bodyPr wrap="square" rtlCol="0">
            <a:spAutoFit/>
          </a:bodyPr>
          <a:lstStyle/>
          <a:p>
            <a:r>
              <a:rPr lang="en-US" sz="2400" b="1" dirty="0"/>
              <a:t>public class Test {</a:t>
            </a:r>
          </a:p>
          <a:p>
            <a:r>
              <a:rPr lang="en-US" sz="2400" b="1" dirty="0"/>
              <a:t>public static void main(String[] </a:t>
            </a:r>
            <a:r>
              <a:rPr lang="en-US" sz="2400" b="1" dirty="0" err="1"/>
              <a:t>args</a:t>
            </a:r>
            <a:r>
              <a:rPr lang="en-US" sz="2400" b="1" dirty="0"/>
              <a:t>) </a:t>
            </a:r>
          </a:p>
          <a:p>
            <a:r>
              <a:rPr lang="en-US" sz="2400" dirty="0"/>
              <a:t>{ </a:t>
            </a:r>
          </a:p>
          <a:p>
            <a:r>
              <a:rPr lang="en-US" sz="2400" b="1" dirty="0"/>
              <a:t>Derived </a:t>
            </a:r>
            <a:r>
              <a:rPr lang="en-US" sz="2400" dirty="0"/>
              <a:t>b = </a:t>
            </a:r>
            <a:r>
              <a:rPr lang="en-US" sz="2400" b="1" dirty="0"/>
              <a:t>new Derived();</a:t>
            </a:r>
          </a:p>
          <a:p>
            <a:r>
              <a:rPr lang="en-US" sz="2400" dirty="0" err="1"/>
              <a:t>System.</a:t>
            </a:r>
            <a:r>
              <a:rPr lang="en-US" sz="2400" b="1" i="1" dirty="0" err="1"/>
              <a:t>out.println</a:t>
            </a:r>
            <a:r>
              <a:rPr lang="en-US" sz="2400" b="1" i="1" dirty="0"/>
              <a:t>(</a:t>
            </a:r>
            <a:r>
              <a:rPr lang="en-US" sz="2400" b="1" i="1" dirty="0" err="1"/>
              <a:t>b.getValue</a:t>
            </a:r>
            <a:r>
              <a:rPr lang="en-US" sz="2400" b="1" i="1" dirty="0"/>
              <a:t>());</a:t>
            </a:r>
          </a:p>
          <a:p>
            <a:r>
              <a:rPr lang="en-US" sz="2400" dirty="0" smtClean="0"/>
              <a:t>}}</a:t>
            </a:r>
          </a:p>
          <a:p>
            <a:endParaRPr lang="en-US" sz="2400" dirty="0"/>
          </a:p>
          <a:p>
            <a:r>
              <a:rPr lang="en-US" sz="2400" dirty="0" smtClean="0"/>
              <a:t>a) 40</a:t>
            </a:r>
            <a:endParaRPr lang="en-US" sz="2400" dirty="0"/>
          </a:p>
          <a:p>
            <a:r>
              <a:rPr lang="en-US" sz="2400" dirty="0" smtClean="0"/>
              <a:t>b) 30</a:t>
            </a:r>
            <a:endParaRPr lang="en-US" sz="2400" dirty="0"/>
          </a:p>
          <a:p>
            <a:r>
              <a:rPr lang="en-US" sz="2400" dirty="0" smtClean="0"/>
              <a:t>c) 20</a:t>
            </a:r>
            <a:endParaRPr lang="en-US" sz="2400" dirty="0"/>
          </a:p>
          <a:p>
            <a:r>
              <a:rPr lang="en-US" sz="2400" dirty="0" smtClean="0"/>
              <a:t>d)10</a:t>
            </a:r>
            <a:endParaRPr lang="en-US" sz="2400" dirty="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9749418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p>
          <a:p>
            <a:pPr marL="0" indent="0">
              <a:buNone/>
            </a:pPr>
            <a:r>
              <a:rPr lang="en-US" dirty="0"/>
              <a:t>Hint: </a:t>
            </a:r>
            <a:r>
              <a:rPr lang="en-US" dirty="0" smtClean="0"/>
              <a:t>Derived class </a:t>
            </a:r>
            <a:r>
              <a:rPr lang="en-US" dirty="0" err="1" smtClean="0"/>
              <a:t>addValue</a:t>
            </a:r>
            <a:r>
              <a:rPr lang="en-US" dirty="0" smtClean="0"/>
              <a:t>() will be executed 2 times because its overridden.</a:t>
            </a:r>
          </a:p>
          <a:p>
            <a:pPr marL="0" indent="0">
              <a:buNone/>
            </a:pPr>
            <a:endParaRPr lang="en-US" dirty="0"/>
          </a:p>
        </p:txBody>
      </p:sp>
    </p:spTree>
    <p:extLst>
      <p:ext uri="{BB962C8B-B14F-4D97-AF65-F5344CB8AC3E}">
        <p14:creationId xmlns:p14="http://schemas.microsoft.com/office/powerpoint/2010/main" val="36484040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dirty="0" smtClean="0"/>
              <a:t>22. public </a:t>
            </a:r>
            <a:r>
              <a:rPr lang="en-US" dirty="0"/>
              <a:t>class </a:t>
            </a:r>
            <a:r>
              <a:rPr lang="en-US" dirty="0" smtClean="0"/>
              <a:t>Main {</a:t>
            </a:r>
            <a:endParaRPr lang="en-US" dirty="0"/>
          </a:p>
          <a:p>
            <a:pPr marL="0" indent="0">
              <a:buNone/>
            </a:pPr>
            <a:r>
              <a:rPr lang="en-US" dirty="0"/>
              <a:t>    void add(int a, int b</a:t>
            </a:r>
            <a:r>
              <a:rPr lang="en-US" dirty="0" smtClean="0"/>
              <a:t>) {</a:t>
            </a:r>
            <a:endParaRPr lang="en-US" dirty="0"/>
          </a:p>
          <a:p>
            <a:pPr marL="0" indent="0">
              <a:buNone/>
            </a:pPr>
            <a:r>
              <a:rPr lang="en-US" dirty="0"/>
              <a:t>        </a:t>
            </a:r>
            <a:r>
              <a:rPr lang="en-US" dirty="0" err="1"/>
              <a:t>System.out.println</a:t>
            </a:r>
            <a:r>
              <a:rPr lang="en-US" dirty="0"/>
              <a:t>("sum="+ (</a:t>
            </a:r>
            <a:r>
              <a:rPr lang="en-US" dirty="0" err="1"/>
              <a:t>a+b</a:t>
            </a:r>
            <a:r>
              <a:rPr lang="en-US" dirty="0" smtClean="0"/>
              <a:t>)); }</a:t>
            </a:r>
            <a:endParaRPr lang="en-US" dirty="0"/>
          </a:p>
          <a:p>
            <a:pPr marL="0" indent="0">
              <a:buNone/>
            </a:pPr>
            <a:r>
              <a:rPr lang="en-US" dirty="0"/>
              <a:t>    void add(float a, float b</a:t>
            </a:r>
            <a:r>
              <a:rPr lang="en-US" dirty="0" smtClean="0"/>
              <a:t>) {</a:t>
            </a:r>
            <a:endParaRPr lang="en-US" dirty="0"/>
          </a:p>
          <a:p>
            <a:pPr marL="0" indent="0">
              <a:buNone/>
            </a:pPr>
            <a:r>
              <a:rPr lang="en-US" dirty="0"/>
              <a:t>        </a:t>
            </a:r>
            <a:r>
              <a:rPr lang="en-US" dirty="0" err="1"/>
              <a:t>System.out.println</a:t>
            </a:r>
            <a:r>
              <a:rPr lang="en-US" dirty="0"/>
              <a:t>("sum="+ (</a:t>
            </a:r>
            <a:r>
              <a:rPr lang="en-US" dirty="0" err="1"/>
              <a:t>a+b</a:t>
            </a:r>
            <a:r>
              <a:rPr lang="en-US" dirty="0" smtClean="0"/>
              <a:t>)); }</a:t>
            </a:r>
            <a:endParaRPr lang="en-US" dirty="0"/>
          </a:p>
          <a:p>
            <a:pPr marL="0" indent="0">
              <a:buNone/>
            </a:pPr>
            <a:r>
              <a:rPr lang="en-US" dirty="0"/>
              <a:t>	public static void main(String[] </a:t>
            </a:r>
            <a:r>
              <a:rPr lang="en-US" dirty="0" err="1"/>
              <a:t>args</a:t>
            </a:r>
            <a:r>
              <a:rPr lang="en-US" dirty="0"/>
              <a:t>) {</a:t>
            </a:r>
          </a:p>
          <a:p>
            <a:pPr marL="0" indent="0">
              <a:buNone/>
            </a:pPr>
            <a:r>
              <a:rPr lang="en-US" dirty="0"/>
              <a:t>		Main m = new Main();</a:t>
            </a:r>
          </a:p>
          <a:p>
            <a:pPr marL="0" indent="0">
              <a:buNone/>
            </a:pPr>
            <a:r>
              <a:rPr lang="en-US" dirty="0"/>
              <a:t>		</a:t>
            </a:r>
            <a:r>
              <a:rPr lang="en-US" dirty="0" err="1"/>
              <a:t>m.add</a:t>
            </a:r>
            <a:r>
              <a:rPr lang="en-US" dirty="0"/>
              <a:t>(1,2</a:t>
            </a:r>
            <a:r>
              <a:rPr lang="en-US" dirty="0" smtClean="0"/>
              <a:t>); } }</a:t>
            </a:r>
            <a:endParaRPr lang="en-US" dirty="0"/>
          </a:p>
          <a:p>
            <a:pPr marL="0" indent="0">
              <a:buNone/>
            </a:pPr>
            <a:r>
              <a:rPr lang="en-US" dirty="0" smtClean="0"/>
              <a:t>a) C.E	b)R.E		c) sum=3	d) sum=3.0</a:t>
            </a:r>
            <a:r>
              <a:rPr lang="en-US" dirty="0"/>
              <a:t>	</a:t>
            </a:r>
          </a:p>
        </p:txBody>
      </p:sp>
    </p:spTree>
    <p:extLst>
      <p:ext uri="{BB962C8B-B14F-4D97-AF65-F5344CB8AC3E}">
        <p14:creationId xmlns:p14="http://schemas.microsoft.com/office/powerpoint/2010/main" val="1368959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dirty="0" smtClean="0"/>
              <a:t>Output:</a:t>
            </a:r>
          </a:p>
          <a:p>
            <a:pPr marL="0" indent="0">
              <a:buNone/>
            </a:pPr>
            <a:r>
              <a:rPr lang="en-US" dirty="0" smtClean="0"/>
              <a:t>B</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587232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dirty="0" smtClean="0"/>
              <a:t>23. </a:t>
            </a:r>
            <a:r>
              <a:rPr lang="en-US" dirty="0"/>
              <a:t>public class Main {</a:t>
            </a:r>
          </a:p>
          <a:p>
            <a:pPr marL="0" indent="0">
              <a:buNone/>
            </a:pPr>
            <a:r>
              <a:rPr lang="en-US" dirty="0" smtClean="0"/>
              <a:t>void </a:t>
            </a:r>
            <a:r>
              <a:rPr lang="en-US" dirty="0"/>
              <a:t>add(float a, float b) {</a:t>
            </a:r>
          </a:p>
          <a:p>
            <a:pPr marL="0" indent="0">
              <a:buNone/>
            </a:pPr>
            <a:r>
              <a:rPr lang="en-US" dirty="0"/>
              <a:t>        </a:t>
            </a:r>
            <a:r>
              <a:rPr lang="en-US" dirty="0" err="1"/>
              <a:t>System.out.println</a:t>
            </a:r>
            <a:r>
              <a:rPr lang="en-US" dirty="0"/>
              <a:t>("sum="+ (</a:t>
            </a:r>
            <a:r>
              <a:rPr lang="en-US" dirty="0" err="1"/>
              <a:t>a+b</a:t>
            </a:r>
            <a:r>
              <a:rPr lang="en-US" dirty="0"/>
              <a:t>)); }</a:t>
            </a:r>
          </a:p>
          <a:p>
            <a:pPr marL="0" indent="0">
              <a:buNone/>
            </a:pPr>
            <a:r>
              <a:rPr lang="en-US" dirty="0"/>
              <a:t>	public static void main(String[] </a:t>
            </a:r>
            <a:r>
              <a:rPr lang="en-US" dirty="0" err="1"/>
              <a:t>args</a:t>
            </a:r>
            <a:r>
              <a:rPr lang="en-US" dirty="0"/>
              <a:t>) {</a:t>
            </a:r>
          </a:p>
          <a:p>
            <a:pPr marL="0" indent="0">
              <a:buNone/>
            </a:pPr>
            <a:r>
              <a:rPr lang="en-US" dirty="0"/>
              <a:t>		Main m = new Main();</a:t>
            </a:r>
          </a:p>
          <a:p>
            <a:pPr marL="0" indent="0">
              <a:buNone/>
            </a:pPr>
            <a:r>
              <a:rPr lang="en-US" dirty="0"/>
              <a:t>		</a:t>
            </a:r>
            <a:r>
              <a:rPr lang="en-US" dirty="0" err="1"/>
              <a:t>m.add</a:t>
            </a:r>
            <a:r>
              <a:rPr lang="en-US" dirty="0"/>
              <a:t>(1,2); } </a:t>
            </a:r>
            <a:r>
              <a:rPr lang="en-US" dirty="0" smtClean="0"/>
              <a:t>}</a:t>
            </a:r>
          </a:p>
          <a:p>
            <a:pPr marL="0" indent="0">
              <a:buNone/>
            </a:pPr>
            <a:endParaRPr lang="en-US" dirty="0"/>
          </a:p>
          <a:p>
            <a:pPr marL="0" indent="0">
              <a:buNone/>
            </a:pPr>
            <a:r>
              <a:rPr lang="en-US" dirty="0" smtClean="0"/>
              <a:t>a)C.E</a:t>
            </a:r>
            <a:r>
              <a:rPr lang="en-US" dirty="0"/>
              <a:t>	</a:t>
            </a:r>
            <a:r>
              <a:rPr lang="en-US" dirty="0" smtClean="0"/>
              <a:t>	b) R.E</a:t>
            </a:r>
            <a:r>
              <a:rPr lang="en-US" dirty="0"/>
              <a:t>	</a:t>
            </a:r>
            <a:r>
              <a:rPr lang="en-US" dirty="0" smtClean="0"/>
              <a:t>c</a:t>
            </a:r>
            <a:r>
              <a:rPr lang="en-US" dirty="0"/>
              <a:t>) sum=3	d) sum=3.0	</a:t>
            </a:r>
          </a:p>
          <a:p>
            <a:pPr marL="0" indent="0">
              <a:buNone/>
            </a:pPr>
            <a:endParaRPr lang="en-US" dirty="0"/>
          </a:p>
        </p:txBody>
      </p:sp>
    </p:spTree>
    <p:extLst>
      <p:ext uri="{BB962C8B-B14F-4D97-AF65-F5344CB8AC3E}">
        <p14:creationId xmlns:p14="http://schemas.microsoft.com/office/powerpoint/2010/main" val="12500565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dirty="0" smtClean="0"/>
              <a:t>Output:</a:t>
            </a:r>
          </a:p>
          <a:p>
            <a:pPr marL="0" indent="0">
              <a:buNone/>
            </a:pPr>
            <a:r>
              <a:rPr lang="en-US" dirty="0" smtClean="0"/>
              <a:t>D</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441178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endParaRPr lang="en-US" dirty="0"/>
          </a:p>
        </p:txBody>
      </p:sp>
    </p:spTree>
    <p:extLst>
      <p:ext uri="{BB962C8B-B14F-4D97-AF65-F5344CB8AC3E}">
        <p14:creationId xmlns:p14="http://schemas.microsoft.com/office/powerpoint/2010/main" val="12500565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dirty="0" smtClean="0"/>
              <a:t>Output: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50662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Answer</a:t>
            </a:r>
            <a:r>
              <a:rPr lang="en-US" b="1" dirty="0"/>
              <a:t>:</a:t>
            </a:r>
            <a:r>
              <a:rPr lang="en-US" dirty="0"/>
              <a:t> </a:t>
            </a:r>
            <a:r>
              <a:rPr lang="en-US" b="1" dirty="0"/>
              <a:t>(C)</a:t>
            </a:r>
            <a:r>
              <a:rPr lang="en-US" dirty="0"/>
              <a:t/>
            </a:r>
            <a:br>
              <a:rPr lang="en-US" dirty="0"/>
            </a:br>
            <a:r>
              <a:rPr lang="en-US" dirty="0"/>
              <a:t/>
            </a:r>
            <a:br>
              <a:rPr lang="en-US" dirty="0"/>
            </a:br>
            <a:r>
              <a:rPr lang="en-US" b="1" dirty="0"/>
              <a:t>Explanation:</a:t>
            </a:r>
            <a:r>
              <a:rPr lang="en-US" dirty="0"/>
              <a:t> Final methods cannot be overridden.</a:t>
            </a:r>
          </a:p>
        </p:txBody>
      </p:sp>
    </p:spTree>
    <p:extLst>
      <p:ext uri="{BB962C8B-B14F-4D97-AF65-F5344CB8AC3E}">
        <p14:creationId xmlns:p14="http://schemas.microsoft.com/office/powerpoint/2010/main" val="720059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77500" lnSpcReduction="20000"/>
          </a:bodyPr>
          <a:lstStyle/>
          <a:p>
            <a:pPr marL="0" indent="0" fontAlgn="base">
              <a:buNone/>
            </a:pPr>
            <a:r>
              <a:rPr lang="en-US" dirty="0" smtClean="0"/>
              <a:t>3. class </a:t>
            </a:r>
            <a:r>
              <a:rPr lang="en-US" dirty="0"/>
              <a:t>Base { </a:t>
            </a:r>
          </a:p>
          <a:p>
            <a:pPr marL="0" indent="0" fontAlgn="base">
              <a:buNone/>
            </a:pPr>
            <a:r>
              <a:rPr lang="en-US" dirty="0"/>
              <a:t>    public static void show() { </a:t>
            </a:r>
          </a:p>
          <a:p>
            <a:pPr marL="0" indent="0" fontAlgn="base">
              <a:buNone/>
            </a:pPr>
            <a:r>
              <a:rPr lang="en-US" dirty="0"/>
              <a:t>       </a:t>
            </a:r>
            <a:r>
              <a:rPr lang="en-US" dirty="0" err="1"/>
              <a:t>System.out.println</a:t>
            </a:r>
            <a:r>
              <a:rPr lang="en-US" dirty="0"/>
              <a:t>("Base::show() called"); </a:t>
            </a:r>
          </a:p>
          <a:p>
            <a:pPr marL="0" indent="0" fontAlgn="base">
              <a:buNone/>
            </a:pPr>
            <a:r>
              <a:rPr lang="en-US" dirty="0"/>
              <a:t>    } </a:t>
            </a:r>
            <a:r>
              <a:rPr lang="en-US" dirty="0" smtClean="0"/>
              <a:t> }</a:t>
            </a:r>
            <a:r>
              <a:rPr lang="en-US" dirty="0"/>
              <a:t>  </a:t>
            </a:r>
          </a:p>
          <a:p>
            <a:pPr marL="0" indent="0" fontAlgn="base">
              <a:buNone/>
            </a:pPr>
            <a:r>
              <a:rPr lang="en-US" dirty="0"/>
              <a:t>class Derived extends Base { </a:t>
            </a:r>
          </a:p>
          <a:p>
            <a:pPr marL="0" indent="0" fontAlgn="base">
              <a:buNone/>
            </a:pPr>
            <a:r>
              <a:rPr lang="en-US" dirty="0"/>
              <a:t>    public static void show() { </a:t>
            </a:r>
          </a:p>
          <a:p>
            <a:pPr marL="0" indent="0" fontAlgn="base">
              <a:buNone/>
            </a:pPr>
            <a:r>
              <a:rPr lang="en-US" dirty="0"/>
              <a:t>       </a:t>
            </a:r>
            <a:r>
              <a:rPr lang="en-US" dirty="0" err="1"/>
              <a:t>System.out.println</a:t>
            </a:r>
            <a:r>
              <a:rPr lang="en-US" dirty="0"/>
              <a:t>("Derived::show() called"); </a:t>
            </a:r>
          </a:p>
          <a:p>
            <a:pPr marL="0" indent="0" fontAlgn="base">
              <a:buNone/>
            </a:pPr>
            <a:r>
              <a:rPr lang="en-US" dirty="0"/>
              <a:t>    } </a:t>
            </a:r>
            <a:r>
              <a:rPr lang="en-US" dirty="0" smtClean="0"/>
              <a:t>}</a:t>
            </a:r>
            <a:r>
              <a:rPr lang="en-US" dirty="0"/>
              <a:t> </a:t>
            </a:r>
          </a:p>
          <a:p>
            <a:pPr marL="0" indent="0" fontAlgn="base">
              <a:buNone/>
            </a:pPr>
            <a:r>
              <a:rPr lang="en-US" dirty="0"/>
              <a:t>class Main { </a:t>
            </a:r>
          </a:p>
          <a:p>
            <a:pPr marL="0" indent="0" fontAlgn="base">
              <a:buNone/>
            </a:pPr>
            <a:r>
              <a:rPr lang="en-US" dirty="0"/>
              <a:t>    public static void main(String[] </a:t>
            </a:r>
            <a:r>
              <a:rPr lang="en-US" dirty="0" err="1"/>
              <a:t>args</a:t>
            </a:r>
            <a:r>
              <a:rPr lang="en-US" dirty="0"/>
              <a:t>) { </a:t>
            </a:r>
          </a:p>
          <a:p>
            <a:pPr marL="0" indent="0" fontAlgn="base">
              <a:buNone/>
            </a:pPr>
            <a:r>
              <a:rPr lang="en-US" dirty="0"/>
              <a:t>        Base b = new Derived</a:t>
            </a:r>
            <a:r>
              <a:rPr lang="en-US" dirty="0" smtClean="0"/>
              <a:t>();</a:t>
            </a:r>
            <a:endParaRPr lang="en-US" dirty="0"/>
          </a:p>
          <a:p>
            <a:pPr marL="0" indent="0" fontAlgn="base">
              <a:buNone/>
            </a:pPr>
            <a:r>
              <a:rPr lang="en-US" dirty="0"/>
              <a:t>        </a:t>
            </a:r>
            <a:r>
              <a:rPr lang="en-US" dirty="0" err="1"/>
              <a:t>b.show</a:t>
            </a:r>
            <a:r>
              <a:rPr lang="en-US" dirty="0"/>
              <a:t>(); </a:t>
            </a:r>
            <a:r>
              <a:rPr lang="en-US" dirty="0" smtClean="0"/>
              <a:t> }  }</a:t>
            </a:r>
          </a:p>
          <a:p>
            <a:pPr marL="0" indent="0" fontAlgn="base">
              <a:buNone/>
            </a:pPr>
            <a:r>
              <a:rPr lang="en-US" b="1" dirty="0"/>
              <a:t>(A)</a:t>
            </a:r>
            <a:r>
              <a:rPr lang="en-US" dirty="0"/>
              <a:t> Base::show() </a:t>
            </a:r>
            <a:r>
              <a:rPr lang="en-US" dirty="0" smtClean="0"/>
              <a:t>called		</a:t>
            </a:r>
            <a:r>
              <a:rPr lang="en-US" b="1" dirty="0" smtClean="0"/>
              <a:t>(B</a:t>
            </a:r>
            <a:r>
              <a:rPr lang="en-US" b="1" dirty="0"/>
              <a:t>)</a:t>
            </a:r>
            <a:r>
              <a:rPr lang="en-US" dirty="0"/>
              <a:t> Derived::show() called</a:t>
            </a:r>
            <a:br>
              <a:rPr lang="en-US" dirty="0"/>
            </a:br>
            <a:r>
              <a:rPr lang="en-US" b="1" dirty="0"/>
              <a:t>(C)</a:t>
            </a:r>
            <a:r>
              <a:rPr lang="en-US" dirty="0"/>
              <a:t> Compiler </a:t>
            </a:r>
            <a:r>
              <a:rPr lang="en-US" dirty="0" smtClean="0"/>
              <a:t>Error			 D)runtime </a:t>
            </a:r>
            <a:r>
              <a:rPr lang="en-US" dirty="0"/>
              <a:t>error</a:t>
            </a:r>
            <a:br>
              <a:rPr lang="en-US" dirty="0"/>
            </a:br>
            <a:endParaRPr lang="en-US" dirty="0"/>
          </a:p>
          <a:p>
            <a:pPr marL="0" indent="0" fontAlgn="base">
              <a:buNone/>
            </a:pPr>
            <a:r>
              <a:rPr lang="en-US" dirty="0"/>
              <a:t>    </a:t>
            </a:r>
          </a:p>
        </p:txBody>
      </p:sp>
    </p:spTree>
    <p:extLst>
      <p:ext uri="{BB962C8B-B14F-4D97-AF65-F5344CB8AC3E}">
        <p14:creationId xmlns:p14="http://schemas.microsoft.com/office/powerpoint/2010/main" val="4248306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b="1" dirty="0" smtClean="0"/>
              <a:t>Answer</a:t>
            </a:r>
            <a:r>
              <a:rPr lang="en-US" b="1" dirty="0"/>
              <a:t>:</a:t>
            </a:r>
            <a:r>
              <a:rPr lang="en-US" dirty="0"/>
              <a:t> </a:t>
            </a:r>
            <a:r>
              <a:rPr lang="en-US" b="1" dirty="0"/>
              <a:t>(A)</a:t>
            </a:r>
            <a:r>
              <a:rPr lang="en-US" dirty="0"/>
              <a:t/>
            </a:r>
            <a:br>
              <a:rPr lang="en-US" dirty="0"/>
            </a:br>
            <a:r>
              <a:rPr lang="en-US" dirty="0"/>
              <a:t/>
            </a:r>
            <a:br>
              <a:rPr lang="en-US" dirty="0"/>
            </a:br>
            <a:r>
              <a:rPr lang="en-US" b="1" dirty="0"/>
              <a:t>Explanation:</a:t>
            </a:r>
            <a:r>
              <a:rPr lang="en-US" dirty="0"/>
              <a:t> </a:t>
            </a:r>
            <a:r>
              <a:rPr lang="en-US" dirty="0" smtClean="0"/>
              <a:t>when </a:t>
            </a:r>
            <a:r>
              <a:rPr lang="en-US" dirty="0"/>
              <a:t>a function is </a:t>
            </a:r>
            <a:r>
              <a:rPr lang="en-US" dirty="0" smtClean="0"/>
              <a:t>static or private, </a:t>
            </a:r>
            <a:r>
              <a:rPr lang="en-US" dirty="0"/>
              <a:t>runtime polymorphism doesn’t happen.</a:t>
            </a:r>
          </a:p>
        </p:txBody>
      </p:sp>
    </p:spTree>
    <p:extLst>
      <p:ext uri="{BB962C8B-B14F-4D97-AF65-F5344CB8AC3E}">
        <p14:creationId xmlns:p14="http://schemas.microsoft.com/office/powerpoint/2010/main" val="720059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fontAlgn="base">
              <a:buNone/>
            </a:pPr>
            <a:r>
              <a:rPr lang="en-US" sz="2800" dirty="0" smtClean="0"/>
              <a:t>4. </a:t>
            </a:r>
            <a:r>
              <a:rPr lang="en-US" sz="2800" dirty="0"/>
              <a:t>class Base {</a:t>
            </a:r>
          </a:p>
          <a:p>
            <a:pPr marL="0" indent="0" fontAlgn="base">
              <a:buNone/>
            </a:pPr>
            <a:r>
              <a:rPr lang="en-US" sz="2800" dirty="0"/>
              <a:t>private void fun() {</a:t>
            </a:r>
          </a:p>
          <a:p>
            <a:pPr marL="0" indent="0" fontAlgn="base">
              <a:buNone/>
            </a:pPr>
            <a:r>
              <a:rPr lang="en-US" sz="2800" dirty="0"/>
              <a:t>	</a:t>
            </a:r>
            <a:r>
              <a:rPr lang="en-US" sz="2800" dirty="0" err="1"/>
              <a:t>System.out.println</a:t>
            </a:r>
            <a:r>
              <a:rPr lang="en-US" sz="2800" dirty="0"/>
              <a:t>("Base fun");	</a:t>
            </a:r>
          </a:p>
          <a:p>
            <a:pPr marL="0" indent="0" fontAlgn="base">
              <a:buNone/>
            </a:pPr>
            <a:r>
              <a:rPr lang="en-US" sz="2800" dirty="0" smtClean="0"/>
              <a:t>} }</a:t>
            </a:r>
            <a:endParaRPr lang="en-US" sz="2800" dirty="0"/>
          </a:p>
          <a:p>
            <a:pPr marL="0" indent="0" fontAlgn="base">
              <a:buNone/>
            </a:pPr>
            <a:r>
              <a:rPr lang="en-US" sz="2800" dirty="0"/>
              <a:t>class Derived extends Base {</a:t>
            </a:r>
          </a:p>
          <a:p>
            <a:pPr marL="0" indent="0" fontAlgn="base">
              <a:buNone/>
            </a:pPr>
            <a:r>
              <a:rPr lang="en-US" sz="2800" dirty="0"/>
              <a:t>public void fun() {</a:t>
            </a:r>
          </a:p>
          <a:p>
            <a:pPr marL="0" indent="0" fontAlgn="base">
              <a:buNone/>
            </a:pPr>
            <a:r>
              <a:rPr lang="en-US" sz="2800" dirty="0"/>
              <a:t>	</a:t>
            </a:r>
            <a:r>
              <a:rPr lang="en-US" sz="2800" dirty="0" err="1"/>
              <a:t>System.out.println</a:t>
            </a:r>
            <a:r>
              <a:rPr lang="en-US" sz="2800" dirty="0"/>
              <a:t>("Derived fun");	</a:t>
            </a:r>
            <a:r>
              <a:rPr lang="en-US" sz="2800" dirty="0" smtClean="0"/>
              <a:t>}</a:t>
            </a:r>
            <a:endParaRPr lang="en-US" sz="2800" dirty="0"/>
          </a:p>
          <a:p>
            <a:pPr marL="0" indent="0" fontAlgn="base">
              <a:buNone/>
            </a:pPr>
            <a:r>
              <a:rPr lang="en-US" sz="2800" dirty="0"/>
              <a:t>public static void main(String[] </a:t>
            </a:r>
            <a:r>
              <a:rPr lang="en-US" sz="2800" dirty="0" err="1"/>
              <a:t>args</a:t>
            </a:r>
            <a:r>
              <a:rPr lang="en-US" sz="2800" dirty="0"/>
              <a:t>) {</a:t>
            </a:r>
          </a:p>
          <a:p>
            <a:pPr marL="0" indent="0" fontAlgn="base">
              <a:buNone/>
            </a:pPr>
            <a:r>
              <a:rPr lang="en-US" sz="2800" dirty="0"/>
              <a:t>	Base </a:t>
            </a:r>
            <a:r>
              <a:rPr lang="en-US" sz="2800" dirty="0" err="1"/>
              <a:t>obj</a:t>
            </a:r>
            <a:r>
              <a:rPr lang="en-US" sz="2800" dirty="0"/>
              <a:t> = new Derived();</a:t>
            </a:r>
          </a:p>
          <a:p>
            <a:pPr marL="0" indent="0" fontAlgn="base">
              <a:buNone/>
            </a:pPr>
            <a:r>
              <a:rPr lang="en-US" sz="2800" dirty="0"/>
              <a:t>	</a:t>
            </a:r>
            <a:r>
              <a:rPr lang="en-US" sz="2800" dirty="0" err="1"/>
              <a:t>obj.fun</a:t>
            </a:r>
            <a:r>
              <a:rPr lang="en-US" sz="2800" dirty="0" smtClean="0"/>
              <a:t>(); } }</a:t>
            </a:r>
          </a:p>
          <a:p>
            <a:pPr marL="0" indent="0" fontAlgn="base">
              <a:buNone/>
            </a:pPr>
            <a:r>
              <a:rPr lang="en-US" sz="2800" dirty="0" smtClean="0"/>
              <a:t>a) C.E 		b) R.E		c) Base fun	      d)Derived fun</a:t>
            </a:r>
            <a:endParaRPr lang="en-US" sz="2800" dirty="0"/>
          </a:p>
        </p:txBody>
      </p:sp>
    </p:spTree>
    <p:extLst>
      <p:ext uri="{BB962C8B-B14F-4D97-AF65-F5344CB8AC3E}">
        <p14:creationId xmlns:p14="http://schemas.microsoft.com/office/powerpoint/2010/main" val="810972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b="1" dirty="0" smtClean="0"/>
              <a:t>Answer</a:t>
            </a:r>
            <a:r>
              <a:rPr lang="en-US" b="1" dirty="0"/>
              <a:t>:</a:t>
            </a:r>
            <a:r>
              <a:rPr lang="en-US" dirty="0"/>
              <a:t> </a:t>
            </a:r>
            <a:r>
              <a:rPr lang="en-US" b="1" dirty="0"/>
              <a:t>(A</a:t>
            </a:r>
            <a:r>
              <a:rPr lang="en-US" b="1" dirty="0" smtClean="0"/>
              <a:t>)</a:t>
            </a:r>
          </a:p>
          <a:p>
            <a:pPr marL="0" indent="0">
              <a:buNone/>
            </a:pPr>
            <a:endParaRPr lang="en-US" b="1" dirty="0"/>
          </a:p>
          <a:p>
            <a:pPr marL="0" indent="0">
              <a:buNone/>
            </a:pPr>
            <a:r>
              <a:rPr lang="en-US" dirty="0"/>
              <a:t>compiler tries to call base class function, not derived class, means fun() is not </a:t>
            </a:r>
            <a:r>
              <a:rPr lang="en-US" dirty="0" smtClean="0"/>
              <a:t>overridden because base class function is private.</a:t>
            </a:r>
            <a:endParaRPr lang="en-US" dirty="0"/>
          </a:p>
        </p:txBody>
      </p:sp>
    </p:spTree>
    <p:extLst>
      <p:ext uri="{BB962C8B-B14F-4D97-AF65-F5344CB8AC3E}">
        <p14:creationId xmlns:p14="http://schemas.microsoft.com/office/powerpoint/2010/main" val="3887049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TotalTime>
  <Words>1098</Words>
  <Application>Microsoft Office PowerPoint</Application>
  <PresentationFormat>On-screen Show (4:3)</PresentationFormat>
  <Paragraphs>423</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Inheritance </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PowerPoint Presentation</vt:lpstr>
      <vt:lpstr>PowerPoint Presentation</vt:lpstr>
      <vt:lpstr>Output</vt:lpstr>
      <vt:lpstr>PowerPoint Presentation</vt:lpstr>
      <vt:lpstr>Output</vt:lpstr>
      <vt:lpstr>PowerPoint Presentation</vt:lpstr>
      <vt:lpstr>PowerPoint Presentation</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output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dc:title>
  <dc:creator>Praveen</dc:creator>
  <cp:lastModifiedBy>Windows User</cp:lastModifiedBy>
  <cp:revision>178</cp:revision>
  <dcterms:created xsi:type="dcterms:W3CDTF">2020-03-30T18:50:16Z</dcterms:created>
  <dcterms:modified xsi:type="dcterms:W3CDTF">2022-02-04T11:07:19Z</dcterms:modified>
</cp:coreProperties>
</file>