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12114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71143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76761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837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91796-0DF6-409A-AF09-1C1FBA130AA4}"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18128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191796-0DF6-409A-AF09-1C1FBA130AA4}"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62894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191796-0DF6-409A-AF09-1C1FBA130AA4}"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7691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91796-0DF6-409A-AF09-1C1FBA130AA4}"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56288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1796-0DF6-409A-AF09-1C1FBA130AA4}"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51610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1796-0DF6-409A-AF09-1C1FBA130AA4}"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76869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1796-0DF6-409A-AF09-1C1FBA130AA4}"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1760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1796-0DF6-409A-AF09-1C1FBA130AA4}" type="datetimeFigureOut">
              <a:rPr lang="en-US" smtClean="0"/>
              <a:t>7/12/2022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B1E40-A2A6-4BF8-99A7-EF5E2DB78D36}" type="slidenum">
              <a:rPr lang="en-US" smtClean="0"/>
              <a:t>‹#›</a:t>
            </a:fld>
            <a:endParaRPr lang="en-US"/>
          </a:p>
        </p:txBody>
      </p:sp>
    </p:spTree>
    <p:extLst>
      <p:ext uri="{BB962C8B-B14F-4D97-AF65-F5344CB8AC3E}">
        <p14:creationId xmlns:p14="http://schemas.microsoft.com/office/powerpoint/2010/main" val="120583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b="1" dirty="0"/>
              <a:t>Polymorphism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9652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92500" lnSpcReduction="20000"/>
          </a:bodyPr>
          <a:lstStyle/>
          <a:p>
            <a:pPr marL="0" indent="0">
              <a:buNone/>
            </a:pPr>
            <a:r>
              <a:rPr lang="en-US" dirty="0" smtClean="0"/>
              <a:t>5. class A { </a:t>
            </a:r>
            <a:endParaRPr lang="en-US" dirty="0"/>
          </a:p>
          <a:p>
            <a:pPr marL="0" indent="0">
              <a:buNone/>
            </a:pPr>
            <a:r>
              <a:rPr lang="en-US" dirty="0"/>
              <a:t>public void </a:t>
            </a:r>
            <a:r>
              <a:rPr lang="en-US" dirty="0" err="1"/>
              <a:t>getDataOne</a:t>
            </a:r>
            <a:r>
              <a:rPr lang="en-US" dirty="0"/>
              <a:t>() </a:t>
            </a:r>
            <a:r>
              <a:rPr lang="en-US" dirty="0" smtClean="0"/>
              <a:t> { </a:t>
            </a:r>
            <a:endParaRPr lang="en-US" dirty="0"/>
          </a:p>
          <a:p>
            <a:pPr marL="0" indent="0">
              <a:buNone/>
            </a:pPr>
            <a:r>
              <a:rPr lang="en-US" dirty="0"/>
              <a:t>        </a:t>
            </a:r>
            <a:r>
              <a:rPr lang="en-US" dirty="0" err="1"/>
              <a:t>System.</a:t>
            </a:r>
            <a:r>
              <a:rPr lang="en-US" i="1" dirty="0" err="1"/>
              <a:t>out.print</a:t>
            </a:r>
            <a:r>
              <a:rPr lang="en-US" i="1" dirty="0"/>
              <a:t>("A"); </a:t>
            </a:r>
            <a:r>
              <a:rPr lang="en-US" i="1" dirty="0" smtClean="0"/>
              <a:t>}  }</a:t>
            </a:r>
            <a:endParaRPr lang="en-US" i="1" dirty="0"/>
          </a:p>
          <a:p>
            <a:pPr marL="0" indent="0">
              <a:buNone/>
            </a:pPr>
            <a:r>
              <a:rPr lang="en-US" dirty="0" smtClean="0"/>
              <a:t>class </a:t>
            </a:r>
            <a:r>
              <a:rPr lang="en-US" dirty="0"/>
              <a:t>B extends A </a:t>
            </a:r>
            <a:r>
              <a:rPr lang="en-US" dirty="0" smtClean="0"/>
              <a:t> { </a:t>
            </a:r>
            <a:endParaRPr lang="en-US" dirty="0"/>
          </a:p>
          <a:p>
            <a:pPr marL="0" indent="0">
              <a:buNone/>
            </a:pPr>
            <a:r>
              <a:rPr lang="en-US" dirty="0"/>
              <a:t>public void </a:t>
            </a:r>
            <a:r>
              <a:rPr lang="en-US" dirty="0" err="1"/>
              <a:t>getData</a:t>
            </a:r>
            <a:r>
              <a:rPr lang="en-US" dirty="0"/>
              <a:t>() </a:t>
            </a:r>
            <a:r>
              <a:rPr lang="en-US" dirty="0" smtClean="0"/>
              <a:t> { </a:t>
            </a:r>
            <a:endParaRPr lang="en-US" dirty="0"/>
          </a:p>
          <a:p>
            <a:pPr marL="0" indent="0">
              <a:buNone/>
            </a:pPr>
            <a:r>
              <a:rPr lang="en-US" dirty="0"/>
              <a:t>        </a:t>
            </a:r>
            <a:r>
              <a:rPr lang="en-US" dirty="0" err="1"/>
              <a:t>System.</a:t>
            </a:r>
            <a:r>
              <a:rPr lang="en-US" i="1" dirty="0" err="1"/>
              <a:t>out.print</a:t>
            </a:r>
            <a:r>
              <a:rPr lang="en-US" i="1" dirty="0"/>
              <a:t>("B"); </a:t>
            </a:r>
            <a:r>
              <a:rPr lang="en-US" i="1" dirty="0" smtClean="0"/>
              <a:t> }  }</a:t>
            </a:r>
            <a:endParaRPr lang="en-US" i="1" dirty="0"/>
          </a:p>
          <a:p>
            <a:pPr marL="0" indent="0">
              <a:buNone/>
            </a:pPr>
            <a:r>
              <a:rPr lang="en-US" dirty="0" smtClean="0"/>
              <a:t>public </a:t>
            </a:r>
            <a:r>
              <a:rPr lang="en-US" dirty="0"/>
              <a:t>class Test </a:t>
            </a:r>
            <a:r>
              <a:rPr lang="en-US" dirty="0" smtClean="0"/>
              <a:t> { </a:t>
            </a:r>
            <a:endParaRPr lang="en-US" dirty="0"/>
          </a:p>
          <a:p>
            <a:pPr marL="0" indent="0">
              <a:buNone/>
            </a:pPr>
            <a:r>
              <a:rPr lang="en-US" dirty="0"/>
              <a:t>    public static void main(String[] args) </a:t>
            </a:r>
            <a:r>
              <a:rPr lang="en-US" dirty="0" smtClean="0"/>
              <a:t> { </a:t>
            </a:r>
            <a:endParaRPr lang="en-US" dirty="0"/>
          </a:p>
          <a:p>
            <a:pPr marL="0" indent="0">
              <a:buNone/>
            </a:pPr>
            <a:r>
              <a:rPr lang="en-US" dirty="0"/>
              <a:t>        B a = new B(); </a:t>
            </a:r>
          </a:p>
          <a:p>
            <a:pPr marL="0" indent="0">
              <a:buNone/>
            </a:pPr>
            <a:r>
              <a:rPr lang="en-US" dirty="0"/>
              <a:t>        </a:t>
            </a:r>
            <a:r>
              <a:rPr lang="en-US" dirty="0" err="1"/>
              <a:t>a.getData</a:t>
            </a:r>
            <a:r>
              <a:rPr lang="en-US" dirty="0"/>
              <a:t>(); </a:t>
            </a:r>
            <a:r>
              <a:rPr lang="en-US" dirty="0" smtClean="0"/>
              <a:t> }  }</a:t>
            </a:r>
          </a:p>
          <a:p>
            <a:pPr marL="0" indent="0">
              <a:buNone/>
            </a:pPr>
            <a:endParaRPr lang="en-US" dirty="0" smtClean="0"/>
          </a:p>
          <a:p>
            <a:pPr marL="0" indent="0">
              <a:buNone/>
            </a:pPr>
            <a:r>
              <a:rPr lang="en-US" dirty="0" smtClean="0"/>
              <a:t>a) B		b) BA		c) AB		d)A</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5607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a:p>
        </p:txBody>
      </p:sp>
    </p:spTree>
    <p:extLst>
      <p:ext uri="{BB962C8B-B14F-4D97-AF65-F5344CB8AC3E}">
        <p14:creationId xmlns:p14="http://schemas.microsoft.com/office/powerpoint/2010/main" val="13020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lnSpcReduction="10000"/>
          </a:bodyPr>
          <a:lstStyle/>
          <a:p>
            <a:pPr marL="0" indent="0">
              <a:buNone/>
            </a:pPr>
            <a:r>
              <a:rPr lang="en-US" dirty="0" smtClean="0"/>
              <a:t>6. class </a:t>
            </a:r>
            <a:r>
              <a:rPr lang="en-US" dirty="0"/>
              <a:t>Test </a:t>
            </a:r>
            <a:r>
              <a:rPr lang="en-US" dirty="0" smtClean="0"/>
              <a:t> { </a:t>
            </a:r>
            <a:endParaRPr lang="en-US" dirty="0"/>
          </a:p>
          <a:p>
            <a:pPr marL="0" indent="0">
              <a:buNone/>
            </a:pPr>
            <a:r>
              <a:rPr lang="en-US" dirty="0"/>
              <a:t>    void </a:t>
            </a:r>
            <a:r>
              <a:rPr lang="en-US" dirty="0" err="1"/>
              <a:t>myMethod</a:t>
            </a:r>
            <a:r>
              <a:rPr lang="en-US" dirty="0"/>
              <a:t>() </a:t>
            </a:r>
            <a:r>
              <a:rPr lang="en-US" dirty="0" smtClean="0"/>
              <a:t> { </a:t>
            </a:r>
            <a:endParaRPr lang="en-US" dirty="0"/>
          </a:p>
          <a:p>
            <a:pPr marL="0" indent="0">
              <a:buNone/>
            </a:pPr>
            <a:r>
              <a:rPr lang="en-US" dirty="0"/>
              <a:t>        </a:t>
            </a:r>
            <a:r>
              <a:rPr lang="en-US" dirty="0" err="1"/>
              <a:t>System.out.print</a:t>
            </a:r>
            <a:r>
              <a:rPr lang="en-US" dirty="0"/>
              <a:t>("A"); </a:t>
            </a:r>
            <a:r>
              <a:rPr lang="en-US" dirty="0" smtClean="0"/>
              <a:t> }  }</a:t>
            </a:r>
            <a:endParaRPr lang="en-US" dirty="0"/>
          </a:p>
          <a:p>
            <a:pPr marL="0" indent="0">
              <a:buNone/>
            </a:pPr>
            <a:r>
              <a:rPr lang="en-US" dirty="0" smtClean="0"/>
              <a:t>public </a:t>
            </a:r>
            <a:r>
              <a:rPr lang="en-US" dirty="0"/>
              <a:t>class Derived extends Test </a:t>
            </a:r>
            <a:r>
              <a:rPr lang="en-US" dirty="0" smtClean="0"/>
              <a:t>{ </a:t>
            </a:r>
            <a:endParaRPr lang="en-US" dirty="0"/>
          </a:p>
          <a:p>
            <a:pPr marL="0" indent="0">
              <a:buNone/>
            </a:pPr>
            <a:r>
              <a:rPr lang="en-US" dirty="0"/>
              <a:t>    void </a:t>
            </a:r>
            <a:r>
              <a:rPr lang="en-US" dirty="0" err="1"/>
              <a:t>myMethod</a:t>
            </a:r>
            <a:r>
              <a:rPr lang="en-US" dirty="0"/>
              <a:t>() </a:t>
            </a:r>
            <a:r>
              <a:rPr lang="en-US" dirty="0" smtClean="0"/>
              <a:t> { </a:t>
            </a:r>
            <a:endParaRPr lang="en-US" dirty="0"/>
          </a:p>
          <a:p>
            <a:pPr marL="0" indent="0">
              <a:buNone/>
            </a:pPr>
            <a:r>
              <a:rPr lang="en-US" dirty="0"/>
              <a:t>        </a:t>
            </a:r>
            <a:r>
              <a:rPr lang="en-US" dirty="0" err="1"/>
              <a:t>System.out.print</a:t>
            </a:r>
            <a:r>
              <a:rPr lang="en-US" dirty="0"/>
              <a:t>("B"); </a:t>
            </a:r>
            <a:r>
              <a:rPr lang="en-US" dirty="0" smtClean="0"/>
              <a:t>  </a:t>
            </a:r>
            <a:r>
              <a:rPr lang="en-US" dirty="0"/>
              <a:t>} </a:t>
            </a:r>
          </a:p>
          <a:p>
            <a:pPr marL="0" indent="0">
              <a:buNone/>
            </a:pPr>
            <a:r>
              <a:rPr lang="en-US" dirty="0"/>
              <a:t>    public static void main(String[] args) </a:t>
            </a:r>
            <a:r>
              <a:rPr lang="en-US" dirty="0" smtClean="0"/>
              <a:t>{ </a:t>
            </a:r>
            <a:endParaRPr lang="en-US" dirty="0"/>
          </a:p>
          <a:p>
            <a:pPr marL="0" indent="0">
              <a:buNone/>
            </a:pPr>
            <a:r>
              <a:rPr lang="en-US" dirty="0"/>
              <a:t>        Derived object = new Test(); </a:t>
            </a:r>
          </a:p>
          <a:p>
            <a:pPr marL="0" indent="0">
              <a:buNone/>
            </a:pPr>
            <a:r>
              <a:rPr lang="en-US" dirty="0"/>
              <a:t>        </a:t>
            </a:r>
            <a:r>
              <a:rPr lang="en-US" dirty="0" err="1"/>
              <a:t>object.myMethod</a:t>
            </a:r>
            <a:r>
              <a:rPr lang="en-US" dirty="0"/>
              <a:t>(); </a:t>
            </a:r>
            <a:r>
              <a:rPr lang="en-US" dirty="0" smtClean="0"/>
              <a:t>}  }</a:t>
            </a:r>
          </a:p>
          <a:p>
            <a:pPr marL="0" indent="0">
              <a:buNone/>
            </a:pPr>
            <a:endParaRPr lang="en-US" dirty="0"/>
          </a:p>
          <a:p>
            <a:pPr marL="514350" indent="-514350">
              <a:buAutoNum type="alphaLcParenR"/>
            </a:pPr>
            <a:r>
              <a:rPr lang="en-US" dirty="0" smtClean="0"/>
              <a:t>A				b)B	</a:t>
            </a:r>
          </a:p>
          <a:p>
            <a:pPr marL="0" indent="0">
              <a:buNone/>
            </a:pPr>
            <a:r>
              <a:rPr lang="en-US" dirty="0" smtClean="0"/>
              <a:t>c</a:t>
            </a:r>
            <a:r>
              <a:rPr lang="en-US" dirty="0"/>
              <a:t>) Compilation </a:t>
            </a:r>
            <a:r>
              <a:rPr lang="en-US" dirty="0" smtClean="0"/>
              <a:t>error	d</a:t>
            </a:r>
            <a:r>
              <a:rPr lang="en-US" dirty="0"/>
              <a:t>) Runtime error</a:t>
            </a:r>
          </a:p>
          <a:p>
            <a:pPr marL="0" indent="0">
              <a:buNone/>
            </a:pPr>
            <a:endParaRPr lang="en-US" dirty="0"/>
          </a:p>
        </p:txBody>
      </p:sp>
    </p:spTree>
    <p:extLst>
      <p:ext uri="{BB962C8B-B14F-4D97-AF65-F5344CB8AC3E}">
        <p14:creationId xmlns:p14="http://schemas.microsoft.com/office/powerpoint/2010/main" val="112077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Ans</a:t>
            </a:r>
            <a:r>
              <a:rPr lang="en-US" b="1" dirty="0"/>
              <a:t>. </a:t>
            </a:r>
            <a:r>
              <a:rPr lang="en-US" dirty="0"/>
              <a:t>(c)</a:t>
            </a:r>
            <a:br>
              <a:rPr lang="en-US" dirty="0"/>
            </a:br>
            <a:r>
              <a:rPr lang="en-US" b="1" dirty="0"/>
              <a:t>Explanation: </a:t>
            </a:r>
            <a:r>
              <a:rPr lang="en-US" dirty="0"/>
              <a:t>A child class cannot be used as a reference to an object of super class.</a:t>
            </a:r>
          </a:p>
          <a:p>
            <a:pPr marL="0" indent="0">
              <a:buNone/>
            </a:pPr>
            <a:endParaRPr lang="en-US" dirty="0"/>
          </a:p>
        </p:txBody>
      </p:sp>
    </p:spTree>
    <p:extLst>
      <p:ext uri="{BB962C8B-B14F-4D97-AF65-F5344CB8AC3E}">
        <p14:creationId xmlns:p14="http://schemas.microsoft.com/office/powerpoint/2010/main" val="3329049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lnSpcReduction="20000"/>
          </a:bodyPr>
          <a:lstStyle/>
          <a:p>
            <a:pPr marL="0" indent="0">
              <a:buNone/>
            </a:pPr>
            <a:r>
              <a:rPr lang="en-US" dirty="0" smtClean="0"/>
              <a:t>7. class A { </a:t>
            </a:r>
            <a:endParaRPr lang="en-US" dirty="0"/>
          </a:p>
          <a:p>
            <a:pPr marL="0" indent="0">
              <a:buNone/>
            </a:pPr>
            <a:r>
              <a:rPr lang="en-US" dirty="0"/>
              <a:t>public void </a:t>
            </a:r>
            <a:r>
              <a:rPr lang="en-US" dirty="0" err="1"/>
              <a:t>getDataOne</a:t>
            </a:r>
            <a:r>
              <a:rPr lang="en-US" dirty="0"/>
              <a:t>() </a:t>
            </a:r>
            <a:r>
              <a:rPr lang="en-US" dirty="0" smtClean="0"/>
              <a:t> { </a:t>
            </a:r>
            <a:endParaRPr lang="en-US" dirty="0"/>
          </a:p>
          <a:p>
            <a:pPr marL="0" indent="0">
              <a:buNone/>
            </a:pPr>
            <a:r>
              <a:rPr lang="en-US" dirty="0"/>
              <a:t>        </a:t>
            </a:r>
            <a:r>
              <a:rPr lang="en-US" dirty="0" err="1"/>
              <a:t>System.</a:t>
            </a:r>
            <a:r>
              <a:rPr lang="en-US" i="1" dirty="0" err="1"/>
              <a:t>out.print</a:t>
            </a:r>
            <a:r>
              <a:rPr lang="en-US" i="1" dirty="0"/>
              <a:t>("A"); </a:t>
            </a:r>
            <a:r>
              <a:rPr lang="en-US" i="1" dirty="0" smtClean="0"/>
              <a:t>}  }</a:t>
            </a:r>
            <a:endParaRPr lang="en-US" i="1" dirty="0"/>
          </a:p>
          <a:p>
            <a:pPr marL="0" indent="0">
              <a:buNone/>
            </a:pPr>
            <a:r>
              <a:rPr lang="en-US" dirty="0" smtClean="0"/>
              <a:t>class </a:t>
            </a:r>
            <a:r>
              <a:rPr lang="en-US" dirty="0"/>
              <a:t>B extends A </a:t>
            </a:r>
            <a:r>
              <a:rPr lang="en-US" dirty="0" smtClean="0"/>
              <a:t>{ </a:t>
            </a:r>
            <a:endParaRPr lang="en-US" dirty="0"/>
          </a:p>
          <a:p>
            <a:pPr marL="0" indent="0">
              <a:buNone/>
            </a:pPr>
            <a:r>
              <a:rPr lang="en-US" dirty="0"/>
              <a:t>public void </a:t>
            </a:r>
            <a:r>
              <a:rPr lang="en-US" dirty="0" err="1"/>
              <a:t>getData</a:t>
            </a:r>
            <a:r>
              <a:rPr lang="en-US" dirty="0"/>
              <a:t>() </a:t>
            </a:r>
            <a:r>
              <a:rPr lang="en-US" dirty="0" smtClean="0"/>
              <a:t> { </a:t>
            </a:r>
            <a:endParaRPr lang="en-US" dirty="0"/>
          </a:p>
          <a:p>
            <a:pPr marL="0" indent="0">
              <a:buNone/>
            </a:pPr>
            <a:r>
              <a:rPr lang="en-US" dirty="0"/>
              <a:t>        </a:t>
            </a:r>
            <a:r>
              <a:rPr lang="en-US" dirty="0" err="1"/>
              <a:t>System.</a:t>
            </a:r>
            <a:r>
              <a:rPr lang="en-US" i="1" dirty="0" err="1"/>
              <a:t>out.print</a:t>
            </a:r>
            <a:r>
              <a:rPr lang="en-US" i="1" dirty="0"/>
              <a:t>("B"); </a:t>
            </a:r>
            <a:r>
              <a:rPr lang="en-US" i="1" dirty="0" smtClean="0"/>
              <a:t> }  }</a:t>
            </a:r>
            <a:endParaRPr lang="en-US" i="1" dirty="0"/>
          </a:p>
          <a:p>
            <a:pPr marL="0" indent="0">
              <a:buNone/>
            </a:pPr>
            <a:r>
              <a:rPr lang="en-US" dirty="0" smtClean="0"/>
              <a:t>public </a:t>
            </a:r>
            <a:r>
              <a:rPr lang="en-US" dirty="0"/>
              <a:t>class Test </a:t>
            </a:r>
            <a:r>
              <a:rPr lang="en-US" dirty="0" smtClean="0"/>
              <a:t> { </a:t>
            </a:r>
            <a:endParaRPr lang="en-US" dirty="0"/>
          </a:p>
          <a:p>
            <a:pPr marL="0" indent="0">
              <a:buNone/>
            </a:pPr>
            <a:r>
              <a:rPr lang="en-US" dirty="0"/>
              <a:t>    public static void main(String[] args) </a:t>
            </a:r>
            <a:r>
              <a:rPr lang="en-US" dirty="0" smtClean="0"/>
              <a:t> { </a:t>
            </a:r>
            <a:endParaRPr lang="en-US" dirty="0"/>
          </a:p>
          <a:p>
            <a:pPr marL="0" indent="0">
              <a:buNone/>
            </a:pPr>
            <a:r>
              <a:rPr lang="en-US" dirty="0"/>
              <a:t>        Object a = new A(); </a:t>
            </a:r>
          </a:p>
          <a:p>
            <a:pPr marL="0" indent="0">
              <a:buNone/>
            </a:pPr>
            <a:r>
              <a:rPr lang="en-US" dirty="0"/>
              <a:t>        </a:t>
            </a:r>
            <a:r>
              <a:rPr lang="en-US" dirty="0" err="1"/>
              <a:t>a.getDataOne</a:t>
            </a:r>
            <a:r>
              <a:rPr lang="en-US" dirty="0" smtClean="0"/>
              <a:t>();  }  }</a:t>
            </a:r>
          </a:p>
          <a:p>
            <a:pPr marL="0" indent="0">
              <a:buNone/>
            </a:pPr>
            <a:endParaRPr lang="en-US" dirty="0" smtClean="0"/>
          </a:p>
          <a:p>
            <a:pPr marL="0" indent="0">
              <a:buNone/>
            </a:pPr>
            <a:r>
              <a:rPr lang="en-US" dirty="0" smtClean="0"/>
              <a:t>a) Compilation error	b) Runtime </a:t>
            </a:r>
            <a:r>
              <a:rPr lang="en-US" dirty="0"/>
              <a:t>error</a:t>
            </a:r>
          </a:p>
          <a:p>
            <a:pPr marL="0" indent="0">
              <a:buNone/>
            </a:pPr>
            <a:r>
              <a:rPr lang="en-US" dirty="0" smtClean="0"/>
              <a:t>c) A				d)B</a:t>
            </a:r>
            <a:endParaRPr lang="en-US" dirty="0"/>
          </a:p>
          <a:p>
            <a:pPr marL="0" indent="0">
              <a:buNone/>
            </a:pPr>
            <a:endParaRPr lang="en-US" dirty="0"/>
          </a:p>
        </p:txBody>
      </p:sp>
    </p:spTree>
    <p:extLst>
      <p:ext uri="{BB962C8B-B14F-4D97-AF65-F5344CB8AC3E}">
        <p14:creationId xmlns:p14="http://schemas.microsoft.com/office/powerpoint/2010/main" val="810972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7049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92500" lnSpcReduction="20000"/>
          </a:bodyPr>
          <a:lstStyle/>
          <a:p>
            <a:pPr marL="0" indent="0" fontAlgn="base">
              <a:buNone/>
            </a:pPr>
            <a:r>
              <a:rPr lang="en-US" dirty="0" smtClean="0"/>
              <a:t>8. class </a:t>
            </a:r>
            <a:r>
              <a:rPr lang="en-US" dirty="0"/>
              <a:t>Derived  </a:t>
            </a:r>
            <a:r>
              <a:rPr lang="en-US" dirty="0" smtClean="0"/>
              <a:t> { </a:t>
            </a:r>
            <a:endParaRPr lang="en-US" dirty="0"/>
          </a:p>
          <a:p>
            <a:pPr marL="0" indent="0" fontAlgn="base">
              <a:buNone/>
            </a:pPr>
            <a:r>
              <a:rPr lang="en-US" dirty="0"/>
              <a:t>    protected final void </a:t>
            </a:r>
            <a:r>
              <a:rPr lang="en-US" dirty="0" err="1"/>
              <a:t>getDetails</a:t>
            </a:r>
            <a:r>
              <a:rPr lang="en-US" dirty="0"/>
              <a:t>() </a:t>
            </a:r>
            <a:r>
              <a:rPr lang="en-US" dirty="0" smtClean="0"/>
              <a:t>{ </a:t>
            </a:r>
            <a:endParaRPr lang="en-US" dirty="0"/>
          </a:p>
          <a:p>
            <a:pPr marL="0" indent="0" fontAlgn="base">
              <a:buNone/>
            </a:pPr>
            <a:r>
              <a:rPr lang="en-US" dirty="0"/>
              <a:t>        System.out.println("Derived class"); </a:t>
            </a:r>
            <a:r>
              <a:rPr lang="en-US" dirty="0" smtClean="0"/>
              <a:t> }  }</a:t>
            </a:r>
            <a:endParaRPr lang="en-US" dirty="0"/>
          </a:p>
          <a:p>
            <a:pPr marL="0" indent="0" fontAlgn="base">
              <a:buNone/>
            </a:pPr>
            <a:r>
              <a:rPr lang="en-US" dirty="0"/>
              <a:t>    </a:t>
            </a:r>
            <a:r>
              <a:rPr lang="en-US" dirty="0" smtClean="0"/>
              <a:t>public </a:t>
            </a:r>
            <a:r>
              <a:rPr lang="en-US" dirty="0"/>
              <a:t>class Test extends Derived </a:t>
            </a:r>
            <a:r>
              <a:rPr lang="en-US" dirty="0" smtClean="0"/>
              <a:t>{</a:t>
            </a:r>
            <a:endParaRPr lang="en-US" dirty="0"/>
          </a:p>
          <a:p>
            <a:pPr marL="0" indent="0" fontAlgn="base">
              <a:buNone/>
            </a:pPr>
            <a:r>
              <a:rPr lang="en-US" dirty="0"/>
              <a:t>    protected final void </a:t>
            </a:r>
            <a:r>
              <a:rPr lang="en-US" dirty="0" err="1"/>
              <a:t>getDetails</a:t>
            </a:r>
            <a:r>
              <a:rPr lang="en-US" dirty="0"/>
              <a:t>() </a:t>
            </a:r>
            <a:r>
              <a:rPr lang="en-US" dirty="0" smtClean="0"/>
              <a:t> { </a:t>
            </a:r>
            <a:endParaRPr lang="en-US" dirty="0"/>
          </a:p>
          <a:p>
            <a:pPr marL="0" indent="0" fontAlgn="base">
              <a:buNone/>
            </a:pPr>
            <a:r>
              <a:rPr lang="en-US" dirty="0"/>
              <a:t>        System.out.println("Test class"); </a:t>
            </a:r>
          </a:p>
          <a:p>
            <a:pPr marL="0" indent="0" fontAlgn="base">
              <a:buNone/>
            </a:pPr>
            <a:r>
              <a:rPr lang="en-US" dirty="0"/>
              <a:t>    } </a:t>
            </a:r>
          </a:p>
          <a:p>
            <a:pPr marL="0" indent="0" fontAlgn="base">
              <a:buNone/>
            </a:pPr>
            <a:r>
              <a:rPr lang="en-US" dirty="0"/>
              <a:t>    public static void main(String[] args) </a:t>
            </a:r>
            <a:r>
              <a:rPr lang="en-US" dirty="0" smtClean="0"/>
              <a:t> { </a:t>
            </a:r>
            <a:endParaRPr lang="en-US" dirty="0"/>
          </a:p>
          <a:p>
            <a:pPr marL="0" indent="0" fontAlgn="base">
              <a:buNone/>
            </a:pPr>
            <a:r>
              <a:rPr lang="en-US" dirty="0"/>
              <a:t>        Derived </a:t>
            </a:r>
            <a:r>
              <a:rPr lang="en-US" dirty="0" err="1"/>
              <a:t>obj</a:t>
            </a:r>
            <a:r>
              <a:rPr lang="en-US" dirty="0"/>
              <a:t> = new Derived(); </a:t>
            </a:r>
          </a:p>
          <a:p>
            <a:pPr marL="0" indent="0" fontAlgn="base">
              <a:buNone/>
            </a:pPr>
            <a:r>
              <a:rPr lang="en-US" dirty="0"/>
              <a:t>        </a:t>
            </a:r>
            <a:r>
              <a:rPr lang="en-US" dirty="0" err="1"/>
              <a:t>obj.getDetails</a:t>
            </a:r>
            <a:r>
              <a:rPr lang="en-US" dirty="0"/>
              <a:t>(); </a:t>
            </a:r>
            <a:r>
              <a:rPr lang="en-US" dirty="0" smtClean="0"/>
              <a:t> }  }</a:t>
            </a:r>
          </a:p>
          <a:p>
            <a:pPr marL="0" indent="0" fontAlgn="base">
              <a:buNone/>
            </a:pPr>
            <a:endParaRPr lang="en-US" dirty="0" smtClean="0"/>
          </a:p>
          <a:p>
            <a:pPr marL="0" indent="0" fontAlgn="base">
              <a:buNone/>
            </a:pPr>
            <a:r>
              <a:rPr lang="en-US" dirty="0" smtClean="0"/>
              <a:t>a)Derived class		b</a:t>
            </a:r>
            <a:r>
              <a:rPr lang="en-US" dirty="0"/>
              <a:t>) Test class</a:t>
            </a:r>
            <a:br>
              <a:rPr lang="en-US" dirty="0"/>
            </a:br>
            <a:r>
              <a:rPr lang="en-US" dirty="0"/>
              <a:t>c) Runtime </a:t>
            </a:r>
            <a:r>
              <a:rPr lang="en-US" dirty="0" smtClean="0"/>
              <a:t>error		d</a:t>
            </a:r>
            <a:r>
              <a:rPr lang="en-US" dirty="0"/>
              <a:t>) Compilation error</a:t>
            </a:r>
          </a:p>
          <a:p>
            <a:pPr marL="0" indent="0" fontAlgn="base">
              <a:buNone/>
            </a:pPr>
            <a:endParaRPr lang="en-US" dirty="0"/>
          </a:p>
        </p:txBody>
      </p:sp>
    </p:spTree>
    <p:extLst>
      <p:ext uri="{BB962C8B-B14F-4D97-AF65-F5344CB8AC3E}">
        <p14:creationId xmlns:p14="http://schemas.microsoft.com/office/powerpoint/2010/main" val="275607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b="1" dirty="0" smtClean="0"/>
              <a:t>Ans</a:t>
            </a:r>
            <a:r>
              <a:rPr lang="en-US" b="1" dirty="0"/>
              <a:t>. </a:t>
            </a:r>
            <a:r>
              <a:rPr lang="en-US" dirty="0"/>
              <a:t>(d)</a:t>
            </a:r>
            <a:br>
              <a:rPr lang="en-US" dirty="0"/>
            </a:br>
            <a:r>
              <a:rPr lang="en-US" b="1" dirty="0"/>
              <a:t>Explanation: </a:t>
            </a:r>
            <a:r>
              <a:rPr lang="en-US" dirty="0"/>
              <a:t>Final </a:t>
            </a:r>
            <a:r>
              <a:rPr lang="en-US" dirty="0" smtClean="0"/>
              <a:t>methods </a:t>
            </a:r>
            <a:r>
              <a:rPr lang="en-US" dirty="0"/>
              <a:t>cannot be overridden.</a:t>
            </a:r>
          </a:p>
        </p:txBody>
      </p:sp>
    </p:spTree>
    <p:extLst>
      <p:ext uri="{BB962C8B-B14F-4D97-AF65-F5344CB8AC3E}">
        <p14:creationId xmlns:p14="http://schemas.microsoft.com/office/powerpoint/2010/main" val="130206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lnSpcReduction="20000"/>
          </a:bodyPr>
          <a:lstStyle/>
          <a:p>
            <a:pPr marL="0" indent="0" fontAlgn="base">
              <a:buNone/>
            </a:pPr>
            <a:r>
              <a:rPr lang="en-US" dirty="0" smtClean="0"/>
              <a:t>9. class </a:t>
            </a:r>
            <a:r>
              <a:rPr lang="en-US" dirty="0"/>
              <a:t>Derived  </a:t>
            </a:r>
            <a:r>
              <a:rPr lang="en-US" dirty="0" smtClean="0"/>
              <a:t>{ </a:t>
            </a:r>
            <a:endParaRPr lang="en-US" dirty="0"/>
          </a:p>
          <a:p>
            <a:pPr marL="0" indent="0" fontAlgn="base">
              <a:buNone/>
            </a:pPr>
            <a:r>
              <a:rPr lang="en-US" dirty="0"/>
              <a:t>    public void </a:t>
            </a:r>
            <a:r>
              <a:rPr lang="en-US" dirty="0" err="1"/>
              <a:t>getDetails</a:t>
            </a:r>
            <a:r>
              <a:rPr lang="en-US" dirty="0"/>
              <a:t>(String temp) </a:t>
            </a:r>
            <a:r>
              <a:rPr lang="en-US" dirty="0" smtClean="0"/>
              <a:t> { </a:t>
            </a:r>
            <a:endParaRPr lang="en-US" dirty="0"/>
          </a:p>
          <a:p>
            <a:pPr marL="0" indent="0" fontAlgn="base">
              <a:buNone/>
            </a:pPr>
            <a:r>
              <a:rPr lang="en-US" dirty="0"/>
              <a:t>        System.out.println("Derived class " + temp); </a:t>
            </a:r>
          </a:p>
          <a:p>
            <a:pPr marL="0" indent="0" fontAlgn="base">
              <a:buNone/>
            </a:pPr>
            <a:r>
              <a:rPr lang="en-US" dirty="0"/>
              <a:t>    } </a:t>
            </a:r>
            <a:r>
              <a:rPr lang="en-US" dirty="0" smtClean="0"/>
              <a:t> } </a:t>
            </a:r>
            <a:r>
              <a:rPr lang="en-US" dirty="0"/>
              <a:t>  </a:t>
            </a:r>
          </a:p>
          <a:p>
            <a:pPr marL="0" indent="0" fontAlgn="base">
              <a:buNone/>
            </a:pPr>
            <a:r>
              <a:rPr lang="en-US" dirty="0"/>
              <a:t>public class Test extends Derived </a:t>
            </a:r>
            <a:r>
              <a:rPr lang="en-US" dirty="0" smtClean="0"/>
              <a:t>{ </a:t>
            </a:r>
            <a:endParaRPr lang="en-US" dirty="0"/>
          </a:p>
          <a:p>
            <a:pPr marL="0" indent="0" fontAlgn="base">
              <a:buNone/>
            </a:pPr>
            <a:r>
              <a:rPr lang="en-US" dirty="0"/>
              <a:t>    public int </a:t>
            </a:r>
            <a:r>
              <a:rPr lang="en-US" dirty="0" err="1"/>
              <a:t>getDetails</a:t>
            </a:r>
            <a:r>
              <a:rPr lang="en-US" dirty="0"/>
              <a:t>(String temp) </a:t>
            </a:r>
            <a:r>
              <a:rPr lang="en-US" dirty="0" smtClean="0"/>
              <a:t>{ </a:t>
            </a:r>
            <a:endParaRPr lang="en-US" dirty="0"/>
          </a:p>
          <a:p>
            <a:pPr marL="0" indent="0" fontAlgn="base">
              <a:buNone/>
            </a:pPr>
            <a:r>
              <a:rPr lang="en-US" dirty="0"/>
              <a:t>        System.out.println("Test class " + temp); </a:t>
            </a:r>
          </a:p>
          <a:p>
            <a:pPr marL="0" indent="0" fontAlgn="base">
              <a:buNone/>
            </a:pPr>
            <a:r>
              <a:rPr lang="en-US" dirty="0"/>
              <a:t>        return 0; </a:t>
            </a:r>
            <a:r>
              <a:rPr lang="en-US" dirty="0" smtClean="0"/>
              <a:t> } </a:t>
            </a:r>
            <a:endParaRPr lang="en-US" dirty="0"/>
          </a:p>
          <a:p>
            <a:pPr marL="0" indent="0" fontAlgn="base">
              <a:buNone/>
            </a:pPr>
            <a:r>
              <a:rPr lang="en-US" dirty="0"/>
              <a:t>    public static void main(String[] args) </a:t>
            </a:r>
            <a:r>
              <a:rPr lang="en-US" dirty="0" smtClean="0"/>
              <a:t> { </a:t>
            </a:r>
            <a:endParaRPr lang="en-US" dirty="0"/>
          </a:p>
          <a:p>
            <a:pPr marL="0" indent="0" fontAlgn="base">
              <a:buNone/>
            </a:pPr>
            <a:r>
              <a:rPr lang="en-US" dirty="0"/>
              <a:t>        Test </a:t>
            </a:r>
            <a:r>
              <a:rPr lang="en-US" dirty="0" err="1"/>
              <a:t>obj</a:t>
            </a:r>
            <a:r>
              <a:rPr lang="en-US" dirty="0"/>
              <a:t> = new Test(); </a:t>
            </a:r>
          </a:p>
          <a:p>
            <a:pPr marL="0" indent="0" fontAlgn="base">
              <a:buNone/>
            </a:pPr>
            <a:r>
              <a:rPr lang="en-US" dirty="0"/>
              <a:t>        </a:t>
            </a:r>
            <a:r>
              <a:rPr lang="en-US" dirty="0" err="1"/>
              <a:t>obj.getDetails</a:t>
            </a:r>
            <a:r>
              <a:rPr lang="en-US" dirty="0"/>
              <a:t>("GFG"); </a:t>
            </a:r>
            <a:r>
              <a:rPr lang="en-US" dirty="0" smtClean="0"/>
              <a:t> }  }</a:t>
            </a:r>
          </a:p>
          <a:p>
            <a:pPr marL="0" indent="0" fontAlgn="base">
              <a:buNone/>
            </a:pPr>
            <a:endParaRPr lang="en-US" dirty="0" smtClean="0"/>
          </a:p>
          <a:p>
            <a:pPr marL="0" indent="0" fontAlgn="base">
              <a:buNone/>
            </a:pPr>
            <a:r>
              <a:rPr lang="en-US" dirty="0"/>
              <a:t>a) Derived class </a:t>
            </a:r>
            <a:r>
              <a:rPr lang="en-US" dirty="0" smtClean="0"/>
              <a:t>GFG		b)Test </a:t>
            </a:r>
            <a:r>
              <a:rPr lang="en-US" dirty="0"/>
              <a:t>class GFG</a:t>
            </a:r>
            <a:br>
              <a:rPr lang="en-US" dirty="0"/>
            </a:br>
            <a:r>
              <a:rPr lang="en-US" dirty="0"/>
              <a:t>c) Compilation </a:t>
            </a:r>
            <a:r>
              <a:rPr lang="en-US" dirty="0" smtClean="0"/>
              <a:t>error		d</a:t>
            </a:r>
            <a:r>
              <a:rPr lang="en-US" dirty="0"/>
              <a:t>) Runtime error</a:t>
            </a:r>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1120777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Ans</a:t>
            </a:r>
            <a:r>
              <a:rPr lang="en-US" b="1" dirty="0"/>
              <a:t>. </a:t>
            </a:r>
            <a:r>
              <a:rPr lang="en-US" dirty="0"/>
              <a:t>(c)</a:t>
            </a:r>
            <a:br>
              <a:rPr lang="en-US" dirty="0"/>
            </a:br>
            <a:r>
              <a:rPr lang="en-US" b="1" dirty="0"/>
              <a:t>Explanation: </a:t>
            </a:r>
            <a:r>
              <a:rPr lang="en-US" dirty="0"/>
              <a:t>The overriding method must have same signature, which includes, the argument list and the return type.</a:t>
            </a:r>
          </a:p>
          <a:p>
            <a:pPr marL="0" indent="0">
              <a:buNone/>
            </a:pPr>
            <a:endParaRPr lang="en-US" dirty="0"/>
          </a:p>
        </p:txBody>
      </p:sp>
    </p:spTree>
    <p:extLst>
      <p:ext uri="{BB962C8B-B14F-4D97-AF65-F5344CB8AC3E}">
        <p14:creationId xmlns:p14="http://schemas.microsoft.com/office/powerpoint/2010/main" val="3329049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a:buNone/>
            </a:pPr>
            <a:r>
              <a:rPr lang="en-US" dirty="0" smtClean="0"/>
              <a:t>1. class A { </a:t>
            </a:r>
            <a:endParaRPr lang="en-US" dirty="0"/>
          </a:p>
          <a:p>
            <a:pPr marL="0" indent="0">
              <a:buNone/>
            </a:pPr>
            <a:r>
              <a:rPr lang="en-US" dirty="0"/>
              <a:t>    protected void </a:t>
            </a:r>
            <a:r>
              <a:rPr lang="en-US" dirty="0" err="1"/>
              <a:t>getData</a:t>
            </a:r>
            <a:r>
              <a:rPr lang="en-US" dirty="0"/>
              <a:t>() </a:t>
            </a:r>
            <a:r>
              <a:rPr lang="en-US" dirty="0" smtClean="0"/>
              <a:t> { </a:t>
            </a:r>
            <a:endParaRPr lang="en-US" dirty="0"/>
          </a:p>
          <a:p>
            <a:pPr marL="0" indent="0">
              <a:buNone/>
            </a:pPr>
            <a:r>
              <a:rPr lang="en-US" dirty="0"/>
              <a:t>        </a:t>
            </a:r>
            <a:r>
              <a:rPr lang="en-US" dirty="0" err="1"/>
              <a:t>System.</a:t>
            </a:r>
            <a:r>
              <a:rPr lang="en-US" i="1" dirty="0" err="1"/>
              <a:t>out.print</a:t>
            </a:r>
            <a:r>
              <a:rPr lang="en-US" i="1" dirty="0"/>
              <a:t>("A"); </a:t>
            </a:r>
            <a:r>
              <a:rPr lang="en-US" i="1" dirty="0" smtClean="0"/>
              <a:t>} }</a:t>
            </a:r>
            <a:endParaRPr lang="en-US" i="1" dirty="0"/>
          </a:p>
          <a:p>
            <a:pPr marL="0" indent="0">
              <a:buNone/>
            </a:pPr>
            <a:r>
              <a:rPr lang="en-US" dirty="0" smtClean="0"/>
              <a:t>class </a:t>
            </a:r>
            <a:r>
              <a:rPr lang="en-US" dirty="0"/>
              <a:t>B extends A </a:t>
            </a:r>
            <a:r>
              <a:rPr lang="en-US" dirty="0" smtClean="0"/>
              <a:t> { </a:t>
            </a:r>
            <a:endParaRPr lang="en-US" dirty="0"/>
          </a:p>
          <a:p>
            <a:pPr marL="0" indent="0">
              <a:buNone/>
            </a:pPr>
            <a:r>
              <a:rPr lang="en-US" dirty="0"/>
              <a:t>    protected void </a:t>
            </a:r>
            <a:r>
              <a:rPr lang="en-US" dirty="0" err="1"/>
              <a:t>getData</a:t>
            </a:r>
            <a:r>
              <a:rPr lang="en-US" dirty="0"/>
              <a:t>() </a:t>
            </a:r>
            <a:r>
              <a:rPr lang="en-US" dirty="0" smtClean="0"/>
              <a:t>{ </a:t>
            </a:r>
            <a:endParaRPr lang="en-US" dirty="0"/>
          </a:p>
          <a:p>
            <a:pPr marL="0" indent="0">
              <a:buNone/>
            </a:pPr>
            <a:r>
              <a:rPr lang="en-US" dirty="0"/>
              <a:t>        </a:t>
            </a:r>
            <a:r>
              <a:rPr lang="en-US" dirty="0" err="1"/>
              <a:t>System.</a:t>
            </a:r>
            <a:r>
              <a:rPr lang="en-US" i="1" dirty="0" err="1"/>
              <a:t>out.print</a:t>
            </a:r>
            <a:r>
              <a:rPr lang="en-US" i="1" dirty="0"/>
              <a:t>("B"); </a:t>
            </a:r>
            <a:r>
              <a:rPr lang="en-US" i="1" dirty="0" smtClean="0"/>
              <a:t> } }</a:t>
            </a:r>
            <a:endParaRPr lang="en-US" i="1" dirty="0"/>
          </a:p>
          <a:p>
            <a:pPr marL="0" indent="0">
              <a:buNone/>
            </a:pPr>
            <a:r>
              <a:rPr lang="en-US" dirty="0" smtClean="0"/>
              <a:t>public </a:t>
            </a:r>
            <a:r>
              <a:rPr lang="en-US" dirty="0"/>
              <a:t>class Test </a:t>
            </a:r>
            <a:r>
              <a:rPr lang="en-US" dirty="0" smtClean="0"/>
              <a:t> { </a:t>
            </a:r>
            <a:endParaRPr lang="en-US" dirty="0"/>
          </a:p>
          <a:p>
            <a:pPr marL="0" indent="0">
              <a:buNone/>
            </a:pPr>
            <a:r>
              <a:rPr lang="en-US" dirty="0"/>
              <a:t>    public static void main(String[] args) </a:t>
            </a:r>
            <a:r>
              <a:rPr lang="en-US" dirty="0" smtClean="0"/>
              <a:t>{ </a:t>
            </a:r>
            <a:endParaRPr lang="en-US" dirty="0"/>
          </a:p>
          <a:p>
            <a:pPr marL="0" indent="0">
              <a:buNone/>
            </a:pPr>
            <a:r>
              <a:rPr lang="en-US" dirty="0"/>
              <a:t>        A </a:t>
            </a:r>
            <a:r>
              <a:rPr lang="en-US" dirty="0" err="1"/>
              <a:t>a</a:t>
            </a:r>
            <a:r>
              <a:rPr lang="en-US" dirty="0"/>
              <a:t> = new B(); </a:t>
            </a:r>
          </a:p>
          <a:p>
            <a:pPr marL="0" indent="0">
              <a:buNone/>
            </a:pPr>
            <a:r>
              <a:rPr lang="en-US" dirty="0"/>
              <a:t>        </a:t>
            </a:r>
            <a:r>
              <a:rPr lang="en-US" dirty="0" err="1"/>
              <a:t>a.getData</a:t>
            </a:r>
            <a:r>
              <a:rPr lang="en-US" dirty="0"/>
              <a:t>(); </a:t>
            </a:r>
            <a:r>
              <a:rPr lang="en-US" dirty="0" smtClean="0"/>
              <a:t> }  }</a:t>
            </a:r>
          </a:p>
          <a:p>
            <a:pPr marL="0" indent="0">
              <a:buNone/>
            </a:pPr>
            <a:endParaRPr lang="en-US" dirty="0"/>
          </a:p>
          <a:p>
            <a:pPr marL="0" indent="0">
              <a:buNone/>
            </a:pPr>
            <a:r>
              <a:rPr lang="en-US" dirty="0" smtClean="0"/>
              <a:t>a) B		b) A		c) AB		d)BA</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280737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92500" lnSpcReduction="20000"/>
          </a:bodyPr>
          <a:lstStyle/>
          <a:p>
            <a:pPr marL="0" indent="0" fontAlgn="base">
              <a:buNone/>
            </a:pPr>
            <a:r>
              <a:rPr lang="en-US" dirty="0" smtClean="0"/>
              <a:t>10. class </a:t>
            </a:r>
            <a:r>
              <a:rPr lang="en-US" dirty="0"/>
              <a:t>Derived  </a:t>
            </a:r>
            <a:r>
              <a:rPr lang="en-US" dirty="0" smtClean="0"/>
              <a:t>{ </a:t>
            </a:r>
            <a:endParaRPr lang="en-US" dirty="0"/>
          </a:p>
          <a:p>
            <a:pPr marL="0" indent="0" fontAlgn="base">
              <a:buNone/>
            </a:pPr>
            <a:r>
              <a:rPr lang="en-US" dirty="0"/>
              <a:t>    public void </a:t>
            </a:r>
            <a:r>
              <a:rPr lang="en-US" dirty="0" err="1"/>
              <a:t>getDetails</a:t>
            </a:r>
            <a:r>
              <a:rPr lang="en-US" dirty="0"/>
              <a:t>() </a:t>
            </a:r>
            <a:r>
              <a:rPr lang="en-US" dirty="0" smtClean="0"/>
              <a:t> { </a:t>
            </a:r>
            <a:endParaRPr lang="en-US" dirty="0"/>
          </a:p>
          <a:p>
            <a:pPr marL="0" indent="0" fontAlgn="base">
              <a:buNone/>
            </a:pPr>
            <a:r>
              <a:rPr lang="en-US" dirty="0"/>
              <a:t>        System.out.println("Derived class"); </a:t>
            </a:r>
            <a:r>
              <a:rPr lang="en-US" dirty="0" smtClean="0"/>
              <a:t> }  }</a:t>
            </a:r>
            <a:endParaRPr lang="en-US" dirty="0"/>
          </a:p>
          <a:p>
            <a:pPr marL="0" indent="0" fontAlgn="base">
              <a:buNone/>
            </a:pPr>
            <a:r>
              <a:rPr lang="en-US" dirty="0"/>
              <a:t>    </a:t>
            </a:r>
            <a:r>
              <a:rPr lang="en-US" dirty="0" smtClean="0"/>
              <a:t>public </a:t>
            </a:r>
            <a:r>
              <a:rPr lang="en-US" dirty="0"/>
              <a:t>class Test extends Derived </a:t>
            </a:r>
            <a:r>
              <a:rPr lang="en-US" dirty="0" smtClean="0"/>
              <a:t> { </a:t>
            </a:r>
            <a:endParaRPr lang="en-US" dirty="0"/>
          </a:p>
          <a:p>
            <a:pPr marL="0" indent="0" fontAlgn="base">
              <a:buNone/>
            </a:pPr>
            <a:r>
              <a:rPr lang="en-US" dirty="0"/>
              <a:t>    protected void </a:t>
            </a:r>
            <a:r>
              <a:rPr lang="en-US" dirty="0" err="1"/>
              <a:t>getDetails</a:t>
            </a:r>
            <a:r>
              <a:rPr lang="en-US" dirty="0"/>
              <a:t>() </a:t>
            </a:r>
            <a:r>
              <a:rPr lang="en-US" dirty="0" smtClean="0"/>
              <a:t> { </a:t>
            </a:r>
            <a:endParaRPr lang="en-US" dirty="0"/>
          </a:p>
          <a:p>
            <a:pPr marL="0" indent="0" fontAlgn="base">
              <a:buNone/>
            </a:pPr>
            <a:r>
              <a:rPr lang="en-US" dirty="0"/>
              <a:t>        System.out.println("Test class"); </a:t>
            </a:r>
          </a:p>
          <a:p>
            <a:pPr marL="0" indent="0" fontAlgn="base">
              <a:buNone/>
            </a:pPr>
            <a:r>
              <a:rPr lang="en-US" dirty="0"/>
              <a:t>    } </a:t>
            </a:r>
          </a:p>
          <a:p>
            <a:pPr marL="0" indent="0" fontAlgn="base">
              <a:buNone/>
            </a:pPr>
            <a:r>
              <a:rPr lang="en-US" dirty="0"/>
              <a:t>    public static void main(String[] args) </a:t>
            </a:r>
            <a:r>
              <a:rPr lang="en-US" dirty="0" smtClean="0"/>
              <a:t> { </a:t>
            </a:r>
            <a:endParaRPr lang="en-US" dirty="0"/>
          </a:p>
          <a:p>
            <a:pPr marL="0" indent="0" fontAlgn="base">
              <a:buNone/>
            </a:pPr>
            <a:r>
              <a:rPr lang="en-US" dirty="0"/>
              <a:t>        Derived </a:t>
            </a:r>
            <a:r>
              <a:rPr lang="en-US" dirty="0" err="1"/>
              <a:t>obj</a:t>
            </a:r>
            <a:r>
              <a:rPr lang="en-US" dirty="0"/>
              <a:t> = new Test();  // line xyz </a:t>
            </a:r>
          </a:p>
          <a:p>
            <a:pPr marL="0" indent="0" fontAlgn="base">
              <a:buNone/>
            </a:pPr>
            <a:r>
              <a:rPr lang="en-US" dirty="0"/>
              <a:t>        </a:t>
            </a:r>
            <a:r>
              <a:rPr lang="en-US" dirty="0" err="1"/>
              <a:t>obj.getDetails</a:t>
            </a:r>
            <a:r>
              <a:rPr lang="en-US" dirty="0"/>
              <a:t>(); </a:t>
            </a:r>
            <a:r>
              <a:rPr lang="en-US" dirty="0" smtClean="0"/>
              <a:t>}  }</a:t>
            </a:r>
            <a:endParaRPr lang="en-US" dirty="0"/>
          </a:p>
          <a:p>
            <a:pPr marL="0" indent="0" fontAlgn="base">
              <a:buNone/>
            </a:pPr>
            <a:r>
              <a:rPr lang="en-US" dirty="0" smtClean="0"/>
              <a:t>a)Test class         b</a:t>
            </a:r>
            <a:r>
              <a:rPr lang="en-US" dirty="0"/>
              <a:t>) Compilation error due to line xyz</a:t>
            </a:r>
            <a:br>
              <a:rPr lang="en-US" dirty="0"/>
            </a:br>
            <a:r>
              <a:rPr lang="en-US" dirty="0"/>
              <a:t>c) Derived </a:t>
            </a:r>
            <a:r>
              <a:rPr lang="en-US" dirty="0" smtClean="0"/>
              <a:t>class  d</a:t>
            </a:r>
            <a:r>
              <a:rPr lang="en-US" dirty="0"/>
              <a:t>) Compilation error due to access modifier</a:t>
            </a:r>
          </a:p>
          <a:p>
            <a:pPr marL="0" indent="0">
              <a:buNone/>
            </a:pPr>
            <a:endParaRPr lang="en-US" dirty="0"/>
          </a:p>
        </p:txBody>
      </p:sp>
    </p:spTree>
    <p:extLst>
      <p:ext uri="{BB962C8B-B14F-4D97-AF65-F5344CB8AC3E}">
        <p14:creationId xmlns:p14="http://schemas.microsoft.com/office/powerpoint/2010/main" val="1009667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fontAlgn="base">
              <a:buNone/>
            </a:pPr>
            <a:r>
              <a:rPr lang="en-US" b="1" dirty="0" err="1" smtClean="0"/>
              <a:t>Ans</a:t>
            </a:r>
            <a:r>
              <a:rPr lang="en-US" b="1" dirty="0"/>
              <a:t>: </a:t>
            </a:r>
            <a:r>
              <a:rPr lang="en-US" dirty="0"/>
              <a:t>(d)</a:t>
            </a:r>
            <a:br>
              <a:rPr lang="en-US" dirty="0"/>
            </a:br>
            <a:r>
              <a:rPr lang="en-US" b="1" dirty="0"/>
              <a:t>Explanation: </a:t>
            </a:r>
            <a:r>
              <a:rPr lang="en-US" dirty="0"/>
              <a:t>The overriding method can not have more restrictive access modifier.</a:t>
            </a:r>
          </a:p>
          <a:p>
            <a:pPr marL="0" indent="0">
              <a:buNone/>
            </a:pPr>
            <a:endParaRPr lang="en-US" dirty="0"/>
          </a:p>
        </p:txBody>
      </p:sp>
    </p:spTree>
    <p:extLst>
      <p:ext uri="{BB962C8B-B14F-4D97-AF65-F5344CB8AC3E}">
        <p14:creationId xmlns:p14="http://schemas.microsoft.com/office/powerpoint/2010/main" val="968875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a:bodyPr>
          <a:lstStyle/>
          <a:p>
            <a:pPr marL="0" indent="0" fontAlgn="base">
              <a:buNone/>
            </a:pPr>
            <a:r>
              <a:rPr lang="en-US" dirty="0" smtClean="0"/>
              <a:t>11. public </a:t>
            </a:r>
            <a:r>
              <a:rPr lang="en-US" dirty="0"/>
              <a:t>class Test </a:t>
            </a:r>
            <a:r>
              <a:rPr lang="en-US" dirty="0" smtClean="0"/>
              <a:t>{ </a:t>
            </a:r>
            <a:endParaRPr lang="en-US" dirty="0"/>
          </a:p>
          <a:p>
            <a:pPr marL="0" indent="0" fontAlgn="base">
              <a:buNone/>
            </a:pPr>
            <a:r>
              <a:rPr lang="en-US" dirty="0"/>
              <a:t>    public int </a:t>
            </a:r>
            <a:r>
              <a:rPr lang="en-US" dirty="0" err="1"/>
              <a:t>getData</a:t>
            </a:r>
            <a:r>
              <a:rPr lang="en-US" dirty="0" smtClean="0"/>
              <a:t>()  { </a:t>
            </a:r>
            <a:endParaRPr lang="en-US" dirty="0"/>
          </a:p>
          <a:p>
            <a:pPr marL="0" indent="0" fontAlgn="base">
              <a:buNone/>
            </a:pPr>
            <a:r>
              <a:rPr lang="en-US" dirty="0"/>
              <a:t>        return 0; </a:t>
            </a:r>
            <a:r>
              <a:rPr lang="en-US" dirty="0" smtClean="0"/>
              <a:t>} </a:t>
            </a:r>
            <a:endParaRPr lang="en-US" dirty="0"/>
          </a:p>
          <a:p>
            <a:pPr marL="0" indent="0" fontAlgn="base">
              <a:buNone/>
            </a:pPr>
            <a:r>
              <a:rPr lang="en-US" dirty="0"/>
              <a:t>    public long </a:t>
            </a:r>
            <a:r>
              <a:rPr lang="en-US" dirty="0" err="1"/>
              <a:t>getData</a:t>
            </a:r>
            <a:r>
              <a:rPr lang="en-US" dirty="0"/>
              <a:t>() </a:t>
            </a:r>
            <a:r>
              <a:rPr lang="en-US" dirty="0" smtClean="0"/>
              <a:t> { </a:t>
            </a:r>
            <a:endParaRPr lang="en-US" dirty="0"/>
          </a:p>
          <a:p>
            <a:pPr marL="0" indent="0" fontAlgn="base">
              <a:buNone/>
            </a:pPr>
            <a:r>
              <a:rPr lang="en-US" dirty="0"/>
              <a:t>        return 1; </a:t>
            </a:r>
            <a:r>
              <a:rPr lang="en-US" dirty="0" smtClean="0"/>
              <a:t>} </a:t>
            </a:r>
            <a:endParaRPr lang="en-US" dirty="0"/>
          </a:p>
          <a:p>
            <a:pPr marL="0" indent="0" fontAlgn="base">
              <a:buNone/>
            </a:pPr>
            <a:r>
              <a:rPr lang="en-US" dirty="0"/>
              <a:t>    public static void main(String[] args) </a:t>
            </a:r>
            <a:r>
              <a:rPr lang="en-US" dirty="0" smtClean="0"/>
              <a:t> { </a:t>
            </a:r>
            <a:endParaRPr lang="en-US" dirty="0"/>
          </a:p>
          <a:p>
            <a:pPr marL="0" indent="0" fontAlgn="base">
              <a:buNone/>
            </a:pPr>
            <a:r>
              <a:rPr lang="en-US" dirty="0"/>
              <a:t>        Test </a:t>
            </a:r>
            <a:r>
              <a:rPr lang="en-US" dirty="0" err="1"/>
              <a:t>obj</a:t>
            </a:r>
            <a:r>
              <a:rPr lang="en-US" dirty="0"/>
              <a:t> = new Test(); </a:t>
            </a:r>
          </a:p>
          <a:p>
            <a:pPr marL="0" indent="0" fontAlgn="base">
              <a:buNone/>
            </a:pPr>
            <a:r>
              <a:rPr lang="en-US" dirty="0"/>
              <a:t>        </a:t>
            </a:r>
            <a:r>
              <a:rPr lang="en-US" dirty="0" err="1"/>
              <a:t>System.out.println</a:t>
            </a:r>
            <a:r>
              <a:rPr lang="en-US" dirty="0"/>
              <a:t>(</a:t>
            </a:r>
            <a:r>
              <a:rPr lang="en-US" dirty="0" err="1"/>
              <a:t>obj.getData</a:t>
            </a:r>
            <a:r>
              <a:rPr lang="en-US" dirty="0"/>
              <a:t>());  </a:t>
            </a:r>
            <a:r>
              <a:rPr lang="en-US" dirty="0" smtClean="0"/>
              <a:t>}  }</a:t>
            </a:r>
            <a:r>
              <a:rPr lang="en-US" dirty="0"/>
              <a:t>   </a:t>
            </a:r>
          </a:p>
          <a:p>
            <a:pPr marL="0" indent="0" fontAlgn="base">
              <a:buNone/>
            </a:pPr>
            <a:endParaRPr lang="es-ES" dirty="0" smtClean="0"/>
          </a:p>
          <a:p>
            <a:pPr marL="0" indent="0" fontAlgn="base">
              <a:buNone/>
            </a:pPr>
            <a:r>
              <a:rPr lang="es-ES" dirty="0" smtClean="0"/>
              <a:t>a)1		b</a:t>
            </a:r>
            <a:r>
              <a:rPr lang="es-ES" dirty="0"/>
              <a:t>) </a:t>
            </a:r>
            <a:r>
              <a:rPr lang="es-ES" dirty="0" smtClean="0"/>
              <a:t>0		c</a:t>
            </a:r>
            <a:r>
              <a:rPr lang="es-ES" dirty="0"/>
              <a:t>) </a:t>
            </a:r>
            <a:r>
              <a:rPr lang="es-ES" dirty="0" smtClean="0"/>
              <a:t>R.E		d</a:t>
            </a:r>
            <a:r>
              <a:rPr lang="es-ES" dirty="0"/>
              <a:t>) </a:t>
            </a:r>
            <a:r>
              <a:rPr lang="es-ES" dirty="0" smtClean="0"/>
              <a:t>C.E</a:t>
            </a:r>
            <a:endParaRPr lang="es-ES" dirty="0"/>
          </a:p>
          <a:p>
            <a:pPr marL="0" indent="0" fontAlgn="base">
              <a:buNone/>
            </a:pPr>
            <a:endParaRPr lang="en-US" dirty="0"/>
          </a:p>
        </p:txBody>
      </p:sp>
    </p:spTree>
    <p:extLst>
      <p:ext uri="{BB962C8B-B14F-4D97-AF65-F5344CB8AC3E}">
        <p14:creationId xmlns:p14="http://schemas.microsoft.com/office/powerpoint/2010/main" val="692186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Ans</a:t>
            </a:r>
            <a:r>
              <a:rPr lang="en-US" b="1" dirty="0"/>
              <a:t>. </a:t>
            </a:r>
            <a:r>
              <a:rPr lang="en-US" dirty="0"/>
              <a:t>(d)</a:t>
            </a:r>
            <a:br>
              <a:rPr lang="en-US" dirty="0"/>
            </a:br>
            <a:r>
              <a:rPr lang="en-US" b="1" dirty="0"/>
              <a:t>Explanation: </a:t>
            </a:r>
            <a:r>
              <a:rPr lang="en-US" dirty="0"/>
              <a:t>For method overloading, </a:t>
            </a:r>
            <a:r>
              <a:rPr lang="en-US" b="1" dirty="0"/>
              <a:t>methods must have different signatures</a:t>
            </a:r>
            <a:r>
              <a:rPr lang="en-US" dirty="0"/>
              <a:t>. Return type of methods does not contribute towards different method signature, so the code above give compilation error. Both </a:t>
            </a:r>
            <a:r>
              <a:rPr lang="en-US" dirty="0" err="1"/>
              <a:t>getdata</a:t>
            </a:r>
            <a:r>
              <a:rPr lang="en-US" dirty="0"/>
              <a:t> 1 and </a:t>
            </a:r>
            <a:r>
              <a:rPr lang="en-US" dirty="0" err="1"/>
              <a:t>getdata</a:t>
            </a:r>
            <a:r>
              <a:rPr lang="en-US" dirty="0"/>
              <a:t> 2 only differ in return types and NOT signatures.</a:t>
            </a:r>
          </a:p>
        </p:txBody>
      </p:sp>
    </p:spTree>
    <p:extLst>
      <p:ext uri="{BB962C8B-B14F-4D97-AF65-F5344CB8AC3E}">
        <p14:creationId xmlns:p14="http://schemas.microsoft.com/office/powerpoint/2010/main" val="71233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92500"/>
          </a:bodyPr>
          <a:lstStyle/>
          <a:p>
            <a:pPr marL="0" indent="0" fontAlgn="base">
              <a:buNone/>
            </a:pPr>
            <a:r>
              <a:rPr lang="en-US" dirty="0" smtClean="0"/>
              <a:t>12. public </a:t>
            </a:r>
            <a:r>
              <a:rPr lang="en-US" dirty="0"/>
              <a:t>class Test </a:t>
            </a:r>
            <a:r>
              <a:rPr lang="en-US" dirty="0" smtClean="0"/>
              <a:t> { </a:t>
            </a:r>
            <a:endParaRPr lang="en-US" dirty="0"/>
          </a:p>
          <a:p>
            <a:pPr marL="0" indent="0" fontAlgn="base">
              <a:buNone/>
            </a:pPr>
            <a:r>
              <a:rPr lang="en-US" dirty="0" smtClean="0"/>
              <a:t>public </a:t>
            </a:r>
            <a:r>
              <a:rPr lang="en-US" dirty="0"/>
              <a:t>int </a:t>
            </a:r>
            <a:r>
              <a:rPr lang="en-US" dirty="0" err="1"/>
              <a:t>getData</a:t>
            </a:r>
            <a:r>
              <a:rPr lang="en-US" dirty="0"/>
              <a:t>(String temp) throws </a:t>
            </a:r>
            <a:r>
              <a:rPr lang="en-US" dirty="0" err="1" smtClean="0"/>
              <a:t>IOException</a:t>
            </a:r>
            <a:r>
              <a:rPr lang="en-US" dirty="0" smtClean="0"/>
              <a:t>{ </a:t>
            </a:r>
            <a:endParaRPr lang="en-US" dirty="0"/>
          </a:p>
          <a:p>
            <a:pPr marL="0" indent="0" fontAlgn="base">
              <a:buNone/>
            </a:pPr>
            <a:r>
              <a:rPr lang="en-US" dirty="0"/>
              <a:t>        return 0; </a:t>
            </a:r>
            <a:r>
              <a:rPr lang="en-US" dirty="0" smtClean="0"/>
              <a:t> } </a:t>
            </a:r>
            <a:endParaRPr lang="en-US" dirty="0"/>
          </a:p>
          <a:p>
            <a:pPr marL="0" indent="0" fontAlgn="base">
              <a:buNone/>
            </a:pPr>
            <a:r>
              <a:rPr lang="en-US" dirty="0"/>
              <a:t> </a:t>
            </a:r>
            <a:r>
              <a:rPr lang="en-US" dirty="0" smtClean="0"/>
              <a:t>public </a:t>
            </a:r>
            <a:r>
              <a:rPr lang="en-US" dirty="0"/>
              <a:t>int </a:t>
            </a:r>
            <a:r>
              <a:rPr lang="en-US" dirty="0" err="1"/>
              <a:t>getData</a:t>
            </a:r>
            <a:r>
              <a:rPr lang="en-US" dirty="0"/>
              <a:t>(String temp) throws Exception </a:t>
            </a:r>
            <a:r>
              <a:rPr lang="en-US" dirty="0" smtClean="0"/>
              <a:t>{ </a:t>
            </a:r>
            <a:endParaRPr lang="en-US" dirty="0"/>
          </a:p>
          <a:p>
            <a:pPr marL="0" indent="0" fontAlgn="base">
              <a:buNone/>
            </a:pPr>
            <a:r>
              <a:rPr lang="en-US" dirty="0"/>
              <a:t>        return 1; </a:t>
            </a:r>
            <a:r>
              <a:rPr lang="en-US" dirty="0" smtClean="0"/>
              <a:t>} </a:t>
            </a:r>
            <a:endParaRPr lang="en-US" dirty="0"/>
          </a:p>
          <a:p>
            <a:pPr marL="0" indent="0" fontAlgn="base">
              <a:buNone/>
            </a:pPr>
            <a:r>
              <a:rPr lang="en-US" dirty="0"/>
              <a:t>    public static void main(String[] args) </a:t>
            </a:r>
            <a:r>
              <a:rPr lang="en-US" dirty="0" smtClean="0"/>
              <a:t>{ </a:t>
            </a:r>
            <a:endParaRPr lang="en-US" dirty="0"/>
          </a:p>
          <a:p>
            <a:pPr marL="0" indent="0" fontAlgn="base">
              <a:buNone/>
            </a:pPr>
            <a:r>
              <a:rPr lang="en-US" dirty="0"/>
              <a:t>        Test </a:t>
            </a:r>
            <a:r>
              <a:rPr lang="en-US" dirty="0" err="1"/>
              <a:t>obj</a:t>
            </a:r>
            <a:r>
              <a:rPr lang="en-US" dirty="0"/>
              <a:t> = new Test(); </a:t>
            </a:r>
          </a:p>
          <a:p>
            <a:pPr marL="0" indent="0" fontAlgn="base">
              <a:buNone/>
            </a:pPr>
            <a:r>
              <a:rPr lang="en-US" dirty="0"/>
              <a:t>     </a:t>
            </a:r>
            <a:r>
              <a:rPr lang="en-US" dirty="0" err="1" smtClean="0"/>
              <a:t>System.out.println</a:t>
            </a:r>
            <a:r>
              <a:rPr lang="en-US" dirty="0" smtClean="0"/>
              <a:t>(</a:t>
            </a:r>
            <a:r>
              <a:rPr lang="en-US" dirty="0" err="1" smtClean="0"/>
              <a:t>obj.getData</a:t>
            </a:r>
            <a:r>
              <a:rPr lang="en-US" dirty="0"/>
              <a:t>("GFG</a:t>
            </a:r>
            <a:r>
              <a:rPr lang="en-US" dirty="0" smtClean="0"/>
              <a:t>")); } }</a:t>
            </a:r>
            <a:r>
              <a:rPr lang="en-US" dirty="0"/>
              <a:t>     </a:t>
            </a:r>
            <a:endParaRPr lang="en-US" dirty="0" smtClean="0"/>
          </a:p>
          <a:p>
            <a:pPr marL="0" indent="0" fontAlgn="base">
              <a:buNone/>
            </a:pPr>
            <a:endParaRPr lang="en-US" dirty="0"/>
          </a:p>
          <a:p>
            <a:pPr marL="0" indent="0" fontAlgn="base">
              <a:buNone/>
            </a:pPr>
            <a:r>
              <a:rPr lang="en-US" dirty="0"/>
              <a:t>a) </a:t>
            </a:r>
            <a:r>
              <a:rPr lang="en-US" dirty="0" smtClean="0"/>
              <a:t>0					b)1</a:t>
            </a:r>
            <a:r>
              <a:rPr lang="en-US" dirty="0"/>
              <a:t/>
            </a:r>
            <a:br>
              <a:rPr lang="en-US" dirty="0"/>
            </a:br>
            <a:r>
              <a:rPr lang="en-US" dirty="0"/>
              <a:t>c) Compilation </a:t>
            </a:r>
            <a:r>
              <a:rPr lang="en-US" dirty="0" smtClean="0"/>
              <a:t>error		d</a:t>
            </a:r>
            <a:r>
              <a:rPr lang="en-US" dirty="0"/>
              <a:t>) Runtime error</a:t>
            </a:r>
          </a:p>
          <a:p>
            <a:pPr marL="0" indent="0" fontAlgn="base">
              <a:buNone/>
            </a:pPr>
            <a:endParaRPr lang="en-US" dirty="0"/>
          </a:p>
        </p:txBody>
      </p:sp>
    </p:spTree>
    <p:extLst>
      <p:ext uri="{BB962C8B-B14F-4D97-AF65-F5344CB8AC3E}">
        <p14:creationId xmlns:p14="http://schemas.microsoft.com/office/powerpoint/2010/main" val="3385406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Ans</a:t>
            </a:r>
            <a:r>
              <a:rPr lang="en-US" b="1" dirty="0"/>
              <a:t>. </a:t>
            </a:r>
            <a:r>
              <a:rPr lang="en-US" dirty="0"/>
              <a:t>(c)</a:t>
            </a:r>
            <a:br>
              <a:rPr lang="en-US" dirty="0"/>
            </a:br>
            <a:r>
              <a:rPr lang="en-US" b="1" dirty="0"/>
              <a:t>Explanation: </a:t>
            </a:r>
            <a:r>
              <a:rPr lang="en-US" dirty="0"/>
              <a:t>Methods that throws different </a:t>
            </a:r>
            <a:r>
              <a:rPr lang="en-US" dirty="0" smtClean="0"/>
              <a:t>exceptions are </a:t>
            </a:r>
            <a:r>
              <a:rPr lang="en-US" dirty="0"/>
              <a:t>not overloaded as their signature are still the same.</a:t>
            </a:r>
          </a:p>
          <a:p>
            <a:pPr marL="0" indent="0">
              <a:buNone/>
            </a:pPr>
            <a:endParaRPr lang="en-US" dirty="0"/>
          </a:p>
        </p:txBody>
      </p:sp>
    </p:spTree>
    <p:extLst>
      <p:ext uri="{BB962C8B-B14F-4D97-AF65-F5344CB8AC3E}">
        <p14:creationId xmlns:p14="http://schemas.microsoft.com/office/powerpoint/2010/main" val="491559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lnSpcReduction="10000"/>
          </a:bodyPr>
          <a:lstStyle/>
          <a:p>
            <a:pPr marL="0" indent="0">
              <a:buNone/>
            </a:pPr>
            <a:r>
              <a:rPr lang="en-US" dirty="0" smtClean="0"/>
              <a:t>13. public </a:t>
            </a:r>
            <a:r>
              <a:rPr lang="en-US" dirty="0"/>
              <a:t>class Test </a:t>
            </a:r>
            <a:r>
              <a:rPr lang="en-US" dirty="0" smtClean="0"/>
              <a:t> { </a:t>
            </a:r>
            <a:endParaRPr lang="en-US" dirty="0"/>
          </a:p>
          <a:p>
            <a:pPr marL="0" indent="0">
              <a:buNone/>
            </a:pPr>
            <a:r>
              <a:rPr lang="en-US" dirty="0"/>
              <a:t>    private String function() </a:t>
            </a:r>
            <a:r>
              <a:rPr lang="en-US" dirty="0" smtClean="0"/>
              <a:t> { </a:t>
            </a:r>
            <a:endParaRPr lang="en-US" dirty="0"/>
          </a:p>
          <a:p>
            <a:pPr marL="0" indent="0">
              <a:buNone/>
            </a:pPr>
            <a:r>
              <a:rPr lang="en-US" dirty="0"/>
              <a:t>        return ("A"); </a:t>
            </a:r>
            <a:r>
              <a:rPr lang="en-US" dirty="0" smtClean="0"/>
              <a:t> } </a:t>
            </a:r>
            <a:endParaRPr lang="en-US" dirty="0"/>
          </a:p>
          <a:p>
            <a:pPr marL="0" indent="0">
              <a:buNone/>
            </a:pPr>
            <a:r>
              <a:rPr lang="en-US" dirty="0"/>
              <a:t>    public final static String function(int data) </a:t>
            </a:r>
            <a:r>
              <a:rPr lang="en-US" dirty="0" smtClean="0"/>
              <a:t> { </a:t>
            </a:r>
            <a:endParaRPr lang="en-US" dirty="0"/>
          </a:p>
          <a:p>
            <a:pPr marL="0" indent="0">
              <a:buNone/>
            </a:pPr>
            <a:r>
              <a:rPr lang="en-US" dirty="0"/>
              <a:t>        return ("B"); </a:t>
            </a:r>
            <a:r>
              <a:rPr lang="en-US" dirty="0" smtClean="0"/>
              <a:t> } </a:t>
            </a:r>
            <a:endParaRPr lang="en-US" dirty="0"/>
          </a:p>
          <a:p>
            <a:pPr marL="0" indent="0">
              <a:buNone/>
            </a:pPr>
            <a:r>
              <a:rPr lang="en-US" dirty="0"/>
              <a:t>    public static void main(String[] args) </a:t>
            </a:r>
            <a:r>
              <a:rPr lang="en-US" dirty="0" smtClean="0"/>
              <a:t>{ </a:t>
            </a:r>
            <a:endParaRPr lang="en-US" dirty="0"/>
          </a:p>
          <a:p>
            <a:pPr marL="0" indent="0">
              <a:buNone/>
            </a:pPr>
            <a:r>
              <a:rPr lang="en-US" dirty="0"/>
              <a:t>        Test </a:t>
            </a:r>
            <a:r>
              <a:rPr lang="en-US" dirty="0" err="1"/>
              <a:t>obj</a:t>
            </a:r>
            <a:r>
              <a:rPr lang="en-US" dirty="0"/>
              <a:t> = new Test(); </a:t>
            </a:r>
          </a:p>
          <a:p>
            <a:pPr marL="0" indent="0">
              <a:buNone/>
            </a:pPr>
            <a:r>
              <a:rPr lang="en-US" dirty="0"/>
              <a:t>        </a:t>
            </a:r>
            <a:r>
              <a:rPr lang="en-US" dirty="0" err="1"/>
              <a:t>System.</a:t>
            </a:r>
            <a:r>
              <a:rPr lang="en-US" i="1" dirty="0" err="1"/>
              <a:t>out.println</a:t>
            </a:r>
            <a:r>
              <a:rPr lang="en-US" i="1" dirty="0"/>
              <a:t>(</a:t>
            </a:r>
            <a:r>
              <a:rPr lang="en-US" i="1" dirty="0" err="1"/>
              <a:t>obj.function</a:t>
            </a:r>
            <a:r>
              <a:rPr lang="en-US" i="1" dirty="0"/>
              <a:t>()); </a:t>
            </a:r>
            <a:r>
              <a:rPr lang="en-US" i="1" dirty="0" smtClean="0"/>
              <a:t> }  }</a:t>
            </a:r>
          </a:p>
          <a:p>
            <a:pPr marL="0" indent="0">
              <a:buNone/>
            </a:pPr>
            <a:endParaRPr lang="en-US" i="1" dirty="0" smtClean="0"/>
          </a:p>
          <a:p>
            <a:pPr marL="0" indent="0">
              <a:buNone/>
            </a:pPr>
            <a:r>
              <a:rPr lang="en-US" dirty="0" smtClean="0"/>
              <a:t>a) A	b) B  c) Compilation error  d)Runtime error.</a:t>
            </a:r>
            <a:r>
              <a:rPr lang="en-US" i="1" dirty="0" smtClean="0"/>
              <a:t>    </a:t>
            </a:r>
            <a:endParaRPr lang="en-US" i="1" dirty="0"/>
          </a:p>
          <a:p>
            <a:pPr marL="0" indent="0">
              <a:buNone/>
            </a:pPr>
            <a:r>
              <a:rPr lang="en-US" dirty="0"/>
              <a:t>    </a:t>
            </a:r>
          </a:p>
        </p:txBody>
      </p:sp>
    </p:spTree>
    <p:extLst>
      <p:ext uri="{BB962C8B-B14F-4D97-AF65-F5344CB8AC3E}">
        <p14:creationId xmlns:p14="http://schemas.microsoft.com/office/powerpoint/2010/main" val="2708456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Ans</a:t>
            </a:r>
            <a:r>
              <a:rPr lang="en-US" dirty="0" smtClean="0"/>
              <a:t>: a</a:t>
            </a:r>
          </a:p>
          <a:p>
            <a:pPr marL="0" indent="0">
              <a:buNone/>
            </a:pPr>
            <a:r>
              <a:rPr lang="en-US" b="1" dirty="0"/>
              <a:t>Explanation: </a:t>
            </a:r>
            <a:r>
              <a:rPr lang="en-US" dirty="0"/>
              <a:t>Access modifiers associated with methods doesn’t determine the criteria for overloading. The overloaded methods could also be declared as final or static without affecting the overloading criteria.</a:t>
            </a:r>
          </a:p>
        </p:txBody>
      </p:sp>
    </p:spTree>
    <p:extLst>
      <p:ext uri="{BB962C8B-B14F-4D97-AF65-F5344CB8AC3E}">
        <p14:creationId xmlns:p14="http://schemas.microsoft.com/office/powerpoint/2010/main" val="3065200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dirty="0" smtClean="0"/>
              <a:t>14. public </a:t>
            </a:r>
            <a:r>
              <a:rPr lang="en-US" dirty="0"/>
              <a:t>class Test </a:t>
            </a:r>
            <a:r>
              <a:rPr lang="en-US" dirty="0" smtClean="0"/>
              <a:t> { </a:t>
            </a:r>
            <a:endParaRPr lang="en-US" dirty="0"/>
          </a:p>
          <a:p>
            <a:pPr marL="0" indent="0">
              <a:buNone/>
            </a:pPr>
            <a:r>
              <a:rPr lang="en-US" dirty="0"/>
              <a:t>    private String function(String temp, int data) </a:t>
            </a:r>
            <a:r>
              <a:rPr lang="en-US" dirty="0" smtClean="0"/>
              <a:t> { </a:t>
            </a:r>
            <a:endParaRPr lang="en-US" dirty="0"/>
          </a:p>
          <a:p>
            <a:pPr marL="0" indent="0">
              <a:buNone/>
            </a:pPr>
            <a:r>
              <a:rPr lang="en-US" dirty="0"/>
              <a:t>        return ("A"); </a:t>
            </a:r>
            <a:r>
              <a:rPr lang="en-US" dirty="0" smtClean="0"/>
              <a:t> </a:t>
            </a:r>
            <a:r>
              <a:rPr lang="en-US" dirty="0"/>
              <a:t>} </a:t>
            </a:r>
          </a:p>
          <a:p>
            <a:pPr marL="0" indent="0">
              <a:buNone/>
            </a:pPr>
            <a:r>
              <a:rPr lang="en-US" dirty="0"/>
              <a:t>    private String function(int data, String temp) </a:t>
            </a:r>
            <a:r>
              <a:rPr lang="en-US" dirty="0" smtClean="0"/>
              <a:t> { </a:t>
            </a:r>
            <a:endParaRPr lang="en-US" dirty="0"/>
          </a:p>
          <a:p>
            <a:pPr marL="0" indent="0">
              <a:buNone/>
            </a:pPr>
            <a:r>
              <a:rPr lang="en-US" dirty="0"/>
              <a:t>        return ("B"); </a:t>
            </a:r>
            <a:r>
              <a:rPr lang="en-US" dirty="0" smtClean="0"/>
              <a:t> } </a:t>
            </a:r>
            <a:endParaRPr lang="en-US" dirty="0"/>
          </a:p>
          <a:p>
            <a:pPr marL="0" indent="0">
              <a:buNone/>
            </a:pPr>
            <a:r>
              <a:rPr lang="en-US" dirty="0"/>
              <a:t>    public static void main(String[] args) </a:t>
            </a:r>
            <a:r>
              <a:rPr lang="en-US" dirty="0" smtClean="0"/>
              <a:t> { </a:t>
            </a:r>
            <a:endParaRPr lang="en-US" dirty="0"/>
          </a:p>
          <a:p>
            <a:pPr marL="0" indent="0">
              <a:buNone/>
            </a:pPr>
            <a:r>
              <a:rPr lang="en-US" dirty="0"/>
              <a:t>        Test </a:t>
            </a:r>
            <a:r>
              <a:rPr lang="en-US" dirty="0" err="1"/>
              <a:t>obj</a:t>
            </a:r>
            <a:r>
              <a:rPr lang="en-US" dirty="0"/>
              <a:t> = new Test(); </a:t>
            </a:r>
          </a:p>
          <a:p>
            <a:pPr marL="0" indent="0">
              <a:buNone/>
            </a:pPr>
            <a:r>
              <a:rPr lang="en-US" dirty="0"/>
              <a:t>        </a:t>
            </a:r>
            <a:r>
              <a:rPr lang="en-US" dirty="0" err="1"/>
              <a:t>System.</a:t>
            </a:r>
            <a:r>
              <a:rPr lang="en-US" i="1" dirty="0" err="1"/>
              <a:t>out.println</a:t>
            </a:r>
            <a:r>
              <a:rPr lang="en-US" i="1" dirty="0"/>
              <a:t>(</a:t>
            </a:r>
            <a:r>
              <a:rPr lang="en-US" i="1" dirty="0" err="1"/>
              <a:t>obj.function</a:t>
            </a:r>
            <a:r>
              <a:rPr lang="en-US" i="1" dirty="0"/>
              <a:t>(4, "C"));  </a:t>
            </a:r>
            <a:r>
              <a:rPr lang="en-US" i="1" dirty="0" smtClean="0"/>
              <a:t>}  }</a:t>
            </a:r>
          </a:p>
          <a:p>
            <a:pPr marL="0" indent="0">
              <a:buNone/>
            </a:pPr>
            <a:endParaRPr lang="en-US" i="1" dirty="0" smtClean="0"/>
          </a:p>
          <a:p>
            <a:pPr marL="0" indent="0">
              <a:buNone/>
            </a:pPr>
            <a:r>
              <a:rPr lang="en-US" dirty="0" smtClean="0"/>
              <a:t>a) B	  b) A    c) BA    d)Compilation </a:t>
            </a:r>
            <a:r>
              <a:rPr lang="en-US" dirty="0"/>
              <a:t>error</a:t>
            </a:r>
          </a:p>
          <a:p>
            <a:pPr marL="0" indent="0">
              <a:buNone/>
            </a:pPr>
            <a:r>
              <a:rPr lang="en-US" dirty="0" smtClean="0"/>
              <a:t> </a:t>
            </a:r>
            <a:endParaRPr lang="en-US" dirty="0"/>
          </a:p>
        </p:txBody>
      </p:sp>
    </p:spTree>
    <p:extLst>
      <p:ext uri="{BB962C8B-B14F-4D97-AF65-F5344CB8AC3E}">
        <p14:creationId xmlns:p14="http://schemas.microsoft.com/office/powerpoint/2010/main" val="3459415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endParaRPr lang="en-US" dirty="0"/>
          </a:p>
        </p:txBody>
      </p:sp>
    </p:spTree>
    <p:extLst>
      <p:ext uri="{BB962C8B-B14F-4D97-AF65-F5344CB8AC3E}">
        <p14:creationId xmlns:p14="http://schemas.microsoft.com/office/powerpoint/2010/main" val="373804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514350" indent="-514350">
              <a:buAutoNum type="alphaLcParenR"/>
            </a:pPr>
            <a:endParaRPr lang="en-US" dirty="0"/>
          </a:p>
        </p:txBody>
      </p:sp>
    </p:spTree>
    <p:extLst>
      <p:ext uri="{BB962C8B-B14F-4D97-AF65-F5344CB8AC3E}">
        <p14:creationId xmlns:p14="http://schemas.microsoft.com/office/powerpoint/2010/main" val="3581547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marL="0" indent="0">
              <a:buNone/>
            </a:pPr>
            <a:r>
              <a:rPr lang="en-US" sz="3000" dirty="0" smtClean="0"/>
              <a:t>15. public </a:t>
            </a:r>
            <a:r>
              <a:rPr lang="en-US" sz="3000" dirty="0"/>
              <a:t>class Test </a:t>
            </a:r>
            <a:r>
              <a:rPr lang="en-US" sz="3000" dirty="0" smtClean="0"/>
              <a:t> { </a:t>
            </a:r>
            <a:endParaRPr lang="en-US" sz="3000" dirty="0"/>
          </a:p>
          <a:p>
            <a:pPr marL="0" indent="0">
              <a:buNone/>
            </a:pPr>
            <a:r>
              <a:rPr lang="en-US" sz="3000" dirty="0"/>
              <a:t>    private String function(String temp, int data, int sum) </a:t>
            </a:r>
            <a:r>
              <a:rPr lang="en-US" sz="3000" dirty="0" smtClean="0"/>
              <a:t> { </a:t>
            </a:r>
            <a:endParaRPr lang="en-US" sz="3000" dirty="0"/>
          </a:p>
          <a:p>
            <a:pPr marL="0" indent="0">
              <a:buNone/>
            </a:pPr>
            <a:r>
              <a:rPr lang="en-US" sz="3000" dirty="0"/>
              <a:t>        return ("</a:t>
            </a:r>
            <a:r>
              <a:rPr lang="en-US" sz="3000" dirty="0" err="1"/>
              <a:t>Raju</a:t>
            </a:r>
            <a:r>
              <a:rPr lang="en-US" sz="3000" dirty="0"/>
              <a:t>"); </a:t>
            </a:r>
            <a:r>
              <a:rPr lang="en-US" sz="3000" dirty="0" smtClean="0"/>
              <a:t> } </a:t>
            </a:r>
            <a:endParaRPr lang="en-US" sz="3000" dirty="0"/>
          </a:p>
          <a:p>
            <a:pPr marL="0" indent="0">
              <a:buNone/>
            </a:pPr>
            <a:r>
              <a:rPr lang="en-US" sz="3000" dirty="0"/>
              <a:t>    private String function(String temp, int data) </a:t>
            </a:r>
            <a:r>
              <a:rPr lang="en-US" sz="3000" dirty="0" smtClean="0"/>
              <a:t> { </a:t>
            </a:r>
            <a:endParaRPr lang="en-US" sz="3000" dirty="0"/>
          </a:p>
          <a:p>
            <a:pPr marL="0" indent="0">
              <a:buNone/>
            </a:pPr>
            <a:r>
              <a:rPr lang="en-US" sz="3000" dirty="0"/>
              <a:t>        return ("Rani"); </a:t>
            </a:r>
            <a:r>
              <a:rPr lang="en-US" sz="3000" dirty="0" smtClean="0"/>
              <a:t> } </a:t>
            </a:r>
            <a:endParaRPr lang="en-US" sz="3000" dirty="0"/>
          </a:p>
          <a:p>
            <a:pPr marL="0" indent="0">
              <a:buNone/>
            </a:pPr>
            <a:r>
              <a:rPr lang="en-US" sz="3000" dirty="0"/>
              <a:t>    public static void main(String[] args) </a:t>
            </a:r>
            <a:r>
              <a:rPr lang="en-US" sz="3000" dirty="0" smtClean="0"/>
              <a:t> { </a:t>
            </a:r>
            <a:endParaRPr lang="en-US" sz="3000" dirty="0"/>
          </a:p>
          <a:p>
            <a:pPr marL="0" indent="0">
              <a:buNone/>
            </a:pPr>
            <a:r>
              <a:rPr lang="en-US" sz="3000" dirty="0"/>
              <a:t>        Test </a:t>
            </a:r>
            <a:r>
              <a:rPr lang="en-US" sz="3000" dirty="0" err="1"/>
              <a:t>obj</a:t>
            </a:r>
            <a:r>
              <a:rPr lang="en-US" sz="3000" dirty="0"/>
              <a:t> = new Test(); </a:t>
            </a:r>
          </a:p>
          <a:p>
            <a:pPr marL="0" indent="0">
              <a:buNone/>
            </a:pPr>
            <a:r>
              <a:rPr lang="en-US" sz="3000" dirty="0" err="1" smtClean="0"/>
              <a:t>System.</a:t>
            </a:r>
            <a:r>
              <a:rPr lang="en-US" sz="3000" i="1" dirty="0" err="1" smtClean="0"/>
              <a:t>out.println</a:t>
            </a:r>
            <a:r>
              <a:rPr lang="en-US" sz="3000" i="1" dirty="0" smtClean="0"/>
              <a:t>(</a:t>
            </a:r>
            <a:r>
              <a:rPr lang="en-US" sz="3000" i="1" dirty="0" err="1" smtClean="0"/>
              <a:t>obj.function</a:t>
            </a:r>
            <a:r>
              <a:rPr lang="en-US" sz="3000" i="1" dirty="0"/>
              <a:t>("</a:t>
            </a:r>
            <a:r>
              <a:rPr lang="en-US" sz="3000" i="1" dirty="0" err="1"/>
              <a:t>Babu</a:t>
            </a:r>
            <a:r>
              <a:rPr lang="en-US" sz="3000" i="1" dirty="0"/>
              <a:t>", 0, 20</a:t>
            </a:r>
            <a:r>
              <a:rPr lang="en-US" sz="3000" i="1" dirty="0" smtClean="0"/>
              <a:t>)); } }  </a:t>
            </a:r>
          </a:p>
          <a:p>
            <a:pPr marL="0" indent="0">
              <a:buNone/>
            </a:pPr>
            <a:r>
              <a:rPr lang="en-US" sz="3000" i="1" dirty="0" smtClean="0"/>
              <a:t>   </a:t>
            </a:r>
            <a:endParaRPr lang="en-US" sz="3000" i="1" dirty="0"/>
          </a:p>
          <a:p>
            <a:pPr marL="0" indent="0">
              <a:buNone/>
            </a:pPr>
            <a:r>
              <a:rPr lang="en-US" sz="3000" dirty="0" smtClean="0"/>
              <a:t>a) </a:t>
            </a:r>
            <a:r>
              <a:rPr lang="en-US" sz="2800" dirty="0" err="1" smtClean="0"/>
              <a:t>Raju</a:t>
            </a:r>
            <a:r>
              <a:rPr lang="en-US" sz="2800" dirty="0" smtClean="0"/>
              <a:t>	b) Rani	c) </a:t>
            </a:r>
            <a:r>
              <a:rPr lang="en-US" sz="2800" dirty="0" err="1" smtClean="0"/>
              <a:t>Babu</a:t>
            </a:r>
            <a:r>
              <a:rPr lang="en-US" sz="2800" dirty="0" smtClean="0"/>
              <a:t>   d)Compilation </a:t>
            </a:r>
            <a:r>
              <a:rPr lang="en-US" sz="2800" dirty="0"/>
              <a:t>error</a:t>
            </a:r>
          </a:p>
          <a:p>
            <a:pPr marL="0" indent="0">
              <a:buNone/>
            </a:pPr>
            <a:endParaRPr lang="en-US" sz="3000" dirty="0"/>
          </a:p>
        </p:txBody>
      </p:sp>
    </p:spTree>
    <p:extLst>
      <p:ext uri="{BB962C8B-B14F-4D97-AF65-F5344CB8AC3E}">
        <p14:creationId xmlns:p14="http://schemas.microsoft.com/office/powerpoint/2010/main" val="35087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endParaRPr lang="en-US" dirty="0"/>
          </a:p>
        </p:txBody>
      </p:sp>
    </p:spTree>
    <p:extLst>
      <p:ext uri="{BB962C8B-B14F-4D97-AF65-F5344CB8AC3E}">
        <p14:creationId xmlns:p14="http://schemas.microsoft.com/office/powerpoint/2010/main" val="7253457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marL="0" indent="0">
              <a:buNone/>
            </a:pPr>
            <a:r>
              <a:rPr lang="en-US" sz="3000" dirty="0" smtClean="0"/>
              <a:t>16. public </a:t>
            </a:r>
            <a:r>
              <a:rPr lang="en-US" sz="3000" dirty="0"/>
              <a:t>class Test  </a:t>
            </a:r>
            <a:r>
              <a:rPr lang="en-US" sz="3000" dirty="0" smtClean="0"/>
              <a:t> {  </a:t>
            </a:r>
            <a:endParaRPr lang="en-US" sz="3000" dirty="0"/>
          </a:p>
          <a:p>
            <a:pPr marL="0" indent="0">
              <a:buNone/>
            </a:pPr>
            <a:r>
              <a:rPr lang="en-US" sz="3000" dirty="0"/>
              <a:t>    private String function(float i, int f)  </a:t>
            </a:r>
            <a:r>
              <a:rPr lang="en-US" sz="3000" dirty="0" smtClean="0"/>
              <a:t>{  </a:t>
            </a:r>
            <a:endParaRPr lang="en-US" sz="3000" dirty="0"/>
          </a:p>
          <a:p>
            <a:pPr marL="0" indent="0">
              <a:buNone/>
            </a:pPr>
            <a:r>
              <a:rPr lang="en-US" sz="3000" dirty="0"/>
              <a:t>        return ("</a:t>
            </a:r>
            <a:r>
              <a:rPr lang="en-US" sz="3000" dirty="0" err="1"/>
              <a:t>Raju</a:t>
            </a:r>
            <a:r>
              <a:rPr lang="en-US" sz="3000" dirty="0"/>
              <a:t>");  </a:t>
            </a:r>
            <a:r>
              <a:rPr lang="en-US" sz="3000" dirty="0" smtClean="0"/>
              <a:t> } </a:t>
            </a:r>
            <a:endParaRPr lang="en-US" sz="3000" dirty="0"/>
          </a:p>
          <a:p>
            <a:pPr marL="0" indent="0">
              <a:buNone/>
            </a:pPr>
            <a:r>
              <a:rPr lang="en-US" sz="3000" dirty="0"/>
              <a:t>    private String function(double i, double f)  </a:t>
            </a:r>
            <a:r>
              <a:rPr lang="en-US" sz="3000" dirty="0" smtClean="0"/>
              <a:t>{  </a:t>
            </a:r>
            <a:endParaRPr lang="en-US" sz="3000" dirty="0"/>
          </a:p>
          <a:p>
            <a:pPr marL="0" indent="0">
              <a:buNone/>
            </a:pPr>
            <a:r>
              <a:rPr lang="en-US" sz="3000" dirty="0"/>
              <a:t>        return ("Rani");  </a:t>
            </a:r>
            <a:r>
              <a:rPr lang="en-US" sz="3000" dirty="0" smtClean="0"/>
              <a:t>}  </a:t>
            </a:r>
            <a:endParaRPr lang="en-US" sz="3000" dirty="0"/>
          </a:p>
          <a:p>
            <a:pPr marL="0" indent="0">
              <a:buNone/>
            </a:pPr>
            <a:r>
              <a:rPr lang="en-US" sz="3000" dirty="0"/>
              <a:t>    public static void main(String[] args)  </a:t>
            </a:r>
            <a:r>
              <a:rPr lang="en-US" sz="3000" dirty="0" smtClean="0"/>
              <a:t>{  </a:t>
            </a:r>
            <a:endParaRPr lang="en-US" sz="3000" dirty="0"/>
          </a:p>
          <a:p>
            <a:pPr marL="0" indent="0">
              <a:buNone/>
            </a:pPr>
            <a:r>
              <a:rPr lang="en-US" sz="3000" dirty="0"/>
              <a:t>        Test </a:t>
            </a:r>
            <a:r>
              <a:rPr lang="en-US" sz="3000" dirty="0" err="1"/>
              <a:t>obj</a:t>
            </a:r>
            <a:r>
              <a:rPr lang="en-US" sz="3000" dirty="0"/>
              <a:t> = new Test();  </a:t>
            </a:r>
          </a:p>
          <a:p>
            <a:pPr marL="0" indent="0">
              <a:buNone/>
            </a:pPr>
            <a:r>
              <a:rPr lang="en-US" sz="3000" dirty="0"/>
              <a:t>     </a:t>
            </a:r>
            <a:r>
              <a:rPr lang="en-US" sz="3000" dirty="0" err="1" smtClean="0"/>
              <a:t>System.</a:t>
            </a:r>
            <a:r>
              <a:rPr lang="en-US" sz="3000" i="1" dirty="0" err="1" smtClean="0"/>
              <a:t>out.println</a:t>
            </a:r>
            <a:r>
              <a:rPr lang="en-US" sz="3000" i="1" dirty="0" smtClean="0"/>
              <a:t>(</a:t>
            </a:r>
            <a:r>
              <a:rPr lang="en-US" sz="3000" i="1" dirty="0" err="1" smtClean="0"/>
              <a:t>obj.function</a:t>
            </a:r>
            <a:r>
              <a:rPr lang="en-US" sz="3000" i="1" dirty="0" smtClean="0"/>
              <a:t>(1. , </a:t>
            </a:r>
            <a:r>
              <a:rPr lang="en-US" sz="3000" i="1" dirty="0"/>
              <a:t>20));    </a:t>
            </a:r>
            <a:r>
              <a:rPr lang="en-US" sz="3000" i="1" dirty="0" smtClean="0"/>
              <a:t>}  }  </a:t>
            </a:r>
          </a:p>
          <a:p>
            <a:pPr marL="0" indent="0">
              <a:buNone/>
            </a:pPr>
            <a:endParaRPr lang="en-US" sz="3000" i="1" dirty="0"/>
          </a:p>
          <a:p>
            <a:pPr marL="0" indent="0">
              <a:buNone/>
            </a:pPr>
            <a:r>
              <a:rPr lang="en-US" sz="2800" dirty="0"/>
              <a:t>a) </a:t>
            </a:r>
            <a:r>
              <a:rPr lang="en-US" sz="2800" dirty="0" smtClean="0"/>
              <a:t>Rani			b</a:t>
            </a:r>
            <a:r>
              <a:rPr lang="en-US" sz="2800" dirty="0"/>
              <a:t>) </a:t>
            </a:r>
            <a:r>
              <a:rPr lang="en-US" sz="2800" dirty="0" err="1"/>
              <a:t>Raju</a:t>
            </a:r>
            <a:endParaRPr lang="en-US" sz="2800" dirty="0"/>
          </a:p>
          <a:p>
            <a:pPr marL="0" indent="0">
              <a:buNone/>
            </a:pPr>
            <a:r>
              <a:rPr lang="en-US" sz="2800" dirty="0"/>
              <a:t>c) Compilation </a:t>
            </a:r>
            <a:r>
              <a:rPr lang="en-US" sz="2800" dirty="0" smtClean="0"/>
              <a:t>error	d)Runtime </a:t>
            </a:r>
            <a:r>
              <a:rPr lang="en-US" sz="2800" dirty="0"/>
              <a:t>error</a:t>
            </a:r>
          </a:p>
          <a:p>
            <a:pPr marL="0" indent="0">
              <a:buNone/>
            </a:pPr>
            <a:endParaRPr lang="en-US" sz="3000" dirty="0"/>
          </a:p>
        </p:txBody>
      </p:sp>
    </p:spTree>
    <p:extLst>
      <p:ext uri="{BB962C8B-B14F-4D97-AF65-F5344CB8AC3E}">
        <p14:creationId xmlns:p14="http://schemas.microsoft.com/office/powerpoint/2010/main" val="2785283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Ans</a:t>
            </a:r>
            <a:r>
              <a:rPr lang="en-US" dirty="0" smtClean="0"/>
              <a:t>: a</a:t>
            </a:r>
          </a:p>
          <a:p>
            <a:pPr marL="0" indent="0">
              <a:buNone/>
            </a:pPr>
            <a:r>
              <a:rPr lang="en-US" b="1" dirty="0"/>
              <a:t>Explanation: </a:t>
            </a:r>
            <a:r>
              <a:rPr lang="en-US" dirty="0"/>
              <a:t>This one is really simple. Different type of arguments contribute towards method overloading as the signature of methods is changed with type of attributes. Whichever matches the attributes is obviously called in Method Overloading. Here we are pass first attributes double not float.</a:t>
            </a:r>
          </a:p>
        </p:txBody>
      </p:sp>
    </p:spTree>
    <p:extLst>
      <p:ext uri="{BB962C8B-B14F-4D97-AF65-F5344CB8AC3E}">
        <p14:creationId xmlns:p14="http://schemas.microsoft.com/office/powerpoint/2010/main" val="1559813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US" b="1" dirty="0" smtClean="0"/>
              <a:t>17. Which </a:t>
            </a:r>
            <a:r>
              <a:rPr lang="en-US" b="1" dirty="0"/>
              <a:t>polymorphism behavior do you see in below class</a:t>
            </a:r>
            <a:r>
              <a:rPr lang="en-US" b="1" dirty="0" smtClean="0"/>
              <a:t>?</a:t>
            </a:r>
          </a:p>
          <a:p>
            <a:pPr marL="0" indent="0">
              <a:buNone/>
            </a:pPr>
            <a:r>
              <a:rPr lang="en-US" dirty="0"/>
              <a:t>class Paint {</a:t>
            </a:r>
          </a:p>
          <a:p>
            <a:pPr marL="0" indent="0">
              <a:buNone/>
            </a:pPr>
            <a:r>
              <a:rPr lang="en-US" dirty="0"/>
              <a:t>	public void Color(int x) </a:t>
            </a:r>
            <a:r>
              <a:rPr lang="en-US" dirty="0" smtClean="0"/>
              <a:t>{ }</a:t>
            </a:r>
            <a:endParaRPr lang="en-US" dirty="0"/>
          </a:p>
          <a:p>
            <a:pPr marL="0" indent="0">
              <a:buNone/>
            </a:pPr>
            <a:r>
              <a:rPr lang="en-US" dirty="0"/>
              <a:t>	public void Color(int x, int y) </a:t>
            </a:r>
            <a:r>
              <a:rPr lang="en-US" dirty="0" smtClean="0"/>
              <a:t>{ }</a:t>
            </a:r>
            <a:endParaRPr lang="en-US" dirty="0"/>
          </a:p>
          <a:p>
            <a:pPr marL="0" indent="0">
              <a:buNone/>
            </a:pPr>
            <a:r>
              <a:rPr lang="en-US" dirty="0"/>
              <a:t>	public void Color(int x, int y, int z) </a:t>
            </a:r>
            <a:r>
              <a:rPr lang="en-US" dirty="0" smtClean="0"/>
              <a:t>{ }</a:t>
            </a:r>
            <a:endParaRPr lang="en-US" dirty="0"/>
          </a:p>
          <a:p>
            <a:pPr marL="0" indent="0">
              <a:buNone/>
            </a:pPr>
            <a:r>
              <a:rPr lang="en-US" dirty="0" smtClean="0"/>
              <a:t>}</a:t>
            </a:r>
          </a:p>
          <a:p>
            <a:pPr marL="0" indent="0">
              <a:buNone/>
            </a:pPr>
            <a:r>
              <a:rPr lang="en-US" dirty="0"/>
              <a:t>a) Method overloading</a:t>
            </a:r>
          </a:p>
          <a:p>
            <a:pPr marL="0" indent="0">
              <a:buNone/>
            </a:pPr>
            <a:r>
              <a:rPr lang="en-US" dirty="0"/>
              <a:t>b) Constructor overloading</a:t>
            </a:r>
          </a:p>
          <a:p>
            <a:pPr marL="0" indent="0">
              <a:buNone/>
            </a:pPr>
            <a:r>
              <a:rPr lang="en-US" dirty="0"/>
              <a:t>c) Method overriding</a:t>
            </a:r>
          </a:p>
          <a:p>
            <a:pPr marL="0" indent="0">
              <a:buNone/>
            </a:pPr>
            <a:r>
              <a:rPr lang="en-US" dirty="0" smtClean="0"/>
              <a:t>d)Run </a:t>
            </a:r>
            <a:r>
              <a:rPr lang="en-US" dirty="0"/>
              <a:t>time polymorphism</a:t>
            </a:r>
          </a:p>
          <a:p>
            <a:pPr marL="0" indent="0">
              <a:buNone/>
            </a:pPr>
            <a:endParaRPr lang="en-US" dirty="0"/>
          </a:p>
        </p:txBody>
      </p:sp>
    </p:spTree>
    <p:extLst>
      <p:ext uri="{BB962C8B-B14F-4D97-AF65-F5344CB8AC3E}">
        <p14:creationId xmlns:p14="http://schemas.microsoft.com/office/powerpoint/2010/main" val="2785283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a:t>
            </a:r>
            <a:r>
              <a:rPr lang="en-US" dirty="0"/>
              <a:t>: </a:t>
            </a:r>
            <a:r>
              <a:rPr lang="en-US" dirty="0" smtClean="0"/>
              <a:t>a</a:t>
            </a:r>
          </a:p>
          <a:p>
            <a:pPr marL="0" indent="0">
              <a:buNone/>
            </a:pPr>
            <a:r>
              <a:rPr lang="en-US" dirty="0"/>
              <a:t>Method with same name with different number of arguments or same number of arguments with different data types is method overloading in java programming.</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9813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2300" dirty="0" smtClean="0"/>
              <a:t>18. class </a:t>
            </a:r>
            <a:r>
              <a:rPr lang="en-US" sz="2300" dirty="0"/>
              <a:t>Father </a:t>
            </a:r>
            <a:r>
              <a:rPr lang="en-US" sz="2300" dirty="0" smtClean="0"/>
              <a:t>{</a:t>
            </a:r>
            <a:endParaRPr lang="en-US" sz="2300" dirty="0"/>
          </a:p>
          <a:p>
            <a:pPr marL="0" indent="0">
              <a:buNone/>
            </a:pPr>
            <a:r>
              <a:rPr lang="en-US" sz="2300" dirty="0"/>
              <a:t>	public void car() {</a:t>
            </a:r>
          </a:p>
          <a:p>
            <a:pPr marL="0" indent="0">
              <a:buNone/>
            </a:pPr>
            <a:r>
              <a:rPr lang="en-US" sz="2300" dirty="0"/>
              <a:t>	</a:t>
            </a:r>
            <a:r>
              <a:rPr lang="en-US" sz="2300" dirty="0" smtClean="0"/>
              <a:t>System.out.println</a:t>
            </a:r>
            <a:r>
              <a:rPr lang="en-US" sz="2300" dirty="0"/>
              <a:t>("Father's Car</a:t>
            </a:r>
            <a:r>
              <a:rPr lang="en-US" sz="2300" dirty="0" smtClean="0"/>
              <a:t>"); } }</a:t>
            </a:r>
            <a:r>
              <a:rPr lang="en-US" sz="2300" dirty="0"/>
              <a:t>	</a:t>
            </a:r>
          </a:p>
          <a:p>
            <a:pPr marL="0" indent="0">
              <a:buNone/>
            </a:pPr>
            <a:r>
              <a:rPr lang="en-US" sz="2300" dirty="0"/>
              <a:t>class Son extends Father </a:t>
            </a:r>
            <a:r>
              <a:rPr lang="en-US" sz="2300" dirty="0" smtClean="0"/>
              <a:t>{</a:t>
            </a:r>
            <a:endParaRPr lang="en-US" sz="2300" dirty="0"/>
          </a:p>
          <a:p>
            <a:pPr marL="0" indent="0">
              <a:buNone/>
            </a:pPr>
            <a:r>
              <a:rPr lang="en-US" sz="2300" dirty="0"/>
              <a:t>	public void car() {</a:t>
            </a:r>
          </a:p>
          <a:p>
            <a:pPr marL="0" indent="0">
              <a:buNone/>
            </a:pPr>
            <a:r>
              <a:rPr lang="en-US" sz="2300" dirty="0"/>
              <a:t>		System.out.println("Son's Car</a:t>
            </a:r>
            <a:r>
              <a:rPr lang="en-US" sz="2300" dirty="0" smtClean="0"/>
              <a:t>"); } }</a:t>
            </a:r>
            <a:r>
              <a:rPr lang="en-US" sz="2300" dirty="0"/>
              <a:t>	</a:t>
            </a:r>
          </a:p>
          <a:p>
            <a:pPr marL="0" indent="0">
              <a:buNone/>
            </a:pPr>
            <a:r>
              <a:rPr lang="en-US" sz="2300" dirty="0"/>
              <a:t>public class Sample </a:t>
            </a:r>
            <a:r>
              <a:rPr lang="en-US" sz="2300" dirty="0" smtClean="0"/>
              <a:t>{</a:t>
            </a:r>
            <a:endParaRPr lang="en-US" sz="2300" dirty="0"/>
          </a:p>
          <a:p>
            <a:pPr marL="0" indent="0">
              <a:buNone/>
            </a:pPr>
            <a:r>
              <a:rPr lang="en-US" sz="2300" dirty="0"/>
              <a:t>	public static void main(String[] args) </a:t>
            </a:r>
            <a:r>
              <a:rPr lang="en-US" sz="2300" dirty="0" smtClean="0"/>
              <a:t>{</a:t>
            </a:r>
            <a:endParaRPr lang="en-US" sz="2300" dirty="0"/>
          </a:p>
          <a:p>
            <a:pPr marL="0" indent="0">
              <a:buNone/>
            </a:pPr>
            <a:r>
              <a:rPr lang="en-US" sz="2300" dirty="0"/>
              <a:t>		Son john = new Son();</a:t>
            </a:r>
          </a:p>
          <a:p>
            <a:pPr marL="0" indent="0">
              <a:buNone/>
            </a:pPr>
            <a:r>
              <a:rPr lang="en-US" sz="2300" dirty="0"/>
              <a:t>		</a:t>
            </a:r>
            <a:r>
              <a:rPr lang="en-US" sz="2300" dirty="0" err="1"/>
              <a:t>john.car</a:t>
            </a:r>
            <a:r>
              <a:rPr lang="en-US" sz="2300" dirty="0" smtClean="0"/>
              <a:t>(); } }</a:t>
            </a:r>
          </a:p>
          <a:p>
            <a:pPr marL="0" indent="0">
              <a:buNone/>
            </a:pPr>
            <a:endParaRPr lang="en-US" sz="2300" dirty="0"/>
          </a:p>
          <a:p>
            <a:pPr marL="0" indent="0">
              <a:buNone/>
            </a:pPr>
            <a:r>
              <a:rPr lang="en-US" sz="2300" dirty="0"/>
              <a:t>a) Father’s </a:t>
            </a:r>
            <a:r>
              <a:rPr lang="en-US" sz="2300" dirty="0" smtClean="0"/>
              <a:t>Car					b</a:t>
            </a:r>
            <a:r>
              <a:rPr lang="en-US" sz="2300" dirty="0"/>
              <a:t>) Son’s Car</a:t>
            </a:r>
          </a:p>
          <a:p>
            <a:pPr marL="0" indent="0">
              <a:buNone/>
            </a:pPr>
            <a:r>
              <a:rPr lang="en-US" sz="2300" dirty="0" smtClean="0"/>
              <a:t>c)There </a:t>
            </a:r>
            <a:r>
              <a:rPr lang="en-US" sz="2300" dirty="0"/>
              <a:t>is an ambiguity, so no one </a:t>
            </a:r>
            <a:r>
              <a:rPr lang="en-US" sz="2300" dirty="0" smtClean="0"/>
              <a:t>Car		d</a:t>
            </a:r>
            <a:r>
              <a:rPr lang="en-US" sz="2300" dirty="0"/>
              <a:t>) Compiler Error</a:t>
            </a:r>
          </a:p>
          <a:p>
            <a:pPr marL="0" indent="0">
              <a:buNone/>
            </a:pPr>
            <a:r>
              <a:rPr lang="en-US" sz="2300" dirty="0"/>
              <a:t>	</a:t>
            </a:r>
          </a:p>
        </p:txBody>
      </p:sp>
    </p:spTree>
    <p:extLst>
      <p:ext uri="{BB962C8B-B14F-4D97-AF65-F5344CB8AC3E}">
        <p14:creationId xmlns:p14="http://schemas.microsoft.com/office/powerpoint/2010/main" val="3668514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smtClean="0"/>
              <a:t>Answer</a:t>
            </a:r>
            <a:r>
              <a:rPr lang="en-US" dirty="0"/>
              <a:t>: </a:t>
            </a:r>
            <a:r>
              <a:rPr lang="en-US" dirty="0" smtClean="0"/>
              <a:t>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339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1800" dirty="0" smtClean="0"/>
              <a:t>19. class A{</a:t>
            </a:r>
            <a:endParaRPr lang="en-US" sz="1800" dirty="0"/>
          </a:p>
          <a:p>
            <a:pPr marL="0" indent="0">
              <a:buNone/>
            </a:pPr>
            <a:r>
              <a:rPr lang="en-US" sz="1800" dirty="0"/>
              <a:t>	int i;</a:t>
            </a:r>
          </a:p>
          <a:p>
            <a:pPr marL="0" indent="0">
              <a:buNone/>
            </a:pPr>
            <a:r>
              <a:rPr lang="en-US" sz="1800" dirty="0"/>
              <a:t>	A</a:t>
            </a:r>
            <a:r>
              <a:rPr lang="en-US" sz="1800" dirty="0" smtClean="0"/>
              <a:t>() {</a:t>
            </a:r>
            <a:endParaRPr lang="en-US" sz="1800" dirty="0"/>
          </a:p>
          <a:p>
            <a:pPr marL="0" indent="0">
              <a:buNone/>
            </a:pPr>
            <a:r>
              <a:rPr lang="en-US" sz="1800" dirty="0"/>
              <a:t>	</a:t>
            </a:r>
            <a:r>
              <a:rPr lang="en-US" sz="1800" dirty="0" smtClean="0"/>
              <a:t>i=10; }</a:t>
            </a:r>
            <a:endParaRPr lang="en-US" sz="1800" dirty="0"/>
          </a:p>
          <a:p>
            <a:pPr marL="0" indent="0">
              <a:buNone/>
            </a:pPr>
            <a:r>
              <a:rPr lang="en-US" sz="1800" dirty="0"/>
              <a:t>	void f1</a:t>
            </a:r>
            <a:r>
              <a:rPr lang="en-US" sz="1800" dirty="0" smtClean="0"/>
              <a:t>() {</a:t>
            </a:r>
            <a:endParaRPr lang="en-US" sz="1800" dirty="0"/>
          </a:p>
          <a:p>
            <a:pPr marL="0" indent="0">
              <a:buNone/>
            </a:pPr>
            <a:r>
              <a:rPr lang="en-US" sz="1800" dirty="0"/>
              <a:t>	</a:t>
            </a:r>
            <a:r>
              <a:rPr lang="en-US" sz="1800" dirty="0" err="1" smtClean="0"/>
              <a:t>System.out.print</a:t>
            </a:r>
            <a:r>
              <a:rPr lang="en-US" sz="1800" dirty="0" smtClean="0"/>
              <a:t>("</a:t>
            </a:r>
            <a:r>
              <a:rPr lang="en-US" sz="1800" dirty="0"/>
              <a:t>in class A, f1</a:t>
            </a:r>
            <a:r>
              <a:rPr lang="en-US" sz="1800" dirty="0" smtClean="0"/>
              <a:t>()"); } }</a:t>
            </a:r>
            <a:endParaRPr lang="en-US" sz="1800" dirty="0"/>
          </a:p>
          <a:p>
            <a:pPr marL="0" indent="0">
              <a:buNone/>
            </a:pPr>
            <a:r>
              <a:rPr lang="en-US" sz="1800" dirty="0"/>
              <a:t>class B extends </a:t>
            </a:r>
            <a:r>
              <a:rPr lang="en-US" sz="1800" dirty="0" smtClean="0"/>
              <a:t>A {</a:t>
            </a:r>
            <a:endParaRPr lang="en-US" sz="1800" dirty="0"/>
          </a:p>
          <a:p>
            <a:pPr marL="0" indent="0">
              <a:buNone/>
            </a:pPr>
            <a:r>
              <a:rPr lang="en-US" sz="1800" dirty="0"/>
              <a:t>	int i;</a:t>
            </a:r>
          </a:p>
          <a:p>
            <a:pPr marL="0" indent="0">
              <a:buNone/>
            </a:pPr>
            <a:r>
              <a:rPr lang="en-US" sz="1800" dirty="0"/>
              <a:t>	B</a:t>
            </a:r>
            <a:r>
              <a:rPr lang="en-US" sz="1800" dirty="0" smtClean="0"/>
              <a:t>() {</a:t>
            </a:r>
            <a:endParaRPr lang="en-US" sz="1800" dirty="0"/>
          </a:p>
          <a:p>
            <a:pPr marL="0" indent="0">
              <a:buNone/>
            </a:pPr>
            <a:r>
              <a:rPr lang="en-US" sz="1800" dirty="0"/>
              <a:t>	</a:t>
            </a:r>
            <a:r>
              <a:rPr lang="en-US" sz="1800" dirty="0" smtClean="0"/>
              <a:t>i=7; }</a:t>
            </a:r>
            <a:endParaRPr lang="en-US" sz="1800" dirty="0"/>
          </a:p>
          <a:p>
            <a:pPr marL="0" indent="0">
              <a:buNone/>
            </a:pPr>
            <a:r>
              <a:rPr lang="en-US" sz="1800" dirty="0"/>
              <a:t>	void f1</a:t>
            </a:r>
            <a:r>
              <a:rPr lang="en-US" sz="1800" dirty="0" smtClean="0"/>
              <a:t>() {</a:t>
            </a:r>
            <a:endParaRPr lang="en-US" sz="1800" dirty="0"/>
          </a:p>
          <a:p>
            <a:pPr marL="0" indent="0">
              <a:buNone/>
            </a:pPr>
            <a:r>
              <a:rPr lang="en-US" sz="1800" dirty="0"/>
              <a:t>	</a:t>
            </a:r>
            <a:r>
              <a:rPr lang="en-US" sz="1800" dirty="0" smtClean="0"/>
              <a:t>System.out.println</a:t>
            </a:r>
            <a:r>
              <a:rPr lang="en-US" sz="1800" dirty="0"/>
              <a:t>("in class B, f1</a:t>
            </a:r>
            <a:r>
              <a:rPr lang="en-US" sz="1800" dirty="0" smtClean="0"/>
              <a:t>()");  } }</a:t>
            </a:r>
            <a:endParaRPr lang="en-US" sz="1800" dirty="0"/>
          </a:p>
          <a:p>
            <a:pPr marL="0" indent="0">
              <a:buNone/>
            </a:pPr>
            <a:r>
              <a:rPr lang="en-US" sz="1800" dirty="0"/>
              <a:t>class </a:t>
            </a:r>
            <a:r>
              <a:rPr lang="en-US" sz="1800" dirty="0" smtClean="0"/>
              <a:t>Test {</a:t>
            </a:r>
            <a:endParaRPr lang="en-US" sz="1800" dirty="0"/>
          </a:p>
          <a:p>
            <a:pPr marL="0" indent="0">
              <a:buNone/>
            </a:pPr>
            <a:r>
              <a:rPr lang="en-US" sz="1800" dirty="0"/>
              <a:t>	public static void main(String args</a:t>
            </a:r>
            <a:r>
              <a:rPr lang="en-US" sz="1800" dirty="0" smtClean="0"/>
              <a:t>[]) {</a:t>
            </a:r>
            <a:endParaRPr lang="en-US" sz="1800" dirty="0"/>
          </a:p>
          <a:p>
            <a:pPr marL="0" indent="0">
              <a:buNone/>
            </a:pPr>
            <a:r>
              <a:rPr lang="en-US" sz="1800" dirty="0"/>
              <a:t>	</a:t>
            </a:r>
            <a:r>
              <a:rPr lang="en-US" sz="1800" dirty="0" smtClean="0"/>
              <a:t>A </a:t>
            </a:r>
            <a:r>
              <a:rPr lang="en-US" sz="1800" dirty="0" err="1"/>
              <a:t>a</a:t>
            </a:r>
            <a:r>
              <a:rPr lang="en-US" sz="1800" dirty="0"/>
              <a:t> = new B();</a:t>
            </a:r>
          </a:p>
          <a:p>
            <a:pPr marL="0" indent="0">
              <a:buNone/>
            </a:pPr>
            <a:r>
              <a:rPr lang="en-US" sz="1800" dirty="0"/>
              <a:t>	</a:t>
            </a:r>
            <a:r>
              <a:rPr lang="en-US" sz="1800" dirty="0" smtClean="0"/>
              <a:t>a.f1</a:t>
            </a:r>
            <a:r>
              <a:rPr lang="en-US" sz="1800" dirty="0"/>
              <a:t>();</a:t>
            </a:r>
          </a:p>
          <a:p>
            <a:pPr marL="0" indent="0">
              <a:buNone/>
            </a:pPr>
            <a:r>
              <a:rPr lang="en-US" sz="1800" dirty="0"/>
              <a:t>	</a:t>
            </a:r>
            <a:r>
              <a:rPr lang="en-US" sz="1800" dirty="0" err="1" smtClean="0"/>
              <a:t>System.out.println</a:t>
            </a:r>
            <a:r>
              <a:rPr lang="en-US" sz="1800" dirty="0" smtClean="0"/>
              <a:t>(</a:t>
            </a:r>
            <a:r>
              <a:rPr lang="en-US" sz="1800" dirty="0" err="1" smtClean="0"/>
              <a:t>a.i</a:t>
            </a:r>
            <a:r>
              <a:rPr lang="en-US" sz="1800" dirty="0" smtClean="0"/>
              <a:t>); } } </a:t>
            </a:r>
            <a:endParaRPr lang="en-US" sz="1800" dirty="0"/>
          </a:p>
          <a:p>
            <a:pPr marL="0" indent="0">
              <a:buNone/>
            </a:pPr>
            <a:r>
              <a:rPr lang="en-US" sz="1800" dirty="0"/>
              <a:t>	</a:t>
            </a:r>
          </a:p>
        </p:txBody>
      </p:sp>
      <p:sp>
        <p:nvSpPr>
          <p:cNvPr id="4" name="TextBox 3"/>
          <p:cNvSpPr txBox="1"/>
          <p:nvPr/>
        </p:nvSpPr>
        <p:spPr>
          <a:xfrm>
            <a:off x="5867400" y="1143000"/>
            <a:ext cx="2362200" cy="1200329"/>
          </a:xfrm>
          <a:prstGeom prst="rect">
            <a:avLst/>
          </a:prstGeom>
          <a:noFill/>
        </p:spPr>
        <p:txBody>
          <a:bodyPr wrap="square" rtlCol="0">
            <a:spAutoFit/>
          </a:bodyPr>
          <a:lstStyle/>
          <a:p>
            <a:r>
              <a:rPr lang="en-US" b="1" dirty="0" smtClean="0"/>
              <a:t>a) </a:t>
            </a:r>
            <a:r>
              <a:rPr lang="en-US" b="1" dirty="0"/>
              <a:t>in class B, f1</a:t>
            </a:r>
            <a:r>
              <a:rPr lang="en-US" b="1" dirty="0" smtClean="0"/>
              <a:t>() 10</a:t>
            </a:r>
            <a:endParaRPr lang="en-US" b="1" dirty="0"/>
          </a:p>
          <a:p>
            <a:r>
              <a:rPr lang="en-US" b="1" dirty="0" smtClean="0"/>
              <a:t>b) </a:t>
            </a:r>
            <a:r>
              <a:rPr lang="en-US" b="1" dirty="0"/>
              <a:t>in class B, f1() </a:t>
            </a:r>
            <a:r>
              <a:rPr lang="en-US" b="1" dirty="0" smtClean="0"/>
              <a:t>7</a:t>
            </a:r>
          </a:p>
          <a:p>
            <a:r>
              <a:rPr lang="en-US" b="1" dirty="0" smtClean="0"/>
              <a:t>c) Error</a:t>
            </a:r>
          </a:p>
          <a:p>
            <a:r>
              <a:rPr lang="en-US" b="1" smtClean="0"/>
              <a:t>d)in </a:t>
            </a:r>
            <a:r>
              <a:rPr lang="en-US" b="1" dirty="0"/>
              <a:t>class </a:t>
            </a:r>
            <a:r>
              <a:rPr lang="en-US" b="1" dirty="0" smtClean="0"/>
              <a:t>A, </a:t>
            </a:r>
            <a:r>
              <a:rPr lang="en-US" b="1" dirty="0"/>
              <a:t>f1() 10</a:t>
            </a:r>
          </a:p>
        </p:txBody>
      </p:sp>
    </p:spTree>
    <p:extLst>
      <p:ext uri="{BB962C8B-B14F-4D97-AF65-F5344CB8AC3E}">
        <p14:creationId xmlns:p14="http://schemas.microsoft.com/office/powerpoint/2010/main" val="3668514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smtClean="0"/>
              <a:t>a</a:t>
            </a:r>
            <a:endParaRPr lang="en-US" dirty="0"/>
          </a:p>
          <a:p>
            <a:pPr marL="0" indent="0">
              <a:buNone/>
            </a:pPr>
            <a:r>
              <a:rPr lang="en-US" dirty="0"/>
              <a:t>Dynamic polymorphism applicable on methods, not on </a:t>
            </a:r>
            <a:r>
              <a:rPr lang="en-US" dirty="0" smtClean="0"/>
              <a:t>variables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339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pPr marL="0" indent="0">
              <a:buNone/>
            </a:pPr>
            <a:r>
              <a:rPr lang="en-US" sz="2600" dirty="0" smtClean="0"/>
              <a:t>2. class A { </a:t>
            </a:r>
            <a:endParaRPr lang="en-US" sz="2600" dirty="0"/>
          </a:p>
          <a:p>
            <a:pPr marL="0" indent="0">
              <a:buNone/>
            </a:pPr>
            <a:r>
              <a:rPr lang="en-US" sz="2600" dirty="0"/>
              <a:t>    public void </a:t>
            </a:r>
            <a:r>
              <a:rPr lang="en-US" sz="2600" dirty="0" err="1"/>
              <a:t>getData</a:t>
            </a:r>
            <a:r>
              <a:rPr lang="en-US" sz="2600" dirty="0"/>
              <a:t>() </a:t>
            </a:r>
            <a:r>
              <a:rPr lang="en-US" sz="2600" dirty="0" smtClean="0"/>
              <a:t>{ </a:t>
            </a:r>
            <a:endParaRPr lang="en-US" sz="2600" dirty="0"/>
          </a:p>
          <a:p>
            <a:pPr marL="0" indent="0">
              <a:buNone/>
            </a:pPr>
            <a:r>
              <a:rPr lang="en-US" sz="2600" dirty="0"/>
              <a:t>        </a:t>
            </a:r>
            <a:r>
              <a:rPr lang="en-US" sz="2600" dirty="0" err="1"/>
              <a:t>System.</a:t>
            </a:r>
            <a:r>
              <a:rPr lang="en-US" sz="2600" i="1" dirty="0" err="1"/>
              <a:t>out.print</a:t>
            </a:r>
            <a:r>
              <a:rPr lang="en-US" sz="2600" i="1" dirty="0"/>
              <a:t>("A"); </a:t>
            </a:r>
            <a:r>
              <a:rPr lang="en-US" sz="2600" i="1" dirty="0" smtClean="0"/>
              <a:t>}  }</a:t>
            </a:r>
            <a:endParaRPr lang="en-US" sz="2600" i="1" dirty="0"/>
          </a:p>
          <a:p>
            <a:pPr marL="0" indent="0">
              <a:buNone/>
            </a:pPr>
            <a:r>
              <a:rPr lang="en-US" sz="2600" dirty="0" smtClean="0"/>
              <a:t>class </a:t>
            </a:r>
            <a:r>
              <a:rPr lang="en-US" sz="2600" dirty="0"/>
              <a:t>B extends A </a:t>
            </a:r>
            <a:r>
              <a:rPr lang="en-US" sz="2600" dirty="0" smtClean="0"/>
              <a:t>{ </a:t>
            </a:r>
            <a:endParaRPr lang="en-US" sz="2600" dirty="0"/>
          </a:p>
          <a:p>
            <a:pPr marL="0" indent="0">
              <a:buNone/>
            </a:pPr>
            <a:r>
              <a:rPr lang="en-US" sz="2600" dirty="0"/>
              <a:t>    protected void </a:t>
            </a:r>
            <a:r>
              <a:rPr lang="en-US" sz="2600" dirty="0" err="1"/>
              <a:t>getData</a:t>
            </a:r>
            <a:r>
              <a:rPr lang="en-US" sz="2600" dirty="0" smtClean="0"/>
              <a:t>()</a:t>
            </a:r>
            <a:r>
              <a:rPr lang="en-US" sz="2600" dirty="0"/>
              <a:t> </a:t>
            </a:r>
            <a:r>
              <a:rPr lang="en-US" sz="2600" dirty="0" smtClean="0"/>
              <a:t> { </a:t>
            </a:r>
            <a:endParaRPr lang="en-US" sz="2600" dirty="0"/>
          </a:p>
          <a:p>
            <a:pPr marL="0" indent="0">
              <a:buNone/>
            </a:pPr>
            <a:r>
              <a:rPr lang="en-US" sz="2600" dirty="0"/>
              <a:t>        </a:t>
            </a:r>
            <a:r>
              <a:rPr lang="en-US" sz="2600" dirty="0" err="1"/>
              <a:t>System.</a:t>
            </a:r>
            <a:r>
              <a:rPr lang="en-US" sz="2600" i="1" dirty="0" err="1"/>
              <a:t>out.print</a:t>
            </a:r>
            <a:r>
              <a:rPr lang="en-US" sz="2600" i="1" dirty="0"/>
              <a:t>("B"); </a:t>
            </a:r>
            <a:r>
              <a:rPr lang="en-US" sz="2600" i="1" dirty="0" smtClean="0"/>
              <a:t> } }</a:t>
            </a:r>
            <a:endParaRPr lang="en-US" sz="2600" i="1" dirty="0"/>
          </a:p>
          <a:p>
            <a:pPr marL="0" indent="0">
              <a:buNone/>
            </a:pPr>
            <a:r>
              <a:rPr lang="en-US" sz="2600" dirty="0" smtClean="0"/>
              <a:t>public </a:t>
            </a:r>
            <a:r>
              <a:rPr lang="en-US" sz="2600" dirty="0"/>
              <a:t>class Test </a:t>
            </a:r>
            <a:r>
              <a:rPr lang="en-US" sz="2600" dirty="0" smtClean="0"/>
              <a:t> { </a:t>
            </a:r>
            <a:endParaRPr lang="en-US" sz="2600" dirty="0"/>
          </a:p>
          <a:p>
            <a:pPr marL="0" indent="0">
              <a:buNone/>
            </a:pPr>
            <a:r>
              <a:rPr lang="en-US" sz="2600" dirty="0"/>
              <a:t>    public static void main(String[] args) </a:t>
            </a:r>
            <a:r>
              <a:rPr lang="en-US" sz="2600" dirty="0" smtClean="0"/>
              <a:t> { </a:t>
            </a:r>
            <a:endParaRPr lang="en-US" sz="2600" dirty="0"/>
          </a:p>
          <a:p>
            <a:pPr marL="0" indent="0">
              <a:buNone/>
            </a:pPr>
            <a:r>
              <a:rPr lang="en-US" sz="2600" dirty="0"/>
              <a:t>        A </a:t>
            </a:r>
            <a:r>
              <a:rPr lang="en-US" sz="2600" dirty="0" err="1"/>
              <a:t>a</a:t>
            </a:r>
            <a:r>
              <a:rPr lang="en-US" sz="2600" dirty="0"/>
              <a:t> = new B(); </a:t>
            </a:r>
          </a:p>
          <a:p>
            <a:pPr marL="0" indent="0">
              <a:buNone/>
            </a:pPr>
            <a:r>
              <a:rPr lang="en-US" sz="2600" dirty="0"/>
              <a:t>        </a:t>
            </a:r>
            <a:r>
              <a:rPr lang="en-US" sz="2600" dirty="0" err="1"/>
              <a:t>a.getData</a:t>
            </a:r>
            <a:r>
              <a:rPr lang="en-US" sz="2600" dirty="0"/>
              <a:t>(); </a:t>
            </a:r>
            <a:r>
              <a:rPr lang="en-US" sz="2600" dirty="0" smtClean="0"/>
              <a:t>	}  }</a:t>
            </a:r>
          </a:p>
          <a:p>
            <a:pPr marL="0" indent="0">
              <a:buNone/>
            </a:pPr>
            <a:r>
              <a:rPr lang="en-US" sz="2800" dirty="0" smtClean="0"/>
              <a:t>a) Compilation error	b) Runtime </a:t>
            </a:r>
            <a:r>
              <a:rPr lang="en-US" sz="2800" dirty="0"/>
              <a:t>error</a:t>
            </a:r>
          </a:p>
          <a:p>
            <a:pPr marL="0" indent="0">
              <a:buNone/>
            </a:pPr>
            <a:r>
              <a:rPr lang="en-US" sz="2800" dirty="0" smtClean="0"/>
              <a:t>c) A				d)B</a:t>
            </a:r>
            <a:endParaRPr lang="en-US" sz="2800" dirty="0"/>
          </a:p>
          <a:p>
            <a:pPr marL="0" indent="0">
              <a:buNone/>
            </a:pPr>
            <a:endParaRPr lang="en-US" sz="2600" dirty="0"/>
          </a:p>
          <a:p>
            <a:pPr marL="0" indent="0">
              <a:buNone/>
            </a:pPr>
            <a:r>
              <a:rPr lang="en-US" sz="2600" dirty="0"/>
              <a:t>   </a:t>
            </a:r>
          </a:p>
        </p:txBody>
      </p:sp>
    </p:spTree>
    <p:extLst>
      <p:ext uri="{BB962C8B-B14F-4D97-AF65-F5344CB8AC3E}">
        <p14:creationId xmlns:p14="http://schemas.microsoft.com/office/powerpoint/2010/main" val="4248306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5973763"/>
          </a:xfrm>
        </p:spPr>
        <p:txBody>
          <a:bodyPr>
            <a:normAutofit fontScale="62500" lnSpcReduction="20000"/>
          </a:bodyPr>
          <a:lstStyle/>
          <a:p>
            <a:pPr marL="0" indent="0">
              <a:buNone/>
            </a:pPr>
            <a:r>
              <a:rPr lang="en-US" dirty="0" smtClean="0"/>
              <a:t>20</a:t>
            </a:r>
            <a:r>
              <a:rPr lang="en-US" dirty="0"/>
              <a:t>. public class Test {</a:t>
            </a:r>
          </a:p>
          <a:p>
            <a:pPr marL="0" indent="0">
              <a:buNone/>
            </a:pPr>
            <a:r>
              <a:rPr lang="en-US" dirty="0"/>
              <a:t>    public void print(Integer i) {</a:t>
            </a:r>
          </a:p>
          <a:p>
            <a:pPr marL="0" indent="0">
              <a:buNone/>
            </a:pPr>
            <a:r>
              <a:rPr lang="en-US" dirty="0"/>
              <a:t>        System.out.println("Integer");</a:t>
            </a:r>
          </a:p>
          <a:p>
            <a:pPr marL="0" indent="0">
              <a:buNone/>
            </a:pPr>
            <a:r>
              <a:rPr lang="en-US" dirty="0"/>
              <a:t>    }</a:t>
            </a:r>
          </a:p>
          <a:p>
            <a:pPr marL="0" indent="0">
              <a:buNone/>
            </a:pPr>
            <a:endParaRPr lang="en-US" dirty="0"/>
          </a:p>
          <a:p>
            <a:pPr marL="0" indent="0">
              <a:buNone/>
            </a:pPr>
            <a:r>
              <a:rPr lang="en-US" dirty="0"/>
              <a:t>    public void print(int i) {</a:t>
            </a:r>
          </a:p>
          <a:p>
            <a:pPr marL="0" indent="0">
              <a:buNone/>
            </a:pPr>
            <a:r>
              <a:rPr lang="en-US" dirty="0"/>
              <a:t>        System.out.println("int");</a:t>
            </a:r>
          </a:p>
          <a:p>
            <a:pPr marL="0" indent="0">
              <a:buNone/>
            </a:pPr>
            <a:r>
              <a:rPr lang="en-US" dirty="0"/>
              <a:t>    }</a:t>
            </a:r>
          </a:p>
          <a:p>
            <a:pPr marL="0" indent="0">
              <a:buNone/>
            </a:pPr>
            <a:endParaRPr lang="en-US" dirty="0"/>
          </a:p>
          <a:p>
            <a:pPr marL="0" indent="0">
              <a:buNone/>
            </a:pPr>
            <a:r>
              <a:rPr lang="en-US" dirty="0"/>
              <a:t>    public void print(long i) {</a:t>
            </a:r>
          </a:p>
          <a:p>
            <a:pPr marL="0" indent="0">
              <a:buNone/>
            </a:pPr>
            <a:r>
              <a:rPr lang="en-US" dirty="0"/>
              <a:t>        System.out.println("long");</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Test </a:t>
            </a:r>
            <a:r>
              <a:rPr lang="en-US" dirty="0" err="1"/>
              <a:t>test</a:t>
            </a:r>
            <a:r>
              <a:rPr lang="en-US" dirty="0"/>
              <a:t> = new Test();</a:t>
            </a:r>
          </a:p>
          <a:p>
            <a:pPr marL="0" indent="0">
              <a:buNone/>
            </a:pPr>
            <a:r>
              <a:rPr lang="en-US" dirty="0"/>
              <a:t>        </a:t>
            </a:r>
            <a:r>
              <a:rPr lang="en-US" dirty="0" err="1"/>
              <a:t>test.print</a:t>
            </a:r>
            <a:r>
              <a:rPr lang="en-US" dirty="0"/>
              <a:t>(10);</a:t>
            </a:r>
          </a:p>
          <a:p>
            <a:pPr marL="0" indent="0">
              <a:buNone/>
            </a:pPr>
            <a:r>
              <a:rPr lang="en-US" dirty="0"/>
              <a:t>    }</a:t>
            </a:r>
          </a:p>
          <a:p>
            <a:pPr marL="0" indent="0">
              <a:buNone/>
            </a:pPr>
            <a:r>
              <a:rPr lang="en-US" dirty="0"/>
              <a:t>}</a:t>
            </a:r>
            <a:endParaRPr lang="en-US" dirty="0"/>
          </a:p>
        </p:txBody>
      </p:sp>
      <p:sp>
        <p:nvSpPr>
          <p:cNvPr id="6" name="TextBox 5"/>
          <p:cNvSpPr txBox="1"/>
          <p:nvPr/>
        </p:nvSpPr>
        <p:spPr>
          <a:xfrm>
            <a:off x="5715000" y="1600200"/>
            <a:ext cx="3124200" cy="2123658"/>
          </a:xfrm>
          <a:prstGeom prst="rect">
            <a:avLst/>
          </a:prstGeom>
          <a:noFill/>
        </p:spPr>
        <p:txBody>
          <a:bodyPr wrap="square" rtlCol="0">
            <a:spAutoFit/>
          </a:bodyPr>
          <a:lstStyle/>
          <a:p>
            <a:r>
              <a:rPr lang="en-US" sz="2200" b="1" dirty="0" smtClean="0"/>
              <a:t>a.The </a:t>
            </a:r>
            <a:r>
              <a:rPr lang="en-US" sz="2200" b="1" dirty="0"/>
              <a:t>program results in a compiler error (“ambiguous overload</a:t>
            </a:r>
            <a:r>
              <a:rPr lang="en-US" sz="2200" b="1" dirty="0" smtClean="0"/>
              <a:t>”)</a:t>
            </a:r>
          </a:p>
          <a:p>
            <a:r>
              <a:rPr lang="en-US" sz="2200" b="1" dirty="0" smtClean="0"/>
              <a:t>b. Long</a:t>
            </a:r>
          </a:p>
          <a:p>
            <a:r>
              <a:rPr lang="en-US" sz="2200" b="1" dirty="0" smtClean="0"/>
              <a:t>c. Integer</a:t>
            </a:r>
          </a:p>
          <a:p>
            <a:r>
              <a:rPr lang="en-US" sz="2200" b="1" dirty="0" smtClean="0"/>
              <a:t>d. </a:t>
            </a:r>
            <a:r>
              <a:rPr lang="en-US" sz="2200" b="1" dirty="0"/>
              <a:t>int</a:t>
            </a:r>
            <a:endParaRPr lang="en-US" sz="2200" b="1" dirty="0"/>
          </a:p>
        </p:txBody>
      </p:sp>
    </p:spTree>
    <p:extLst>
      <p:ext uri="{BB962C8B-B14F-4D97-AF65-F5344CB8AC3E}">
        <p14:creationId xmlns:p14="http://schemas.microsoft.com/office/powerpoint/2010/main" val="31196108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US" dirty="0" smtClean="0"/>
              <a:t>D</a:t>
            </a:r>
          </a:p>
          <a:p>
            <a:pPr marL="0" indent="0">
              <a:buNone/>
            </a:pPr>
            <a:endParaRPr lang="en-US" dirty="0"/>
          </a:p>
        </p:txBody>
      </p:sp>
    </p:spTree>
    <p:extLst>
      <p:ext uri="{BB962C8B-B14F-4D97-AF65-F5344CB8AC3E}">
        <p14:creationId xmlns:p14="http://schemas.microsoft.com/office/powerpoint/2010/main" val="1321885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indent="0">
              <a:buNone/>
            </a:pPr>
            <a:r>
              <a:rPr lang="en-US" dirty="0" smtClean="0"/>
              <a:t>21. public </a:t>
            </a:r>
            <a:r>
              <a:rPr lang="en-US" dirty="0"/>
              <a:t>class Overloaded {</a:t>
            </a:r>
          </a:p>
          <a:p>
            <a:pPr marL="0" indent="0">
              <a:buNone/>
            </a:pPr>
            <a:r>
              <a:rPr lang="en-US" dirty="0"/>
              <a:t>    public static void foo(Integer i) {</a:t>
            </a:r>
          </a:p>
          <a:p>
            <a:pPr marL="0" indent="0">
              <a:buNone/>
            </a:pPr>
            <a:r>
              <a:rPr lang="en-US" dirty="0"/>
              <a:t>        System.out.println("foo(Integer)");</a:t>
            </a:r>
          </a:p>
          <a:p>
            <a:pPr marL="0" indent="0">
              <a:buNone/>
            </a:pPr>
            <a:r>
              <a:rPr lang="en-US" dirty="0"/>
              <a:t>    }</a:t>
            </a:r>
          </a:p>
          <a:p>
            <a:pPr marL="0" indent="0">
              <a:buNone/>
            </a:pPr>
            <a:endParaRPr lang="en-US" dirty="0"/>
          </a:p>
          <a:p>
            <a:pPr marL="0" indent="0">
              <a:buNone/>
            </a:pPr>
            <a:r>
              <a:rPr lang="en-US" dirty="0"/>
              <a:t>    public static void foo(short i) {</a:t>
            </a:r>
          </a:p>
          <a:p>
            <a:pPr marL="0" indent="0">
              <a:buNone/>
            </a:pPr>
            <a:r>
              <a:rPr lang="en-US" dirty="0"/>
              <a:t>        System.out.println("foo(short)");</a:t>
            </a:r>
          </a:p>
          <a:p>
            <a:pPr marL="0" indent="0">
              <a:buNone/>
            </a:pPr>
            <a:r>
              <a:rPr lang="en-US" dirty="0"/>
              <a:t>    }</a:t>
            </a:r>
          </a:p>
          <a:p>
            <a:pPr marL="0" indent="0">
              <a:buNone/>
            </a:pPr>
            <a:endParaRPr lang="en-US" dirty="0"/>
          </a:p>
          <a:p>
            <a:pPr marL="0" indent="0">
              <a:buNone/>
            </a:pPr>
            <a:r>
              <a:rPr lang="en-US" dirty="0"/>
              <a:t>    public static void foo(long i) {</a:t>
            </a:r>
          </a:p>
          <a:p>
            <a:pPr marL="0" indent="0">
              <a:buNone/>
            </a:pPr>
            <a:r>
              <a:rPr lang="en-US" dirty="0"/>
              <a:t>        System.out.println("foo(long)");</a:t>
            </a:r>
          </a:p>
          <a:p>
            <a:pPr marL="0" indent="0">
              <a:buNone/>
            </a:pPr>
            <a:r>
              <a:rPr lang="en-US" dirty="0"/>
              <a:t>    }</a:t>
            </a:r>
          </a:p>
          <a:p>
            <a:pPr marL="0" indent="0">
              <a:buNone/>
            </a:pPr>
            <a:endParaRPr lang="en-US" dirty="0"/>
          </a:p>
          <a:p>
            <a:pPr marL="0" indent="0">
              <a:buNone/>
            </a:pPr>
            <a:r>
              <a:rPr lang="en-US" dirty="0"/>
              <a:t>    public static void foo(int... i) {</a:t>
            </a:r>
          </a:p>
          <a:p>
            <a:pPr marL="0" indent="0">
              <a:buNone/>
            </a:pPr>
            <a:r>
              <a:rPr lang="en-US" dirty="0"/>
              <a:t>        System.out.println("foo(int ...)");</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foo(10);</a:t>
            </a:r>
          </a:p>
          <a:p>
            <a:pPr marL="0" indent="0">
              <a:buNone/>
            </a:pPr>
            <a:r>
              <a:rPr lang="en-US" dirty="0"/>
              <a:t>    }</a:t>
            </a:r>
          </a:p>
          <a:p>
            <a:pPr marL="0" indent="0">
              <a:buNone/>
            </a:pPr>
            <a:r>
              <a:rPr lang="en-US" dirty="0"/>
              <a:t>}</a:t>
            </a:r>
            <a:endParaRPr lang="en-US" dirty="0"/>
          </a:p>
        </p:txBody>
      </p:sp>
      <p:sp>
        <p:nvSpPr>
          <p:cNvPr id="2" name="TextBox 1"/>
          <p:cNvSpPr txBox="1"/>
          <p:nvPr/>
        </p:nvSpPr>
        <p:spPr>
          <a:xfrm>
            <a:off x="6248400" y="1600200"/>
            <a:ext cx="2133600" cy="1446550"/>
          </a:xfrm>
          <a:prstGeom prst="rect">
            <a:avLst/>
          </a:prstGeom>
          <a:noFill/>
        </p:spPr>
        <p:txBody>
          <a:bodyPr wrap="square" rtlCol="0">
            <a:spAutoFit/>
          </a:bodyPr>
          <a:lstStyle/>
          <a:p>
            <a:r>
              <a:rPr lang="en-US" sz="2200" b="1" dirty="0" smtClean="0"/>
              <a:t>a. foo(Integer)</a:t>
            </a:r>
          </a:p>
          <a:p>
            <a:r>
              <a:rPr lang="en-US" sz="2200" b="1" dirty="0" smtClean="0"/>
              <a:t>b.foo(short)</a:t>
            </a:r>
          </a:p>
          <a:p>
            <a:r>
              <a:rPr lang="en-US" sz="2200" b="1" dirty="0" smtClean="0"/>
              <a:t>c. </a:t>
            </a:r>
            <a:r>
              <a:rPr lang="en-US" sz="2200" b="1" dirty="0"/>
              <a:t>foo(long</a:t>
            </a:r>
            <a:r>
              <a:rPr lang="en-US" sz="2200" b="1" dirty="0" smtClean="0"/>
              <a:t>)</a:t>
            </a:r>
          </a:p>
          <a:p>
            <a:r>
              <a:rPr lang="en-US" sz="2200" b="1" dirty="0" smtClean="0"/>
              <a:t>d. </a:t>
            </a:r>
            <a:r>
              <a:rPr lang="en-US" sz="2200" b="1" dirty="0"/>
              <a:t>foo(int ...)</a:t>
            </a:r>
            <a:endParaRPr lang="en-US" sz="2200" b="1" dirty="0"/>
          </a:p>
        </p:txBody>
      </p:sp>
    </p:spTree>
    <p:extLst>
      <p:ext uri="{BB962C8B-B14F-4D97-AF65-F5344CB8AC3E}">
        <p14:creationId xmlns:p14="http://schemas.microsoft.com/office/powerpoint/2010/main" val="6362193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C</a:t>
            </a:r>
            <a:endParaRPr lang="en-US" dirty="0" smtClean="0"/>
          </a:p>
          <a:p>
            <a:pPr marL="0" indent="0">
              <a:buNone/>
            </a:pPr>
            <a:endParaRPr lang="en-US" dirty="0"/>
          </a:p>
        </p:txBody>
      </p:sp>
    </p:spTree>
    <p:extLst>
      <p:ext uri="{BB962C8B-B14F-4D97-AF65-F5344CB8AC3E}">
        <p14:creationId xmlns:p14="http://schemas.microsoft.com/office/powerpoint/2010/main" val="1939430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5821363"/>
          </a:xfrm>
        </p:spPr>
        <p:txBody>
          <a:bodyPr>
            <a:normAutofit fontScale="85000" lnSpcReduction="10000"/>
          </a:bodyPr>
          <a:lstStyle/>
          <a:p>
            <a:pPr marL="0" indent="0">
              <a:buNone/>
            </a:pPr>
            <a:r>
              <a:rPr lang="en-US" dirty="0" smtClean="0"/>
              <a:t>22. </a:t>
            </a:r>
            <a:r>
              <a:rPr lang="en-US" b="1" dirty="0"/>
              <a:t>Look at the following code and choose the right option for the word </a:t>
            </a:r>
            <a:r>
              <a:rPr lang="en-US" b="1" dirty="0" smtClean="0"/>
              <a:t>:</a:t>
            </a:r>
          </a:p>
          <a:p>
            <a:pPr marL="0" indent="0">
              <a:buNone/>
            </a:pPr>
            <a:endParaRPr lang="en-US" b="1" dirty="0"/>
          </a:p>
          <a:p>
            <a:pPr marL="0" indent="0">
              <a:buNone/>
            </a:pPr>
            <a:r>
              <a:rPr lang="en-US" dirty="0"/>
              <a:t>public class Shape {</a:t>
            </a:r>
          </a:p>
          <a:p>
            <a:pPr marL="0" indent="0">
              <a:buNone/>
            </a:pPr>
            <a:r>
              <a:rPr lang="en-US" dirty="0" smtClean="0"/>
              <a:t>protected </a:t>
            </a:r>
            <a:r>
              <a:rPr lang="en-US" dirty="0"/>
              <a:t>void display() {</a:t>
            </a:r>
          </a:p>
          <a:p>
            <a:pPr marL="0" indent="0">
              <a:buNone/>
            </a:pPr>
            <a:r>
              <a:rPr lang="en-US" dirty="0" smtClean="0"/>
              <a:t>System.out.println</a:t>
            </a:r>
            <a:r>
              <a:rPr lang="en-US" dirty="0"/>
              <a:t>("Display-base");</a:t>
            </a:r>
          </a:p>
          <a:p>
            <a:pPr marL="0" indent="0">
              <a:buNone/>
            </a:pPr>
            <a:r>
              <a:rPr lang="en-US" dirty="0"/>
              <a:t>    }</a:t>
            </a:r>
          </a:p>
          <a:p>
            <a:pPr marL="0" indent="0">
              <a:buNone/>
            </a:pPr>
            <a:r>
              <a:rPr lang="en-US" dirty="0"/>
              <a:t>}</a:t>
            </a:r>
          </a:p>
          <a:p>
            <a:pPr marL="0" indent="0">
              <a:buNone/>
            </a:pPr>
            <a:r>
              <a:rPr lang="en-US" dirty="0" smtClean="0"/>
              <a:t>public </a:t>
            </a:r>
            <a:r>
              <a:rPr lang="en-US" dirty="0"/>
              <a:t>class Circle extends Shape { &lt;</a:t>
            </a:r>
          </a:p>
          <a:p>
            <a:pPr marL="0" indent="0">
              <a:buNone/>
            </a:pPr>
            <a:r>
              <a:rPr lang="en-US" dirty="0"/>
              <a:t>    &lt; access - modifier &gt; void display() {</a:t>
            </a:r>
          </a:p>
          <a:p>
            <a:pPr marL="0" indent="0">
              <a:buNone/>
            </a:pPr>
            <a:r>
              <a:rPr lang="en-US" dirty="0"/>
              <a:t>        System.out.println("Display-derived");</a:t>
            </a:r>
          </a:p>
          <a:p>
            <a:pPr marL="0" indent="0">
              <a:buNone/>
            </a:pPr>
            <a:r>
              <a:rPr lang="en-US" dirty="0"/>
              <a:t>    }</a:t>
            </a:r>
          </a:p>
          <a:p>
            <a:pPr marL="0" indent="0">
              <a:buNone/>
            </a:pPr>
            <a:r>
              <a:rPr lang="en-US" dirty="0"/>
              <a:t>}</a:t>
            </a:r>
            <a:endParaRPr lang="en-US" dirty="0"/>
          </a:p>
        </p:txBody>
      </p:sp>
      <p:sp>
        <p:nvSpPr>
          <p:cNvPr id="2" name="TextBox 1"/>
          <p:cNvSpPr txBox="1"/>
          <p:nvPr/>
        </p:nvSpPr>
        <p:spPr>
          <a:xfrm>
            <a:off x="5791200" y="2057400"/>
            <a:ext cx="4106991" cy="1754326"/>
          </a:xfrm>
          <a:prstGeom prst="rect">
            <a:avLst/>
          </a:prstGeom>
          <a:noFill/>
        </p:spPr>
        <p:txBody>
          <a:bodyPr wrap="square" rtlCol="0">
            <a:spAutoFit/>
          </a:bodyPr>
          <a:lstStyle/>
          <a:p>
            <a:r>
              <a:rPr lang="en-US" dirty="0" smtClean="0"/>
              <a:t>a. Only</a:t>
            </a:r>
            <a:r>
              <a:rPr lang="en-US" dirty="0"/>
              <a:t> protected can be </a:t>
            </a:r>
            <a:r>
              <a:rPr lang="en-US" dirty="0" smtClean="0"/>
              <a:t>used</a:t>
            </a:r>
          </a:p>
          <a:p>
            <a:r>
              <a:rPr lang="en-US" dirty="0" smtClean="0"/>
              <a:t>b. </a:t>
            </a:r>
            <a:r>
              <a:rPr lang="en-US" dirty="0"/>
              <a:t>public and protected both can </a:t>
            </a:r>
            <a:endParaRPr lang="en-US" dirty="0" smtClean="0"/>
          </a:p>
          <a:p>
            <a:r>
              <a:rPr lang="en-US" dirty="0" smtClean="0"/>
              <a:t>be used</a:t>
            </a:r>
          </a:p>
          <a:p>
            <a:r>
              <a:rPr lang="en-US" dirty="0" smtClean="0"/>
              <a:t>c.public</a:t>
            </a:r>
            <a:r>
              <a:rPr lang="en-US" dirty="0"/>
              <a:t>, protected, and private </a:t>
            </a:r>
            <a:endParaRPr lang="en-US" dirty="0" smtClean="0"/>
          </a:p>
          <a:p>
            <a:r>
              <a:rPr lang="en-US" dirty="0" smtClean="0"/>
              <a:t>can </a:t>
            </a:r>
            <a:r>
              <a:rPr lang="en-US" dirty="0"/>
              <a:t>be </a:t>
            </a:r>
            <a:r>
              <a:rPr lang="en-US" dirty="0" smtClean="0"/>
              <a:t>used</a:t>
            </a:r>
          </a:p>
          <a:p>
            <a:r>
              <a:rPr lang="en-US" dirty="0" smtClean="0"/>
              <a:t>d. </a:t>
            </a:r>
            <a:r>
              <a:rPr lang="en-US" dirty="0"/>
              <a:t>Only public can be used.</a:t>
            </a:r>
            <a:endParaRPr lang="en-US" dirty="0"/>
          </a:p>
        </p:txBody>
      </p:sp>
    </p:spTree>
    <p:extLst>
      <p:ext uri="{BB962C8B-B14F-4D97-AF65-F5344CB8AC3E}">
        <p14:creationId xmlns:p14="http://schemas.microsoft.com/office/powerpoint/2010/main" val="1948093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US" dirty="0" smtClean="0"/>
              <a:t>B</a:t>
            </a:r>
          </a:p>
          <a:p>
            <a:pPr marL="0" indent="0">
              <a:buNone/>
            </a:pPr>
            <a:endParaRPr lang="en-US" dirty="0"/>
          </a:p>
        </p:txBody>
      </p:sp>
    </p:spTree>
    <p:extLst>
      <p:ext uri="{BB962C8B-B14F-4D97-AF65-F5344CB8AC3E}">
        <p14:creationId xmlns:p14="http://schemas.microsoft.com/office/powerpoint/2010/main" val="2175505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dirty="0" smtClean="0"/>
              <a:t>23</a:t>
            </a:r>
            <a:r>
              <a:rPr lang="en-US" dirty="0"/>
              <a:t>. public class BaseClass {</a:t>
            </a:r>
          </a:p>
          <a:p>
            <a:pPr marL="0" indent="0">
              <a:buNone/>
            </a:pPr>
            <a:r>
              <a:rPr lang="en-US" dirty="0"/>
              <a:t>    private void foo() {</a:t>
            </a:r>
          </a:p>
          <a:p>
            <a:pPr marL="0" indent="0">
              <a:buNone/>
            </a:pPr>
            <a:r>
              <a:rPr lang="en-US" dirty="0"/>
              <a:t>        System.out.println("In BaseClass.foo()");</a:t>
            </a:r>
          </a:p>
          <a:p>
            <a:pPr marL="0" indent="0">
              <a:buNone/>
            </a:pPr>
            <a:r>
              <a:rPr lang="en-US" dirty="0"/>
              <a:t>    }</a:t>
            </a:r>
          </a:p>
          <a:p>
            <a:pPr marL="0" indent="0">
              <a:buNone/>
            </a:pPr>
            <a:endParaRPr lang="en-US" dirty="0"/>
          </a:p>
          <a:p>
            <a:pPr marL="0" indent="0">
              <a:buNone/>
            </a:pPr>
            <a:r>
              <a:rPr lang="en-US" dirty="0"/>
              <a:t>    void bar() {</a:t>
            </a:r>
          </a:p>
          <a:p>
            <a:pPr marL="0" indent="0">
              <a:buNone/>
            </a:pPr>
            <a:r>
              <a:rPr lang="en-US" dirty="0"/>
              <a:t>        System.out.println("In BaseClass.bar()");</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BaseClass po = new DerivedClass();</a:t>
            </a:r>
          </a:p>
          <a:p>
            <a:pPr marL="0" indent="0">
              <a:buNone/>
            </a:pPr>
            <a:r>
              <a:rPr lang="en-US" dirty="0"/>
              <a:t>        po.foo(); // BASE_FOO_CALL</a:t>
            </a:r>
          </a:p>
          <a:p>
            <a:pPr marL="0" indent="0">
              <a:buNone/>
            </a:pPr>
            <a:r>
              <a:rPr lang="en-US" dirty="0"/>
              <a:t>        po.bar();</a:t>
            </a:r>
          </a:p>
          <a:p>
            <a:pPr marL="0" indent="0">
              <a:buNone/>
            </a:pPr>
            <a:r>
              <a:rPr lang="en-US" dirty="0"/>
              <a:t>    }</a:t>
            </a:r>
          </a:p>
          <a:p>
            <a:pPr marL="0" indent="0">
              <a:buNone/>
            </a:pPr>
            <a:r>
              <a:rPr lang="en-US" dirty="0"/>
              <a:t>}</a:t>
            </a:r>
          </a:p>
          <a:p>
            <a:pPr marL="0" indent="0">
              <a:buNone/>
            </a:pPr>
            <a:endParaRPr lang="en-US" dirty="0"/>
          </a:p>
          <a:p>
            <a:pPr marL="0" indent="0">
              <a:buNone/>
            </a:pPr>
            <a:r>
              <a:rPr lang="en-US" dirty="0"/>
              <a:t>class DerivedClass extends BaseClass {</a:t>
            </a:r>
          </a:p>
          <a:p>
            <a:pPr marL="0" indent="0">
              <a:buNone/>
            </a:pPr>
            <a:r>
              <a:rPr lang="en-US" dirty="0"/>
              <a:t>    void foo() {</a:t>
            </a:r>
          </a:p>
          <a:p>
            <a:pPr marL="0" indent="0">
              <a:buNone/>
            </a:pPr>
            <a:r>
              <a:rPr lang="en-US" dirty="0"/>
              <a:t>        System.out.println("In Derived.foo()");</a:t>
            </a:r>
          </a:p>
          <a:p>
            <a:pPr marL="0" indent="0">
              <a:buNone/>
            </a:pPr>
            <a:r>
              <a:rPr lang="en-US" dirty="0"/>
              <a:t>    }</a:t>
            </a:r>
          </a:p>
          <a:p>
            <a:pPr marL="0" indent="0">
              <a:buNone/>
            </a:pPr>
            <a:endParaRPr lang="en-US" dirty="0"/>
          </a:p>
          <a:p>
            <a:pPr marL="0" indent="0">
              <a:buNone/>
            </a:pPr>
            <a:r>
              <a:rPr lang="en-US" dirty="0"/>
              <a:t>    void bar() {</a:t>
            </a:r>
          </a:p>
          <a:p>
            <a:pPr marL="0" indent="0">
              <a:buNone/>
            </a:pPr>
            <a:r>
              <a:rPr lang="en-US" dirty="0"/>
              <a:t>        System.out.println("In Derived.bar()");</a:t>
            </a:r>
          </a:p>
          <a:p>
            <a:pPr marL="0" indent="0">
              <a:buNone/>
            </a:pPr>
            <a:r>
              <a:rPr lang="en-US" dirty="0"/>
              <a:t>    }</a:t>
            </a:r>
          </a:p>
          <a:p>
            <a:pPr marL="0" indent="0">
              <a:buNone/>
            </a:pPr>
            <a:r>
              <a:rPr lang="en-US" dirty="0"/>
              <a:t>}</a:t>
            </a:r>
            <a:endParaRPr lang="en-US" dirty="0"/>
          </a:p>
        </p:txBody>
      </p:sp>
      <p:sp>
        <p:nvSpPr>
          <p:cNvPr id="5" name="TextBox 4"/>
          <p:cNvSpPr txBox="1"/>
          <p:nvPr/>
        </p:nvSpPr>
        <p:spPr>
          <a:xfrm>
            <a:off x="5029200" y="1143000"/>
            <a:ext cx="10390956" cy="1754326"/>
          </a:xfrm>
          <a:prstGeom prst="rect">
            <a:avLst/>
          </a:prstGeom>
          <a:noFill/>
        </p:spPr>
        <p:txBody>
          <a:bodyPr wrap="square" rtlCol="0">
            <a:spAutoFit/>
          </a:bodyPr>
          <a:lstStyle/>
          <a:p>
            <a:r>
              <a:rPr lang="en-US" dirty="0" smtClean="0"/>
              <a:t>a. This </a:t>
            </a:r>
            <a:r>
              <a:rPr lang="en-US" dirty="0"/>
              <a:t>program results in a compiler </a:t>
            </a:r>
            <a:r>
              <a:rPr lang="en-US" dirty="0"/>
              <a:t>error</a:t>
            </a:r>
            <a:r>
              <a:rPr lang="en-US" dirty="0"/>
              <a:t> </a:t>
            </a:r>
            <a:endParaRPr lang="en-US" dirty="0" smtClean="0"/>
          </a:p>
          <a:p>
            <a:r>
              <a:rPr lang="en-US" dirty="0" smtClean="0"/>
              <a:t>in </a:t>
            </a:r>
            <a:r>
              <a:rPr lang="en-US" dirty="0"/>
              <a:t>the line marked with the comment </a:t>
            </a:r>
            <a:endParaRPr lang="en-US" dirty="0" smtClean="0"/>
          </a:p>
          <a:p>
            <a:r>
              <a:rPr lang="en-US" dirty="0" smtClean="0"/>
              <a:t>BASE_FOO_CALL</a:t>
            </a:r>
          </a:p>
          <a:p>
            <a:r>
              <a:rPr lang="en-US" dirty="0" smtClean="0"/>
              <a:t>b.In </a:t>
            </a:r>
            <a:r>
              <a:rPr lang="en-US" dirty="0"/>
              <a:t>BaseClass.foo</a:t>
            </a:r>
            <a:r>
              <a:rPr lang="en-US" dirty="0"/>
              <a:t>() </a:t>
            </a:r>
            <a:r>
              <a:rPr lang="en-US" dirty="0"/>
              <a:t>In</a:t>
            </a:r>
            <a:r>
              <a:rPr lang="en-US" dirty="0"/>
              <a:t> </a:t>
            </a:r>
            <a:r>
              <a:rPr lang="en-US" dirty="0"/>
              <a:t>BaseClass.bar</a:t>
            </a:r>
            <a:r>
              <a:rPr lang="en-US" dirty="0" smtClean="0"/>
              <a:t>()</a:t>
            </a:r>
          </a:p>
          <a:p>
            <a:r>
              <a:rPr lang="en-US" dirty="0" smtClean="0"/>
              <a:t>c. </a:t>
            </a:r>
            <a:r>
              <a:rPr lang="en-US" dirty="0"/>
              <a:t>In</a:t>
            </a:r>
            <a:r>
              <a:rPr lang="en-US" dirty="0"/>
              <a:t> </a:t>
            </a:r>
            <a:r>
              <a:rPr lang="en-US" dirty="0"/>
              <a:t>BaseClass.foo</a:t>
            </a:r>
            <a:r>
              <a:rPr lang="en-US" dirty="0"/>
              <a:t>() </a:t>
            </a:r>
            <a:r>
              <a:rPr lang="en-US" dirty="0"/>
              <a:t>In</a:t>
            </a:r>
            <a:r>
              <a:rPr lang="en-US" dirty="0"/>
              <a:t> </a:t>
            </a:r>
            <a:r>
              <a:rPr lang="en-US" dirty="0"/>
              <a:t>Derived.bar</a:t>
            </a:r>
            <a:r>
              <a:rPr lang="en-US" dirty="0" smtClean="0"/>
              <a:t>()</a:t>
            </a:r>
          </a:p>
          <a:p>
            <a:r>
              <a:rPr lang="en-US" dirty="0" smtClean="0"/>
              <a:t>d. </a:t>
            </a:r>
            <a:r>
              <a:rPr lang="en-US" dirty="0"/>
              <a:t>In</a:t>
            </a:r>
            <a:r>
              <a:rPr lang="en-US" dirty="0"/>
              <a:t> </a:t>
            </a:r>
            <a:r>
              <a:rPr lang="en-US" dirty="0"/>
              <a:t>Derived.foo</a:t>
            </a:r>
            <a:r>
              <a:rPr lang="en-US" dirty="0"/>
              <a:t>() </a:t>
            </a:r>
            <a:r>
              <a:rPr lang="en-US" dirty="0"/>
              <a:t>In</a:t>
            </a:r>
            <a:r>
              <a:rPr lang="en-US" dirty="0"/>
              <a:t> </a:t>
            </a:r>
            <a:r>
              <a:rPr lang="en-US" dirty="0"/>
              <a:t>Derived.bar</a:t>
            </a:r>
            <a:r>
              <a:rPr lang="en-US" dirty="0"/>
              <a:t>()</a:t>
            </a:r>
          </a:p>
        </p:txBody>
      </p:sp>
    </p:spTree>
    <p:extLst>
      <p:ext uri="{BB962C8B-B14F-4D97-AF65-F5344CB8AC3E}">
        <p14:creationId xmlns:p14="http://schemas.microsoft.com/office/powerpoint/2010/main" val="40760241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C</a:t>
            </a:r>
          </a:p>
          <a:p>
            <a:pPr marL="0" indent="0">
              <a:buNone/>
            </a:pPr>
            <a:endParaRPr lang="en-US" dirty="0"/>
          </a:p>
          <a:p>
            <a:pPr marL="0" indent="0">
              <a:buNone/>
            </a:pPr>
            <a:r>
              <a:rPr lang="en-US" dirty="0"/>
              <a:t>Explanation: The foo() method in </a:t>
            </a:r>
            <a:r>
              <a:rPr lang="en-US" dirty="0" err="1"/>
              <a:t>BaseCase</a:t>
            </a:r>
            <a:r>
              <a:rPr lang="en-US" dirty="0"/>
              <a:t> is a private method and we can't override the private method in the DerivedClass subclass so JVM will call only overridden methods in subclass at runtime that is why the foo() method in DerivedClass is not an overridden method so JVM will call BaseClass foo() method. If you remove the private access modifier of the foo() method in BaseClass then it will invoke the DerivedClass foo() method because it is being overridden in the DerivedClass subclass.</a:t>
            </a:r>
            <a:endParaRPr lang="en-US" dirty="0"/>
          </a:p>
        </p:txBody>
      </p:sp>
    </p:spTree>
    <p:extLst>
      <p:ext uri="{BB962C8B-B14F-4D97-AF65-F5344CB8AC3E}">
        <p14:creationId xmlns:p14="http://schemas.microsoft.com/office/powerpoint/2010/main" val="27167896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a:p>
        </p:txBody>
      </p:sp>
    </p:spTree>
    <p:extLst>
      <p:ext uri="{BB962C8B-B14F-4D97-AF65-F5344CB8AC3E}">
        <p14:creationId xmlns:p14="http://schemas.microsoft.com/office/powerpoint/2010/main" val="1135314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3207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a:p>
        </p:txBody>
      </p:sp>
    </p:spTree>
    <p:extLst>
      <p:ext uri="{BB962C8B-B14F-4D97-AF65-F5344CB8AC3E}">
        <p14:creationId xmlns:p14="http://schemas.microsoft.com/office/powerpoint/2010/main" val="72005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lnSpcReduction="20000"/>
          </a:bodyPr>
          <a:lstStyle/>
          <a:p>
            <a:pPr marL="0" indent="0">
              <a:buNone/>
            </a:pPr>
            <a:r>
              <a:rPr lang="en-US" b="1" dirty="0" smtClean="0"/>
              <a:t>3. class A </a:t>
            </a:r>
            <a:r>
              <a:rPr lang="en-US" dirty="0" smtClean="0"/>
              <a:t>{ </a:t>
            </a:r>
            <a:endParaRPr lang="en-US" dirty="0"/>
          </a:p>
          <a:p>
            <a:pPr marL="0" indent="0">
              <a:buNone/>
            </a:pPr>
            <a:r>
              <a:rPr lang="en-US" b="1" dirty="0"/>
              <a:t>protected void </a:t>
            </a:r>
            <a:r>
              <a:rPr lang="en-US" b="1" dirty="0" err="1"/>
              <a:t>getData</a:t>
            </a:r>
            <a:r>
              <a:rPr lang="en-US" b="1" dirty="0"/>
              <a:t>() </a:t>
            </a:r>
            <a:r>
              <a:rPr lang="en-US" b="1" dirty="0" smtClean="0"/>
              <a:t> </a:t>
            </a:r>
            <a:r>
              <a:rPr lang="en-US" dirty="0" smtClean="0"/>
              <a:t>{ </a:t>
            </a:r>
            <a:endParaRPr lang="en-US" dirty="0"/>
          </a:p>
          <a:p>
            <a:pPr marL="0" indent="0">
              <a:buNone/>
            </a:pPr>
            <a:r>
              <a:rPr lang="en-US" dirty="0"/>
              <a:t>        </a:t>
            </a:r>
            <a:r>
              <a:rPr lang="en-US" dirty="0" err="1"/>
              <a:t>System.</a:t>
            </a:r>
            <a:r>
              <a:rPr lang="en-US" b="1" i="1" dirty="0" err="1"/>
              <a:t>out.print</a:t>
            </a:r>
            <a:r>
              <a:rPr lang="en-US" b="1" i="1" dirty="0"/>
              <a:t>("A"); </a:t>
            </a:r>
            <a:r>
              <a:rPr lang="en-US" b="1" i="1" dirty="0" smtClean="0"/>
              <a:t> }  }</a:t>
            </a:r>
            <a:endParaRPr lang="en-US" b="1" i="1" dirty="0"/>
          </a:p>
          <a:p>
            <a:pPr marL="0" indent="0">
              <a:buNone/>
            </a:pPr>
            <a:r>
              <a:rPr lang="en-US" b="1" dirty="0" smtClean="0"/>
              <a:t>class </a:t>
            </a:r>
            <a:r>
              <a:rPr lang="en-US" b="1" dirty="0"/>
              <a:t>B extends A </a:t>
            </a:r>
            <a:r>
              <a:rPr lang="en-US" b="1" dirty="0" smtClean="0"/>
              <a:t>{</a:t>
            </a:r>
            <a:endParaRPr lang="en-US" dirty="0"/>
          </a:p>
          <a:p>
            <a:pPr marL="0" indent="0">
              <a:buNone/>
            </a:pPr>
            <a:r>
              <a:rPr lang="en-US" dirty="0"/>
              <a:t>    </a:t>
            </a:r>
            <a:r>
              <a:rPr lang="en-US" b="1" dirty="0"/>
              <a:t>void </a:t>
            </a:r>
            <a:r>
              <a:rPr lang="en-US" b="1" dirty="0" err="1"/>
              <a:t>getData</a:t>
            </a:r>
            <a:r>
              <a:rPr lang="en-US" b="1" dirty="0"/>
              <a:t>() </a:t>
            </a:r>
            <a:r>
              <a:rPr lang="en-US" dirty="0" smtClean="0"/>
              <a:t>{ </a:t>
            </a:r>
            <a:endParaRPr lang="en-US" dirty="0"/>
          </a:p>
          <a:p>
            <a:pPr marL="0" indent="0">
              <a:buNone/>
            </a:pPr>
            <a:r>
              <a:rPr lang="en-US" dirty="0"/>
              <a:t>        </a:t>
            </a:r>
            <a:r>
              <a:rPr lang="en-US" dirty="0" err="1"/>
              <a:t>System.</a:t>
            </a:r>
            <a:r>
              <a:rPr lang="en-US" b="1" i="1" dirty="0" err="1"/>
              <a:t>out.print</a:t>
            </a:r>
            <a:r>
              <a:rPr lang="en-US" b="1" i="1" dirty="0"/>
              <a:t>("B"); </a:t>
            </a:r>
            <a:r>
              <a:rPr lang="en-US" b="1" i="1" dirty="0" smtClean="0"/>
              <a:t> }  }</a:t>
            </a:r>
            <a:endParaRPr lang="en-US" b="1" i="1" dirty="0"/>
          </a:p>
          <a:p>
            <a:pPr marL="0" indent="0">
              <a:buNone/>
            </a:pPr>
            <a:r>
              <a:rPr lang="en-US" b="1" dirty="0" smtClean="0"/>
              <a:t>public </a:t>
            </a:r>
            <a:r>
              <a:rPr lang="en-US" b="1" dirty="0"/>
              <a:t>class Test </a:t>
            </a:r>
            <a:r>
              <a:rPr lang="en-US" dirty="0" smtClean="0"/>
              <a:t>{ </a:t>
            </a:r>
            <a:endParaRPr lang="en-US" dirty="0"/>
          </a:p>
          <a:p>
            <a:pPr marL="0" indent="0">
              <a:buNone/>
            </a:pPr>
            <a:r>
              <a:rPr lang="en-US" dirty="0"/>
              <a:t>    </a:t>
            </a:r>
            <a:r>
              <a:rPr lang="en-US" b="1" dirty="0"/>
              <a:t>public static void main(String[] args) </a:t>
            </a:r>
            <a:r>
              <a:rPr lang="en-US" b="1" dirty="0" smtClean="0"/>
              <a:t> </a:t>
            </a:r>
            <a:r>
              <a:rPr lang="en-US" dirty="0" smtClean="0"/>
              <a:t>{ </a:t>
            </a:r>
            <a:endParaRPr lang="en-US" dirty="0"/>
          </a:p>
          <a:p>
            <a:pPr marL="0" indent="0">
              <a:buNone/>
            </a:pPr>
            <a:r>
              <a:rPr lang="en-US" dirty="0"/>
              <a:t>        A </a:t>
            </a:r>
            <a:r>
              <a:rPr lang="en-US" dirty="0" err="1"/>
              <a:t>a</a:t>
            </a:r>
            <a:r>
              <a:rPr lang="en-US" dirty="0"/>
              <a:t> = </a:t>
            </a:r>
            <a:r>
              <a:rPr lang="en-US" b="1" dirty="0"/>
              <a:t>new B(); </a:t>
            </a:r>
          </a:p>
          <a:p>
            <a:pPr marL="0" indent="0">
              <a:buNone/>
            </a:pPr>
            <a:r>
              <a:rPr lang="en-US" dirty="0"/>
              <a:t>        </a:t>
            </a:r>
            <a:r>
              <a:rPr lang="en-US" dirty="0" err="1"/>
              <a:t>a.getData</a:t>
            </a:r>
            <a:r>
              <a:rPr lang="en-US" dirty="0"/>
              <a:t>(); </a:t>
            </a:r>
            <a:r>
              <a:rPr lang="en-US" dirty="0" smtClean="0"/>
              <a:t> }  }</a:t>
            </a:r>
          </a:p>
          <a:p>
            <a:pPr marL="0" indent="0">
              <a:buNone/>
            </a:pPr>
            <a:endParaRPr lang="en-US" dirty="0" smtClean="0"/>
          </a:p>
          <a:p>
            <a:pPr marL="0" indent="0">
              <a:buNone/>
            </a:pPr>
            <a:r>
              <a:rPr lang="en-US" dirty="0" smtClean="0"/>
              <a:t>a) Compilation error	b) Runtime </a:t>
            </a:r>
            <a:r>
              <a:rPr lang="en-US" dirty="0"/>
              <a:t>error</a:t>
            </a:r>
          </a:p>
          <a:p>
            <a:pPr marL="0" indent="0">
              <a:buNone/>
            </a:pPr>
            <a:r>
              <a:rPr lang="en-US" dirty="0" smtClean="0"/>
              <a:t>c) A				d)B</a:t>
            </a:r>
            <a:endParaRPr lang="en-US" dirty="0"/>
          </a:p>
          <a:p>
            <a:pPr marL="0" indent="0">
              <a:buNone/>
            </a:pPr>
            <a:endParaRPr lang="en-US" dirty="0"/>
          </a:p>
        </p:txBody>
      </p:sp>
    </p:spTree>
    <p:extLst>
      <p:ext uri="{BB962C8B-B14F-4D97-AF65-F5344CB8AC3E}">
        <p14:creationId xmlns:p14="http://schemas.microsoft.com/office/powerpoint/2010/main" val="4248306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a:t>
            </a:r>
          </a:p>
          <a:p>
            <a:pPr marL="0" indent="0">
              <a:buNone/>
            </a:pPr>
            <a:endParaRPr lang="en-US" dirty="0"/>
          </a:p>
        </p:txBody>
      </p:sp>
    </p:spTree>
    <p:extLst>
      <p:ext uri="{BB962C8B-B14F-4D97-AF65-F5344CB8AC3E}">
        <p14:creationId xmlns:p14="http://schemas.microsoft.com/office/powerpoint/2010/main" val="720059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pPr marL="0" indent="0">
              <a:buNone/>
            </a:pPr>
            <a:r>
              <a:rPr lang="en-US" dirty="0" smtClean="0"/>
              <a:t>4. class A { </a:t>
            </a:r>
            <a:endParaRPr lang="en-US" dirty="0"/>
          </a:p>
          <a:p>
            <a:pPr marL="0" indent="0">
              <a:buNone/>
            </a:pPr>
            <a:r>
              <a:rPr lang="en-US" dirty="0"/>
              <a:t>public void </a:t>
            </a:r>
            <a:r>
              <a:rPr lang="en-US" dirty="0" err="1"/>
              <a:t>getDataOne</a:t>
            </a:r>
            <a:r>
              <a:rPr lang="en-US" dirty="0"/>
              <a:t>() </a:t>
            </a:r>
            <a:r>
              <a:rPr lang="en-US" dirty="0" smtClean="0"/>
              <a:t> { </a:t>
            </a:r>
            <a:endParaRPr lang="en-US" dirty="0"/>
          </a:p>
          <a:p>
            <a:pPr marL="0" indent="0">
              <a:buNone/>
            </a:pPr>
            <a:r>
              <a:rPr lang="en-US" dirty="0"/>
              <a:t>        </a:t>
            </a:r>
            <a:r>
              <a:rPr lang="en-US" dirty="0" err="1"/>
              <a:t>System.</a:t>
            </a:r>
            <a:r>
              <a:rPr lang="en-US" i="1" dirty="0" err="1"/>
              <a:t>out.print</a:t>
            </a:r>
            <a:r>
              <a:rPr lang="en-US" i="1" dirty="0"/>
              <a:t>("A"); </a:t>
            </a:r>
            <a:r>
              <a:rPr lang="en-US" i="1" dirty="0" smtClean="0"/>
              <a:t>}  }</a:t>
            </a:r>
            <a:endParaRPr lang="en-US" i="1" dirty="0"/>
          </a:p>
          <a:p>
            <a:pPr marL="0" indent="0">
              <a:buNone/>
            </a:pPr>
            <a:r>
              <a:rPr lang="en-US" dirty="0" smtClean="0"/>
              <a:t>class </a:t>
            </a:r>
            <a:r>
              <a:rPr lang="en-US" dirty="0"/>
              <a:t>B extends A </a:t>
            </a:r>
            <a:r>
              <a:rPr lang="en-US" dirty="0" smtClean="0"/>
              <a:t> { </a:t>
            </a:r>
            <a:endParaRPr lang="en-US" dirty="0"/>
          </a:p>
          <a:p>
            <a:pPr marL="0" indent="0">
              <a:buNone/>
            </a:pPr>
            <a:r>
              <a:rPr lang="en-US" dirty="0"/>
              <a:t>public void </a:t>
            </a:r>
            <a:r>
              <a:rPr lang="en-US" dirty="0" err="1"/>
              <a:t>getData</a:t>
            </a:r>
            <a:r>
              <a:rPr lang="en-US" dirty="0"/>
              <a:t>() </a:t>
            </a:r>
            <a:r>
              <a:rPr lang="en-US" dirty="0" smtClean="0"/>
              <a:t>{ </a:t>
            </a:r>
            <a:endParaRPr lang="en-US" dirty="0"/>
          </a:p>
          <a:p>
            <a:pPr marL="0" indent="0">
              <a:buNone/>
            </a:pPr>
            <a:r>
              <a:rPr lang="en-US" dirty="0"/>
              <a:t>        </a:t>
            </a:r>
            <a:r>
              <a:rPr lang="en-US" dirty="0" err="1"/>
              <a:t>System.</a:t>
            </a:r>
            <a:r>
              <a:rPr lang="en-US" i="1" dirty="0" err="1"/>
              <a:t>out.print</a:t>
            </a:r>
            <a:r>
              <a:rPr lang="en-US" i="1" dirty="0"/>
              <a:t>("B"); </a:t>
            </a:r>
            <a:r>
              <a:rPr lang="en-US" i="1" dirty="0" smtClean="0"/>
              <a:t> }  }</a:t>
            </a:r>
            <a:endParaRPr lang="en-US" i="1" dirty="0"/>
          </a:p>
          <a:p>
            <a:pPr marL="0" indent="0">
              <a:buNone/>
            </a:pPr>
            <a:r>
              <a:rPr lang="en-US" dirty="0" smtClean="0"/>
              <a:t>public </a:t>
            </a:r>
            <a:r>
              <a:rPr lang="en-US" dirty="0"/>
              <a:t>class Test </a:t>
            </a:r>
            <a:r>
              <a:rPr lang="en-US" dirty="0" smtClean="0"/>
              <a:t> { </a:t>
            </a:r>
            <a:endParaRPr lang="en-US" dirty="0"/>
          </a:p>
          <a:p>
            <a:pPr marL="0" indent="0">
              <a:buNone/>
            </a:pPr>
            <a:r>
              <a:rPr lang="en-US" dirty="0"/>
              <a:t>    public static void main(String[] args) </a:t>
            </a:r>
            <a:r>
              <a:rPr lang="en-US" dirty="0" smtClean="0"/>
              <a:t> { </a:t>
            </a:r>
            <a:endParaRPr lang="en-US" dirty="0"/>
          </a:p>
          <a:p>
            <a:pPr marL="0" indent="0">
              <a:buNone/>
            </a:pPr>
            <a:r>
              <a:rPr lang="en-US" dirty="0"/>
              <a:t>        A </a:t>
            </a:r>
            <a:r>
              <a:rPr lang="en-US" dirty="0" err="1"/>
              <a:t>a</a:t>
            </a:r>
            <a:r>
              <a:rPr lang="en-US" dirty="0"/>
              <a:t> = new B(); </a:t>
            </a:r>
          </a:p>
          <a:p>
            <a:pPr marL="0" indent="0">
              <a:buNone/>
            </a:pPr>
            <a:r>
              <a:rPr lang="en-US" dirty="0"/>
              <a:t>        </a:t>
            </a:r>
            <a:r>
              <a:rPr lang="en-US" dirty="0" err="1"/>
              <a:t>a.getData</a:t>
            </a:r>
            <a:r>
              <a:rPr lang="en-US" dirty="0"/>
              <a:t>(); </a:t>
            </a:r>
            <a:r>
              <a:rPr lang="en-US" dirty="0" smtClean="0"/>
              <a:t> }  }</a:t>
            </a:r>
          </a:p>
          <a:p>
            <a:pPr marL="0" indent="0">
              <a:buNone/>
            </a:pPr>
            <a:endParaRPr lang="en-US" dirty="0"/>
          </a:p>
          <a:p>
            <a:pPr marL="0" indent="0">
              <a:buNone/>
            </a:pPr>
            <a:r>
              <a:rPr lang="en-US" dirty="0" smtClean="0"/>
              <a:t>a) Compilation error		b) Runtime </a:t>
            </a:r>
            <a:r>
              <a:rPr lang="en-US" dirty="0"/>
              <a:t>error</a:t>
            </a:r>
          </a:p>
          <a:p>
            <a:pPr marL="0" indent="0">
              <a:buNone/>
            </a:pPr>
            <a:r>
              <a:rPr lang="en-US" dirty="0" smtClean="0"/>
              <a:t>c) A					d)B</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81097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704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1355</Words>
  <Application>Microsoft Office PowerPoint</Application>
  <PresentationFormat>On-screen Show (4:3)</PresentationFormat>
  <Paragraphs>387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Polymorphism</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dc:title>
  <dc:creator>Praveen</dc:creator>
  <cp:lastModifiedBy>Windows User</cp:lastModifiedBy>
  <cp:revision>146</cp:revision>
  <dcterms:created xsi:type="dcterms:W3CDTF">2020-03-30T18:50:16Z</dcterms:created>
  <dcterms:modified xsi:type="dcterms:W3CDTF">2022-07-12T10:14:33Z</dcterms:modified>
</cp:coreProperties>
</file>