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55"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FDE73-D045-568B-C10B-C3D702B54C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C213A7-E7C3-6212-E93B-CB8A79B1AE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3680E81-490D-4DDA-F90B-8EE1172ECFB9}"/>
              </a:ext>
            </a:extLst>
          </p:cNvPr>
          <p:cNvSpPr>
            <a:spLocks noGrp="1"/>
          </p:cNvSpPr>
          <p:nvPr>
            <p:ph type="dt" sz="half" idx="10"/>
          </p:nvPr>
        </p:nvSpPr>
        <p:spPr/>
        <p:txBody>
          <a:bodyPr/>
          <a:lstStyle/>
          <a:p>
            <a:fld id="{8936AFBD-E9E6-4C38-B252-3BA175DA5389}" type="datetimeFigureOut">
              <a:rPr lang="en-US" smtClean="0"/>
              <a:t>7/26/2022</a:t>
            </a:fld>
            <a:endParaRPr lang="en-US"/>
          </a:p>
        </p:txBody>
      </p:sp>
      <p:sp>
        <p:nvSpPr>
          <p:cNvPr id="5" name="Footer Placeholder 4">
            <a:extLst>
              <a:ext uri="{FF2B5EF4-FFF2-40B4-BE49-F238E27FC236}">
                <a16:creationId xmlns:a16="http://schemas.microsoft.com/office/drawing/2014/main" id="{6D99F1E5-9DBC-A60C-469B-4380029497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75902-6C73-CCD4-E005-950E572E2E83}"/>
              </a:ext>
            </a:extLst>
          </p:cNvPr>
          <p:cNvSpPr>
            <a:spLocks noGrp="1"/>
          </p:cNvSpPr>
          <p:nvPr>
            <p:ph type="sldNum" sz="quarter" idx="12"/>
          </p:nvPr>
        </p:nvSpPr>
        <p:spPr/>
        <p:txBody>
          <a:bodyPr/>
          <a:lstStyle/>
          <a:p>
            <a:fld id="{CC641449-D1B3-4396-AEC5-5954F34FD034}" type="slidenum">
              <a:rPr lang="en-US" smtClean="0"/>
              <a:t>‹#›</a:t>
            </a:fld>
            <a:endParaRPr lang="en-US"/>
          </a:p>
        </p:txBody>
      </p:sp>
    </p:spTree>
    <p:extLst>
      <p:ext uri="{BB962C8B-B14F-4D97-AF65-F5344CB8AC3E}">
        <p14:creationId xmlns:p14="http://schemas.microsoft.com/office/powerpoint/2010/main" val="4198544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B9EB7-20FB-811F-D7D4-16AC59CEA47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AC9BA1-DEDF-8AC1-84FD-0A6FF45CEE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DFE064-86C1-C9FB-93AB-79DF3B7F888B}"/>
              </a:ext>
            </a:extLst>
          </p:cNvPr>
          <p:cNvSpPr>
            <a:spLocks noGrp="1"/>
          </p:cNvSpPr>
          <p:nvPr>
            <p:ph type="dt" sz="half" idx="10"/>
          </p:nvPr>
        </p:nvSpPr>
        <p:spPr/>
        <p:txBody>
          <a:bodyPr/>
          <a:lstStyle/>
          <a:p>
            <a:fld id="{8936AFBD-E9E6-4C38-B252-3BA175DA5389}" type="datetimeFigureOut">
              <a:rPr lang="en-US" smtClean="0"/>
              <a:t>7/26/2022</a:t>
            </a:fld>
            <a:endParaRPr lang="en-US"/>
          </a:p>
        </p:txBody>
      </p:sp>
      <p:sp>
        <p:nvSpPr>
          <p:cNvPr id="5" name="Footer Placeholder 4">
            <a:extLst>
              <a:ext uri="{FF2B5EF4-FFF2-40B4-BE49-F238E27FC236}">
                <a16:creationId xmlns:a16="http://schemas.microsoft.com/office/drawing/2014/main" id="{F7E7564B-7CE0-B9CB-AA02-CA3DACBF72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0719D0-CFE3-D192-5FE1-4C4208E1E0AF}"/>
              </a:ext>
            </a:extLst>
          </p:cNvPr>
          <p:cNvSpPr>
            <a:spLocks noGrp="1"/>
          </p:cNvSpPr>
          <p:nvPr>
            <p:ph type="sldNum" sz="quarter" idx="12"/>
          </p:nvPr>
        </p:nvSpPr>
        <p:spPr/>
        <p:txBody>
          <a:bodyPr/>
          <a:lstStyle/>
          <a:p>
            <a:fld id="{CC641449-D1B3-4396-AEC5-5954F34FD034}" type="slidenum">
              <a:rPr lang="en-US" smtClean="0"/>
              <a:t>‹#›</a:t>
            </a:fld>
            <a:endParaRPr lang="en-US"/>
          </a:p>
        </p:txBody>
      </p:sp>
    </p:spTree>
    <p:extLst>
      <p:ext uri="{BB962C8B-B14F-4D97-AF65-F5344CB8AC3E}">
        <p14:creationId xmlns:p14="http://schemas.microsoft.com/office/powerpoint/2010/main" val="1050609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3B5C70-4449-D92F-CE72-8183F8591C2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26D8CEE-FAAB-1A6D-E347-5815B8EB03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053076-D900-8878-80DF-1EACE069CA44}"/>
              </a:ext>
            </a:extLst>
          </p:cNvPr>
          <p:cNvSpPr>
            <a:spLocks noGrp="1"/>
          </p:cNvSpPr>
          <p:nvPr>
            <p:ph type="dt" sz="half" idx="10"/>
          </p:nvPr>
        </p:nvSpPr>
        <p:spPr/>
        <p:txBody>
          <a:bodyPr/>
          <a:lstStyle/>
          <a:p>
            <a:fld id="{8936AFBD-E9E6-4C38-B252-3BA175DA5389}" type="datetimeFigureOut">
              <a:rPr lang="en-US" smtClean="0"/>
              <a:t>7/26/2022</a:t>
            </a:fld>
            <a:endParaRPr lang="en-US"/>
          </a:p>
        </p:txBody>
      </p:sp>
      <p:sp>
        <p:nvSpPr>
          <p:cNvPr id="5" name="Footer Placeholder 4">
            <a:extLst>
              <a:ext uri="{FF2B5EF4-FFF2-40B4-BE49-F238E27FC236}">
                <a16:creationId xmlns:a16="http://schemas.microsoft.com/office/drawing/2014/main" id="{B5DB18B0-7B24-605D-1D83-06B0D7F35C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8884FE-1207-1512-2597-623478FFBE46}"/>
              </a:ext>
            </a:extLst>
          </p:cNvPr>
          <p:cNvSpPr>
            <a:spLocks noGrp="1"/>
          </p:cNvSpPr>
          <p:nvPr>
            <p:ph type="sldNum" sz="quarter" idx="12"/>
          </p:nvPr>
        </p:nvSpPr>
        <p:spPr/>
        <p:txBody>
          <a:bodyPr/>
          <a:lstStyle/>
          <a:p>
            <a:fld id="{CC641449-D1B3-4396-AEC5-5954F34FD034}" type="slidenum">
              <a:rPr lang="en-US" smtClean="0"/>
              <a:t>‹#›</a:t>
            </a:fld>
            <a:endParaRPr lang="en-US"/>
          </a:p>
        </p:txBody>
      </p:sp>
    </p:spTree>
    <p:extLst>
      <p:ext uri="{BB962C8B-B14F-4D97-AF65-F5344CB8AC3E}">
        <p14:creationId xmlns:p14="http://schemas.microsoft.com/office/powerpoint/2010/main" val="62711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6F833-C53A-8F7C-2598-E3DC3BD6EF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E616CF-3261-F01E-959D-F735CEC911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F9708F-CCBD-69CA-3897-EBFFEDC693A6}"/>
              </a:ext>
            </a:extLst>
          </p:cNvPr>
          <p:cNvSpPr>
            <a:spLocks noGrp="1"/>
          </p:cNvSpPr>
          <p:nvPr>
            <p:ph type="dt" sz="half" idx="10"/>
          </p:nvPr>
        </p:nvSpPr>
        <p:spPr/>
        <p:txBody>
          <a:bodyPr/>
          <a:lstStyle/>
          <a:p>
            <a:fld id="{8936AFBD-E9E6-4C38-B252-3BA175DA5389}" type="datetimeFigureOut">
              <a:rPr lang="en-US" smtClean="0"/>
              <a:t>7/26/2022</a:t>
            </a:fld>
            <a:endParaRPr lang="en-US"/>
          </a:p>
        </p:txBody>
      </p:sp>
      <p:sp>
        <p:nvSpPr>
          <p:cNvPr id="5" name="Footer Placeholder 4">
            <a:extLst>
              <a:ext uri="{FF2B5EF4-FFF2-40B4-BE49-F238E27FC236}">
                <a16:creationId xmlns:a16="http://schemas.microsoft.com/office/drawing/2014/main" id="{6CCBF2AE-98D0-2867-1F0A-8AB19CCBF8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49127F-689E-D069-B208-37137A0EAEC6}"/>
              </a:ext>
            </a:extLst>
          </p:cNvPr>
          <p:cNvSpPr>
            <a:spLocks noGrp="1"/>
          </p:cNvSpPr>
          <p:nvPr>
            <p:ph type="sldNum" sz="quarter" idx="12"/>
          </p:nvPr>
        </p:nvSpPr>
        <p:spPr/>
        <p:txBody>
          <a:bodyPr/>
          <a:lstStyle/>
          <a:p>
            <a:fld id="{CC641449-D1B3-4396-AEC5-5954F34FD034}" type="slidenum">
              <a:rPr lang="en-US" smtClean="0"/>
              <a:t>‹#›</a:t>
            </a:fld>
            <a:endParaRPr lang="en-US"/>
          </a:p>
        </p:txBody>
      </p:sp>
    </p:spTree>
    <p:extLst>
      <p:ext uri="{BB962C8B-B14F-4D97-AF65-F5344CB8AC3E}">
        <p14:creationId xmlns:p14="http://schemas.microsoft.com/office/powerpoint/2010/main" val="2428617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AE606-2163-8177-6F32-B5854CD63B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8D7A289-EA23-411F-5669-A15D796001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C69D16-4490-BC1B-77C2-7FA95DC9B133}"/>
              </a:ext>
            </a:extLst>
          </p:cNvPr>
          <p:cNvSpPr>
            <a:spLocks noGrp="1"/>
          </p:cNvSpPr>
          <p:nvPr>
            <p:ph type="dt" sz="half" idx="10"/>
          </p:nvPr>
        </p:nvSpPr>
        <p:spPr/>
        <p:txBody>
          <a:bodyPr/>
          <a:lstStyle/>
          <a:p>
            <a:fld id="{8936AFBD-E9E6-4C38-B252-3BA175DA5389}" type="datetimeFigureOut">
              <a:rPr lang="en-US" smtClean="0"/>
              <a:t>7/26/2022</a:t>
            </a:fld>
            <a:endParaRPr lang="en-US"/>
          </a:p>
        </p:txBody>
      </p:sp>
      <p:sp>
        <p:nvSpPr>
          <p:cNvPr id="5" name="Footer Placeholder 4">
            <a:extLst>
              <a:ext uri="{FF2B5EF4-FFF2-40B4-BE49-F238E27FC236}">
                <a16:creationId xmlns:a16="http://schemas.microsoft.com/office/drawing/2014/main" id="{16C69011-1F7E-A50B-29EF-623446782A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A6ED0B-8C7A-F0DC-1F09-AD2F404FF4F1}"/>
              </a:ext>
            </a:extLst>
          </p:cNvPr>
          <p:cNvSpPr>
            <a:spLocks noGrp="1"/>
          </p:cNvSpPr>
          <p:nvPr>
            <p:ph type="sldNum" sz="quarter" idx="12"/>
          </p:nvPr>
        </p:nvSpPr>
        <p:spPr/>
        <p:txBody>
          <a:bodyPr/>
          <a:lstStyle/>
          <a:p>
            <a:fld id="{CC641449-D1B3-4396-AEC5-5954F34FD034}" type="slidenum">
              <a:rPr lang="en-US" smtClean="0"/>
              <a:t>‹#›</a:t>
            </a:fld>
            <a:endParaRPr lang="en-US"/>
          </a:p>
        </p:txBody>
      </p:sp>
    </p:spTree>
    <p:extLst>
      <p:ext uri="{BB962C8B-B14F-4D97-AF65-F5344CB8AC3E}">
        <p14:creationId xmlns:p14="http://schemas.microsoft.com/office/powerpoint/2010/main" val="626345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18AB5-26E3-A91D-6291-28A71F07F9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078B66-6888-560E-1170-662989ECDE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267874-91C8-CBD0-DCAE-E4E0D2C1D4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970ACA-EF5A-EBCE-46C7-5BA27DACEBF0}"/>
              </a:ext>
            </a:extLst>
          </p:cNvPr>
          <p:cNvSpPr>
            <a:spLocks noGrp="1"/>
          </p:cNvSpPr>
          <p:nvPr>
            <p:ph type="dt" sz="half" idx="10"/>
          </p:nvPr>
        </p:nvSpPr>
        <p:spPr/>
        <p:txBody>
          <a:bodyPr/>
          <a:lstStyle/>
          <a:p>
            <a:fld id="{8936AFBD-E9E6-4C38-B252-3BA175DA5389}" type="datetimeFigureOut">
              <a:rPr lang="en-US" smtClean="0"/>
              <a:t>7/26/2022</a:t>
            </a:fld>
            <a:endParaRPr lang="en-US"/>
          </a:p>
        </p:txBody>
      </p:sp>
      <p:sp>
        <p:nvSpPr>
          <p:cNvPr id="6" name="Footer Placeholder 5">
            <a:extLst>
              <a:ext uri="{FF2B5EF4-FFF2-40B4-BE49-F238E27FC236}">
                <a16:creationId xmlns:a16="http://schemas.microsoft.com/office/drawing/2014/main" id="{5DCE758F-AC54-7779-CAE1-1BED26DECE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DE8C5A-C263-E111-915A-98F8208BAEF5}"/>
              </a:ext>
            </a:extLst>
          </p:cNvPr>
          <p:cNvSpPr>
            <a:spLocks noGrp="1"/>
          </p:cNvSpPr>
          <p:nvPr>
            <p:ph type="sldNum" sz="quarter" idx="12"/>
          </p:nvPr>
        </p:nvSpPr>
        <p:spPr/>
        <p:txBody>
          <a:bodyPr/>
          <a:lstStyle/>
          <a:p>
            <a:fld id="{CC641449-D1B3-4396-AEC5-5954F34FD034}" type="slidenum">
              <a:rPr lang="en-US" smtClean="0"/>
              <a:t>‹#›</a:t>
            </a:fld>
            <a:endParaRPr lang="en-US"/>
          </a:p>
        </p:txBody>
      </p:sp>
    </p:spTree>
    <p:extLst>
      <p:ext uri="{BB962C8B-B14F-4D97-AF65-F5344CB8AC3E}">
        <p14:creationId xmlns:p14="http://schemas.microsoft.com/office/powerpoint/2010/main" val="4271968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BE872-390C-0374-34A2-39889CD0B24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F27DE8-2C24-4CC3-B2FF-D5E9C3D481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1C0257-904F-41FB-8FD7-BEC148DFEE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E5EAE4B-2CE7-E9BD-B323-A2C2498620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284DED-924D-9F34-2ECA-BF3ED9ED84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630FD1-DC20-692B-DDBB-A77CC810E8A7}"/>
              </a:ext>
            </a:extLst>
          </p:cNvPr>
          <p:cNvSpPr>
            <a:spLocks noGrp="1"/>
          </p:cNvSpPr>
          <p:nvPr>
            <p:ph type="dt" sz="half" idx="10"/>
          </p:nvPr>
        </p:nvSpPr>
        <p:spPr/>
        <p:txBody>
          <a:bodyPr/>
          <a:lstStyle/>
          <a:p>
            <a:fld id="{8936AFBD-E9E6-4C38-B252-3BA175DA5389}" type="datetimeFigureOut">
              <a:rPr lang="en-US" smtClean="0"/>
              <a:t>7/26/2022</a:t>
            </a:fld>
            <a:endParaRPr lang="en-US"/>
          </a:p>
        </p:txBody>
      </p:sp>
      <p:sp>
        <p:nvSpPr>
          <p:cNvPr id="8" name="Footer Placeholder 7">
            <a:extLst>
              <a:ext uri="{FF2B5EF4-FFF2-40B4-BE49-F238E27FC236}">
                <a16:creationId xmlns:a16="http://schemas.microsoft.com/office/drawing/2014/main" id="{D97EFA11-9DEC-9B01-9EBA-D43FEA408A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864264F-F9C5-DB09-A22A-8C90AA4BB89B}"/>
              </a:ext>
            </a:extLst>
          </p:cNvPr>
          <p:cNvSpPr>
            <a:spLocks noGrp="1"/>
          </p:cNvSpPr>
          <p:nvPr>
            <p:ph type="sldNum" sz="quarter" idx="12"/>
          </p:nvPr>
        </p:nvSpPr>
        <p:spPr/>
        <p:txBody>
          <a:bodyPr/>
          <a:lstStyle/>
          <a:p>
            <a:fld id="{CC641449-D1B3-4396-AEC5-5954F34FD034}" type="slidenum">
              <a:rPr lang="en-US" smtClean="0"/>
              <a:t>‹#›</a:t>
            </a:fld>
            <a:endParaRPr lang="en-US"/>
          </a:p>
        </p:txBody>
      </p:sp>
    </p:spTree>
    <p:extLst>
      <p:ext uri="{BB962C8B-B14F-4D97-AF65-F5344CB8AC3E}">
        <p14:creationId xmlns:p14="http://schemas.microsoft.com/office/powerpoint/2010/main" val="2842368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A3F62-E054-659F-CF56-B2FFAAC7DA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7DA7F2-82C2-4028-01DB-1289CDDF8C99}"/>
              </a:ext>
            </a:extLst>
          </p:cNvPr>
          <p:cNvSpPr>
            <a:spLocks noGrp="1"/>
          </p:cNvSpPr>
          <p:nvPr>
            <p:ph type="dt" sz="half" idx="10"/>
          </p:nvPr>
        </p:nvSpPr>
        <p:spPr/>
        <p:txBody>
          <a:bodyPr/>
          <a:lstStyle/>
          <a:p>
            <a:fld id="{8936AFBD-E9E6-4C38-B252-3BA175DA5389}" type="datetimeFigureOut">
              <a:rPr lang="en-US" smtClean="0"/>
              <a:t>7/26/2022</a:t>
            </a:fld>
            <a:endParaRPr lang="en-US"/>
          </a:p>
        </p:txBody>
      </p:sp>
      <p:sp>
        <p:nvSpPr>
          <p:cNvPr id="4" name="Footer Placeholder 3">
            <a:extLst>
              <a:ext uri="{FF2B5EF4-FFF2-40B4-BE49-F238E27FC236}">
                <a16:creationId xmlns:a16="http://schemas.microsoft.com/office/drawing/2014/main" id="{AF7812D1-73F8-CC6B-CB19-258766685F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F51F41-FA12-CA3E-95A2-C73E1F55FEB7}"/>
              </a:ext>
            </a:extLst>
          </p:cNvPr>
          <p:cNvSpPr>
            <a:spLocks noGrp="1"/>
          </p:cNvSpPr>
          <p:nvPr>
            <p:ph type="sldNum" sz="quarter" idx="12"/>
          </p:nvPr>
        </p:nvSpPr>
        <p:spPr/>
        <p:txBody>
          <a:bodyPr/>
          <a:lstStyle/>
          <a:p>
            <a:fld id="{CC641449-D1B3-4396-AEC5-5954F34FD034}" type="slidenum">
              <a:rPr lang="en-US" smtClean="0"/>
              <a:t>‹#›</a:t>
            </a:fld>
            <a:endParaRPr lang="en-US"/>
          </a:p>
        </p:txBody>
      </p:sp>
    </p:spTree>
    <p:extLst>
      <p:ext uri="{BB962C8B-B14F-4D97-AF65-F5344CB8AC3E}">
        <p14:creationId xmlns:p14="http://schemas.microsoft.com/office/powerpoint/2010/main" val="1347871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1A8B1F-C681-DF52-E2CE-EC879F5BD56D}"/>
              </a:ext>
            </a:extLst>
          </p:cNvPr>
          <p:cNvSpPr>
            <a:spLocks noGrp="1"/>
          </p:cNvSpPr>
          <p:nvPr>
            <p:ph type="dt" sz="half" idx="10"/>
          </p:nvPr>
        </p:nvSpPr>
        <p:spPr/>
        <p:txBody>
          <a:bodyPr/>
          <a:lstStyle/>
          <a:p>
            <a:fld id="{8936AFBD-E9E6-4C38-B252-3BA175DA5389}" type="datetimeFigureOut">
              <a:rPr lang="en-US" smtClean="0"/>
              <a:t>7/26/2022</a:t>
            </a:fld>
            <a:endParaRPr lang="en-US"/>
          </a:p>
        </p:txBody>
      </p:sp>
      <p:sp>
        <p:nvSpPr>
          <p:cNvPr id="3" name="Footer Placeholder 2">
            <a:extLst>
              <a:ext uri="{FF2B5EF4-FFF2-40B4-BE49-F238E27FC236}">
                <a16:creationId xmlns:a16="http://schemas.microsoft.com/office/drawing/2014/main" id="{B7188685-4D72-EBA8-B6ED-0C034B9EA0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13002F-F565-C509-0B15-E7BC2FAF98A9}"/>
              </a:ext>
            </a:extLst>
          </p:cNvPr>
          <p:cNvSpPr>
            <a:spLocks noGrp="1"/>
          </p:cNvSpPr>
          <p:nvPr>
            <p:ph type="sldNum" sz="quarter" idx="12"/>
          </p:nvPr>
        </p:nvSpPr>
        <p:spPr/>
        <p:txBody>
          <a:bodyPr/>
          <a:lstStyle/>
          <a:p>
            <a:fld id="{CC641449-D1B3-4396-AEC5-5954F34FD034}" type="slidenum">
              <a:rPr lang="en-US" smtClean="0"/>
              <a:t>‹#›</a:t>
            </a:fld>
            <a:endParaRPr lang="en-US"/>
          </a:p>
        </p:txBody>
      </p:sp>
    </p:spTree>
    <p:extLst>
      <p:ext uri="{BB962C8B-B14F-4D97-AF65-F5344CB8AC3E}">
        <p14:creationId xmlns:p14="http://schemas.microsoft.com/office/powerpoint/2010/main" val="3758402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2788C-B0C0-55BB-FC4E-B707BC0B9E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DE5A93-DAA2-DF3C-33CB-525302A3AE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BACD50-8247-4847-AB2E-A0CC44131D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CA0387-7AD4-508F-9653-20018180696F}"/>
              </a:ext>
            </a:extLst>
          </p:cNvPr>
          <p:cNvSpPr>
            <a:spLocks noGrp="1"/>
          </p:cNvSpPr>
          <p:nvPr>
            <p:ph type="dt" sz="half" idx="10"/>
          </p:nvPr>
        </p:nvSpPr>
        <p:spPr/>
        <p:txBody>
          <a:bodyPr/>
          <a:lstStyle/>
          <a:p>
            <a:fld id="{8936AFBD-E9E6-4C38-B252-3BA175DA5389}" type="datetimeFigureOut">
              <a:rPr lang="en-US" smtClean="0"/>
              <a:t>7/26/2022</a:t>
            </a:fld>
            <a:endParaRPr lang="en-US"/>
          </a:p>
        </p:txBody>
      </p:sp>
      <p:sp>
        <p:nvSpPr>
          <p:cNvPr id="6" name="Footer Placeholder 5">
            <a:extLst>
              <a:ext uri="{FF2B5EF4-FFF2-40B4-BE49-F238E27FC236}">
                <a16:creationId xmlns:a16="http://schemas.microsoft.com/office/drawing/2014/main" id="{C6981FD0-70AF-5EF9-4C6D-CA880436B9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43486D-014C-E846-7032-AA82C9B49F33}"/>
              </a:ext>
            </a:extLst>
          </p:cNvPr>
          <p:cNvSpPr>
            <a:spLocks noGrp="1"/>
          </p:cNvSpPr>
          <p:nvPr>
            <p:ph type="sldNum" sz="quarter" idx="12"/>
          </p:nvPr>
        </p:nvSpPr>
        <p:spPr/>
        <p:txBody>
          <a:bodyPr/>
          <a:lstStyle/>
          <a:p>
            <a:fld id="{CC641449-D1B3-4396-AEC5-5954F34FD034}" type="slidenum">
              <a:rPr lang="en-US" smtClean="0"/>
              <a:t>‹#›</a:t>
            </a:fld>
            <a:endParaRPr lang="en-US"/>
          </a:p>
        </p:txBody>
      </p:sp>
    </p:spTree>
    <p:extLst>
      <p:ext uri="{BB962C8B-B14F-4D97-AF65-F5344CB8AC3E}">
        <p14:creationId xmlns:p14="http://schemas.microsoft.com/office/powerpoint/2010/main" val="1416340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68725-C018-7A56-7EDA-EA83254ECD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61ACBCC-E11B-12D5-3D00-976F657952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083F15-4BFB-E651-17BE-E2E175A24D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ABE1C1-1B86-1CA8-153E-1798D0CF1921}"/>
              </a:ext>
            </a:extLst>
          </p:cNvPr>
          <p:cNvSpPr>
            <a:spLocks noGrp="1"/>
          </p:cNvSpPr>
          <p:nvPr>
            <p:ph type="dt" sz="half" idx="10"/>
          </p:nvPr>
        </p:nvSpPr>
        <p:spPr/>
        <p:txBody>
          <a:bodyPr/>
          <a:lstStyle/>
          <a:p>
            <a:fld id="{8936AFBD-E9E6-4C38-B252-3BA175DA5389}" type="datetimeFigureOut">
              <a:rPr lang="en-US" smtClean="0"/>
              <a:t>7/26/2022</a:t>
            </a:fld>
            <a:endParaRPr lang="en-US"/>
          </a:p>
        </p:txBody>
      </p:sp>
      <p:sp>
        <p:nvSpPr>
          <p:cNvPr id="6" name="Footer Placeholder 5">
            <a:extLst>
              <a:ext uri="{FF2B5EF4-FFF2-40B4-BE49-F238E27FC236}">
                <a16:creationId xmlns:a16="http://schemas.microsoft.com/office/drawing/2014/main" id="{AB99E7E0-F293-9F2A-3453-5F959932CA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0F042A-6492-2C92-17ED-35C346D90C52}"/>
              </a:ext>
            </a:extLst>
          </p:cNvPr>
          <p:cNvSpPr>
            <a:spLocks noGrp="1"/>
          </p:cNvSpPr>
          <p:nvPr>
            <p:ph type="sldNum" sz="quarter" idx="12"/>
          </p:nvPr>
        </p:nvSpPr>
        <p:spPr/>
        <p:txBody>
          <a:bodyPr/>
          <a:lstStyle/>
          <a:p>
            <a:fld id="{CC641449-D1B3-4396-AEC5-5954F34FD034}" type="slidenum">
              <a:rPr lang="en-US" smtClean="0"/>
              <a:t>‹#›</a:t>
            </a:fld>
            <a:endParaRPr lang="en-US"/>
          </a:p>
        </p:txBody>
      </p:sp>
    </p:spTree>
    <p:extLst>
      <p:ext uri="{BB962C8B-B14F-4D97-AF65-F5344CB8AC3E}">
        <p14:creationId xmlns:p14="http://schemas.microsoft.com/office/powerpoint/2010/main" val="2562471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FBA7F0-68A3-C933-11A5-9AB9C6A52E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11C6B0-B820-E632-787A-0EF54BFEED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C455BD-749C-314F-57B0-B8C7E320E6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36AFBD-E9E6-4C38-B252-3BA175DA5389}" type="datetimeFigureOut">
              <a:rPr lang="en-US" smtClean="0"/>
              <a:t>7/26/2022</a:t>
            </a:fld>
            <a:endParaRPr lang="en-US"/>
          </a:p>
        </p:txBody>
      </p:sp>
      <p:sp>
        <p:nvSpPr>
          <p:cNvPr id="5" name="Footer Placeholder 4">
            <a:extLst>
              <a:ext uri="{FF2B5EF4-FFF2-40B4-BE49-F238E27FC236}">
                <a16:creationId xmlns:a16="http://schemas.microsoft.com/office/drawing/2014/main" id="{0A3F52E9-0B07-74C6-9E04-B6E2AE656A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BAAC74-0975-B9F4-F6BC-3C3D2F50DF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641449-D1B3-4396-AEC5-5954F34FD034}" type="slidenum">
              <a:rPr lang="en-US" smtClean="0"/>
              <a:t>‹#›</a:t>
            </a:fld>
            <a:endParaRPr lang="en-US"/>
          </a:p>
        </p:txBody>
      </p:sp>
    </p:spTree>
    <p:extLst>
      <p:ext uri="{BB962C8B-B14F-4D97-AF65-F5344CB8AC3E}">
        <p14:creationId xmlns:p14="http://schemas.microsoft.com/office/powerpoint/2010/main" val="2264412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14.svg"/></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C65906-5074-D7BA-E66E-B95E547ECE28}"/>
              </a:ext>
            </a:extLst>
          </p:cNvPr>
          <p:cNvSpPr txBox="1"/>
          <p:nvPr/>
        </p:nvSpPr>
        <p:spPr>
          <a:xfrm>
            <a:off x="969817" y="721895"/>
            <a:ext cx="10377055" cy="1446550"/>
          </a:xfrm>
          <a:prstGeom prst="rect">
            <a:avLst/>
          </a:prstGeom>
          <a:noFill/>
        </p:spPr>
        <p:txBody>
          <a:bodyPr wrap="square" rtlCol="0">
            <a:spAutoFit/>
          </a:bodyPr>
          <a:lstStyle/>
          <a:p>
            <a:r>
              <a:rPr lang="en-IN" sz="4400" dirty="0">
                <a:latin typeface="+mj-lt"/>
              </a:rPr>
              <a:t>15.1 - REMOTE USER – AUTHENTICATION PRINCIPLES</a:t>
            </a:r>
            <a:endParaRPr lang="en-US" sz="4400" dirty="0">
              <a:latin typeface="+mj-lt"/>
            </a:endParaRPr>
          </a:p>
        </p:txBody>
      </p:sp>
      <p:sp>
        <p:nvSpPr>
          <p:cNvPr id="6" name="TextBox 5">
            <a:extLst>
              <a:ext uri="{FF2B5EF4-FFF2-40B4-BE49-F238E27FC236}">
                <a16:creationId xmlns:a16="http://schemas.microsoft.com/office/drawing/2014/main" id="{36417AAD-6C99-3178-8D26-2B8956C17B5A}"/>
              </a:ext>
            </a:extLst>
          </p:cNvPr>
          <p:cNvSpPr txBox="1"/>
          <p:nvPr/>
        </p:nvSpPr>
        <p:spPr>
          <a:xfrm>
            <a:off x="969816" y="2288738"/>
            <a:ext cx="10377055" cy="3347327"/>
          </a:xfrm>
          <a:prstGeom prst="rect">
            <a:avLst/>
          </a:prstGeom>
          <a:noFill/>
        </p:spPr>
        <p:txBody>
          <a:bodyPr wrap="square">
            <a:spAutoFit/>
          </a:bodyPr>
          <a:lstStyle/>
          <a:p>
            <a:pPr algn="just">
              <a:lnSpc>
                <a:spcPct val="150000"/>
              </a:lnSpc>
            </a:pPr>
            <a:r>
              <a:rPr lang="en-US" sz="2400" dirty="0">
                <a:latin typeface="Arial Nova Light" panose="020B0304020202020204" pitchFamily="34" charset="0"/>
              </a:rPr>
              <a:t>This process consists of two steps:</a:t>
            </a:r>
          </a:p>
          <a:p>
            <a:pPr marL="285750" indent="-285750" algn="just">
              <a:lnSpc>
                <a:spcPct val="150000"/>
              </a:lnSpc>
              <a:buFont typeface="Arial" panose="020B0604020202020204" pitchFamily="34" charset="0"/>
              <a:buChar char="•"/>
            </a:pPr>
            <a:r>
              <a:rPr lang="en-US" sz="2400" b="1" dirty="0">
                <a:latin typeface="Arial Nova Light" panose="020B0304020202020204" pitchFamily="34" charset="0"/>
              </a:rPr>
              <a:t>Identification step: </a:t>
            </a:r>
            <a:r>
              <a:rPr lang="en-US" sz="2400" dirty="0">
                <a:latin typeface="Arial Nova Light" panose="020B0304020202020204" pitchFamily="34" charset="0"/>
              </a:rPr>
              <a:t>Presenting an identifier to the security system. (Identifiers  should be assigned carefully, because authenticated identities are the basis for other security services, such as access control service.)</a:t>
            </a:r>
          </a:p>
          <a:p>
            <a:pPr marL="285750" indent="-285750" algn="just">
              <a:lnSpc>
                <a:spcPct val="150000"/>
              </a:lnSpc>
              <a:buFont typeface="Arial" panose="020B0604020202020204" pitchFamily="34" charset="0"/>
              <a:buChar char="•"/>
            </a:pPr>
            <a:r>
              <a:rPr lang="en-US" sz="2400" b="1" dirty="0">
                <a:latin typeface="Arial Nova Light" panose="020B0304020202020204" pitchFamily="34" charset="0"/>
              </a:rPr>
              <a:t>Verification step: </a:t>
            </a:r>
            <a:r>
              <a:rPr lang="en-US" sz="2400" dirty="0">
                <a:latin typeface="Arial Nova Light" panose="020B0304020202020204" pitchFamily="34" charset="0"/>
              </a:rPr>
              <a:t>Presenting or generating authentication information that corroborates the binding between the entity and the identifier.</a:t>
            </a:r>
          </a:p>
        </p:txBody>
      </p:sp>
    </p:spTree>
    <p:extLst>
      <p:ext uri="{BB962C8B-B14F-4D97-AF65-F5344CB8AC3E}">
        <p14:creationId xmlns:p14="http://schemas.microsoft.com/office/powerpoint/2010/main" val="4154287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B35C5-7306-7890-C5AB-05C80DC86E34}"/>
              </a:ext>
            </a:extLst>
          </p:cNvPr>
          <p:cNvSpPr>
            <a:spLocks noGrp="1"/>
          </p:cNvSpPr>
          <p:nvPr>
            <p:ph type="title"/>
          </p:nvPr>
        </p:nvSpPr>
        <p:spPr/>
        <p:txBody>
          <a:bodyPr/>
          <a:lstStyle/>
          <a:p>
            <a:r>
              <a:rPr lang="en-US" dirty="0"/>
              <a:t>Mutual Authentication</a:t>
            </a:r>
          </a:p>
        </p:txBody>
      </p:sp>
      <p:sp>
        <p:nvSpPr>
          <p:cNvPr id="3" name="Content Placeholder 2">
            <a:extLst>
              <a:ext uri="{FF2B5EF4-FFF2-40B4-BE49-F238E27FC236}">
                <a16:creationId xmlns:a16="http://schemas.microsoft.com/office/drawing/2014/main" id="{E1B47D41-7BBC-8BD1-17BC-AB000C43FA12}"/>
              </a:ext>
            </a:extLst>
          </p:cNvPr>
          <p:cNvSpPr>
            <a:spLocks noGrp="1"/>
          </p:cNvSpPr>
          <p:nvPr>
            <p:ph idx="1"/>
          </p:nvPr>
        </p:nvSpPr>
        <p:spPr/>
        <p:txBody>
          <a:bodyPr>
            <a:normAutofit/>
          </a:bodyPr>
          <a:lstStyle/>
          <a:p>
            <a:pPr algn="just">
              <a:lnSpc>
                <a:spcPct val="150000"/>
              </a:lnSpc>
            </a:pPr>
            <a:r>
              <a:rPr lang="en-US" dirty="0">
                <a:latin typeface="Arial Nova Light" panose="020B0304020202020204" pitchFamily="34" charset="0"/>
              </a:rPr>
              <a:t>Mutual authentication protocols enable communicating parties to satisfy themselves mutually about each other’s identity and to exchange session keys.</a:t>
            </a:r>
          </a:p>
          <a:p>
            <a:pPr algn="just">
              <a:lnSpc>
                <a:spcPct val="110000"/>
              </a:lnSpc>
            </a:pPr>
            <a:r>
              <a:rPr lang="en-US" dirty="0">
                <a:latin typeface="Arial Nova Light" panose="020B0304020202020204" pitchFamily="34" charset="0"/>
              </a:rPr>
              <a:t>Two issues: 	</a:t>
            </a:r>
          </a:p>
          <a:p>
            <a:pPr marL="1428750" lvl="2" indent="-514350" algn="just">
              <a:lnSpc>
                <a:spcPct val="110000"/>
              </a:lnSpc>
              <a:buFont typeface="+mj-lt"/>
              <a:buAutoNum type="arabicPeriod"/>
            </a:pPr>
            <a:r>
              <a:rPr lang="en-US" sz="2800" dirty="0">
                <a:latin typeface="Arial Nova Light" panose="020B0304020202020204" pitchFamily="34" charset="0"/>
              </a:rPr>
              <a:t>confidentiality and </a:t>
            </a:r>
          </a:p>
          <a:p>
            <a:pPr marL="1428750" lvl="2" indent="-514350" algn="just">
              <a:lnSpc>
                <a:spcPct val="150000"/>
              </a:lnSpc>
              <a:buFont typeface="+mj-lt"/>
              <a:buAutoNum type="arabicPeriod"/>
            </a:pPr>
            <a:r>
              <a:rPr lang="en-US" sz="2800" dirty="0">
                <a:latin typeface="Arial Nova Light" panose="020B0304020202020204" pitchFamily="34" charset="0"/>
              </a:rPr>
              <a:t>timeliness</a:t>
            </a:r>
          </a:p>
        </p:txBody>
      </p:sp>
    </p:spTree>
    <p:extLst>
      <p:ext uri="{BB962C8B-B14F-4D97-AF65-F5344CB8AC3E}">
        <p14:creationId xmlns:p14="http://schemas.microsoft.com/office/powerpoint/2010/main" val="190409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9D790-E8F5-6810-AEE3-C4F9BFC1B594}"/>
              </a:ext>
            </a:extLst>
          </p:cNvPr>
          <p:cNvSpPr>
            <a:spLocks noGrp="1"/>
          </p:cNvSpPr>
          <p:nvPr>
            <p:ph type="title"/>
          </p:nvPr>
        </p:nvSpPr>
        <p:spPr/>
        <p:txBody>
          <a:bodyPr/>
          <a:lstStyle/>
          <a:p>
            <a:r>
              <a:rPr lang="en-IN" sz="4400" dirty="0">
                <a:latin typeface="Arial Nova Light" panose="020B0304020202020204" pitchFamily="34" charset="0"/>
              </a:rPr>
              <a:t>C</a:t>
            </a:r>
            <a:r>
              <a:rPr lang="en-US" sz="4400" dirty="0" err="1">
                <a:latin typeface="Arial Nova Light" panose="020B0304020202020204" pitchFamily="34" charset="0"/>
              </a:rPr>
              <a:t>onfidentiality</a:t>
            </a:r>
            <a:endParaRPr lang="en-US" dirty="0"/>
          </a:p>
        </p:txBody>
      </p:sp>
      <p:sp>
        <p:nvSpPr>
          <p:cNvPr id="3" name="Content Placeholder 2">
            <a:extLst>
              <a:ext uri="{FF2B5EF4-FFF2-40B4-BE49-F238E27FC236}">
                <a16:creationId xmlns:a16="http://schemas.microsoft.com/office/drawing/2014/main" id="{279BCC42-1A49-0D90-272D-6389CED98418}"/>
              </a:ext>
            </a:extLst>
          </p:cNvPr>
          <p:cNvSpPr>
            <a:spLocks noGrp="1"/>
          </p:cNvSpPr>
          <p:nvPr>
            <p:ph idx="1"/>
          </p:nvPr>
        </p:nvSpPr>
        <p:spPr/>
        <p:txBody>
          <a:bodyPr/>
          <a:lstStyle/>
          <a:p>
            <a:pPr algn="just">
              <a:lnSpc>
                <a:spcPct val="150000"/>
              </a:lnSpc>
            </a:pPr>
            <a:r>
              <a:rPr lang="en-US" dirty="0">
                <a:latin typeface="Arial Nova Light" panose="020B0304020202020204" pitchFamily="34" charset="0"/>
              </a:rPr>
              <a:t>To prevent masquerade and to prevent compromise of session keys, </a:t>
            </a:r>
            <a:r>
              <a:rPr lang="en-US" dirty="0">
                <a:highlight>
                  <a:srgbClr val="FFFF00"/>
                </a:highlight>
                <a:latin typeface="Arial Nova Light" panose="020B0304020202020204" pitchFamily="34" charset="0"/>
              </a:rPr>
              <a:t>essential identification and session-key information must be communicated in encrypted form. </a:t>
            </a:r>
          </a:p>
          <a:p>
            <a:pPr algn="just">
              <a:lnSpc>
                <a:spcPct val="150000"/>
              </a:lnSpc>
            </a:pPr>
            <a:r>
              <a:rPr lang="en-US" dirty="0">
                <a:highlight>
                  <a:srgbClr val="00FF00"/>
                </a:highlight>
                <a:latin typeface="Arial Nova Light" panose="020B0304020202020204" pitchFamily="34" charset="0"/>
              </a:rPr>
              <a:t>This requires the prior existence of secret or public keys </a:t>
            </a:r>
            <a:r>
              <a:rPr lang="en-US" dirty="0">
                <a:latin typeface="Arial Nova Light" panose="020B0304020202020204" pitchFamily="34" charset="0"/>
              </a:rPr>
              <a:t>that can be used for this purpose.</a:t>
            </a:r>
          </a:p>
        </p:txBody>
      </p:sp>
    </p:spTree>
    <p:extLst>
      <p:ext uri="{BB962C8B-B14F-4D97-AF65-F5344CB8AC3E}">
        <p14:creationId xmlns:p14="http://schemas.microsoft.com/office/powerpoint/2010/main" val="1000316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B5751-E13F-3C98-1E56-A6A3B7E3598E}"/>
              </a:ext>
            </a:extLst>
          </p:cNvPr>
          <p:cNvSpPr>
            <a:spLocks noGrp="1"/>
          </p:cNvSpPr>
          <p:nvPr>
            <p:ph type="title"/>
          </p:nvPr>
        </p:nvSpPr>
        <p:spPr/>
        <p:txBody>
          <a:bodyPr/>
          <a:lstStyle/>
          <a:p>
            <a:r>
              <a:rPr lang="en-US" sz="4400" dirty="0">
                <a:latin typeface="Arial Nova Light" panose="020B0304020202020204" pitchFamily="34" charset="0"/>
              </a:rPr>
              <a:t>Timeliness</a:t>
            </a:r>
            <a:endParaRPr lang="en-US" dirty="0"/>
          </a:p>
        </p:txBody>
      </p:sp>
      <p:sp>
        <p:nvSpPr>
          <p:cNvPr id="3" name="Content Placeholder 2">
            <a:extLst>
              <a:ext uri="{FF2B5EF4-FFF2-40B4-BE49-F238E27FC236}">
                <a16:creationId xmlns:a16="http://schemas.microsoft.com/office/drawing/2014/main" id="{E9B2F003-7F72-BA34-585E-1D8D125A2013}"/>
              </a:ext>
            </a:extLst>
          </p:cNvPr>
          <p:cNvSpPr>
            <a:spLocks noGrp="1"/>
          </p:cNvSpPr>
          <p:nvPr>
            <p:ph idx="1"/>
          </p:nvPr>
        </p:nvSpPr>
        <p:spPr/>
        <p:txBody>
          <a:bodyPr/>
          <a:lstStyle/>
          <a:p>
            <a:pPr>
              <a:lnSpc>
                <a:spcPct val="150000"/>
              </a:lnSpc>
            </a:pPr>
            <a:r>
              <a:rPr lang="en-US" dirty="0">
                <a:latin typeface="Arial Nova Light" panose="020B0304020202020204" pitchFamily="34" charset="0"/>
              </a:rPr>
              <a:t>The second issue, timeliness, is important because of the threat of message replays. </a:t>
            </a:r>
          </a:p>
          <a:p>
            <a:pPr>
              <a:lnSpc>
                <a:spcPct val="150000"/>
              </a:lnSpc>
            </a:pPr>
            <a:r>
              <a:rPr lang="en-US" dirty="0">
                <a:highlight>
                  <a:srgbClr val="FFFF00"/>
                </a:highlight>
                <a:latin typeface="Arial Nova Light" panose="020B0304020202020204" pitchFamily="34" charset="0"/>
              </a:rPr>
              <a:t>Such replays, at worst, could allow an opponent to compromise a session key or successfully impersonate another party. </a:t>
            </a:r>
          </a:p>
          <a:p>
            <a:pPr>
              <a:lnSpc>
                <a:spcPct val="150000"/>
              </a:lnSpc>
            </a:pPr>
            <a:r>
              <a:rPr lang="en-US" dirty="0">
                <a:highlight>
                  <a:srgbClr val="00FF00"/>
                </a:highlight>
                <a:latin typeface="Arial Nova Light" panose="020B0304020202020204" pitchFamily="34" charset="0"/>
              </a:rPr>
              <a:t>At minimum, a successful replay can disrupt operations by presenting parties with messages that appear genuine but are not.</a:t>
            </a:r>
          </a:p>
        </p:txBody>
      </p:sp>
    </p:spTree>
    <p:extLst>
      <p:ext uri="{BB962C8B-B14F-4D97-AF65-F5344CB8AC3E}">
        <p14:creationId xmlns:p14="http://schemas.microsoft.com/office/powerpoint/2010/main" val="3245199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28743-FD03-6E45-DB0C-DB9CF7290B59}"/>
              </a:ext>
            </a:extLst>
          </p:cNvPr>
          <p:cNvSpPr>
            <a:spLocks noGrp="1"/>
          </p:cNvSpPr>
          <p:nvPr>
            <p:ph type="title"/>
          </p:nvPr>
        </p:nvSpPr>
        <p:spPr/>
        <p:txBody>
          <a:bodyPr/>
          <a:lstStyle/>
          <a:p>
            <a:r>
              <a:rPr lang="en-US" dirty="0"/>
              <a:t>Examples of Replay Attacks</a:t>
            </a:r>
          </a:p>
        </p:txBody>
      </p:sp>
      <p:sp>
        <p:nvSpPr>
          <p:cNvPr id="3" name="Content Placeholder 2">
            <a:extLst>
              <a:ext uri="{FF2B5EF4-FFF2-40B4-BE49-F238E27FC236}">
                <a16:creationId xmlns:a16="http://schemas.microsoft.com/office/drawing/2014/main" id="{0DEBA467-2FFC-0E6B-9E1C-854B2FB6FC64}"/>
              </a:ext>
            </a:extLst>
          </p:cNvPr>
          <p:cNvSpPr>
            <a:spLocks noGrp="1"/>
          </p:cNvSpPr>
          <p:nvPr>
            <p:ph idx="1"/>
          </p:nvPr>
        </p:nvSpPr>
        <p:spPr/>
        <p:txBody>
          <a:bodyPr>
            <a:normAutofit fontScale="77500" lnSpcReduction="20000"/>
          </a:bodyPr>
          <a:lstStyle/>
          <a:p>
            <a:pPr marL="514350" indent="-514350" algn="just">
              <a:lnSpc>
                <a:spcPct val="110000"/>
              </a:lnSpc>
              <a:spcBef>
                <a:spcPts val="600"/>
              </a:spcBef>
              <a:spcAft>
                <a:spcPts val="600"/>
              </a:spcAft>
              <a:buFont typeface="+mj-lt"/>
              <a:buAutoNum type="arabicPeriod"/>
            </a:pPr>
            <a:r>
              <a:rPr lang="en-US" dirty="0">
                <a:latin typeface="Arial Nova Light" panose="020B0304020202020204" pitchFamily="34" charset="0"/>
              </a:rPr>
              <a:t>The simplest replay attack is one in which the opponent </a:t>
            </a:r>
            <a:r>
              <a:rPr lang="en-US" b="1" dirty="0">
                <a:latin typeface="Arial Nova Light" panose="020B0304020202020204" pitchFamily="34" charset="0"/>
              </a:rPr>
              <a:t>simply copies a message and replays it later.</a:t>
            </a:r>
          </a:p>
          <a:p>
            <a:pPr marL="514350" indent="-514350" algn="just">
              <a:lnSpc>
                <a:spcPct val="110000"/>
              </a:lnSpc>
              <a:spcBef>
                <a:spcPts val="600"/>
              </a:spcBef>
              <a:spcAft>
                <a:spcPts val="600"/>
              </a:spcAft>
              <a:buFont typeface="+mj-lt"/>
              <a:buAutoNum type="arabicPeriod"/>
            </a:pPr>
            <a:r>
              <a:rPr lang="en-US" dirty="0">
                <a:latin typeface="Arial Nova Light" panose="020B0304020202020204" pitchFamily="34" charset="0"/>
              </a:rPr>
              <a:t>An opponent can replay </a:t>
            </a:r>
            <a:r>
              <a:rPr lang="en-US" b="1" dirty="0">
                <a:latin typeface="Arial Nova Light" panose="020B0304020202020204" pitchFamily="34" charset="0"/>
              </a:rPr>
              <a:t>a timestamped message within the valid time window</a:t>
            </a:r>
            <a:r>
              <a:rPr lang="en-US" dirty="0">
                <a:latin typeface="Arial Nova Light" panose="020B0304020202020204" pitchFamily="34" charset="0"/>
              </a:rPr>
              <a:t>. If both the original and the replay arrive within then time window, this incident can be logged.</a:t>
            </a:r>
          </a:p>
          <a:p>
            <a:pPr marL="514350" indent="-514350" algn="just">
              <a:lnSpc>
                <a:spcPct val="110000"/>
              </a:lnSpc>
              <a:spcBef>
                <a:spcPts val="600"/>
              </a:spcBef>
              <a:spcAft>
                <a:spcPts val="600"/>
              </a:spcAft>
              <a:buFont typeface="+mj-lt"/>
              <a:buAutoNum type="arabicPeriod"/>
            </a:pPr>
            <a:r>
              <a:rPr lang="en-US" dirty="0">
                <a:latin typeface="Arial Nova Light" panose="020B0304020202020204" pitchFamily="34" charset="0"/>
              </a:rPr>
              <a:t>As with example (2), an opponent can </a:t>
            </a:r>
            <a:r>
              <a:rPr lang="en-US" b="1" dirty="0">
                <a:latin typeface="Arial Nova Light" panose="020B0304020202020204" pitchFamily="34" charset="0"/>
              </a:rPr>
              <a:t>replay a timestamped message within the valid time window, but in addition, the opponent suppresses the original message</a:t>
            </a:r>
            <a:r>
              <a:rPr lang="en-US" dirty="0">
                <a:latin typeface="Arial Nova Light" panose="020B0304020202020204" pitchFamily="34" charset="0"/>
              </a:rPr>
              <a:t>. Thus, the repetition cannot be detected.</a:t>
            </a:r>
          </a:p>
          <a:p>
            <a:pPr marL="514350" indent="-514350" algn="just">
              <a:lnSpc>
                <a:spcPct val="110000"/>
              </a:lnSpc>
              <a:spcBef>
                <a:spcPts val="600"/>
              </a:spcBef>
              <a:spcAft>
                <a:spcPts val="600"/>
              </a:spcAft>
              <a:buFont typeface="+mj-lt"/>
              <a:buAutoNum type="arabicPeriod"/>
            </a:pPr>
            <a:r>
              <a:rPr lang="en-US" dirty="0">
                <a:latin typeface="Arial Nova Light" panose="020B0304020202020204" pitchFamily="34" charset="0"/>
              </a:rPr>
              <a:t>Another attack involves a </a:t>
            </a:r>
            <a:r>
              <a:rPr lang="en-US" b="1" dirty="0">
                <a:latin typeface="Arial Nova Light" panose="020B0304020202020204" pitchFamily="34" charset="0"/>
              </a:rPr>
              <a:t>backward replay without modification</a:t>
            </a:r>
            <a:r>
              <a:rPr lang="en-US" dirty="0">
                <a:latin typeface="Arial Nova Light" panose="020B0304020202020204" pitchFamily="34" charset="0"/>
              </a:rPr>
              <a:t>. This is a replay back to the message sender. </a:t>
            </a:r>
            <a:r>
              <a:rPr lang="en-US" dirty="0">
                <a:highlight>
                  <a:srgbClr val="FFFF00"/>
                </a:highlight>
                <a:latin typeface="Arial Nova Light" panose="020B0304020202020204" pitchFamily="34" charset="0"/>
              </a:rPr>
              <a:t>This attack is possible if symmetric encryption is used and the sender cannot easily recognize the difference between messages sent and messages received on the basis of content.</a:t>
            </a:r>
          </a:p>
        </p:txBody>
      </p:sp>
    </p:spTree>
    <p:extLst>
      <p:ext uri="{BB962C8B-B14F-4D97-AF65-F5344CB8AC3E}">
        <p14:creationId xmlns:p14="http://schemas.microsoft.com/office/powerpoint/2010/main" val="4127537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35D17-1BA4-B81B-0987-7F6F6C4AAF81}"/>
              </a:ext>
            </a:extLst>
          </p:cNvPr>
          <p:cNvSpPr>
            <a:spLocks noGrp="1"/>
          </p:cNvSpPr>
          <p:nvPr>
            <p:ph type="title"/>
          </p:nvPr>
        </p:nvSpPr>
        <p:spPr/>
        <p:txBody>
          <a:bodyPr/>
          <a:lstStyle/>
          <a:p>
            <a:r>
              <a:rPr lang="en-IN" dirty="0"/>
              <a:t>Solution to Replay Attacks</a:t>
            </a:r>
            <a:endParaRPr lang="en-US" dirty="0"/>
          </a:p>
        </p:txBody>
      </p:sp>
      <p:sp>
        <p:nvSpPr>
          <p:cNvPr id="3" name="Content Placeholder 2">
            <a:extLst>
              <a:ext uri="{FF2B5EF4-FFF2-40B4-BE49-F238E27FC236}">
                <a16:creationId xmlns:a16="http://schemas.microsoft.com/office/drawing/2014/main" id="{5D76539D-D6CD-9481-275C-FB958BF47053}"/>
              </a:ext>
            </a:extLst>
          </p:cNvPr>
          <p:cNvSpPr>
            <a:spLocks noGrp="1"/>
          </p:cNvSpPr>
          <p:nvPr>
            <p:ph idx="1"/>
          </p:nvPr>
        </p:nvSpPr>
        <p:spPr/>
        <p:txBody>
          <a:bodyPr/>
          <a:lstStyle/>
          <a:p>
            <a:pPr algn="just">
              <a:lnSpc>
                <a:spcPct val="150000"/>
              </a:lnSpc>
            </a:pPr>
            <a:r>
              <a:rPr lang="en-US" dirty="0">
                <a:latin typeface="Arial Nova Light" panose="020B0304020202020204" pitchFamily="34" charset="0"/>
              </a:rPr>
              <a:t>One approach to coping with replay attacks is to attach a sequence number to each message used in an authentication exchange. A new message is accepted only if its sequence number is in the proper order. The difficulty with this approach is that it requires each party to keep track of the last sequence number for each claimant it has dealt with.</a:t>
            </a:r>
          </a:p>
        </p:txBody>
      </p:sp>
    </p:spTree>
    <p:extLst>
      <p:ext uri="{BB962C8B-B14F-4D97-AF65-F5344CB8AC3E}">
        <p14:creationId xmlns:p14="http://schemas.microsoft.com/office/powerpoint/2010/main" val="1793478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99FED-CB14-77B4-B039-50B83BC7AD92}"/>
              </a:ext>
            </a:extLst>
          </p:cNvPr>
          <p:cNvSpPr>
            <a:spLocks noGrp="1"/>
          </p:cNvSpPr>
          <p:nvPr>
            <p:ph type="title"/>
          </p:nvPr>
        </p:nvSpPr>
        <p:spPr/>
        <p:txBody>
          <a:bodyPr/>
          <a:lstStyle/>
          <a:p>
            <a:pPr algn="just"/>
            <a:r>
              <a:rPr lang="en-US" dirty="0"/>
              <a:t>Two General Approaches To Counter Replay Attacks</a:t>
            </a:r>
          </a:p>
        </p:txBody>
      </p:sp>
      <p:sp>
        <p:nvSpPr>
          <p:cNvPr id="3" name="Content Placeholder 2">
            <a:extLst>
              <a:ext uri="{FF2B5EF4-FFF2-40B4-BE49-F238E27FC236}">
                <a16:creationId xmlns:a16="http://schemas.microsoft.com/office/drawing/2014/main" id="{0FD4AAC4-D504-F78E-8E58-DDD14BE27F4D}"/>
              </a:ext>
            </a:extLst>
          </p:cNvPr>
          <p:cNvSpPr>
            <a:spLocks noGrp="1"/>
          </p:cNvSpPr>
          <p:nvPr>
            <p:ph idx="1"/>
          </p:nvPr>
        </p:nvSpPr>
        <p:spPr/>
        <p:txBody>
          <a:bodyPr>
            <a:normAutofit fontScale="92500"/>
          </a:bodyPr>
          <a:lstStyle/>
          <a:p>
            <a:pPr algn="just">
              <a:lnSpc>
                <a:spcPct val="150000"/>
              </a:lnSpc>
            </a:pPr>
            <a:r>
              <a:rPr lang="en-US" b="1" dirty="0">
                <a:latin typeface="Arial Nova Light" panose="020B0304020202020204" pitchFamily="34" charset="0"/>
              </a:rPr>
              <a:t>Timestamps: </a:t>
            </a:r>
            <a:r>
              <a:rPr lang="en-US" dirty="0">
                <a:latin typeface="Arial Nova Light" panose="020B0304020202020204" pitchFamily="34" charset="0"/>
              </a:rPr>
              <a:t>Party A accepts a message as fresh only if the message contains a timestamp that, in A’s judgment, is close enough to A’s knowledge of current time. This approach requires that clocks among the various participants be synchronized.</a:t>
            </a:r>
          </a:p>
          <a:p>
            <a:pPr algn="just">
              <a:lnSpc>
                <a:spcPct val="150000"/>
              </a:lnSpc>
            </a:pPr>
            <a:r>
              <a:rPr lang="en-US" b="1" dirty="0">
                <a:latin typeface="Arial Nova Light" panose="020B0304020202020204" pitchFamily="34" charset="0"/>
              </a:rPr>
              <a:t>Challenge/response: </a:t>
            </a:r>
            <a:r>
              <a:rPr lang="en-US" dirty="0">
                <a:latin typeface="Arial Nova Light" panose="020B0304020202020204" pitchFamily="34" charset="0"/>
              </a:rPr>
              <a:t>Party A, expecting a fresh message from B, first sends B a nonce (challenge) and requires that the subsequent message (response) received from B contain the correct nonce value.</a:t>
            </a:r>
          </a:p>
        </p:txBody>
      </p:sp>
    </p:spTree>
    <p:extLst>
      <p:ext uri="{BB962C8B-B14F-4D97-AF65-F5344CB8AC3E}">
        <p14:creationId xmlns:p14="http://schemas.microsoft.com/office/powerpoint/2010/main" val="912209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5A7BC-850F-A0FE-3517-11B60D24B08D}"/>
              </a:ext>
            </a:extLst>
          </p:cNvPr>
          <p:cNvSpPr>
            <a:spLocks noGrp="1"/>
          </p:cNvSpPr>
          <p:nvPr>
            <p:ph type="title"/>
          </p:nvPr>
        </p:nvSpPr>
        <p:spPr/>
        <p:txBody>
          <a:bodyPr/>
          <a:lstStyle/>
          <a:p>
            <a:r>
              <a:rPr lang="en-IN" dirty="0"/>
              <a:t>One Way Authentication</a:t>
            </a:r>
            <a:endParaRPr lang="en-US" dirty="0"/>
          </a:p>
        </p:txBody>
      </p:sp>
      <p:sp>
        <p:nvSpPr>
          <p:cNvPr id="3" name="Content Placeholder 2">
            <a:extLst>
              <a:ext uri="{FF2B5EF4-FFF2-40B4-BE49-F238E27FC236}">
                <a16:creationId xmlns:a16="http://schemas.microsoft.com/office/drawing/2014/main" id="{C86A8464-6F5A-FD47-6D4A-31871E3A7C47}"/>
              </a:ext>
            </a:extLst>
          </p:cNvPr>
          <p:cNvSpPr>
            <a:spLocks noGrp="1"/>
          </p:cNvSpPr>
          <p:nvPr>
            <p:ph idx="1"/>
          </p:nvPr>
        </p:nvSpPr>
        <p:spPr/>
        <p:txBody>
          <a:bodyPr>
            <a:normAutofit fontScale="85000" lnSpcReduction="20000"/>
          </a:bodyPr>
          <a:lstStyle/>
          <a:p>
            <a:pPr algn="just">
              <a:lnSpc>
                <a:spcPct val="150000"/>
              </a:lnSpc>
            </a:pPr>
            <a:r>
              <a:rPr lang="en-US" dirty="0">
                <a:latin typeface="Arial Nova Light" panose="020B0304020202020204" pitchFamily="34" charset="0"/>
              </a:rPr>
              <a:t>One application for which encryption is growing in popularity is electronic mail (email). The very nature of electronic mail, and its chief benefit, is that it is not necessary for the sender and receiver to be online at the same time. </a:t>
            </a:r>
          </a:p>
          <a:p>
            <a:pPr algn="just">
              <a:lnSpc>
                <a:spcPct val="150000"/>
              </a:lnSpc>
            </a:pPr>
            <a:r>
              <a:rPr lang="en-US" dirty="0">
                <a:latin typeface="Arial Nova Light" panose="020B0304020202020204" pitchFamily="34" charset="0"/>
              </a:rPr>
              <a:t>The “envelope” or header of the email message must be in the clear, so that the message can be handled by the store-and-forward email protocol, such as the Simple Mail Transfer Protocol (SMTP) or X.400. </a:t>
            </a:r>
          </a:p>
          <a:p>
            <a:pPr algn="just">
              <a:lnSpc>
                <a:spcPct val="150000"/>
              </a:lnSpc>
            </a:pPr>
            <a:r>
              <a:rPr lang="en-US" dirty="0">
                <a:latin typeface="Arial Nova Light" panose="020B0304020202020204" pitchFamily="34" charset="0"/>
              </a:rPr>
              <a:t>However, it is often desirable that the mail-handling protocol not require access to the plaintext form of the message.</a:t>
            </a:r>
          </a:p>
        </p:txBody>
      </p:sp>
    </p:spTree>
    <p:extLst>
      <p:ext uri="{BB962C8B-B14F-4D97-AF65-F5344CB8AC3E}">
        <p14:creationId xmlns:p14="http://schemas.microsoft.com/office/powerpoint/2010/main" val="1606549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Website Security? | Secure and Protect Your Website">
            <a:extLst>
              <a:ext uri="{FF2B5EF4-FFF2-40B4-BE49-F238E27FC236}">
                <a16:creationId xmlns:a16="http://schemas.microsoft.com/office/drawing/2014/main" id="{C1CBD4D4-0845-C5CA-DB31-D67F9DC35F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11000508"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9056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73E14-125A-B4C4-E130-24A4F5FFCC4D}"/>
              </a:ext>
            </a:extLst>
          </p:cNvPr>
          <p:cNvSpPr>
            <a:spLocks noGrp="1"/>
          </p:cNvSpPr>
          <p:nvPr>
            <p:ph type="title"/>
          </p:nvPr>
        </p:nvSpPr>
        <p:spPr/>
        <p:txBody>
          <a:bodyPr/>
          <a:lstStyle/>
          <a:p>
            <a:r>
              <a:rPr lang="en-US" dirty="0"/>
              <a:t>17.1 - WEB SECURITY CONSIDERATIONS</a:t>
            </a:r>
          </a:p>
        </p:txBody>
      </p:sp>
      <p:sp>
        <p:nvSpPr>
          <p:cNvPr id="3" name="Content Placeholder 2">
            <a:extLst>
              <a:ext uri="{FF2B5EF4-FFF2-40B4-BE49-F238E27FC236}">
                <a16:creationId xmlns:a16="http://schemas.microsoft.com/office/drawing/2014/main" id="{AA9AF379-1953-0749-7B9D-E1FF2EFC97C3}"/>
              </a:ext>
            </a:extLst>
          </p:cNvPr>
          <p:cNvSpPr>
            <a:spLocks noGrp="1"/>
          </p:cNvSpPr>
          <p:nvPr>
            <p:ph idx="1"/>
          </p:nvPr>
        </p:nvSpPr>
        <p:spPr>
          <a:xfrm>
            <a:off x="6373093" y="4242534"/>
            <a:ext cx="4980706" cy="1840490"/>
          </a:xfrm>
        </p:spPr>
        <p:txBody>
          <a:bodyPr>
            <a:normAutofit fontScale="92500"/>
          </a:bodyPr>
          <a:lstStyle/>
          <a:p>
            <a:pPr marL="0" indent="0">
              <a:lnSpc>
                <a:spcPct val="150000"/>
              </a:lnSpc>
              <a:buNone/>
            </a:pPr>
            <a:r>
              <a:rPr lang="en-US" dirty="0">
                <a:latin typeface="Arial Nova Light" panose="020B0304020202020204" pitchFamily="34" charset="0"/>
              </a:rPr>
              <a:t>But underlying software is extraordinarily complex and may hide many potential security flaws</a:t>
            </a:r>
          </a:p>
        </p:txBody>
      </p:sp>
      <p:pic>
        <p:nvPicPr>
          <p:cNvPr id="2050" name="Picture 2" descr="Search Engines vs Web Browsers - Grenfell Internet Centre">
            <a:extLst>
              <a:ext uri="{FF2B5EF4-FFF2-40B4-BE49-F238E27FC236}">
                <a16:creationId xmlns:a16="http://schemas.microsoft.com/office/drawing/2014/main" id="{A2430691-8BE4-2608-67EB-8BF7B10ED2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04976"/>
            <a:ext cx="1856509" cy="167906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AD09069-C48B-8409-7322-F3A3388EC62B}"/>
              </a:ext>
            </a:extLst>
          </p:cNvPr>
          <p:cNvSpPr txBox="1"/>
          <p:nvPr/>
        </p:nvSpPr>
        <p:spPr>
          <a:xfrm>
            <a:off x="2916386" y="2094424"/>
            <a:ext cx="2888672" cy="954107"/>
          </a:xfrm>
          <a:prstGeom prst="rect">
            <a:avLst/>
          </a:prstGeom>
          <a:noFill/>
        </p:spPr>
        <p:txBody>
          <a:bodyPr wrap="square">
            <a:spAutoFit/>
          </a:bodyPr>
          <a:lstStyle/>
          <a:p>
            <a:pPr algn="ctr"/>
            <a:r>
              <a:rPr lang="en-US" sz="2800" dirty="0">
                <a:latin typeface="Arial Nova Light" panose="020B0304020202020204" pitchFamily="34" charset="0"/>
                <a:cs typeface="Arial" panose="020B0604020202020204" pitchFamily="34" charset="0"/>
              </a:rPr>
              <a:t>Web browsers easy to use</a:t>
            </a:r>
          </a:p>
        </p:txBody>
      </p:sp>
      <p:pic>
        <p:nvPicPr>
          <p:cNvPr id="2052" name="Picture 4" descr="Web Servers in Linux and Beyond. Web servers can seem like an… | by Jesse  Kerr | Towards Data Science">
            <a:extLst>
              <a:ext uri="{FF2B5EF4-FFF2-40B4-BE49-F238E27FC236}">
                <a16:creationId xmlns:a16="http://schemas.microsoft.com/office/drawing/2014/main" id="{32A51D06-21BB-66DB-C585-0ED704DDD9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3093" y="1704976"/>
            <a:ext cx="1856509" cy="167906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112AADCF-A93D-F9D4-E0C8-C06EE2C67331}"/>
              </a:ext>
            </a:extLst>
          </p:cNvPr>
          <p:cNvSpPr txBox="1"/>
          <p:nvPr/>
        </p:nvSpPr>
        <p:spPr>
          <a:xfrm>
            <a:off x="8305799" y="1878981"/>
            <a:ext cx="3048000" cy="1384995"/>
          </a:xfrm>
          <a:prstGeom prst="rect">
            <a:avLst/>
          </a:prstGeom>
          <a:noFill/>
        </p:spPr>
        <p:txBody>
          <a:bodyPr wrap="square">
            <a:spAutoFit/>
          </a:bodyPr>
          <a:lstStyle/>
          <a:p>
            <a:pPr algn="ctr"/>
            <a:r>
              <a:rPr lang="en-US" sz="2800" dirty="0">
                <a:latin typeface="Arial Nova Light" panose="020B0304020202020204" pitchFamily="34" charset="0"/>
              </a:rPr>
              <a:t>Web servers  easy to configure and manage</a:t>
            </a:r>
          </a:p>
        </p:txBody>
      </p:sp>
      <p:pic>
        <p:nvPicPr>
          <p:cNvPr id="2054" name="Picture 6" descr="Content management systems - YourDesign.co.za">
            <a:extLst>
              <a:ext uri="{FF2B5EF4-FFF2-40B4-BE49-F238E27FC236}">
                <a16:creationId xmlns:a16="http://schemas.microsoft.com/office/drawing/2014/main" id="{52E393EC-E843-42B6-CCE4-2213BD624C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199" y="3815490"/>
            <a:ext cx="1856509" cy="167906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B842A4DC-4825-5D2F-A197-A670E7ED0971}"/>
              </a:ext>
            </a:extLst>
          </p:cNvPr>
          <p:cNvSpPr txBox="1"/>
          <p:nvPr/>
        </p:nvSpPr>
        <p:spPr>
          <a:xfrm>
            <a:off x="2916386" y="4208672"/>
            <a:ext cx="2671614" cy="954107"/>
          </a:xfrm>
          <a:prstGeom prst="rect">
            <a:avLst/>
          </a:prstGeom>
          <a:noFill/>
        </p:spPr>
        <p:txBody>
          <a:bodyPr wrap="square">
            <a:spAutoFit/>
          </a:bodyPr>
          <a:lstStyle/>
          <a:p>
            <a:pPr algn="ctr"/>
            <a:r>
              <a:rPr lang="en-US" sz="2800" dirty="0">
                <a:latin typeface="Arial Nova Light" panose="020B0304020202020204" pitchFamily="34" charset="0"/>
              </a:rPr>
              <a:t>Web content  easy to develop</a:t>
            </a:r>
          </a:p>
        </p:txBody>
      </p:sp>
    </p:spTree>
    <p:extLst>
      <p:ext uri="{BB962C8B-B14F-4D97-AF65-F5344CB8AC3E}">
        <p14:creationId xmlns:p14="http://schemas.microsoft.com/office/powerpoint/2010/main" val="13121028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0" name="Picture 8">
            <a:extLst>
              <a:ext uri="{FF2B5EF4-FFF2-40B4-BE49-F238E27FC236}">
                <a16:creationId xmlns:a16="http://schemas.microsoft.com/office/drawing/2014/main" id="{F5F40FE0-28C0-7026-DA74-7F12C0EE9B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125" y="1288473"/>
            <a:ext cx="4638675" cy="391446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316B734-770C-5433-A468-E1236A476684}"/>
              </a:ext>
            </a:extLst>
          </p:cNvPr>
          <p:cNvSpPr txBox="1"/>
          <p:nvPr/>
        </p:nvSpPr>
        <p:spPr>
          <a:xfrm>
            <a:off x="5257800" y="1301615"/>
            <a:ext cx="6096000" cy="3901324"/>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400" dirty="0">
                <a:latin typeface="Arial Nova Light" panose="020B0304020202020204" pitchFamily="34" charset="0"/>
              </a:rPr>
              <a:t>A Web server can be exploited as a launching pad into the corporation’s or agency’s entire computer complex. </a:t>
            </a:r>
            <a:r>
              <a:rPr lang="en-US" sz="2400" dirty="0">
                <a:highlight>
                  <a:srgbClr val="FFFF00"/>
                </a:highlight>
                <a:latin typeface="Arial Nova Light" panose="020B0304020202020204" pitchFamily="34" charset="0"/>
              </a:rPr>
              <a:t>Once the Web server is subverted, an attacker may be able to gain access to data and systems not part of the Web itself but connected to the server at the local site.</a:t>
            </a:r>
          </a:p>
        </p:txBody>
      </p:sp>
    </p:spTree>
    <p:extLst>
      <p:ext uri="{BB962C8B-B14F-4D97-AF65-F5344CB8AC3E}">
        <p14:creationId xmlns:p14="http://schemas.microsoft.com/office/powerpoint/2010/main" val="796727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3FB44-4AAC-67A0-3E2E-BE7AEF56B07D}"/>
              </a:ext>
            </a:extLst>
          </p:cNvPr>
          <p:cNvSpPr>
            <a:spLocks noGrp="1"/>
          </p:cNvSpPr>
          <p:nvPr>
            <p:ph type="title"/>
          </p:nvPr>
        </p:nvSpPr>
        <p:spPr/>
        <p:txBody>
          <a:bodyPr/>
          <a:lstStyle/>
          <a:p>
            <a:r>
              <a:rPr lang="en-US" dirty="0"/>
              <a:t>For example:</a:t>
            </a:r>
          </a:p>
        </p:txBody>
      </p:sp>
      <p:sp>
        <p:nvSpPr>
          <p:cNvPr id="3" name="Content Placeholder 2">
            <a:extLst>
              <a:ext uri="{FF2B5EF4-FFF2-40B4-BE49-F238E27FC236}">
                <a16:creationId xmlns:a16="http://schemas.microsoft.com/office/drawing/2014/main" id="{6728E97E-DE96-0ABD-551F-C9667C2A4379}"/>
              </a:ext>
            </a:extLst>
          </p:cNvPr>
          <p:cNvSpPr>
            <a:spLocks noGrp="1"/>
          </p:cNvSpPr>
          <p:nvPr>
            <p:ph idx="1"/>
          </p:nvPr>
        </p:nvSpPr>
        <p:spPr/>
        <p:txBody>
          <a:bodyPr>
            <a:normAutofit fontScale="62500" lnSpcReduction="20000"/>
          </a:bodyPr>
          <a:lstStyle/>
          <a:p>
            <a:pPr algn="just">
              <a:lnSpc>
                <a:spcPct val="160000"/>
              </a:lnSpc>
            </a:pPr>
            <a:r>
              <a:rPr lang="en-US" dirty="0">
                <a:latin typeface="Arial Nova Light" panose="020B0304020202020204" pitchFamily="34" charset="0"/>
              </a:rPr>
              <a:t>Alice Toklas could have the user identifier ABTOKLAS. This information needs to be stored on any server or computer system that Alice wishes to use and could be known to system administrators and other users.</a:t>
            </a:r>
          </a:p>
          <a:p>
            <a:pPr algn="just">
              <a:lnSpc>
                <a:spcPct val="160000"/>
              </a:lnSpc>
            </a:pPr>
            <a:r>
              <a:rPr lang="en-US" dirty="0">
                <a:highlight>
                  <a:srgbClr val="FFFF00"/>
                </a:highlight>
                <a:latin typeface="Arial Nova Light" panose="020B0304020202020204" pitchFamily="34" charset="0"/>
              </a:rPr>
              <a:t>A typical item of authentication information associated with this user ID is a password, which is kept secret (known only to Alice and to the system).</a:t>
            </a:r>
          </a:p>
          <a:p>
            <a:pPr algn="just">
              <a:lnSpc>
                <a:spcPct val="160000"/>
              </a:lnSpc>
            </a:pPr>
            <a:r>
              <a:rPr lang="en-US" dirty="0">
                <a:latin typeface="Arial Nova Light" panose="020B0304020202020204" pitchFamily="34" charset="0"/>
              </a:rPr>
              <a:t>Alice’s ID is not secret, system users can send her email, but because her password is secret, no one can pretend to be Alice.</a:t>
            </a:r>
          </a:p>
          <a:p>
            <a:pPr algn="just">
              <a:lnSpc>
                <a:spcPct val="160000"/>
              </a:lnSpc>
            </a:pPr>
            <a:r>
              <a:rPr lang="en-US" b="1" dirty="0">
                <a:latin typeface="Arial Nova Light" panose="020B0304020202020204" pitchFamily="34" charset="0"/>
              </a:rPr>
              <a:t>Identification is the means by which a user provides a claimed </a:t>
            </a:r>
          </a:p>
          <a:p>
            <a:pPr algn="just">
              <a:lnSpc>
                <a:spcPct val="160000"/>
              </a:lnSpc>
            </a:pPr>
            <a:r>
              <a:rPr lang="en-US" b="1" dirty="0">
                <a:latin typeface="Arial Nova Light" panose="020B0304020202020204" pitchFamily="34" charset="0"/>
              </a:rPr>
              <a:t>User authentication is the means of establishing the validity of the claim.</a:t>
            </a:r>
          </a:p>
        </p:txBody>
      </p:sp>
    </p:spTree>
    <p:extLst>
      <p:ext uri="{BB962C8B-B14F-4D97-AF65-F5344CB8AC3E}">
        <p14:creationId xmlns:p14="http://schemas.microsoft.com/office/powerpoint/2010/main" val="1911048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a:extLst>
              <a:ext uri="{FF2B5EF4-FFF2-40B4-BE49-F238E27FC236}">
                <a16:creationId xmlns:a16="http://schemas.microsoft.com/office/drawing/2014/main" id="{C04F48A5-129B-786B-8326-B95169280A3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7DBDB7EF-AB55-49C3-ED18-9FFDF7663482}"/>
              </a:ext>
            </a:extLst>
          </p:cNvPr>
          <p:cNvPicPr>
            <a:picLocks noChangeAspect="1"/>
          </p:cNvPicPr>
          <p:nvPr/>
        </p:nvPicPr>
        <p:blipFill>
          <a:blip r:embed="rId2"/>
          <a:stretch>
            <a:fillRect/>
          </a:stretch>
        </p:blipFill>
        <p:spPr>
          <a:xfrm>
            <a:off x="199181" y="237658"/>
            <a:ext cx="6049219" cy="3343742"/>
          </a:xfrm>
          <a:prstGeom prst="rect">
            <a:avLst/>
          </a:prstGeom>
        </p:spPr>
      </p:pic>
      <p:pic>
        <p:nvPicPr>
          <p:cNvPr id="10" name="Picture 9">
            <a:extLst>
              <a:ext uri="{FF2B5EF4-FFF2-40B4-BE49-F238E27FC236}">
                <a16:creationId xmlns:a16="http://schemas.microsoft.com/office/drawing/2014/main" id="{7070F3E2-BB85-1008-5545-8A79BF789A9D}"/>
              </a:ext>
            </a:extLst>
          </p:cNvPr>
          <p:cNvPicPr>
            <a:picLocks noChangeAspect="1"/>
          </p:cNvPicPr>
          <p:nvPr/>
        </p:nvPicPr>
        <p:blipFill>
          <a:blip r:embed="rId3"/>
          <a:stretch>
            <a:fillRect/>
          </a:stretch>
        </p:blipFill>
        <p:spPr>
          <a:xfrm>
            <a:off x="199181" y="3476153"/>
            <a:ext cx="6049219" cy="3144189"/>
          </a:xfrm>
          <a:prstGeom prst="rect">
            <a:avLst/>
          </a:prstGeom>
        </p:spPr>
      </p:pic>
      <p:pic>
        <p:nvPicPr>
          <p:cNvPr id="13" name="Graphic 12" descr="Back with solid fill">
            <a:extLst>
              <a:ext uri="{FF2B5EF4-FFF2-40B4-BE49-F238E27FC236}">
                <a16:creationId xmlns:a16="http://schemas.microsoft.com/office/drawing/2014/main" id="{134504D8-22ED-7001-B67B-92C872711F6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70072" y="1452329"/>
            <a:ext cx="914400" cy="914400"/>
          </a:xfrm>
          <a:prstGeom prst="rect">
            <a:avLst/>
          </a:prstGeom>
        </p:spPr>
      </p:pic>
      <p:pic>
        <p:nvPicPr>
          <p:cNvPr id="15" name="Graphic 14" descr="Back with solid fill">
            <a:extLst>
              <a:ext uri="{FF2B5EF4-FFF2-40B4-BE49-F238E27FC236}">
                <a16:creationId xmlns:a16="http://schemas.microsoft.com/office/drawing/2014/main" id="{24DA1EDF-A69F-0D6F-DFCF-9D4069CFDD3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0800000">
            <a:off x="6456217" y="4491272"/>
            <a:ext cx="914400" cy="914400"/>
          </a:xfrm>
          <a:prstGeom prst="rect">
            <a:avLst/>
          </a:prstGeom>
        </p:spPr>
      </p:pic>
      <p:pic>
        <p:nvPicPr>
          <p:cNvPr id="17" name="Graphic 16" descr="Devil face with solid fill with solid fill">
            <a:extLst>
              <a:ext uri="{FF2B5EF4-FFF2-40B4-BE49-F238E27FC236}">
                <a16:creationId xmlns:a16="http://schemas.microsoft.com/office/drawing/2014/main" id="{17F60EF5-DECD-5B7F-F2D3-FC0C3D585B8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470072" y="3124200"/>
            <a:ext cx="914400" cy="914400"/>
          </a:xfrm>
          <a:prstGeom prst="rect">
            <a:avLst/>
          </a:prstGeom>
        </p:spPr>
      </p:pic>
      <p:graphicFrame>
        <p:nvGraphicFramePr>
          <p:cNvPr id="18" name="Table 18">
            <a:extLst>
              <a:ext uri="{FF2B5EF4-FFF2-40B4-BE49-F238E27FC236}">
                <a16:creationId xmlns:a16="http://schemas.microsoft.com/office/drawing/2014/main" id="{6AA84222-FB68-B122-5F6A-56AFE60D3A7A}"/>
              </a:ext>
            </a:extLst>
          </p:cNvPr>
          <p:cNvGraphicFramePr>
            <a:graphicFrameLocks noGrp="1"/>
          </p:cNvGraphicFramePr>
          <p:nvPr>
            <p:extLst>
              <p:ext uri="{D42A27DB-BD31-4B8C-83A1-F6EECF244321}">
                <p14:modId xmlns:p14="http://schemas.microsoft.com/office/powerpoint/2010/main" val="2489051162"/>
              </p:ext>
            </p:extLst>
          </p:nvPr>
        </p:nvGraphicFramePr>
        <p:xfrm>
          <a:off x="7578433" y="237658"/>
          <a:ext cx="4253349" cy="6382684"/>
        </p:xfrm>
        <a:graphic>
          <a:graphicData uri="http://schemas.openxmlformats.org/drawingml/2006/table">
            <a:tbl>
              <a:tblPr firstRow="1" bandRow="1">
                <a:tableStyleId>{5C22544A-7EE6-4342-B048-85BDC9FD1C3A}</a:tableStyleId>
              </a:tblPr>
              <a:tblGrid>
                <a:gridCol w="4253349">
                  <a:extLst>
                    <a:ext uri="{9D8B030D-6E8A-4147-A177-3AD203B41FA5}">
                      <a16:colId xmlns:a16="http://schemas.microsoft.com/office/drawing/2014/main" val="2704525754"/>
                    </a:ext>
                  </a:extLst>
                </a:gridCol>
              </a:tblGrid>
              <a:tr h="6382684">
                <a:tc>
                  <a:txBody>
                    <a:bodyPr/>
                    <a:lstStyle/>
                    <a:p>
                      <a:pPr algn="ctr">
                        <a:lnSpc>
                          <a:spcPct val="150000"/>
                        </a:lnSpc>
                      </a:pPr>
                      <a:r>
                        <a:rPr lang="en-US" sz="2400" dirty="0">
                          <a:latin typeface="Arial Nova Light" panose="020B0304020202020204" pitchFamily="34" charset="0"/>
                        </a:rPr>
                        <a:t>Casual and untrained (in security matters) users are common clients for </a:t>
                      </a:r>
                      <a:r>
                        <a:rPr lang="en-US" sz="2400" dirty="0" err="1">
                          <a:latin typeface="Arial Nova Light" panose="020B0304020202020204" pitchFamily="34" charset="0"/>
                        </a:rPr>
                        <a:t>Webbased</a:t>
                      </a:r>
                      <a:endParaRPr lang="en-US" sz="2400" dirty="0">
                        <a:latin typeface="Arial Nova Light" panose="020B0304020202020204" pitchFamily="34" charset="0"/>
                      </a:endParaRPr>
                    </a:p>
                    <a:p>
                      <a:pPr algn="ctr">
                        <a:lnSpc>
                          <a:spcPct val="150000"/>
                        </a:lnSpc>
                      </a:pPr>
                      <a:r>
                        <a:rPr lang="en-US" sz="2400" dirty="0">
                          <a:latin typeface="Arial Nova Light" panose="020B0304020202020204" pitchFamily="34" charset="0"/>
                        </a:rPr>
                        <a:t>services. </a:t>
                      </a:r>
                    </a:p>
                    <a:p>
                      <a:pPr algn="ctr">
                        <a:lnSpc>
                          <a:spcPct val="150000"/>
                        </a:lnSpc>
                      </a:pPr>
                      <a:r>
                        <a:rPr lang="en-US" sz="2400" dirty="0">
                          <a:latin typeface="Arial Nova Light" panose="020B0304020202020204" pitchFamily="34" charset="0"/>
                        </a:rPr>
                        <a:t>Such users are not necessarily aware of the security risks that</a:t>
                      </a:r>
                    </a:p>
                    <a:p>
                      <a:pPr algn="ctr">
                        <a:lnSpc>
                          <a:spcPct val="150000"/>
                        </a:lnSpc>
                      </a:pPr>
                      <a:r>
                        <a:rPr lang="en-US" sz="2400" dirty="0">
                          <a:latin typeface="Arial Nova Light" panose="020B0304020202020204" pitchFamily="34" charset="0"/>
                        </a:rPr>
                        <a:t>exist and do not have the tools or knowledge to take effective countermeasures.</a:t>
                      </a:r>
                    </a:p>
                  </a:txBody>
                  <a:tcPr/>
                </a:tc>
                <a:extLst>
                  <a:ext uri="{0D108BD9-81ED-4DB2-BD59-A6C34878D82A}">
                    <a16:rowId xmlns:a16="http://schemas.microsoft.com/office/drawing/2014/main" val="3393482907"/>
                  </a:ext>
                </a:extLst>
              </a:tr>
            </a:tbl>
          </a:graphicData>
        </a:graphic>
      </p:graphicFrame>
    </p:spTree>
    <p:extLst>
      <p:ext uri="{BB962C8B-B14F-4D97-AF65-F5344CB8AC3E}">
        <p14:creationId xmlns:p14="http://schemas.microsoft.com/office/powerpoint/2010/main" val="12985324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46B62-57C7-ABE5-3856-829DF1FCD781}"/>
              </a:ext>
            </a:extLst>
          </p:cNvPr>
          <p:cNvSpPr>
            <a:spLocks noGrp="1"/>
          </p:cNvSpPr>
          <p:nvPr>
            <p:ph type="title"/>
          </p:nvPr>
        </p:nvSpPr>
        <p:spPr/>
        <p:txBody>
          <a:bodyPr/>
          <a:lstStyle/>
          <a:p>
            <a:r>
              <a:rPr lang="en-US" dirty="0"/>
              <a:t>Web Security Threats</a:t>
            </a:r>
          </a:p>
        </p:txBody>
      </p:sp>
      <p:pic>
        <p:nvPicPr>
          <p:cNvPr id="5" name="Picture 4">
            <a:extLst>
              <a:ext uri="{FF2B5EF4-FFF2-40B4-BE49-F238E27FC236}">
                <a16:creationId xmlns:a16="http://schemas.microsoft.com/office/drawing/2014/main" id="{28D4C6D2-3958-0B67-34CE-2B196CDC749B}"/>
              </a:ext>
            </a:extLst>
          </p:cNvPr>
          <p:cNvPicPr>
            <a:picLocks noChangeAspect="1"/>
          </p:cNvPicPr>
          <p:nvPr/>
        </p:nvPicPr>
        <p:blipFill>
          <a:blip r:embed="rId2"/>
          <a:stretch>
            <a:fillRect/>
          </a:stretch>
        </p:blipFill>
        <p:spPr>
          <a:xfrm>
            <a:off x="838201" y="1624920"/>
            <a:ext cx="10515600" cy="4867955"/>
          </a:xfrm>
          <a:prstGeom prst="rect">
            <a:avLst/>
          </a:prstGeom>
        </p:spPr>
      </p:pic>
    </p:spTree>
    <p:extLst>
      <p:ext uri="{BB962C8B-B14F-4D97-AF65-F5344CB8AC3E}">
        <p14:creationId xmlns:p14="http://schemas.microsoft.com/office/powerpoint/2010/main" val="35184524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788D0-CC6D-A438-6BD0-64C2B2457D51}"/>
              </a:ext>
            </a:extLst>
          </p:cNvPr>
          <p:cNvSpPr>
            <a:spLocks noGrp="1"/>
          </p:cNvSpPr>
          <p:nvPr>
            <p:ph type="title"/>
          </p:nvPr>
        </p:nvSpPr>
        <p:spPr/>
        <p:txBody>
          <a:bodyPr/>
          <a:lstStyle/>
          <a:p>
            <a:r>
              <a:rPr lang="en-US" dirty="0"/>
              <a:t>Web Traffic Security Approaches</a:t>
            </a:r>
          </a:p>
        </p:txBody>
      </p:sp>
      <p:sp>
        <p:nvSpPr>
          <p:cNvPr id="3" name="Content Placeholder 2">
            <a:extLst>
              <a:ext uri="{FF2B5EF4-FFF2-40B4-BE49-F238E27FC236}">
                <a16:creationId xmlns:a16="http://schemas.microsoft.com/office/drawing/2014/main" id="{BEDE3D9F-1091-94A1-53DA-07E1BA17D263}"/>
              </a:ext>
            </a:extLst>
          </p:cNvPr>
          <p:cNvSpPr>
            <a:spLocks noGrp="1"/>
          </p:cNvSpPr>
          <p:nvPr>
            <p:ph idx="1"/>
          </p:nvPr>
        </p:nvSpPr>
        <p:spPr>
          <a:xfrm>
            <a:off x="838200" y="1825625"/>
            <a:ext cx="10515600" cy="1873539"/>
          </a:xfrm>
        </p:spPr>
        <p:txBody>
          <a:bodyPr>
            <a:normAutofit fontScale="92500" lnSpcReduction="20000"/>
          </a:bodyPr>
          <a:lstStyle/>
          <a:p>
            <a:pPr algn="just">
              <a:lnSpc>
                <a:spcPct val="150000"/>
              </a:lnSpc>
            </a:pPr>
            <a:r>
              <a:rPr lang="en-US" sz="2400" dirty="0">
                <a:latin typeface="Arial Nova Light" panose="020B0304020202020204" pitchFamily="34" charset="0"/>
              </a:rPr>
              <a:t>The various approaches that have been considered are similar in the services they provide and, to some extent, in the mechanisms that they use, </a:t>
            </a:r>
            <a:r>
              <a:rPr lang="en-US" sz="2400" dirty="0">
                <a:highlight>
                  <a:srgbClr val="FFFF00"/>
                </a:highlight>
                <a:latin typeface="Arial Nova Light" panose="020B0304020202020204" pitchFamily="34" charset="0"/>
              </a:rPr>
              <a:t>but they differ with respect to their scope of applicability and their relative location within the TCP/IP protocol stack.</a:t>
            </a:r>
          </a:p>
        </p:txBody>
      </p:sp>
      <p:pic>
        <p:nvPicPr>
          <p:cNvPr id="5" name="Picture 4">
            <a:extLst>
              <a:ext uri="{FF2B5EF4-FFF2-40B4-BE49-F238E27FC236}">
                <a16:creationId xmlns:a16="http://schemas.microsoft.com/office/drawing/2014/main" id="{DA46F7E2-8BFD-478D-DBF1-BE4E96BEDD53}"/>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838200" y="3588603"/>
            <a:ext cx="10515600" cy="2904272"/>
          </a:xfrm>
          <a:prstGeom prst="rect">
            <a:avLst/>
          </a:prstGeom>
        </p:spPr>
      </p:pic>
    </p:spTree>
    <p:extLst>
      <p:ext uri="{BB962C8B-B14F-4D97-AF65-F5344CB8AC3E}">
        <p14:creationId xmlns:p14="http://schemas.microsoft.com/office/powerpoint/2010/main" val="16858048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FDE24-A1AF-28FE-A2DD-F78D471C0E4E}"/>
              </a:ext>
            </a:extLst>
          </p:cNvPr>
          <p:cNvSpPr>
            <a:spLocks noGrp="1"/>
          </p:cNvSpPr>
          <p:nvPr>
            <p:ph type="title"/>
          </p:nvPr>
        </p:nvSpPr>
        <p:spPr/>
        <p:txBody>
          <a:bodyPr/>
          <a:lstStyle/>
          <a:p>
            <a:r>
              <a:rPr lang="en-US" b="1" dirty="0"/>
              <a:t>Network level </a:t>
            </a:r>
            <a:r>
              <a:rPr lang="en-US" dirty="0"/>
              <a:t>- IP security (IPsec)</a:t>
            </a:r>
          </a:p>
        </p:txBody>
      </p:sp>
      <p:sp>
        <p:nvSpPr>
          <p:cNvPr id="3" name="Content Placeholder 2">
            <a:extLst>
              <a:ext uri="{FF2B5EF4-FFF2-40B4-BE49-F238E27FC236}">
                <a16:creationId xmlns:a16="http://schemas.microsoft.com/office/drawing/2014/main" id="{095FE68B-0B90-2577-0A69-63EFBFF51FAB}"/>
              </a:ext>
            </a:extLst>
          </p:cNvPr>
          <p:cNvSpPr>
            <a:spLocks noGrp="1"/>
          </p:cNvSpPr>
          <p:nvPr>
            <p:ph idx="1"/>
          </p:nvPr>
        </p:nvSpPr>
        <p:spPr>
          <a:xfrm>
            <a:off x="4627418" y="1825625"/>
            <a:ext cx="6726382" cy="4351338"/>
          </a:xfrm>
        </p:spPr>
        <p:txBody>
          <a:bodyPr/>
          <a:lstStyle/>
          <a:p>
            <a:pPr algn="just">
              <a:lnSpc>
                <a:spcPct val="100000"/>
              </a:lnSpc>
            </a:pPr>
            <a:r>
              <a:rPr lang="en-US" dirty="0">
                <a:latin typeface="Arial Nova Light" panose="020B0304020202020204" pitchFamily="34" charset="0"/>
              </a:rPr>
              <a:t>One way to provide Web security is to use IP security (IPsec) (Figure 17.1a). The advantage of using IPsec is that it is transparent to end users and applications and provides a general-purpose solution.</a:t>
            </a:r>
          </a:p>
          <a:p>
            <a:pPr algn="just">
              <a:lnSpc>
                <a:spcPct val="100000"/>
              </a:lnSpc>
            </a:pPr>
            <a:r>
              <a:rPr lang="en-US" dirty="0">
                <a:latin typeface="Arial Nova Light" panose="020B0304020202020204" pitchFamily="34" charset="0"/>
              </a:rPr>
              <a:t>Furthermore, IPsec includes a filtering capability so that only selected traffic need incur the overhead of IPsec processing.</a:t>
            </a:r>
          </a:p>
        </p:txBody>
      </p:sp>
      <p:pic>
        <p:nvPicPr>
          <p:cNvPr id="5" name="Picture 4">
            <a:extLst>
              <a:ext uri="{FF2B5EF4-FFF2-40B4-BE49-F238E27FC236}">
                <a16:creationId xmlns:a16="http://schemas.microsoft.com/office/drawing/2014/main" id="{7AB59FC3-6368-D77F-93E4-4A7C07DB81CC}"/>
              </a:ext>
            </a:extLst>
          </p:cNvPr>
          <p:cNvPicPr>
            <a:picLocks noChangeAspect="1"/>
          </p:cNvPicPr>
          <p:nvPr/>
        </p:nvPicPr>
        <p:blipFill rotWithShape="1">
          <a:blip r:embed="rId2"/>
          <a:srcRect t="14318"/>
          <a:stretch/>
        </p:blipFill>
        <p:spPr>
          <a:xfrm>
            <a:off x="577392" y="1825626"/>
            <a:ext cx="4050026" cy="4216400"/>
          </a:xfrm>
          <a:prstGeom prst="rect">
            <a:avLst/>
          </a:prstGeom>
        </p:spPr>
      </p:pic>
    </p:spTree>
    <p:extLst>
      <p:ext uri="{BB962C8B-B14F-4D97-AF65-F5344CB8AC3E}">
        <p14:creationId xmlns:p14="http://schemas.microsoft.com/office/powerpoint/2010/main" val="6841809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F58CA-0FAE-59F3-9645-6C103C436A86}"/>
              </a:ext>
            </a:extLst>
          </p:cNvPr>
          <p:cNvSpPr>
            <a:spLocks noGrp="1"/>
          </p:cNvSpPr>
          <p:nvPr>
            <p:ph type="title"/>
          </p:nvPr>
        </p:nvSpPr>
        <p:spPr/>
        <p:txBody>
          <a:bodyPr>
            <a:normAutofit/>
          </a:bodyPr>
          <a:lstStyle/>
          <a:p>
            <a:r>
              <a:rPr lang="en-US" b="1" dirty="0"/>
              <a:t>Transport level </a:t>
            </a:r>
            <a:r>
              <a:rPr lang="en-US" dirty="0"/>
              <a:t>- Secure Sockets Layer (SSL) and Transport Layer Security (TLS)</a:t>
            </a:r>
          </a:p>
        </p:txBody>
      </p:sp>
      <p:sp>
        <p:nvSpPr>
          <p:cNvPr id="3" name="Content Placeholder 2">
            <a:extLst>
              <a:ext uri="{FF2B5EF4-FFF2-40B4-BE49-F238E27FC236}">
                <a16:creationId xmlns:a16="http://schemas.microsoft.com/office/drawing/2014/main" id="{84A66378-9EF4-681B-9E24-8F3343FFFF80}"/>
              </a:ext>
            </a:extLst>
          </p:cNvPr>
          <p:cNvSpPr>
            <a:spLocks noGrp="1"/>
          </p:cNvSpPr>
          <p:nvPr>
            <p:ph idx="1"/>
          </p:nvPr>
        </p:nvSpPr>
        <p:spPr>
          <a:xfrm>
            <a:off x="4599708" y="1825625"/>
            <a:ext cx="6754091" cy="4351338"/>
          </a:xfrm>
        </p:spPr>
        <p:txBody>
          <a:bodyPr>
            <a:normAutofit fontScale="92500"/>
          </a:bodyPr>
          <a:lstStyle/>
          <a:p>
            <a:pPr algn="just">
              <a:lnSpc>
                <a:spcPct val="100000"/>
              </a:lnSpc>
            </a:pPr>
            <a:r>
              <a:rPr lang="en-US" sz="2400" dirty="0">
                <a:latin typeface="Arial Nova Light" panose="020B0304020202020204" pitchFamily="34" charset="0"/>
              </a:rPr>
              <a:t>Another relatively general-purpose solution is to implement security just above TCP (Figure 17.1b).</a:t>
            </a:r>
          </a:p>
          <a:p>
            <a:pPr algn="just">
              <a:lnSpc>
                <a:spcPct val="100000"/>
              </a:lnSpc>
            </a:pPr>
            <a:r>
              <a:rPr lang="en-US" sz="2400" dirty="0">
                <a:latin typeface="Arial Nova Light" panose="020B0304020202020204" pitchFamily="34" charset="0"/>
              </a:rPr>
              <a:t>At this level, there are two implementation choices. </a:t>
            </a:r>
          </a:p>
          <a:p>
            <a:pPr marL="514350" indent="-514350" algn="just">
              <a:lnSpc>
                <a:spcPct val="100000"/>
              </a:lnSpc>
              <a:buFont typeface="+mj-lt"/>
              <a:buAutoNum type="arabicPeriod"/>
            </a:pPr>
            <a:r>
              <a:rPr lang="en-US" sz="2400" dirty="0">
                <a:latin typeface="Arial Nova Light" panose="020B0304020202020204" pitchFamily="34" charset="0"/>
              </a:rPr>
              <a:t>For full generality, Secure Sockets Layer (SSL) (or Transport Layer Security (TLS)) could be provided as part of the underlying protocol suite and therefore be transparent to applications. </a:t>
            </a:r>
          </a:p>
          <a:p>
            <a:pPr marL="514350" indent="-514350" algn="just">
              <a:lnSpc>
                <a:spcPct val="100000"/>
              </a:lnSpc>
              <a:buFont typeface="+mj-lt"/>
              <a:buAutoNum type="arabicPeriod"/>
            </a:pPr>
            <a:r>
              <a:rPr lang="en-US" sz="2400" dirty="0">
                <a:latin typeface="Arial Nova Light" panose="020B0304020202020204" pitchFamily="34" charset="0"/>
              </a:rPr>
              <a:t>Alternatively, TLS can be embedded in specific packages. For example, virtually all browsers come equipped with TLS, and most Web servers have implemented the protocol.</a:t>
            </a:r>
          </a:p>
        </p:txBody>
      </p:sp>
      <p:pic>
        <p:nvPicPr>
          <p:cNvPr id="5" name="Picture 4">
            <a:extLst>
              <a:ext uri="{FF2B5EF4-FFF2-40B4-BE49-F238E27FC236}">
                <a16:creationId xmlns:a16="http://schemas.microsoft.com/office/drawing/2014/main" id="{630B145D-661A-6623-B073-330731025E1E}"/>
              </a:ext>
            </a:extLst>
          </p:cNvPr>
          <p:cNvPicPr>
            <a:picLocks noChangeAspect="1"/>
          </p:cNvPicPr>
          <p:nvPr/>
        </p:nvPicPr>
        <p:blipFill>
          <a:blip r:embed="rId2"/>
          <a:stretch>
            <a:fillRect/>
          </a:stretch>
        </p:blipFill>
        <p:spPr>
          <a:xfrm>
            <a:off x="838201" y="1690687"/>
            <a:ext cx="3761508" cy="4486275"/>
          </a:xfrm>
          <a:prstGeom prst="rect">
            <a:avLst/>
          </a:prstGeom>
        </p:spPr>
      </p:pic>
    </p:spTree>
    <p:extLst>
      <p:ext uri="{BB962C8B-B14F-4D97-AF65-F5344CB8AC3E}">
        <p14:creationId xmlns:p14="http://schemas.microsoft.com/office/powerpoint/2010/main" val="22046274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FFD98-F9B2-A746-2043-DA338F3AE251}"/>
              </a:ext>
            </a:extLst>
          </p:cNvPr>
          <p:cNvSpPr>
            <a:spLocks noGrp="1"/>
          </p:cNvSpPr>
          <p:nvPr>
            <p:ph type="title"/>
          </p:nvPr>
        </p:nvSpPr>
        <p:spPr/>
        <p:txBody>
          <a:bodyPr/>
          <a:lstStyle/>
          <a:p>
            <a:r>
              <a:rPr lang="en-US" b="1" dirty="0"/>
              <a:t>Application level</a:t>
            </a:r>
          </a:p>
        </p:txBody>
      </p:sp>
      <p:sp>
        <p:nvSpPr>
          <p:cNvPr id="3" name="Content Placeholder 2">
            <a:extLst>
              <a:ext uri="{FF2B5EF4-FFF2-40B4-BE49-F238E27FC236}">
                <a16:creationId xmlns:a16="http://schemas.microsoft.com/office/drawing/2014/main" id="{2BC90742-FE0D-B5E2-34FB-BA51C2EA2C2D}"/>
              </a:ext>
            </a:extLst>
          </p:cNvPr>
          <p:cNvSpPr>
            <a:spLocks noGrp="1"/>
          </p:cNvSpPr>
          <p:nvPr>
            <p:ph idx="1"/>
          </p:nvPr>
        </p:nvSpPr>
        <p:spPr>
          <a:xfrm>
            <a:off x="4890655" y="1825625"/>
            <a:ext cx="6463145" cy="4351338"/>
          </a:xfrm>
        </p:spPr>
        <p:txBody>
          <a:bodyPr/>
          <a:lstStyle/>
          <a:p>
            <a:pPr algn="just">
              <a:lnSpc>
                <a:spcPct val="100000"/>
              </a:lnSpc>
            </a:pPr>
            <a:r>
              <a:rPr lang="en-US" dirty="0">
                <a:latin typeface="Arial Nova Light" panose="020B0304020202020204" pitchFamily="34" charset="0"/>
              </a:rPr>
              <a:t>Application-specific security services are embedded within the particular application. </a:t>
            </a:r>
          </a:p>
          <a:p>
            <a:pPr algn="just">
              <a:lnSpc>
                <a:spcPct val="100000"/>
              </a:lnSpc>
            </a:pPr>
            <a:r>
              <a:rPr lang="en-US" dirty="0">
                <a:latin typeface="Arial Nova Light" panose="020B0304020202020204" pitchFamily="34" charset="0"/>
              </a:rPr>
              <a:t>Figure 17.1c shows examples of this architecture. </a:t>
            </a:r>
          </a:p>
          <a:p>
            <a:pPr algn="just">
              <a:lnSpc>
                <a:spcPct val="100000"/>
              </a:lnSpc>
            </a:pPr>
            <a:r>
              <a:rPr lang="en-US" dirty="0">
                <a:latin typeface="Arial Nova Light" panose="020B0304020202020204" pitchFamily="34" charset="0"/>
              </a:rPr>
              <a:t>The advantage of this approach is that the service can be tailored to the specific needs of a given application.</a:t>
            </a:r>
          </a:p>
        </p:txBody>
      </p:sp>
      <p:pic>
        <p:nvPicPr>
          <p:cNvPr id="5" name="Picture 4">
            <a:extLst>
              <a:ext uri="{FF2B5EF4-FFF2-40B4-BE49-F238E27FC236}">
                <a16:creationId xmlns:a16="http://schemas.microsoft.com/office/drawing/2014/main" id="{4271152B-40F2-3963-28F8-1DF4E4FA9A59}"/>
              </a:ext>
            </a:extLst>
          </p:cNvPr>
          <p:cNvPicPr>
            <a:picLocks noChangeAspect="1"/>
          </p:cNvPicPr>
          <p:nvPr/>
        </p:nvPicPr>
        <p:blipFill>
          <a:blip r:embed="rId2"/>
          <a:stretch>
            <a:fillRect/>
          </a:stretch>
        </p:blipFill>
        <p:spPr>
          <a:xfrm>
            <a:off x="838200" y="1825625"/>
            <a:ext cx="4052455" cy="4351338"/>
          </a:xfrm>
          <a:prstGeom prst="rect">
            <a:avLst/>
          </a:prstGeom>
        </p:spPr>
      </p:pic>
    </p:spTree>
    <p:extLst>
      <p:ext uri="{BB962C8B-B14F-4D97-AF65-F5344CB8AC3E}">
        <p14:creationId xmlns:p14="http://schemas.microsoft.com/office/powerpoint/2010/main" val="2016675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DDBCF-7A08-36D5-89A6-B830EE8BE7FA}"/>
              </a:ext>
            </a:extLst>
          </p:cNvPr>
          <p:cNvSpPr>
            <a:spLocks noGrp="1"/>
          </p:cNvSpPr>
          <p:nvPr>
            <p:ph type="title"/>
          </p:nvPr>
        </p:nvSpPr>
        <p:spPr/>
        <p:txBody>
          <a:bodyPr/>
          <a:lstStyle/>
          <a:p>
            <a:r>
              <a:rPr lang="en-US" dirty="0"/>
              <a:t>Electronic User Authentication</a:t>
            </a:r>
          </a:p>
        </p:txBody>
      </p:sp>
      <p:sp>
        <p:nvSpPr>
          <p:cNvPr id="3" name="Content Placeholder 2">
            <a:extLst>
              <a:ext uri="{FF2B5EF4-FFF2-40B4-BE49-F238E27FC236}">
                <a16:creationId xmlns:a16="http://schemas.microsoft.com/office/drawing/2014/main" id="{586DD693-9AB0-BCD3-5ADA-04014557FF7D}"/>
              </a:ext>
            </a:extLst>
          </p:cNvPr>
          <p:cNvSpPr>
            <a:spLocks noGrp="1"/>
          </p:cNvSpPr>
          <p:nvPr>
            <p:ph idx="1"/>
          </p:nvPr>
        </p:nvSpPr>
        <p:spPr/>
        <p:txBody>
          <a:bodyPr>
            <a:normAutofit fontScale="92500"/>
          </a:bodyPr>
          <a:lstStyle/>
          <a:p>
            <a:pPr algn="just">
              <a:lnSpc>
                <a:spcPct val="150000"/>
              </a:lnSpc>
            </a:pPr>
            <a:r>
              <a:rPr lang="en-US" dirty="0">
                <a:latin typeface="Arial Nova Light" panose="020B0304020202020204" pitchFamily="34" charset="0"/>
              </a:rPr>
              <a:t>NIST SP 800-63-2 (Electronic Authentication Guideline, August 2013) defines electronic user authentication as </a:t>
            </a:r>
            <a:r>
              <a:rPr lang="en-US" dirty="0">
                <a:highlight>
                  <a:srgbClr val="FFFF00"/>
                </a:highlight>
                <a:latin typeface="Arial Nova Light" panose="020B0304020202020204" pitchFamily="34" charset="0"/>
              </a:rPr>
              <a:t>the process of establishing confidence in user identities that are presented electronically to an information system.</a:t>
            </a:r>
          </a:p>
          <a:p>
            <a:pPr algn="just">
              <a:lnSpc>
                <a:spcPct val="150000"/>
              </a:lnSpc>
            </a:pPr>
            <a:r>
              <a:rPr lang="en-US" dirty="0">
                <a:latin typeface="Arial Nova Light" panose="020B0304020202020204" pitchFamily="34" charset="0"/>
              </a:rPr>
              <a:t>Systems can use the authenticated identity to determine if the authenticated individual is authorized to  perform particular functions, such as database transactions or access to system resources.</a:t>
            </a:r>
          </a:p>
        </p:txBody>
      </p:sp>
    </p:spTree>
    <p:extLst>
      <p:ext uri="{BB962C8B-B14F-4D97-AF65-F5344CB8AC3E}">
        <p14:creationId xmlns:p14="http://schemas.microsoft.com/office/powerpoint/2010/main" val="3818032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AE131-6585-098E-134A-B1A2B6D41677}"/>
              </a:ext>
            </a:extLst>
          </p:cNvPr>
          <p:cNvSpPr>
            <a:spLocks noGrp="1"/>
          </p:cNvSpPr>
          <p:nvPr>
            <p:ph type="title"/>
          </p:nvPr>
        </p:nvSpPr>
        <p:spPr/>
        <p:txBody>
          <a:bodyPr/>
          <a:lstStyle/>
          <a:p>
            <a:r>
              <a:rPr lang="en-US" dirty="0"/>
              <a:t>General Model For User Authentication</a:t>
            </a:r>
          </a:p>
        </p:txBody>
      </p:sp>
      <p:pic>
        <p:nvPicPr>
          <p:cNvPr id="5" name="Content Placeholder 4">
            <a:extLst>
              <a:ext uri="{FF2B5EF4-FFF2-40B4-BE49-F238E27FC236}">
                <a16:creationId xmlns:a16="http://schemas.microsoft.com/office/drawing/2014/main" id="{F5A1214D-FC66-E124-2609-558E5AC56E91}"/>
              </a:ext>
            </a:extLst>
          </p:cNvPr>
          <p:cNvPicPr>
            <a:picLocks noGrp="1" noChangeAspect="1"/>
          </p:cNvPicPr>
          <p:nvPr>
            <p:ph idx="1"/>
          </p:nvPr>
        </p:nvPicPr>
        <p:blipFill>
          <a:blip r:embed="rId2"/>
          <a:stretch>
            <a:fillRect/>
          </a:stretch>
        </p:blipFill>
        <p:spPr>
          <a:xfrm>
            <a:off x="838199" y="1825625"/>
            <a:ext cx="10515601" cy="4893830"/>
          </a:xfrm>
        </p:spPr>
      </p:pic>
    </p:spTree>
    <p:extLst>
      <p:ext uri="{BB962C8B-B14F-4D97-AF65-F5344CB8AC3E}">
        <p14:creationId xmlns:p14="http://schemas.microsoft.com/office/powerpoint/2010/main" val="3209705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F3A50-90C7-6B3D-5E89-A78851689ACA}"/>
              </a:ext>
            </a:extLst>
          </p:cNvPr>
          <p:cNvSpPr>
            <a:spLocks noGrp="1"/>
          </p:cNvSpPr>
          <p:nvPr>
            <p:ph type="title"/>
          </p:nvPr>
        </p:nvSpPr>
        <p:spPr/>
        <p:txBody>
          <a:bodyPr/>
          <a:lstStyle/>
          <a:p>
            <a:r>
              <a:rPr lang="en-US" dirty="0"/>
              <a:t>Registration Process</a:t>
            </a:r>
          </a:p>
        </p:txBody>
      </p:sp>
      <p:sp>
        <p:nvSpPr>
          <p:cNvPr id="3" name="Content Placeholder 2">
            <a:extLst>
              <a:ext uri="{FF2B5EF4-FFF2-40B4-BE49-F238E27FC236}">
                <a16:creationId xmlns:a16="http://schemas.microsoft.com/office/drawing/2014/main" id="{6ACB4A51-6E7D-5467-8737-0BAC793E0FCA}"/>
              </a:ext>
            </a:extLst>
          </p:cNvPr>
          <p:cNvSpPr>
            <a:spLocks noGrp="1"/>
          </p:cNvSpPr>
          <p:nvPr>
            <p:ph idx="1"/>
          </p:nvPr>
        </p:nvSpPr>
        <p:spPr/>
        <p:txBody>
          <a:bodyPr>
            <a:normAutofit fontScale="77500" lnSpcReduction="20000"/>
          </a:bodyPr>
          <a:lstStyle/>
          <a:p>
            <a:pPr marL="514350" indent="-514350" algn="just">
              <a:lnSpc>
                <a:spcPct val="160000"/>
              </a:lnSpc>
              <a:buFont typeface="+mj-lt"/>
              <a:buAutoNum type="arabicPeriod"/>
            </a:pPr>
            <a:r>
              <a:rPr lang="en-US" sz="3200" dirty="0">
                <a:latin typeface="Arial Nova Light" panose="020B0304020202020204" pitchFamily="34" charset="0"/>
              </a:rPr>
              <a:t>An applicant applies to a </a:t>
            </a:r>
            <a:r>
              <a:rPr lang="en-US" sz="3200" b="1" dirty="0">
                <a:latin typeface="Arial Nova Light" panose="020B0304020202020204" pitchFamily="34" charset="0"/>
              </a:rPr>
              <a:t>registration authority (RA) </a:t>
            </a:r>
            <a:r>
              <a:rPr lang="en-US" sz="3200" dirty="0">
                <a:latin typeface="Arial Nova Light" panose="020B0304020202020204" pitchFamily="34" charset="0"/>
              </a:rPr>
              <a:t>to become a </a:t>
            </a:r>
            <a:r>
              <a:rPr lang="en-US" sz="3200" b="1" dirty="0">
                <a:latin typeface="Arial Nova Light" panose="020B0304020202020204" pitchFamily="34" charset="0"/>
              </a:rPr>
              <a:t>subscriber</a:t>
            </a:r>
            <a:r>
              <a:rPr lang="en-US" sz="3200" dirty="0">
                <a:latin typeface="Arial Nova Light" panose="020B0304020202020204" pitchFamily="34" charset="0"/>
              </a:rPr>
              <a:t> of a </a:t>
            </a:r>
            <a:r>
              <a:rPr lang="en-US" sz="3200" b="1" dirty="0">
                <a:latin typeface="Arial Nova Light" panose="020B0304020202020204" pitchFamily="34" charset="0"/>
              </a:rPr>
              <a:t>credential service provider (CSP)</a:t>
            </a:r>
            <a:r>
              <a:rPr lang="en-US" sz="3200" dirty="0">
                <a:latin typeface="Arial Nova Light" panose="020B0304020202020204" pitchFamily="34" charset="0"/>
              </a:rPr>
              <a:t>.</a:t>
            </a:r>
          </a:p>
          <a:p>
            <a:pPr lvl="1" algn="just">
              <a:lnSpc>
                <a:spcPct val="160000"/>
              </a:lnSpc>
            </a:pPr>
            <a:r>
              <a:rPr lang="en-US" sz="2800" dirty="0">
                <a:highlight>
                  <a:srgbClr val="FFFF00"/>
                </a:highlight>
                <a:latin typeface="Arial Nova Light" panose="020B0304020202020204" pitchFamily="34" charset="0"/>
              </a:rPr>
              <a:t>RA is a trusted entity</a:t>
            </a:r>
          </a:p>
          <a:p>
            <a:pPr lvl="1" algn="just">
              <a:lnSpc>
                <a:spcPct val="160000"/>
              </a:lnSpc>
            </a:pPr>
            <a:r>
              <a:rPr lang="en-US" sz="2800" dirty="0">
                <a:highlight>
                  <a:srgbClr val="FFFF00"/>
                </a:highlight>
                <a:latin typeface="Arial Nova Light" panose="020B0304020202020204" pitchFamily="34" charset="0"/>
              </a:rPr>
              <a:t>RA establishes and vouches for the identity of an applicant to a CSP</a:t>
            </a:r>
          </a:p>
          <a:p>
            <a:pPr marL="514350" indent="-514350" algn="just">
              <a:lnSpc>
                <a:spcPct val="160000"/>
              </a:lnSpc>
              <a:buFont typeface="+mj-lt"/>
              <a:buAutoNum type="arabicPeriod"/>
            </a:pPr>
            <a:r>
              <a:rPr lang="en-US" sz="3200" dirty="0">
                <a:latin typeface="Arial Nova Light" panose="020B0304020202020204" pitchFamily="34" charset="0"/>
              </a:rPr>
              <a:t>CSP engages in an exchange with the subscriber</a:t>
            </a:r>
          </a:p>
          <a:p>
            <a:pPr marL="514350" indent="-514350" algn="just">
              <a:lnSpc>
                <a:spcPct val="160000"/>
              </a:lnSpc>
              <a:buFont typeface="+mj-lt"/>
              <a:buAutoNum type="arabicPeriod"/>
            </a:pPr>
            <a:r>
              <a:rPr lang="en-US" sz="3200" dirty="0">
                <a:latin typeface="Arial Nova Light" panose="020B0304020202020204" pitchFamily="34" charset="0"/>
              </a:rPr>
              <a:t>The CSP issues electronic credential to the subscriber depending on the details of the overall authentication system</a:t>
            </a:r>
          </a:p>
          <a:p>
            <a:pPr marL="514350" indent="-514350" algn="just">
              <a:buFont typeface="+mj-lt"/>
              <a:buAutoNum type="arabicPeriod"/>
            </a:pPr>
            <a:endParaRPr lang="en-US" dirty="0"/>
          </a:p>
        </p:txBody>
      </p:sp>
    </p:spTree>
    <p:extLst>
      <p:ext uri="{BB962C8B-B14F-4D97-AF65-F5344CB8AC3E}">
        <p14:creationId xmlns:p14="http://schemas.microsoft.com/office/powerpoint/2010/main" val="424379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7FD6D-7538-6684-B990-7A6172588729}"/>
              </a:ext>
            </a:extLst>
          </p:cNvPr>
          <p:cNvSpPr>
            <a:spLocks noGrp="1"/>
          </p:cNvSpPr>
          <p:nvPr>
            <p:ph type="title"/>
          </p:nvPr>
        </p:nvSpPr>
        <p:spPr/>
        <p:txBody>
          <a:bodyPr/>
          <a:lstStyle/>
          <a:p>
            <a:r>
              <a:rPr lang="en-US" dirty="0"/>
              <a:t>Credential</a:t>
            </a:r>
          </a:p>
        </p:txBody>
      </p:sp>
      <p:sp>
        <p:nvSpPr>
          <p:cNvPr id="3" name="Content Placeholder 2">
            <a:extLst>
              <a:ext uri="{FF2B5EF4-FFF2-40B4-BE49-F238E27FC236}">
                <a16:creationId xmlns:a16="http://schemas.microsoft.com/office/drawing/2014/main" id="{9ADCD0C9-1918-81E5-FC08-B1F6829B02D9}"/>
              </a:ext>
            </a:extLst>
          </p:cNvPr>
          <p:cNvSpPr>
            <a:spLocks noGrp="1"/>
          </p:cNvSpPr>
          <p:nvPr>
            <p:ph idx="1"/>
          </p:nvPr>
        </p:nvSpPr>
        <p:spPr>
          <a:xfrm>
            <a:off x="838200" y="1825624"/>
            <a:ext cx="10515600" cy="4824557"/>
          </a:xfrm>
        </p:spPr>
        <p:txBody>
          <a:bodyPr>
            <a:normAutofit fontScale="85000" lnSpcReduction="10000"/>
          </a:bodyPr>
          <a:lstStyle/>
          <a:p>
            <a:pPr algn="just">
              <a:lnSpc>
                <a:spcPct val="150000"/>
              </a:lnSpc>
            </a:pPr>
            <a:r>
              <a:rPr lang="en-US" dirty="0">
                <a:latin typeface="Arial Nova Light" panose="020B0304020202020204" pitchFamily="34" charset="0"/>
              </a:rPr>
              <a:t>The credential is a </a:t>
            </a:r>
            <a:r>
              <a:rPr lang="en-US" dirty="0">
                <a:highlight>
                  <a:srgbClr val="FFFF00"/>
                </a:highlight>
                <a:latin typeface="Arial Nova Light" panose="020B0304020202020204" pitchFamily="34" charset="0"/>
              </a:rPr>
              <a:t>data structure that authoritatively binds an identity and additional attributes to a token possessed by a subscriber, and can be verified </a:t>
            </a:r>
            <a:r>
              <a:rPr lang="en-US" dirty="0">
                <a:latin typeface="Arial Nova Light" panose="020B0304020202020204" pitchFamily="34" charset="0"/>
              </a:rPr>
              <a:t>when presented to the verifier in an authentication transaction. </a:t>
            </a:r>
          </a:p>
          <a:p>
            <a:pPr algn="just">
              <a:lnSpc>
                <a:spcPct val="150000"/>
              </a:lnSpc>
            </a:pPr>
            <a:r>
              <a:rPr lang="en-US" dirty="0">
                <a:latin typeface="Arial Nova Light" panose="020B0304020202020204" pitchFamily="34" charset="0"/>
              </a:rPr>
              <a:t>The token could be an encryption key or an encrypted password that identifies the subscriber. </a:t>
            </a:r>
          </a:p>
          <a:p>
            <a:pPr algn="just">
              <a:lnSpc>
                <a:spcPct val="150000"/>
              </a:lnSpc>
            </a:pPr>
            <a:r>
              <a:rPr lang="en-US" dirty="0">
                <a:latin typeface="Arial Nova Light" panose="020B0304020202020204" pitchFamily="34" charset="0"/>
              </a:rPr>
              <a:t>The token may be issued by the CSP, generated directly by the subscriber, or provided by a third party. The token and credential may be used in subsequent authentication events.</a:t>
            </a:r>
          </a:p>
        </p:txBody>
      </p:sp>
    </p:spTree>
    <p:extLst>
      <p:ext uri="{BB962C8B-B14F-4D97-AF65-F5344CB8AC3E}">
        <p14:creationId xmlns:p14="http://schemas.microsoft.com/office/powerpoint/2010/main" val="1298889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F9102-71AE-ABDA-FA56-B70181B16F20}"/>
              </a:ext>
            </a:extLst>
          </p:cNvPr>
          <p:cNvSpPr>
            <a:spLocks noGrp="1"/>
          </p:cNvSpPr>
          <p:nvPr>
            <p:ph type="title"/>
          </p:nvPr>
        </p:nvSpPr>
        <p:spPr/>
        <p:txBody>
          <a:bodyPr/>
          <a:lstStyle/>
          <a:p>
            <a:r>
              <a:rPr lang="en-US" dirty="0"/>
              <a:t>Authorization or Authentication Process</a:t>
            </a:r>
          </a:p>
        </p:txBody>
      </p:sp>
      <p:sp>
        <p:nvSpPr>
          <p:cNvPr id="3" name="Content Placeholder 2">
            <a:extLst>
              <a:ext uri="{FF2B5EF4-FFF2-40B4-BE49-F238E27FC236}">
                <a16:creationId xmlns:a16="http://schemas.microsoft.com/office/drawing/2014/main" id="{4E14EE06-A576-CB83-8056-92F931B7751F}"/>
              </a:ext>
            </a:extLst>
          </p:cNvPr>
          <p:cNvSpPr>
            <a:spLocks noGrp="1"/>
          </p:cNvSpPr>
          <p:nvPr>
            <p:ph idx="1"/>
          </p:nvPr>
        </p:nvSpPr>
        <p:spPr/>
        <p:txBody>
          <a:bodyPr/>
          <a:lstStyle/>
          <a:p>
            <a:pPr algn="just">
              <a:lnSpc>
                <a:spcPct val="150000"/>
              </a:lnSpc>
            </a:pPr>
            <a:r>
              <a:rPr lang="en-US" dirty="0">
                <a:latin typeface="Arial Nova Light" panose="020B0304020202020204" pitchFamily="34" charset="0"/>
              </a:rPr>
              <a:t>Once a user is registered as a subscriber, the actual authentication process can take place between the subscriber and one or more systems that perform authentication and, subsequently, authorization.</a:t>
            </a:r>
          </a:p>
          <a:p>
            <a:pPr algn="just">
              <a:lnSpc>
                <a:spcPct val="150000"/>
              </a:lnSpc>
            </a:pPr>
            <a:r>
              <a:rPr lang="en-US" b="1" dirty="0">
                <a:latin typeface="Arial Nova Light" panose="020B0304020202020204" pitchFamily="34" charset="0"/>
              </a:rPr>
              <a:t>Claimant : The party to be authenticated</a:t>
            </a:r>
          </a:p>
          <a:p>
            <a:pPr algn="just">
              <a:lnSpc>
                <a:spcPct val="150000"/>
              </a:lnSpc>
            </a:pPr>
            <a:r>
              <a:rPr lang="en-US" b="1" dirty="0">
                <a:latin typeface="Arial Nova Light" panose="020B0304020202020204" pitchFamily="34" charset="0"/>
              </a:rPr>
              <a:t>Verifier : The party verifying that identity</a:t>
            </a:r>
          </a:p>
        </p:txBody>
      </p:sp>
    </p:spTree>
    <p:extLst>
      <p:ext uri="{BB962C8B-B14F-4D97-AF65-F5344CB8AC3E}">
        <p14:creationId xmlns:p14="http://schemas.microsoft.com/office/powerpoint/2010/main" val="2258785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F9102-71AE-ABDA-FA56-B70181B16F20}"/>
              </a:ext>
            </a:extLst>
          </p:cNvPr>
          <p:cNvSpPr>
            <a:spLocks noGrp="1"/>
          </p:cNvSpPr>
          <p:nvPr>
            <p:ph type="title"/>
          </p:nvPr>
        </p:nvSpPr>
        <p:spPr/>
        <p:txBody>
          <a:bodyPr/>
          <a:lstStyle/>
          <a:p>
            <a:r>
              <a:rPr lang="en-US" dirty="0"/>
              <a:t>Authorization or Authentication Process</a:t>
            </a:r>
          </a:p>
        </p:txBody>
      </p:sp>
      <p:sp>
        <p:nvSpPr>
          <p:cNvPr id="3" name="Content Placeholder 2">
            <a:extLst>
              <a:ext uri="{FF2B5EF4-FFF2-40B4-BE49-F238E27FC236}">
                <a16:creationId xmlns:a16="http://schemas.microsoft.com/office/drawing/2014/main" id="{4E14EE06-A576-CB83-8056-92F931B7751F}"/>
              </a:ext>
            </a:extLst>
          </p:cNvPr>
          <p:cNvSpPr>
            <a:spLocks noGrp="1"/>
          </p:cNvSpPr>
          <p:nvPr>
            <p:ph idx="1"/>
          </p:nvPr>
        </p:nvSpPr>
        <p:spPr>
          <a:xfrm>
            <a:off x="838200" y="1825624"/>
            <a:ext cx="10515600" cy="4852267"/>
          </a:xfrm>
        </p:spPr>
        <p:txBody>
          <a:bodyPr>
            <a:normAutofit/>
          </a:bodyPr>
          <a:lstStyle/>
          <a:p>
            <a:pPr algn="just">
              <a:lnSpc>
                <a:spcPct val="100000"/>
              </a:lnSpc>
              <a:spcAft>
                <a:spcPts val="600"/>
              </a:spcAft>
            </a:pPr>
            <a:r>
              <a:rPr lang="en-US" sz="2600" dirty="0">
                <a:latin typeface="Arial Nova Light" panose="020B0304020202020204" pitchFamily="34" charset="0"/>
              </a:rPr>
              <a:t>When a claimant successfully demonstrates possession and control of a token to a verifier through an authentication protocol, the verifier can verify that the claimant is the subscriber named in the corresponding credential. </a:t>
            </a:r>
          </a:p>
          <a:p>
            <a:pPr algn="just">
              <a:lnSpc>
                <a:spcPct val="100000"/>
              </a:lnSpc>
              <a:spcAft>
                <a:spcPts val="600"/>
              </a:spcAft>
            </a:pPr>
            <a:r>
              <a:rPr lang="en-US" sz="2600" dirty="0">
                <a:highlight>
                  <a:srgbClr val="FFFF00"/>
                </a:highlight>
                <a:latin typeface="Arial Nova Light" panose="020B0304020202020204" pitchFamily="34" charset="0"/>
              </a:rPr>
              <a:t>The verifier passes on an assertion about the identity of the subscriber to the relying party (RP). </a:t>
            </a:r>
          </a:p>
          <a:p>
            <a:pPr algn="just">
              <a:lnSpc>
                <a:spcPct val="100000"/>
              </a:lnSpc>
              <a:spcAft>
                <a:spcPts val="600"/>
              </a:spcAft>
            </a:pPr>
            <a:r>
              <a:rPr lang="en-US" sz="2600" dirty="0">
                <a:latin typeface="Arial Nova Light" panose="020B0304020202020204" pitchFamily="34" charset="0"/>
              </a:rPr>
              <a:t>Assertion : </a:t>
            </a:r>
          </a:p>
          <a:p>
            <a:pPr lvl="1" algn="just">
              <a:lnSpc>
                <a:spcPct val="100000"/>
              </a:lnSpc>
              <a:spcAft>
                <a:spcPts val="600"/>
              </a:spcAft>
            </a:pPr>
            <a:r>
              <a:rPr lang="en-US" b="1" dirty="0">
                <a:latin typeface="Arial Nova Light" panose="020B0304020202020204" pitchFamily="34" charset="0"/>
              </a:rPr>
              <a:t>identity information about a subscriber(e.g. subscriber name), </a:t>
            </a:r>
          </a:p>
          <a:p>
            <a:pPr lvl="1" algn="just">
              <a:lnSpc>
                <a:spcPct val="100000"/>
              </a:lnSpc>
              <a:spcAft>
                <a:spcPts val="600"/>
              </a:spcAft>
            </a:pPr>
            <a:r>
              <a:rPr lang="en-US" b="1" dirty="0">
                <a:latin typeface="Arial Nova Light" panose="020B0304020202020204" pitchFamily="34" charset="0"/>
              </a:rPr>
              <a:t>an identifier assigned at registration, </a:t>
            </a:r>
          </a:p>
          <a:p>
            <a:pPr lvl="1" algn="just">
              <a:lnSpc>
                <a:spcPct val="100000"/>
              </a:lnSpc>
              <a:spcAft>
                <a:spcPts val="600"/>
              </a:spcAft>
            </a:pPr>
            <a:r>
              <a:rPr lang="en-US" b="1" dirty="0">
                <a:latin typeface="Arial Nova Light" panose="020B0304020202020204" pitchFamily="34" charset="0"/>
              </a:rPr>
              <a:t>or other subscriber attributes that were verified in the registration process. </a:t>
            </a:r>
          </a:p>
        </p:txBody>
      </p:sp>
    </p:spTree>
    <p:extLst>
      <p:ext uri="{BB962C8B-B14F-4D97-AF65-F5344CB8AC3E}">
        <p14:creationId xmlns:p14="http://schemas.microsoft.com/office/powerpoint/2010/main" val="2362445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16D5F-BB9F-0AC4-3ABD-C23E89EC33CD}"/>
              </a:ext>
            </a:extLst>
          </p:cNvPr>
          <p:cNvSpPr>
            <a:spLocks noGrp="1"/>
          </p:cNvSpPr>
          <p:nvPr>
            <p:ph type="title"/>
          </p:nvPr>
        </p:nvSpPr>
        <p:spPr/>
        <p:txBody>
          <a:bodyPr/>
          <a:lstStyle/>
          <a:p>
            <a:r>
              <a:rPr lang="en-US" dirty="0"/>
              <a:t>Means Of Authentication</a:t>
            </a:r>
          </a:p>
        </p:txBody>
      </p:sp>
      <p:sp>
        <p:nvSpPr>
          <p:cNvPr id="3" name="Content Placeholder 2">
            <a:extLst>
              <a:ext uri="{FF2B5EF4-FFF2-40B4-BE49-F238E27FC236}">
                <a16:creationId xmlns:a16="http://schemas.microsoft.com/office/drawing/2014/main" id="{D09F6ADB-E5D0-E057-540E-EBE69A05C194}"/>
              </a:ext>
            </a:extLst>
          </p:cNvPr>
          <p:cNvSpPr>
            <a:spLocks noGrp="1"/>
          </p:cNvSpPr>
          <p:nvPr>
            <p:ph idx="1"/>
          </p:nvPr>
        </p:nvSpPr>
        <p:spPr>
          <a:xfrm>
            <a:off x="838200" y="1825625"/>
            <a:ext cx="10515600" cy="4667250"/>
          </a:xfrm>
        </p:spPr>
        <p:txBody>
          <a:bodyPr>
            <a:normAutofit fontScale="92500" lnSpcReduction="20000"/>
          </a:bodyPr>
          <a:lstStyle/>
          <a:p>
            <a:pPr algn="just">
              <a:lnSpc>
                <a:spcPct val="110000"/>
              </a:lnSpc>
            </a:pPr>
            <a:r>
              <a:rPr lang="en-US" b="1" dirty="0">
                <a:latin typeface="Arial Nova Light" panose="020B0304020202020204" pitchFamily="34" charset="0"/>
              </a:rPr>
              <a:t>Something the individual knows: </a:t>
            </a:r>
            <a:r>
              <a:rPr lang="en-US" dirty="0">
                <a:latin typeface="Arial Nova Light" panose="020B0304020202020204" pitchFamily="34" charset="0"/>
              </a:rPr>
              <a:t>Examples include a password, a personal identification number (PIN), or answers to a prearranged set of questions.</a:t>
            </a:r>
          </a:p>
          <a:p>
            <a:pPr algn="just">
              <a:lnSpc>
                <a:spcPct val="110000"/>
              </a:lnSpc>
            </a:pPr>
            <a:r>
              <a:rPr lang="en-US" b="1" dirty="0">
                <a:latin typeface="Arial Nova Light" panose="020B0304020202020204" pitchFamily="34" charset="0"/>
              </a:rPr>
              <a:t>Something the individual possesses: </a:t>
            </a:r>
            <a:r>
              <a:rPr lang="en-US" dirty="0">
                <a:latin typeface="Arial Nova Light" panose="020B0304020202020204" pitchFamily="34" charset="0"/>
              </a:rPr>
              <a:t>Examples include cryptographic keys, electronic keycards, smart cards, and physical keys. This type of authenticator is referred to as a token.</a:t>
            </a:r>
          </a:p>
          <a:p>
            <a:pPr algn="just">
              <a:lnSpc>
                <a:spcPct val="110000"/>
              </a:lnSpc>
            </a:pPr>
            <a:r>
              <a:rPr lang="en-US" b="1" dirty="0">
                <a:latin typeface="Arial Nova Light" panose="020B0304020202020204" pitchFamily="34" charset="0"/>
              </a:rPr>
              <a:t>Something the individual is (static biometrics): </a:t>
            </a:r>
            <a:r>
              <a:rPr lang="en-US" dirty="0">
                <a:latin typeface="Arial Nova Light" panose="020B0304020202020204" pitchFamily="34" charset="0"/>
              </a:rPr>
              <a:t>Examples include recognition by fingerprint, retina, and face.</a:t>
            </a:r>
          </a:p>
          <a:p>
            <a:pPr algn="just">
              <a:lnSpc>
                <a:spcPct val="110000"/>
              </a:lnSpc>
            </a:pPr>
            <a:r>
              <a:rPr lang="en-US" b="1" dirty="0">
                <a:latin typeface="Arial Nova Light" panose="020B0304020202020204" pitchFamily="34" charset="0"/>
              </a:rPr>
              <a:t>Something the individual does (dynamic biometrics): </a:t>
            </a:r>
            <a:r>
              <a:rPr lang="en-US" dirty="0">
                <a:latin typeface="Arial Nova Light" panose="020B0304020202020204" pitchFamily="34" charset="0"/>
              </a:rPr>
              <a:t>Examples include recognition by voice pattern, handwriting characteristics, and typing rhythm.</a:t>
            </a:r>
          </a:p>
        </p:txBody>
      </p:sp>
    </p:spTree>
    <p:extLst>
      <p:ext uri="{BB962C8B-B14F-4D97-AF65-F5344CB8AC3E}">
        <p14:creationId xmlns:p14="http://schemas.microsoft.com/office/powerpoint/2010/main" val="35836005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TotalTime>
  <Words>1602</Words>
  <Application>Microsoft Office PowerPoint</Application>
  <PresentationFormat>Widescreen</PresentationFormat>
  <Paragraphs>91</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Arial Nova Light</vt:lpstr>
      <vt:lpstr>Calibri</vt:lpstr>
      <vt:lpstr>Calibri Light</vt:lpstr>
      <vt:lpstr>Office Theme</vt:lpstr>
      <vt:lpstr>PowerPoint Presentation</vt:lpstr>
      <vt:lpstr>For example:</vt:lpstr>
      <vt:lpstr>Electronic User Authentication</vt:lpstr>
      <vt:lpstr>General Model For User Authentication</vt:lpstr>
      <vt:lpstr>Registration Process</vt:lpstr>
      <vt:lpstr>Credential</vt:lpstr>
      <vt:lpstr>Authorization or Authentication Process</vt:lpstr>
      <vt:lpstr>Authorization or Authentication Process</vt:lpstr>
      <vt:lpstr>Means Of Authentication</vt:lpstr>
      <vt:lpstr>Mutual Authentication</vt:lpstr>
      <vt:lpstr>Confidentiality</vt:lpstr>
      <vt:lpstr>Timeliness</vt:lpstr>
      <vt:lpstr>Examples of Replay Attacks</vt:lpstr>
      <vt:lpstr>Solution to Replay Attacks</vt:lpstr>
      <vt:lpstr>Two General Approaches To Counter Replay Attacks</vt:lpstr>
      <vt:lpstr>One Way Authentication</vt:lpstr>
      <vt:lpstr>PowerPoint Presentation</vt:lpstr>
      <vt:lpstr>17.1 - WEB SECURITY CONSIDERATIONS</vt:lpstr>
      <vt:lpstr>PowerPoint Presentation</vt:lpstr>
      <vt:lpstr>PowerPoint Presentation</vt:lpstr>
      <vt:lpstr>Web Security Threats</vt:lpstr>
      <vt:lpstr>Web Traffic Security Approaches</vt:lpstr>
      <vt:lpstr>Network level - IP security (IPsec)</vt:lpstr>
      <vt:lpstr>Transport level - Secure Sockets Layer (SSL) and Transport Layer Security (TLS)</vt:lpstr>
      <vt:lpstr>Application level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Tuhinansu Pradhan</dc:creator>
  <cp:lastModifiedBy>Tuhinansu Pradhan</cp:lastModifiedBy>
  <cp:revision>2</cp:revision>
  <dcterms:created xsi:type="dcterms:W3CDTF">2022-07-26T10:09:36Z</dcterms:created>
  <dcterms:modified xsi:type="dcterms:W3CDTF">2022-07-26T15:35:19Z</dcterms:modified>
</cp:coreProperties>
</file>