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312" r:id="rId23"/>
    <p:sldId id="278" r:id="rId24"/>
    <p:sldId id="279" r:id="rId25"/>
    <p:sldId id="311" r:id="rId26"/>
    <p:sldId id="280" r:id="rId27"/>
    <p:sldId id="281" r:id="rId28"/>
    <p:sldId id="282" r:id="rId29"/>
    <p:sldId id="313" r:id="rId30"/>
    <p:sldId id="314" r:id="rId31"/>
    <p:sldId id="315" r:id="rId32"/>
    <p:sldId id="316" r:id="rId33"/>
    <p:sldId id="317" r:id="rId34"/>
    <p:sldId id="319" r:id="rId35"/>
    <p:sldId id="320" r:id="rId36"/>
    <p:sldId id="318" r:id="rId37"/>
    <p:sldId id="321" r:id="rId38"/>
    <p:sldId id="322" r:id="rId39"/>
    <p:sldId id="323" r:id="rId40"/>
    <p:sldId id="324" r:id="rId41"/>
    <p:sldId id="325" r:id="rId42"/>
    <p:sldId id="326" r:id="rId43"/>
    <p:sldId id="32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69" d="100"/>
          <a:sy n="69"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9A49CD-A844-485D-8566-2265CE6C55D8}" type="datetimeFigureOut">
              <a:rPr lang="en-US" smtClean="0"/>
              <a:t>7/20/2022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719656-DDD7-4C3F-B08B-3295EFCEA865}" type="slidenum">
              <a:rPr lang="en-US" smtClean="0"/>
              <a:t>‹#›</a:t>
            </a:fld>
            <a:endParaRPr lang="en-US"/>
          </a:p>
        </p:txBody>
      </p:sp>
    </p:spTree>
    <p:extLst>
      <p:ext uri="{BB962C8B-B14F-4D97-AF65-F5344CB8AC3E}">
        <p14:creationId xmlns:p14="http://schemas.microsoft.com/office/powerpoint/2010/main" val="2764989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E3C0FA8B-7C92-AABA-D3C4-914F9AD485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E7D0564-067F-4A74-8579-FC4066550BEC}" type="slidenum">
              <a:rPr lang="en-AU" altLang="en-US"/>
              <a:pPr eaLnBrk="1" hangingPunct="1"/>
              <a:t>22</a:t>
            </a:fld>
            <a:endParaRPr lang="en-AU" altLang="en-US"/>
          </a:p>
        </p:txBody>
      </p:sp>
      <p:sp>
        <p:nvSpPr>
          <p:cNvPr id="44035" name="Rectangle 2">
            <a:extLst>
              <a:ext uri="{FF2B5EF4-FFF2-40B4-BE49-F238E27FC236}">
                <a16:creationId xmlns:a16="http://schemas.microsoft.com/office/drawing/2014/main" id="{F3363440-DCF8-32C7-7505-5B5DA5969F3E}"/>
              </a:ext>
            </a:extLst>
          </p:cNvPr>
          <p:cNvSpPr>
            <a:spLocks noRot="1" noChangeArrowheads="1" noTextEdit="1"/>
          </p:cNvSpPr>
          <p:nvPr>
            <p:ph type="sldImg"/>
          </p:nvPr>
        </p:nvSpPr>
        <p:spPr>
          <a:ln/>
        </p:spPr>
      </p:sp>
      <p:sp>
        <p:nvSpPr>
          <p:cNvPr id="44036" name="Rectangle 3">
            <a:extLst>
              <a:ext uri="{FF2B5EF4-FFF2-40B4-BE49-F238E27FC236}">
                <a16:creationId xmlns:a16="http://schemas.microsoft.com/office/drawing/2014/main" id="{23E6B34A-3CDD-CF31-71FB-D3BA1E820E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rPr>
              <a:t>In the context of communications across a network, the attacks listed above can be identified.</a:t>
            </a:r>
            <a:endParaRPr lang="en-US" altLang="en-US">
              <a:latin typeface="Arial" panose="020B0604020202020204" pitchFamily="34" charset="0"/>
            </a:endParaRPr>
          </a:p>
          <a:p>
            <a:pPr eaLnBrk="1" hangingPunct="1"/>
            <a:r>
              <a:rPr lang="en-US" altLang="en-US">
                <a:latin typeface="Arial" panose="020B0604020202020204" pitchFamily="34" charset="0"/>
              </a:rPr>
              <a:t>The first two requirements belong in the realm of message confidentiality, and are handled using the encryption techniques already discussed.</a:t>
            </a:r>
          </a:p>
          <a:p>
            <a:pPr eaLnBrk="1" hangingPunct="1"/>
            <a:r>
              <a:rPr lang="en-US" altLang="en-US">
                <a:latin typeface="Arial" panose="020B0604020202020204" pitchFamily="34" charset="0"/>
              </a:rPr>
              <a:t>The remaining requirements belong in the realm of message authentication. At its core this addresses the issue of ensuring that a message comes from the alleged source and has not been altered. It may also address sequencing and timeliness. The use of a digital signature can also address issues of repudiation </a:t>
            </a:r>
            <a:r>
              <a:rPr lang="en-US" altLang="en-US">
                <a:latin typeface="Times-Roman" charset="0"/>
              </a:rPr>
              <a:t>by the source.</a:t>
            </a:r>
            <a:r>
              <a:rPr lang="en-US" altLang="en-US">
                <a:latin typeface="Helvetica" panose="020B0604020202020204" pitchFamily="34" charset="0"/>
              </a:rPr>
              <a:t> </a:t>
            </a:r>
            <a:endParaRPr lang="en-AU" altLang="en-US">
              <a:latin typeface="Helvetica" panose="020B0604020202020204" pitchFamily="34" charset="0"/>
            </a:endParaRPr>
          </a:p>
        </p:txBody>
      </p:sp>
    </p:spTree>
    <p:extLst>
      <p:ext uri="{BB962C8B-B14F-4D97-AF65-F5344CB8AC3E}">
        <p14:creationId xmlns:p14="http://schemas.microsoft.com/office/powerpoint/2010/main" val="4047452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43DFD9DC-37BD-9429-12E8-18F5648077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3D9ED5E-DB5D-4691-A42C-802B64B4270B}" type="slidenum">
              <a:rPr lang="en-AU" altLang="en-US"/>
              <a:pPr eaLnBrk="1" hangingPunct="1"/>
              <a:t>25</a:t>
            </a:fld>
            <a:endParaRPr lang="en-AU" altLang="en-US"/>
          </a:p>
        </p:txBody>
      </p:sp>
      <p:sp>
        <p:nvSpPr>
          <p:cNvPr id="45059" name="Rectangle 2">
            <a:extLst>
              <a:ext uri="{FF2B5EF4-FFF2-40B4-BE49-F238E27FC236}">
                <a16:creationId xmlns:a16="http://schemas.microsoft.com/office/drawing/2014/main" id="{3C6AD3E1-5B9E-B5E4-F502-483CF6774E2B}"/>
              </a:ext>
            </a:extLst>
          </p:cNvPr>
          <p:cNvSpPr>
            <a:spLocks noRot="1" noChangeArrowheads="1" noTextEdit="1"/>
          </p:cNvSpPr>
          <p:nvPr>
            <p:ph type="sldImg"/>
          </p:nvPr>
        </p:nvSpPr>
        <p:spPr>
          <a:ln/>
        </p:spPr>
      </p:sp>
      <p:sp>
        <p:nvSpPr>
          <p:cNvPr id="45060" name="Rectangle 3">
            <a:extLst>
              <a:ext uri="{FF2B5EF4-FFF2-40B4-BE49-F238E27FC236}">
                <a16:creationId xmlns:a16="http://schemas.microsoft.com/office/drawing/2014/main" id="{B6B7D3B4-08F3-D4BE-FB38-C323248478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i="1">
                <a:latin typeface="Arial" panose="020B0604020202020204" pitchFamily="34" charset="0"/>
              </a:rPr>
              <a:t>Up untill now, have been concerned with protecting message content (ie secrecy) by encrypting the message. Will now consider how to protect message integrity (ie protection from modification), as well as confirming the identity of the sender. Generically this is the problem of message authentication, and in eCommerce applications is arguably more important than secrecy.</a:t>
            </a:r>
            <a:r>
              <a:rPr lang="en-AU" altLang="en-US">
                <a:latin typeface="Arial" panose="020B0604020202020204" pitchFamily="34" charset="0"/>
              </a:rPr>
              <a:t> Message Authentication is concerned with: protecting the integrity of a message, validating identity of originator, &amp; non-repudiation of origin (dispute resolution). There are three </a:t>
            </a:r>
            <a:r>
              <a:rPr lang="en-US" altLang="en-US">
                <a:latin typeface="Times-Roman" charset="0"/>
              </a:rPr>
              <a:t>types of functions that may be used to produce an authenticator: </a:t>
            </a:r>
            <a:r>
              <a:rPr lang="en-US" altLang="en-US">
                <a:latin typeface="Arial" panose="020B0604020202020204" pitchFamily="34" charset="0"/>
              </a:rPr>
              <a:t>message encryption, message authentication code (MAC), or a hash function.</a:t>
            </a:r>
          </a:p>
          <a:p>
            <a:pPr eaLnBrk="1" hangingPunct="1"/>
            <a:endParaRPr lang="en-AU"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512A3407-D759-19DB-730B-A4C5C49405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1FA2AE1-5689-4FFA-8AA6-072A1982002C}" type="slidenum">
              <a:rPr lang="en-AU" altLang="en-US"/>
              <a:pPr eaLnBrk="1" hangingPunct="1"/>
              <a:t>29</a:t>
            </a:fld>
            <a:endParaRPr lang="en-AU" altLang="en-US"/>
          </a:p>
        </p:txBody>
      </p:sp>
      <p:sp>
        <p:nvSpPr>
          <p:cNvPr id="46083" name="Rectangle 2">
            <a:extLst>
              <a:ext uri="{FF2B5EF4-FFF2-40B4-BE49-F238E27FC236}">
                <a16:creationId xmlns:a16="http://schemas.microsoft.com/office/drawing/2014/main" id="{0FFB449E-AFFD-9A14-BB52-963D37F04358}"/>
              </a:ext>
            </a:extLst>
          </p:cNvPr>
          <p:cNvSpPr>
            <a:spLocks noRot="1" noChangeArrowheads="1" noTextEdit="1"/>
          </p:cNvSpPr>
          <p:nvPr>
            <p:ph type="sldImg"/>
          </p:nvPr>
        </p:nvSpPr>
        <p:spPr>
          <a:ln/>
        </p:spPr>
      </p:sp>
      <p:sp>
        <p:nvSpPr>
          <p:cNvPr id="46084" name="Rectangle 3">
            <a:extLst>
              <a:ext uri="{FF2B5EF4-FFF2-40B4-BE49-F238E27FC236}">
                <a16:creationId xmlns:a16="http://schemas.microsoft.com/office/drawing/2014/main" id="{ACC34266-1395-480C-0E72-2162BB6995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rPr>
              <a:t>Message encryption by itself can provide a measure of authentication. </a:t>
            </a:r>
            <a:r>
              <a:rPr lang="en-US" altLang="en-US">
                <a:latin typeface="Arial" panose="020B0604020202020204" pitchFamily="34" charset="0"/>
              </a:rPr>
              <a:t>Here, the ciphertext of the entire message serves as its authenticator, on the basis that only those who know the appropriate keys could have validly encrypted the message. This is provided you can recognize a valid message (ie if the message has </a:t>
            </a:r>
            <a:r>
              <a:rPr lang="en-AU" altLang="en-US">
                <a:latin typeface="Arial" panose="020B0604020202020204" pitchFamily="34" charset="0"/>
              </a:rPr>
              <a:t>suitable structure such as redundancy or a checksum to detect any changes).</a:t>
            </a:r>
          </a:p>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925D8233-AD34-4B4B-562B-2AF165ACAF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1C4F1D1-B4EC-4412-AB8B-6B356CC8AFFE}" type="slidenum">
              <a:rPr lang="en-AU" altLang="en-US"/>
              <a:pPr eaLnBrk="1" hangingPunct="1"/>
              <a:t>30</a:t>
            </a:fld>
            <a:endParaRPr lang="en-AU" altLang="en-US"/>
          </a:p>
        </p:txBody>
      </p:sp>
      <p:sp>
        <p:nvSpPr>
          <p:cNvPr id="47107" name="Rectangle 1026">
            <a:extLst>
              <a:ext uri="{FF2B5EF4-FFF2-40B4-BE49-F238E27FC236}">
                <a16:creationId xmlns:a16="http://schemas.microsoft.com/office/drawing/2014/main" id="{999D548E-438E-E55E-C5E4-A3E4250DF73C}"/>
              </a:ext>
            </a:extLst>
          </p:cNvPr>
          <p:cNvSpPr>
            <a:spLocks noRot="1" noChangeArrowheads="1" noTextEdit="1"/>
          </p:cNvSpPr>
          <p:nvPr>
            <p:ph type="sldImg"/>
          </p:nvPr>
        </p:nvSpPr>
        <p:spPr>
          <a:ln/>
        </p:spPr>
      </p:sp>
      <p:sp>
        <p:nvSpPr>
          <p:cNvPr id="47108" name="Rectangle 1027">
            <a:extLst>
              <a:ext uri="{FF2B5EF4-FFF2-40B4-BE49-F238E27FC236}">
                <a16:creationId xmlns:a16="http://schemas.microsoft.com/office/drawing/2014/main" id="{65F19CAE-F82F-3FDA-F18D-6E54F9F3E9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With public-key techniques, can get a digital signature which can only have been created by key owner. But at cost of two public-key operations at each end on message.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9C8E8C3F-D92D-B2F8-0186-6FB3151D92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4EBC3E2-5ECC-4003-8DBE-A9F51F21C5C6}" type="slidenum">
              <a:rPr lang="en-AU" altLang="en-US"/>
              <a:pPr eaLnBrk="1" hangingPunct="1"/>
              <a:t>34</a:t>
            </a:fld>
            <a:endParaRPr lang="en-AU" altLang="en-US"/>
          </a:p>
        </p:txBody>
      </p:sp>
      <p:sp>
        <p:nvSpPr>
          <p:cNvPr id="51203" name="Rectangle 2">
            <a:extLst>
              <a:ext uri="{FF2B5EF4-FFF2-40B4-BE49-F238E27FC236}">
                <a16:creationId xmlns:a16="http://schemas.microsoft.com/office/drawing/2014/main" id="{0A379F2F-3425-B9B7-8FFC-F57F70C9ECE0}"/>
              </a:ext>
            </a:extLst>
          </p:cNvPr>
          <p:cNvSpPr>
            <a:spLocks noRot="1" noChangeArrowheads="1" noTextEdit="1"/>
          </p:cNvSpPr>
          <p:nvPr>
            <p:ph type="sldImg"/>
          </p:nvPr>
        </p:nvSpPr>
        <p:spPr>
          <a:ln/>
        </p:spPr>
      </p:sp>
      <p:sp>
        <p:nvSpPr>
          <p:cNvPr id="51204" name="Rectangle 3">
            <a:extLst>
              <a:ext uri="{FF2B5EF4-FFF2-40B4-BE49-F238E27FC236}">
                <a16:creationId xmlns:a16="http://schemas.microsoft.com/office/drawing/2014/main" id="{6EC2ED7D-14DC-02D2-5453-BCAB386C6C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An alternative authentication technique involves the use of a secret key to generate a small fixed-size block of data, known as a cryptographic checksum or MAC that is appended to the message. This technique assumes that two communicating parties, say A and B, share a common secret key K. </a:t>
            </a:r>
            <a:r>
              <a:rPr lang="en-US" altLang="en-US">
                <a:latin typeface="Times-Roman" charset="0"/>
              </a:rPr>
              <a:t>A MAC function is similar to encryption, except that the MAC algorithm need not be reversible, as it must for decryption.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538C780E-ACF5-CAD1-1E05-0C54B34B67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1E99C56-AD17-45E6-A7C5-52EDBB1382E6}" type="slidenum">
              <a:rPr lang="en-AU" altLang="en-US"/>
              <a:pPr eaLnBrk="1" hangingPunct="1"/>
              <a:t>35</a:t>
            </a:fld>
            <a:endParaRPr lang="en-AU" altLang="en-US"/>
          </a:p>
        </p:txBody>
      </p:sp>
      <p:sp>
        <p:nvSpPr>
          <p:cNvPr id="52227" name="Rectangle 2">
            <a:extLst>
              <a:ext uri="{FF2B5EF4-FFF2-40B4-BE49-F238E27FC236}">
                <a16:creationId xmlns:a16="http://schemas.microsoft.com/office/drawing/2014/main" id="{2134E566-9426-9865-069D-6BD7E2EE7B52}"/>
              </a:ext>
            </a:extLst>
          </p:cNvPr>
          <p:cNvSpPr>
            <a:spLocks noRot="1" noChangeArrowheads="1" noTextEdit="1"/>
          </p:cNvSpPr>
          <p:nvPr>
            <p:ph type="sldImg"/>
          </p:nvPr>
        </p:nvSpPr>
        <p:spPr>
          <a:ln/>
        </p:spPr>
      </p:sp>
      <p:sp>
        <p:nvSpPr>
          <p:cNvPr id="52228" name="Rectangle 3">
            <a:extLst>
              <a:ext uri="{FF2B5EF4-FFF2-40B4-BE49-F238E27FC236}">
                <a16:creationId xmlns:a16="http://schemas.microsoft.com/office/drawing/2014/main" id="{AFA1F918-93DB-34FC-BAFF-5B77B66799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Stallings Figure 11.4a “Message Authentication” shows the use of a MAC just for authentication.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F21CC51D-7BC3-4061-DA0F-B646458816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F58E345-8457-45E9-B384-5E847C1E60D8}" type="slidenum">
              <a:rPr lang="en-AU" altLang="en-US"/>
              <a:pPr eaLnBrk="1" hangingPunct="1"/>
              <a:t>37</a:t>
            </a:fld>
            <a:endParaRPr lang="en-AU" altLang="en-US"/>
          </a:p>
        </p:txBody>
      </p:sp>
      <p:sp>
        <p:nvSpPr>
          <p:cNvPr id="54275" name="Rectangle 2">
            <a:extLst>
              <a:ext uri="{FF2B5EF4-FFF2-40B4-BE49-F238E27FC236}">
                <a16:creationId xmlns:a16="http://schemas.microsoft.com/office/drawing/2014/main" id="{3EDCFC5A-38AE-3557-BEB8-431FB9E83549}"/>
              </a:ext>
            </a:extLst>
          </p:cNvPr>
          <p:cNvSpPr>
            <a:spLocks noRot="1" noChangeArrowheads="1" noTextEdit="1"/>
          </p:cNvSpPr>
          <p:nvPr>
            <p:ph type="sldImg"/>
          </p:nvPr>
        </p:nvSpPr>
        <p:spPr>
          <a:ln/>
        </p:spPr>
      </p:sp>
      <p:sp>
        <p:nvSpPr>
          <p:cNvPr id="54276" name="Rectangle 3">
            <a:extLst>
              <a:ext uri="{FF2B5EF4-FFF2-40B4-BE49-F238E27FC236}">
                <a16:creationId xmlns:a16="http://schemas.microsoft.com/office/drawing/2014/main" id="{02A68618-C90F-D1ED-D692-D03CBDB2E8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Can combine use of MAC with encryption in various ways to provide both authentication &amp; secrecy.</a:t>
            </a:r>
          </a:p>
          <a:p>
            <a:pPr eaLnBrk="1" hangingPunct="1"/>
            <a:r>
              <a:rPr lang="en-US" altLang="en-US">
                <a:latin typeface="Arial" panose="020B0604020202020204" pitchFamily="34" charset="0"/>
              </a:rPr>
              <a:t>Use MAC in circumstances where just authentication is needed (or needs to be kept), see text for examples.</a:t>
            </a:r>
          </a:p>
          <a:p>
            <a:pPr eaLnBrk="1" hangingPunct="1"/>
            <a:r>
              <a:rPr lang="en-US" altLang="en-US">
                <a:latin typeface="Arial" panose="020B0604020202020204" pitchFamily="34" charset="0"/>
              </a:rPr>
              <a:t>A MAC is NOT a digital signature since both sender &amp; receiver share key and could create it.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7/20/2022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7/20/2022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D84C5-9685-2F9B-0674-74B44A879051}"/>
              </a:ext>
            </a:extLst>
          </p:cNvPr>
          <p:cNvSpPr>
            <a:spLocks noGrp="1"/>
          </p:cNvSpPr>
          <p:nvPr>
            <p:ph type="title"/>
          </p:nvPr>
        </p:nvSpPr>
        <p:spPr/>
        <p:txBody>
          <a:bodyPr/>
          <a:lstStyle/>
          <a:p>
            <a:r>
              <a:rPr lang="en-US" dirty="0"/>
              <a:t>CH 09 - RSA Processing of Multiple Blocks</a:t>
            </a:r>
          </a:p>
        </p:txBody>
      </p:sp>
      <p:pic>
        <p:nvPicPr>
          <p:cNvPr id="5" name="Content Placeholder 4">
            <a:extLst>
              <a:ext uri="{FF2B5EF4-FFF2-40B4-BE49-F238E27FC236}">
                <a16:creationId xmlns:a16="http://schemas.microsoft.com/office/drawing/2014/main" id="{92C5850E-C8DF-CAB6-D8AE-71060F6E8FB3}"/>
              </a:ext>
            </a:extLst>
          </p:cNvPr>
          <p:cNvPicPr>
            <a:picLocks noGrp="1" noChangeAspect="1"/>
          </p:cNvPicPr>
          <p:nvPr>
            <p:ph idx="1"/>
          </p:nvPr>
        </p:nvPicPr>
        <p:blipFill>
          <a:blip r:embed="rId2">
            <a:clrChange>
              <a:clrFrom>
                <a:srgbClr val="FFFFFF"/>
              </a:clrFrom>
              <a:clrTo>
                <a:srgbClr val="FFFFFF">
                  <a:alpha val="0"/>
                </a:srgbClr>
              </a:clrTo>
            </a:clrChange>
            <a:grayscl/>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2137554" y="1729048"/>
            <a:ext cx="7913716" cy="4596937"/>
          </a:xfrm>
        </p:spPr>
      </p:pic>
    </p:spTree>
    <p:extLst>
      <p:ext uri="{BB962C8B-B14F-4D97-AF65-F5344CB8AC3E}">
        <p14:creationId xmlns:p14="http://schemas.microsoft.com/office/powerpoint/2010/main" val="3053981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3E0CC-4166-ED10-0924-A29D546FBA8F}"/>
              </a:ext>
            </a:extLst>
          </p:cNvPr>
          <p:cNvSpPr>
            <a:spLocks noGrp="1"/>
          </p:cNvSpPr>
          <p:nvPr>
            <p:ph type="title"/>
          </p:nvPr>
        </p:nvSpPr>
        <p:spPr/>
        <p:txBody>
          <a:bodyPr>
            <a:normAutofit/>
          </a:bodyPr>
          <a:lstStyle/>
          <a:p>
            <a:r>
              <a:rPr lang="en-US" dirty="0"/>
              <a:t>variety of ways in which a hash code can be used to provide message authentication</a:t>
            </a:r>
          </a:p>
        </p:txBody>
      </p:sp>
      <p:pic>
        <p:nvPicPr>
          <p:cNvPr id="5" name="Content Placeholder 4">
            <a:extLst>
              <a:ext uri="{FF2B5EF4-FFF2-40B4-BE49-F238E27FC236}">
                <a16:creationId xmlns:a16="http://schemas.microsoft.com/office/drawing/2014/main" id="{0581EE41-BD0D-BE56-5258-1D38F057CF44}"/>
              </a:ext>
            </a:extLst>
          </p:cNvPr>
          <p:cNvPicPr>
            <a:picLocks noGrp="1" noChangeAspect="1"/>
          </p:cNvPicPr>
          <p:nvPr>
            <p:ph idx="1"/>
          </p:nvPr>
        </p:nvPicPr>
        <p:blipFill>
          <a:blip r:embed="rId2">
            <a:grayscl/>
          </a:blip>
          <a:stretch>
            <a:fillRect/>
          </a:stretch>
        </p:blipFill>
        <p:spPr>
          <a:xfrm>
            <a:off x="2027411" y="2170516"/>
            <a:ext cx="8134002" cy="4504603"/>
          </a:xfrm>
        </p:spPr>
      </p:pic>
    </p:spTree>
    <p:extLst>
      <p:ext uri="{BB962C8B-B14F-4D97-AF65-F5344CB8AC3E}">
        <p14:creationId xmlns:p14="http://schemas.microsoft.com/office/powerpoint/2010/main" val="1023477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3E0CC-4166-ED10-0924-A29D546FBA8F}"/>
              </a:ext>
            </a:extLst>
          </p:cNvPr>
          <p:cNvSpPr>
            <a:spLocks noGrp="1"/>
          </p:cNvSpPr>
          <p:nvPr>
            <p:ph type="title"/>
          </p:nvPr>
        </p:nvSpPr>
        <p:spPr/>
        <p:txBody>
          <a:bodyPr>
            <a:normAutofit/>
          </a:bodyPr>
          <a:lstStyle/>
          <a:p>
            <a:r>
              <a:rPr lang="en-US" dirty="0"/>
              <a:t>variety of ways in which a hash code can be used to provide message authentication</a:t>
            </a:r>
          </a:p>
        </p:txBody>
      </p:sp>
      <p:sp>
        <p:nvSpPr>
          <p:cNvPr id="4" name="Content Placeholder 3">
            <a:extLst>
              <a:ext uri="{FF2B5EF4-FFF2-40B4-BE49-F238E27FC236}">
                <a16:creationId xmlns:a16="http://schemas.microsoft.com/office/drawing/2014/main" id="{C165D5C9-FFB1-A12B-7742-94DA0684EB79}"/>
              </a:ext>
            </a:extLst>
          </p:cNvPr>
          <p:cNvSpPr>
            <a:spLocks noGrp="1"/>
          </p:cNvSpPr>
          <p:nvPr>
            <p:ph idx="1"/>
          </p:nvPr>
        </p:nvSpPr>
        <p:spPr>
          <a:xfrm>
            <a:off x="1141412" y="2249487"/>
            <a:ext cx="9905999" cy="4226128"/>
          </a:xfrm>
        </p:spPr>
        <p:txBody>
          <a:bodyPr>
            <a:noAutofit/>
          </a:bodyPr>
          <a:lstStyle/>
          <a:p>
            <a:pPr marL="342900" indent="-342900" algn="just">
              <a:buFont typeface="+mj-lt"/>
              <a:buAutoNum type="alphaLcParenR"/>
            </a:pPr>
            <a:r>
              <a:rPr lang="en-US" sz="1600" b="0" i="0" dirty="0">
                <a:effectLst>
                  <a:outerShdw blurRad="38100" dist="38100" dir="2700000" algn="tl">
                    <a:srgbClr val="000000">
                      <a:alpha val="43137"/>
                    </a:srgbClr>
                  </a:outerShdw>
                </a:effectLst>
              </a:rPr>
              <a:t>The message plus concatenated hash code is encrypted using symmetric encryption. Because only A and B share the secret key, the message must have come from A and has not been altered. The hash code provides the structure or redundancy required to achieve authentication. Because encryption is applied to the entire message plus hash code, confidentiality is also provided.</a:t>
            </a:r>
          </a:p>
          <a:p>
            <a:pPr marL="342900" indent="-342900" algn="just">
              <a:buFont typeface="+mj-lt"/>
              <a:buAutoNum type="alphaLcParenR"/>
            </a:pPr>
            <a:r>
              <a:rPr lang="en-US" sz="1600" b="0" i="0" dirty="0">
                <a:effectLst>
                  <a:outerShdw blurRad="38100" dist="38100" dir="2700000" algn="tl">
                    <a:srgbClr val="000000">
                      <a:alpha val="43137"/>
                    </a:srgbClr>
                  </a:outerShdw>
                </a:effectLst>
              </a:rPr>
              <a:t>Only the hash code is encrypted, using symmetric encryption. This reduces the processing burden for those applications that do not require confidentiality.</a:t>
            </a:r>
          </a:p>
          <a:p>
            <a:pPr marL="342900" indent="-342900" algn="just">
              <a:buFont typeface="+mj-lt"/>
              <a:buAutoNum type="alphaLcParenR"/>
            </a:pPr>
            <a:r>
              <a:rPr lang="en-US" sz="1600" b="0" i="0" dirty="0">
                <a:effectLst>
                  <a:outerShdw blurRad="38100" dist="38100" dir="2700000" algn="tl">
                    <a:srgbClr val="000000">
                      <a:alpha val="43137"/>
                    </a:srgbClr>
                  </a:outerShdw>
                </a:effectLst>
              </a:rPr>
              <a:t>It is possible to use a hash function but no encryption for message authentication. The technique assumes that the two communicating parties share a common secret value S. A computes the hash value over the concatenation of M and S and appends the resulting hash value to M. Because B possesses S, it can recompute the hash value to verify. Because the secret value itself is not sent, an opponent cannot modify an intercepted message and cannot generate a false message.</a:t>
            </a:r>
          </a:p>
          <a:p>
            <a:pPr marL="342900" indent="-342900" algn="just">
              <a:buFont typeface="+mj-lt"/>
              <a:buAutoNum type="alphaLcParenR"/>
            </a:pPr>
            <a:r>
              <a:rPr lang="en-US" sz="1600" b="0" i="0" dirty="0">
                <a:effectLst>
                  <a:outerShdw blurRad="38100" dist="38100" dir="2700000" algn="tl">
                    <a:srgbClr val="000000">
                      <a:alpha val="43137"/>
                    </a:srgbClr>
                  </a:outerShdw>
                </a:effectLst>
              </a:rPr>
              <a:t>Confidentiality can be added to the approach of method (c) by encrypting the entire message plus the hash code.</a:t>
            </a:r>
          </a:p>
          <a:p>
            <a:pPr marL="0" indent="0" algn="just">
              <a:buNone/>
            </a:pPr>
            <a:br>
              <a:rPr lang="en-US" sz="1600" dirty="0">
                <a:effectLst>
                  <a:outerShdw blurRad="38100" dist="38100" dir="2700000" algn="tl">
                    <a:srgbClr val="000000">
                      <a:alpha val="43137"/>
                    </a:srgbClr>
                  </a:outerShdw>
                </a:effectLst>
              </a:rPr>
            </a:br>
            <a:endParaRPr lang="en-US" sz="1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28166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D8B67E-4D65-EA36-44E3-D0270DFBED1A}"/>
              </a:ext>
            </a:extLst>
          </p:cNvPr>
          <p:cNvSpPr>
            <a:spLocks noGrp="1"/>
          </p:cNvSpPr>
          <p:nvPr>
            <p:ph idx="1"/>
          </p:nvPr>
        </p:nvSpPr>
        <p:spPr>
          <a:xfrm>
            <a:off x="1141412" y="561109"/>
            <a:ext cx="9905999" cy="5230092"/>
          </a:xfrm>
        </p:spPr>
        <p:txBody>
          <a:bodyPr>
            <a:normAutofit fontScale="92500" lnSpcReduction="10000"/>
          </a:bodyPr>
          <a:lstStyle/>
          <a:p>
            <a:r>
              <a:rPr lang="en-US" dirty="0"/>
              <a:t>When confidentiality is not required, method (b) has an advantage over methods (a) and (d), which encrypts the entire message, in that less computation is required. </a:t>
            </a:r>
          </a:p>
          <a:p>
            <a:r>
              <a:rPr lang="en-US" dirty="0"/>
              <a:t>Encryption software is relatively slow. Even though the amount of data to be encrypted per message is small, there may be a steady stream of messages into and out of a system.</a:t>
            </a:r>
          </a:p>
          <a:p>
            <a:r>
              <a:rPr lang="en-US" dirty="0"/>
              <a:t>Encryption hardware costs are not negligible. Low-cost chip implementations of DES are available, but the cost adds up if all nodes in a network must have this capability.</a:t>
            </a:r>
          </a:p>
          <a:p>
            <a:r>
              <a:rPr lang="en-US" dirty="0"/>
              <a:t>Encryption hardware is optimized toward large data sizes. For small blocks of data, a high proportion of the time is spent in initialization/invocation overhead.</a:t>
            </a:r>
          </a:p>
          <a:p>
            <a:r>
              <a:rPr lang="en-US" dirty="0"/>
              <a:t>Encryption algorithms may be covered by patents, and there is a cost associated with licensing their use.</a:t>
            </a:r>
          </a:p>
        </p:txBody>
      </p:sp>
    </p:spTree>
    <p:extLst>
      <p:ext uri="{BB962C8B-B14F-4D97-AF65-F5344CB8AC3E}">
        <p14:creationId xmlns:p14="http://schemas.microsoft.com/office/powerpoint/2010/main" val="2103576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4AF1-BC4A-A973-7F34-C4C312D740C2}"/>
              </a:ext>
            </a:extLst>
          </p:cNvPr>
          <p:cNvSpPr>
            <a:spLocks noGrp="1"/>
          </p:cNvSpPr>
          <p:nvPr>
            <p:ph type="title"/>
          </p:nvPr>
        </p:nvSpPr>
        <p:spPr/>
        <p:txBody>
          <a:bodyPr/>
          <a:lstStyle/>
          <a:p>
            <a:r>
              <a:rPr lang="en-US" dirty="0"/>
              <a:t>message authentication code (MAC)</a:t>
            </a:r>
          </a:p>
        </p:txBody>
      </p:sp>
      <p:sp>
        <p:nvSpPr>
          <p:cNvPr id="3" name="Content Placeholder 2">
            <a:extLst>
              <a:ext uri="{FF2B5EF4-FFF2-40B4-BE49-F238E27FC236}">
                <a16:creationId xmlns:a16="http://schemas.microsoft.com/office/drawing/2014/main" id="{08C4E054-F7C5-BFE3-5D1C-97C1724D4606}"/>
              </a:ext>
            </a:extLst>
          </p:cNvPr>
          <p:cNvSpPr>
            <a:spLocks noGrp="1"/>
          </p:cNvSpPr>
          <p:nvPr>
            <p:ph idx="1"/>
          </p:nvPr>
        </p:nvSpPr>
        <p:spPr/>
        <p:txBody>
          <a:bodyPr>
            <a:normAutofit/>
          </a:bodyPr>
          <a:lstStyle/>
          <a:p>
            <a:r>
              <a:rPr lang="en-US" dirty="0"/>
              <a:t>Message authentication is achieved using a message authentication code (MAC), also known as a keyed hash function. </a:t>
            </a:r>
          </a:p>
          <a:p>
            <a:r>
              <a:rPr lang="en-US" dirty="0"/>
              <a:t>Typically, MACs are used between two parties that share a secret key to authenticate information exchanged between those parties. </a:t>
            </a:r>
          </a:p>
          <a:p>
            <a:r>
              <a:rPr lang="en-US" dirty="0"/>
              <a:t>A MAC function takes as input a secret key and a data block and produces a hash value, referred to as the MAC, which is associated with the protected message. </a:t>
            </a:r>
          </a:p>
        </p:txBody>
      </p:sp>
    </p:spTree>
    <p:extLst>
      <p:ext uri="{BB962C8B-B14F-4D97-AF65-F5344CB8AC3E}">
        <p14:creationId xmlns:p14="http://schemas.microsoft.com/office/powerpoint/2010/main" val="2256308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929D-92EF-FDBF-7466-242A8B651A45}"/>
              </a:ext>
            </a:extLst>
          </p:cNvPr>
          <p:cNvSpPr>
            <a:spLocks noGrp="1"/>
          </p:cNvSpPr>
          <p:nvPr>
            <p:ph type="title"/>
          </p:nvPr>
        </p:nvSpPr>
        <p:spPr/>
        <p:txBody>
          <a:bodyPr/>
          <a:lstStyle/>
          <a:p>
            <a:r>
              <a:rPr lang="en-US" dirty="0"/>
              <a:t>Digital Signatures</a:t>
            </a:r>
          </a:p>
        </p:txBody>
      </p:sp>
      <p:pic>
        <p:nvPicPr>
          <p:cNvPr id="5" name="Content Placeholder 4">
            <a:extLst>
              <a:ext uri="{FF2B5EF4-FFF2-40B4-BE49-F238E27FC236}">
                <a16:creationId xmlns:a16="http://schemas.microsoft.com/office/drawing/2014/main" id="{C94EE9CA-AEE6-7B35-1FD1-6CC5591F1FE1}"/>
              </a:ext>
            </a:extLst>
          </p:cNvPr>
          <p:cNvPicPr>
            <a:picLocks noGrp="1" noChangeAspect="1"/>
          </p:cNvPicPr>
          <p:nvPr>
            <p:ph idx="1"/>
          </p:nvPr>
        </p:nvPicPr>
        <p:blipFill>
          <a:blip r:embed="rId2">
            <a:grayscl/>
          </a:blip>
          <a:stretch>
            <a:fillRect/>
          </a:stretch>
        </p:blipFill>
        <p:spPr>
          <a:xfrm>
            <a:off x="2182783" y="1966857"/>
            <a:ext cx="7826433" cy="4433945"/>
          </a:xfrm>
        </p:spPr>
      </p:pic>
    </p:spTree>
    <p:extLst>
      <p:ext uri="{BB962C8B-B14F-4D97-AF65-F5344CB8AC3E}">
        <p14:creationId xmlns:p14="http://schemas.microsoft.com/office/powerpoint/2010/main" val="913738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929D-92EF-FDBF-7466-242A8B651A45}"/>
              </a:ext>
            </a:extLst>
          </p:cNvPr>
          <p:cNvSpPr>
            <a:spLocks noGrp="1"/>
          </p:cNvSpPr>
          <p:nvPr>
            <p:ph type="title"/>
          </p:nvPr>
        </p:nvSpPr>
        <p:spPr/>
        <p:txBody>
          <a:bodyPr/>
          <a:lstStyle/>
          <a:p>
            <a:r>
              <a:rPr lang="en-US" dirty="0"/>
              <a:t>Digital Signatures</a:t>
            </a:r>
          </a:p>
        </p:txBody>
      </p:sp>
      <p:sp>
        <p:nvSpPr>
          <p:cNvPr id="4" name="Content Placeholder 3">
            <a:extLst>
              <a:ext uri="{FF2B5EF4-FFF2-40B4-BE49-F238E27FC236}">
                <a16:creationId xmlns:a16="http://schemas.microsoft.com/office/drawing/2014/main" id="{0A58B4C7-C756-85D5-A9BB-14039AFF2C19}"/>
              </a:ext>
            </a:extLst>
          </p:cNvPr>
          <p:cNvSpPr>
            <a:spLocks noGrp="1"/>
          </p:cNvSpPr>
          <p:nvPr>
            <p:ph idx="1"/>
          </p:nvPr>
        </p:nvSpPr>
        <p:spPr/>
        <p:txBody>
          <a:bodyPr>
            <a:normAutofit lnSpcReduction="10000"/>
          </a:bodyPr>
          <a:lstStyle/>
          <a:p>
            <a:pPr marL="457200" indent="-457200">
              <a:buFont typeface="+mj-lt"/>
              <a:buAutoNum type="alphaLcParenR"/>
            </a:pPr>
            <a:r>
              <a:rPr lang="en-US" dirty="0"/>
              <a:t>The hash code is encrypted, using public-key encryption with the sender’s private key. As with Figure 11.3b, this provides authentication. It also provides a digital signature, because only the sender could have produced the encrypted hash code. In fact, this is the essence of the digital signature technique.</a:t>
            </a:r>
          </a:p>
          <a:p>
            <a:pPr marL="457200" indent="-457200">
              <a:buFont typeface="+mj-lt"/>
              <a:buAutoNum type="alphaLcParenR"/>
            </a:pPr>
            <a:r>
              <a:rPr lang="en-US" dirty="0"/>
              <a:t>If confidentiality, as well as a digital signature, is desired, then the message plus the private-key-encrypted hash code can be encrypted using a symmetric secret key. This is a common technique.</a:t>
            </a:r>
          </a:p>
        </p:txBody>
      </p:sp>
    </p:spTree>
    <p:extLst>
      <p:ext uri="{BB962C8B-B14F-4D97-AF65-F5344CB8AC3E}">
        <p14:creationId xmlns:p14="http://schemas.microsoft.com/office/powerpoint/2010/main" val="3710792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229-9EDB-3BD1-1ED5-4E145C3FF67F}"/>
              </a:ext>
            </a:extLst>
          </p:cNvPr>
          <p:cNvSpPr>
            <a:spLocks noGrp="1"/>
          </p:cNvSpPr>
          <p:nvPr>
            <p:ph type="title"/>
          </p:nvPr>
        </p:nvSpPr>
        <p:spPr/>
        <p:txBody>
          <a:bodyPr/>
          <a:lstStyle/>
          <a:p>
            <a:r>
              <a:rPr lang="en-US" dirty="0"/>
              <a:t>Other Applications of Hash function</a:t>
            </a:r>
          </a:p>
        </p:txBody>
      </p:sp>
      <p:sp>
        <p:nvSpPr>
          <p:cNvPr id="3" name="Content Placeholder 2">
            <a:extLst>
              <a:ext uri="{FF2B5EF4-FFF2-40B4-BE49-F238E27FC236}">
                <a16:creationId xmlns:a16="http://schemas.microsoft.com/office/drawing/2014/main" id="{73F51E73-3AFE-CB18-7616-50FB81BB46E0}"/>
              </a:ext>
            </a:extLst>
          </p:cNvPr>
          <p:cNvSpPr>
            <a:spLocks noGrp="1"/>
          </p:cNvSpPr>
          <p:nvPr>
            <p:ph idx="1"/>
          </p:nvPr>
        </p:nvSpPr>
        <p:spPr/>
        <p:txBody>
          <a:bodyPr>
            <a:normAutofit fontScale="85000" lnSpcReduction="20000"/>
          </a:bodyPr>
          <a:lstStyle/>
          <a:p>
            <a:r>
              <a:rPr lang="en-US" dirty="0"/>
              <a:t>Hash functions are commonly used to create a one-way password file. A hash of a password is stored by an operating system rather than the password itself for most OS.</a:t>
            </a:r>
          </a:p>
          <a:p>
            <a:r>
              <a:rPr lang="en-US" dirty="0"/>
              <a:t>When a user enters a password, the hash of that password is compared to the stored hash value for verification. This approach to password protection is used by most operating systems.</a:t>
            </a:r>
          </a:p>
          <a:p>
            <a:r>
              <a:rPr lang="en-US" dirty="0"/>
              <a:t>Hash functions can be used for intrusion detection and virus detection. Store H(F) for each file on a system and secure the hash values later to determine if a file has been modified by recomputing H(F). </a:t>
            </a:r>
          </a:p>
          <a:p>
            <a:r>
              <a:rPr lang="en-US" dirty="0"/>
              <a:t>A cryptographic hash function can be used to construct a pseudorandom function (PRF) or a pseudorandom number generator (PRNG). </a:t>
            </a:r>
          </a:p>
        </p:txBody>
      </p:sp>
    </p:spTree>
    <p:extLst>
      <p:ext uri="{BB962C8B-B14F-4D97-AF65-F5344CB8AC3E}">
        <p14:creationId xmlns:p14="http://schemas.microsoft.com/office/powerpoint/2010/main" val="3836852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A3D9E-AA8B-F482-00C1-1CE867B834A9}"/>
              </a:ext>
            </a:extLst>
          </p:cNvPr>
          <p:cNvSpPr>
            <a:spLocks noGrp="1"/>
          </p:cNvSpPr>
          <p:nvPr>
            <p:ph type="title"/>
          </p:nvPr>
        </p:nvSpPr>
        <p:spPr/>
        <p:txBody>
          <a:bodyPr/>
          <a:lstStyle/>
          <a:p>
            <a:r>
              <a:rPr lang="en-US" dirty="0"/>
              <a:t>TWO SIMPLE HASH FUNCTIONS</a:t>
            </a:r>
          </a:p>
        </p:txBody>
      </p:sp>
      <p:pic>
        <p:nvPicPr>
          <p:cNvPr id="5" name="Content Placeholder 4">
            <a:extLst>
              <a:ext uri="{FF2B5EF4-FFF2-40B4-BE49-F238E27FC236}">
                <a16:creationId xmlns:a16="http://schemas.microsoft.com/office/drawing/2014/main" id="{301A441E-E715-4953-4D7E-F6DFCA3CA251}"/>
              </a:ext>
            </a:extLst>
          </p:cNvPr>
          <p:cNvPicPr>
            <a:picLocks noGrp="1" noChangeAspect="1"/>
          </p:cNvPicPr>
          <p:nvPr>
            <p:ph idx="1"/>
          </p:nvPr>
        </p:nvPicPr>
        <p:blipFill>
          <a:blip r:embed="rId2">
            <a:duotone>
              <a:prstClr val="black"/>
              <a:schemeClr val="accent6">
                <a:tint val="45000"/>
                <a:satMod val="400000"/>
              </a:schemeClr>
            </a:duotone>
          </a:blip>
          <a:stretch>
            <a:fillRect/>
          </a:stretch>
        </p:blipFill>
        <p:spPr>
          <a:xfrm>
            <a:off x="1160910" y="1917912"/>
            <a:ext cx="9875315" cy="1980673"/>
          </a:xfrm>
        </p:spPr>
      </p:pic>
      <p:pic>
        <p:nvPicPr>
          <p:cNvPr id="7" name="Picture 6">
            <a:extLst>
              <a:ext uri="{FF2B5EF4-FFF2-40B4-BE49-F238E27FC236}">
                <a16:creationId xmlns:a16="http://schemas.microsoft.com/office/drawing/2014/main" id="{4F1AD04C-8EB0-FD00-4AD6-2B1CDCED2EB6}"/>
              </a:ext>
            </a:extLst>
          </p:cNvPr>
          <p:cNvPicPr>
            <a:picLocks noChangeAspect="1"/>
          </p:cNvPicPr>
          <p:nvPr/>
        </p:nvPicPr>
        <p:blipFill>
          <a:blip r:embed="rId3">
            <a:duotone>
              <a:prstClr val="black"/>
              <a:schemeClr val="accent4">
                <a:tint val="45000"/>
                <a:satMod val="400000"/>
              </a:schemeClr>
            </a:duotone>
          </a:blip>
          <a:stretch>
            <a:fillRect/>
          </a:stretch>
        </p:blipFill>
        <p:spPr>
          <a:xfrm>
            <a:off x="1172094" y="3949751"/>
            <a:ext cx="9875315" cy="2114384"/>
          </a:xfrm>
          <a:prstGeom prst="rect">
            <a:avLst/>
          </a:prstGeom>
        </p:spPr>
      </p:pic>
    </p:spTree>
    <p:extLst>
      <p:ext uri="{BB962C8B-B14F-4D97-AF65-F5344CB8AC3E}">
        <p14:creationId xmlns:p14="http://schemas.microsoft.com/office/powerpoint/2010/main" val="481561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705A1-A977-8637-BD63-6866B3DE2B6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490F78E-C15A-1CA6-2430-D120B148D28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0CA17DD-0688-8589-C320-9A07FDEB48EC}"/>
              </a:ext>
            </a:extLst>
          </p:cNvPr>
          <p:cNvPicPr>
            <a:picLocks noChangeAspect="1"/>
          </p:cNvPicPr>
          <p:nvPr/>
        </p:nvPicPr>
        <p:blipFill>
          <a:blip r:embed="rId2">
            <a:grayscl/>
          </a:blip>
          <a:stretch>
            <a:fillRect/>
          </a:stretch>
        </p:blipFill>
        <p:spPr>
          <a:xfrm>
            <a:off x="1143001" y="300014"/>
            <a:ext cx="9905998" cy="6257971"/>
          </a:xfrm>
          <a:prstGeom prst="rect">
            <a:avLst/>
          </a:prstGeom>
        </p:spPr>
      </p:pic>
    </p:spTree>
    <p:extLst>
      <p:ext uri="{BB962C8B-B14F-4D97-AF65-F5344CB8AC3E}">
        <p14:creationId xmlns:p14="http://schemas.microsoft.com/office/powerpoint/2010/main" val="3308412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0C1B5-4231-4BD1-1139-E78D1209586B}"/>
              </a:ext>
            </a:extLst>
          </p:cNvPr>
          <p:cNvSpPr>
            <a:spLocks noGrp="1"/>
          </p:cNvSpPr>
          <p:nvPr>
            <p:ph type="title"/>
          </p:nvPr>
        </p:nvSpPr>
        <p:spPr/>
        <p:txBody>
          <a:bodyPr/>
          <a:lstStyle/>
          <a:p>
            <a:r>
              <a:rPr lang="en-US" dirty="0"/>
              <a:t>a simple </a:t>
            </a:r>
            <a:r>
              <a:rPr lang="en-US" b="1" dirty="0"/>
              <a:t>XOR</a:t>
            </a:r>
            <a:r>
              <a:rPr lang="en-US" dirty="0"/>
              <a:t> or </a:t>
            </a:r>
            <a:r>
              <a:rPr lang="en-US" b="1" dirty="0"/>
              <a:t>rotated XOR (RXOR) </a:t>
            </a:r>
            <a:r>
              <a:rPr lang="en-US" dirty="0"/>
              <a:t>is insufficient</a:t>
            </a:r>
          </a:p>
        </p:txBody>
      </p:sp>
      <p:sp>
        <p:nvSpPr>
          <p:cNvPr id="3" name="Content Placeholder 2">
            <a:extLst>
              <a:ext uri="{FF2B5EF4-FFF2-40B4-BE49-F238E27FC236}">
                <a16:creationId xmlns:a16="http://schemas.microsoft.com/office/drawing/2014/main" id="{9FCDC6DF-C921-2526-EF22-F5812D6F262D}"/>
              </a:ext>
            </a:extLst>
          </p:cNvPr>
          <p:cNvSpPr>
            <a:spLocks noGrp="1"/>
          </p:cNvSpPr>
          <p:nvPr>
            <p:ph idx="1"/>
          </p:nvPr>
        </p:nvSpPr>
        <p:spPr/>
        <p:txBody>
          <a:bodyPr/>
          <a:lstStyle/>
          <a:p>
            <a:r>
              <a:rPr lang="en-US" dirty="0"/>
              <a:t>A technique originally proposed by the National Bureau of Standards used the simple XOR applied to 64-bit blocks of the message and then encryption of the entire message that used the cipher block chaining (CBC) mode. </a:t>
            </a:r>
          </a:p>
          <a:p>
            <a:r>
              <a:rPr lang="en-US" dirty="0"/>
              <a:t>The Scheme can be defined as follows: Given a message M consisting of a sequence of 64-bit blocks X1, X2, …, XN, define the hash code h = H(M) as the block-by-block XOR of all blocks and append the hash code as the final block:</a:t>
            </a:r>
          </a:p>
        </p:txBody>
      </p:sp>
    </p:spTree>
    <p:extLst>
      <p:ext uri="{BB962C8B-B14F-4D97-AF65-F5344CB8AC3E}">
        <p14:creationId xmlns:p14="http://schemas.microsoft.com/office/powerpoint/2010/main" val="4074034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BC7D-4F74-A04C-28FB-AB269AF6ED6B}"/>
              </a:ext>
            </a:extLst>
          </p:cNvPr>
          <p:cNvSpPr>
            <a:spLocks noGrp="1"/>
          </p:cNvSpPr>
          <p:nvPr>
            <p:ph type="title"/>
          </p:nvPr>
        </p:nvSpPr>
        <p:spPr/>
        <p:txBody>
          <a:bodyPr/>
          <a:lstStyle/>
          <a:p>
            <a:r>
              <a:rPr lang="en-US" dirty="0"/>
              <a:t>The Security of RSA</a:t>
            </a:r>
          </a:p>
        </p:txBody>
      </p:sp>
      <p:sp>
        <p:nvSpPr>
          <p:cNvPr id="3" name="Content Placeholder 2">
            <a:extLst>
              <a:ext uri="{FF2B5EF4-FFF2-40B4-BE49-F238E27FC236}">
                <a16:creationId xmlns:a16="http://schemas.microsoft.com/office/drawing/2014/main" id="{26CB0207-E8BC-994C-6A25-4E29A16BCC3F}"/>
              </a:ext>
            </a:extLst>
          </p:cNvPr>
          <p:cNvSpPr>
            <a:spLocks noGrp="1"/>
          </p:cNvSpPr>
          <p:nvPr>
            <p:ph idx="1"/>
          </p:nvPr>
        </p:nvSpPr>
        <p:spPr/>
        <p:txBody>
          <a:bodyPr>
            <a:normAutofit fontScale="92500" lnSpcReduction="10000"/>
          </a:bodyPr>
          <a:lstStyle/>
          <a:p>
            <a:r>
              <a:rPr lang="en-US" b="1" dirty="0"/>
              <a:t>Brute force: </a:t>
            </a:r>
            <a:r>
              <a:rPr lang="en-US" dirty="0"/>
              <a:t>This involves trying all possible private keys.</a:t>
            </a:r>
          </a:p>
          <a:p>
            <a:r>
              <a:rPr lang="en-US" b="1" dirty="0"/>
              <a:t>Mathematical attacks: </a:t>
            </a:r>
            <a:r>
              <a:rPr lang="en-US" dirty="0"/>
              <a:t>There are several approaches, all equivalent in effort to factoring the product of two primes.</a:t>
            </a:r>
          </a:p>
          <a:p>
            <a:r>
              <a:rPr lang="en-US" b="1" dirty="0"/>
              <a:t>Timing attacks: </a:t>
            </a:r>
            <a:r>
              <a:rPr lang="en-US" dirty="0"/>
              <a:t>These depend on the running time of the decryption algorithm.</a:t>
            </a:r>
          </a:p>
          <a:p>
            <a:r>
              <a:rPr lang="en-US" b="1" dirty="0"/>
              <a:t>Hardware fault-based attack: </a:t>
            </a:r>
            <a:r>
              <a:rPr lang="en-US" dirty="0"/>
              <a:t>This involves inducing hardware faults in the processor that is generating digital signatures.</a:t>
            </a:r>
          </a:p>
          <a:p>
            <a:r>
              <a:rPr lang="en-US" b="1" dirty="0"/>
              <a:t>Chosen ciphertext attacks: </a:t>
            </a:r>
            <a:r>
              <a:rPr lang="en-US" dirty="0"/>
              <a:t>This type of attack exploits the properties of the RSA algorithm.</a:t>
            </a:r>
          </a:p>
        </p:txBody>
      </p:sp>
    </p:spTree>
    <p:extLst>
      <p:ext uri="{BB962C8B-B14F-4D97-AF65-F5344CB8AC3E}">
        <p14:creationId xmlns:p14="http://schemas.microsoft.com/office/powerpoint/2010/main" val="4015359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5B835CE-F335-EF53-E6B2-7355E01A7C24}"/>
              </a:ext>
            </a:extLst>
          </p:cNvPr>
          <p:cNvPicPr>
            <a:picLocks noGrp="1" noChangeAspect="1"/>
          </p:cNvPicPr>
          <p:nvPr>
            <p:ph idx="1"/>
          </p:nvPr>
        </p:nvPicPr>
        <p:blipFill>
          <a:blip r:embed="rId2">
            <a:duotone>
              <a:prstClr val="black"/>
              <a:schemeClr val="accent6">
                <a:tint val="45000"/>
                <a:satMod val="400000"/>
              </a:schemeClr>
            </a:duotone>
          </a:blip>
          <a:stretch>
            <a:fillRect/>
          </a:stretch>
        </p:blipFill>
        <p:spPr>
          <a:xfrm>
            <a:off x="1122117" y="1135582"/>
            <a:ext cx="9947765" cy="3541712"/>
          </a:xfrm>
        </p:spPr>
      </p:pic>
    </p:spTree>
    <p:extLst>
      <p:ext uri="{BB962C8B-B14F-4D97-AF65-F5344CB8AC3E}">
        <p14:creationId xmlns:p14="http://schemas.microsoft.com/office/powerpoint/2010/main" val="1084920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20F2C-2CBD-57E1-2591-98327C561336}"/>
              </a:ext>
            </a:extLst>
          </p:cNvPr>
          <p:cNvSpPr>
            <a:spLocks noGrp="1"/>
          </p:cNvSpPr>
          <p:nvPr>
            <p:ph type="title"/>
          </p:nvPr>
        </p:nvSpPr>
        <p:spPr/>
        <p:txBody>
          <a:bodyPr/>
          <a:lstStyle/>
          <a:p>
            <a:r>
              <a:rPr lang="en-US" dirty="0"/>
              <a:t>Cipher Block Chaining (CBC) Mode</a:t>
            </a:r>
          </a:p>
        </p:txBody>
      </p:sp>
      <p:pic>
        <p:nvPicPr>
          <p:cNvPr id="5" name="Content Placeholder 4">
            <a:extLst>
              <a:ext uri="{FF2B5EF4-FFF2-40B4-BE49-F238E27FC236}">
                <a16:creationId xmlns:a16="http://schemas.microsoft.com/office/drawing/2014/main" id="{C8E42FE8-1B6C-AA26-2DFE-0B66EDC0C73D}"/>
              </a:ext>
            </a:extLst>
          </p:cNvPr>
          <p:cNvPicPr>
            <a:picLocks noGrp="1" noChangeAspect="1"/>
          </p:cNvPicPr>
          <p:nvPr>
            <p:ph idx="1"/>
          </p:nvPr>
        </p:nvPicPr>
        <p:blipFill>
          <a:blip r:embed="rId2">
            <a:grayscl/>
          </a:blip>
          <a:stretch>
            <a:fillRect/>
          </a:stretch>
        </p:blipFill>
        <p:spPr>
          <a:xfrm>
            <a:off x="1528646" y="2162204"/>
            <a:ext cx="9131531" cy="4259377"/>
          </a:xfrm>
        </p:spPr>
      </p:pic>
    </p:spTree>
    <p:extLst>
      <p:ext uri="{BB962C8B-B14F-4D97-AF65-F5344CB8AC3E}">
        <p14:creationId xmlns:p14="http://schemas.microsoft.com/office/powerpoint/2010/main" val="3033810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3F9D98B-8D51-B221-EFC1-0678F1703010}"/>
              </a:ext>
            </a:extLst>
          </p:cNvPr>
          <p:cNvSpPr>
            <a:spLocks noGrp="1" noChangeArrowheads="1"/>
          </p:cNvSpPr>
          <p:nvPr>
            <p:ph type="title"/>
          </p:nvPr>
        </p:nvSpPr>
        <p:spPr/>
        <p:txBody>
          <a:bodyPr/>
          <a:lstStyle/>
          <a:p>
            <a:pPr eaLnBrk="1" hangingPunct="1">
              <a:defRPr/>
            </a:pPr>
            <a:r>
              <a:rPr lang="en-US" sz="4000" dirty="0"/>
              <a:t>CH 12 -General Security Requirements </a:t>
            </a:r>
            <a:r>
              <a:rPr lang="en-US" sz="3200" dirty="0"/>
              <a:t>(resistance against the following attacks)</a:t>
            </a:r>
            <a:endParaRPr lang="en-AU" sz="3200" dirty="0"/>
          </a:p>
        </p:txBody>
      </p:sp>
      <p:sp>
        <p:nvSpPr>
          <p:cNvPr id="48131" name="Rectangle 3">
            <a:extLst>
              <a:ext uri="{FF2B5EF4-FFF2-40B4-BE49-F238E27FC236}">
                <a16:creationId xmlns:a16="http://schemas.microsoft.com/office/drawing/2014/main" id="{775DA6E8-99F2-9B56-CC85-820A271D6B61}"/>
              </a:ext>
            </a:extLst>
          </p:cNvPr>
          <p:cNvSpPr>
            <a:spLocks noGrp="1" noChangeArrowheads="1"/>
          </p:cNvSpPr>
          <p:nvPr>
            <p:ph type="body" idx="1"/>
          </p:nvPr>
        </p:nvSpPr>
        <p:spPr>
          <a:xfrm>
            <a:off x="2826327" y="2249487"/>
            <a:ext cx="4073237" cy="4359132"/>
          </a:xfrm>
        </p:spPr>
        <p:txBody>
          <a:bodyPr>
            <a:normAutofit fontScale="92500"/>
          </a:bodyPr>
          <a:lstStyle/>
          <a:p>
            <a:pPr eaLnBrk="1" hangingPunct="1">
              <a:lnSpc>
                <a:spcPct val="90000"/>
              </a:lnSpc>
              <a:defRPr/>
            </a:pPr>
            <a:r>
              <a:rPr lang="en-US" sz="3200" dirty="0"/>
              <a:t>disclosure</a:t>
            </a:r>
          </a:p>
          <a:p>
            <a:pPr eaLnBrk="1" hangingPunct="1">
              <a:lnSpc>
                <a:spcPct val="90000"/>
              </a:lnSpc>
              <a:defRPr/>
            </a:pPr>
            <a:r>
              <a:rPr lang="en-US" sz="3200" dirty="0"/>
              <a:t>traffic analysis</a:t>
            </a:r>
          </a:p>
          <a:p>
            <a:pPr eaLnBrk="1" hangingPunct="1">
              <a:lnSpc>
                <a:spcPct val="90000"/>
              </a:lnSpc>
              <a:defRPr/>
            </a:pPr>
            <a:r>
              <a:rPr lang="en-US" sz="3200" dirty="0"/>
              <a:t>masquerade</a:t>
            </a:r>
          </a:p>
          <a:p>
            <a:pPr eaLnBrk="1" hangingPunct="1">
              <a:lnSpc>
                <a:spcPct val="90000"/>
              </a:lnSpc>
              <a:defRPr/>
            </a:pPr>
            <a:r>
              <a:rPr lang="en-US" sz="3200" dirty="0"/>
              <a:t>content modification</a:t>
            </a:r>
          </a:p>
          <a:p>
            <a:pPr eaLnBrk="1" hangingPunct="1">
              <a:lnSpc>
                <a:spcPct val="90000"/>
              </a:lnSpc>
              <a:defRPr/>
            </a:pPr>
            <a:r>
              <a:rPr lang="en-US" sz="3200" dirty="0"/>
              <a:t>sequence modification</a:t>
            </a:r>
          </a:p>
          <a:p>
            <a:pPr eaLnBrk="1" hangingPunct="1">
              <a:lnSpc>
                <a:spcPct val="90000"/>
              </a:lnSpc>
              <a:defRPr/>
            </a:pPr>
            <a:r>
              <a:rPr lang="en-US" sz="3200" dirty="0"/>
              <a:t>timing modification</a:t>
            </a:r>
          </a:p>
          <a:p>
            <a:pPr eaLnBrk="1" hangingPunct="1">
              <a:lnSpc>
                <a:spcPct val="90000"/>
              </a:lnSpc>
              <a:defRPr/>
            </a:pPr>
            <a:r>
              <a:rPr lang="en-US" sz="3200" dirty="0"/>
              <a:t>source repudiation</a:t>
            </a:r>
          </a:p>
          <a:p>
            <a:pPr eaLnBrk="1" hangingPunct="1">
              <a:lnSpc>
                <a:spcPct val="90000"/>
              </a:lnSpc>
              <a:defRPr/>
            </a:pPr>
            <a:r>
              <a:rPr lang="en-US" sz="3200" dirty="0"/>
              <a:t>destination repudiation</a:t>
            </a:r>
            <a:endParaRPr lang="en-AU" sz="3200" dirty="0"/>
          </a:p>
        </p:txBody>
      </p:sp>
    </p:spTree>
    <p:extLst>
      <p:ext uri="{BB962C8B-B14F-4D97-AF65-F5344CB8AC3E}">
        <p14:creationId xmlns:p14="http://schemas.microsoft.com/office/powerpoint/2010/main" val="3133089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04546-DED0-7FCA-8DB5-65CC1BD790DE}"/>
              </a:ext>
            </a:extLst>
          </p:cNvPr>
          <p:cNvSpPr>
            <a:spLocks noGrp="1"/>
          </p:cNvSpPr>
          <p:nvPr>
            <p:ph type="title"/>
          </p:nvPr>
        </p:nvSpPr>
        <p:spPr>
          <a:xfrm>
            <a:off x="1141413" y="410696"/>
            <a:ext cx="9905998" cy="1478570"/>
          </a:xfrm>
        </p:spPr>
        <p:txBody>
          <a:bodyPr/>
          <a:lstStyle/>
          <a:p>
            <a:r>
              <a:rPr lang="en-US" dirty="0"/>
              <a:t>Attacks against communication networks</a:t>
            </a:r>
          </a:p>
        </p:txBody>
      </p:sp>
      <p:sp>
        <p:nvSpPr>
          <p:cNvPr id="3" name="Content Placeholder 2">
            <a:extLst>
              <a:ext uri="{FF2B5EF4-FFF2-40B4-BE49-F238E27FC236}">
                <a16:creationId xmlns:a16="http://schemas.microsoft.com/office/drawing/2014/main" id="{A5DF7D18-2B52-2782-79E2-28BF6F385D6E}"/>
              </a:ext>
            </a:extLst>
          </p:cNvPr>
          <p:cNvSpPr>
            <a:spLocks noGrp="1"/>
          </p:cNvSpPr>
          <p:nvPr>
            <p:ph idx="1"/>
          </p:nvPr>
        </p:nvSpPr>
        <p:spPr>
          <a:xfrm>
            <a:off x="720436" y="1777533"/>
            <a:ext cx="10626437" cy="4637118"/>
          </a:xfrm>
        </p:spPr>
        <p:txBody>
          <a:bodyPr>
            <a:noAutofit/>
          </a:bodyPr>
          <a:lstStyle/>
          <a:p>
            <a:pPr algn="just">
              <a:lnSpc>
                <a:spcPct val="100000"/>
              </a:lnSpc>
            </a:pPr>
            <a:r>
              <a:rPr lang="en-US" b="1" dirty="0"/>
              <a:t>Disclosure:</a:t>
            </a:r>
            <a:r>
              <a:rPr lang="en-US" dirty="0"/>
              <a:t> Release of message contents to any person or process not possessing the appropriate cryptographic key.</a:t>
            </a:r>
          </a:p>
          <a:p>
            <a:pPr algn="just">
              <a:lnSpc>
                <a:spcPct val="100000"/>
              </a:lnSpc>
            </a:pPr>
            <a:r>
              <a:rPr lang="en-US" b="1" dirty="0"/>
              <a:t>Traffic analysis: </a:t>
            </a:r>
            <a:r>
              <a:rPr lang="en-US" dirty="0"/>
              <a:t>Discovery of the pattern of traffic between parties. In a connection-oriented application, the frequency and duration of connections could be determined. In either a connection-oriented or connectionless environment, the number and length of messages between parties could be determined.</a:t>
            </a:r>
          </a:p>
          <a:p>
            <a:pPr algn="just">
              <a:lnSpc>
                <a:spcPct val="100000"/>
              </a:lnSpc>
            </a:pPr>
            <a:r>
              <a:rPr lang="en-US" b="1" dirty="0"/>
              <a:t>Masquerade: </a:t>
            </a:r>
            <a:r>
              <a:rPr lang="en-US" dirty="0"/>
              <a:t>Insertion of messages into the network from a fraudulent source. This includes the creation of messages by an opponent that is purported to come from an authorized entity. Also included are fraudulent acknowledgments of message receipt or nonreceipt by someone other than the message recipient.</a:t>
            </a:r>
          </a:p>
          <a:p>
            <a:pPr algn="just">
              <a:lnSpc>
                <a:spcPct val="100000"/>
              </a:lnSpc>
            </a:pPr>
            <a:r>
              <a:rPr lang="en-US" b="1" dirty="0"/>
              <a:t>Content modification: </a:t>
            </a:r>
            <a:r>
              <a:rPr lang="en-US" dirty="0"/>
              <a:t>Changes to the contents of a message, including insertion, deletion, transposition, and modification.</a:t>
            </a:r>
          </a:p>
        </p:txBody>
      </p:sp>
    </p:spTree>
    <p:extLst>
      <p:ext uri="{BB962C8B-B14F-4D97-AF65-F5344CB8AC3E}">
        <p14:creationId xmlns:p14="http://schemas.microsoft.com/office/powerpoint/2010/main" val="1066784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C61A-8CA5-83E4-656A-8E3071F53742}"/>
              </a:ext>
            </a:extLst>
          </p:cNvPr>
          <p:cNvSpPr>
            <a:spLocks noGrp="1"/>
          </p:cNvSpPr>
          <p:nvPr>
            <p:ph type="title"/>
          </p:nvPr>
        </p:nvSpPr>
        <p:spPr/>
        <p:txBody>
          <a:bodyPr/>
          <a:lstStyle/>
          <a:p>
            <a:r>
              <a:rPr lang="en-US" dirty="0"/>
              <a:t> Attacks against communication networks</a:t>
            </a:r>
          </a:p>
        </p:txBody>
      </p:sp>
      <p:sp>
        <p:nvSpPr>
          <p:cNvPr id="3" name="Content Placeholder 2">
            <a:extLst>
              <a:ext uri="{FF2B5EF4-FFF2-40B4-BE49-F238E27FC236}">
                <a16:creationId xmlns:a16="http://schemas.microsoft.com/office/drawing/2014/main" id="{CB35E137-37BD-E452-43E3-A999FB988949}"/>
              </a:ext>
            </a:extLst>
          </p:cNvPr>
          <p:cNvSpPr>
            <a:spLocks noGrp="1"/>
          </p:cNvSpPr>
          <p:nvPr>
            <p:ph idx="1"/>
          </p:nvPr>
        </p:nvSpPr>
        <p:spPr>
          <a:xfrm>
            <a:off x="1141412" y="2249486"/>
            <a:ext cx="9905999" cy="4303713"/>
          </a:xfrm>
        </p:spPr>
        <p:txBody>
          <a:bodyPr>
            <a:normAutofit/>
          </a:bodyPr>
          <a:lstStyle/>
          <a:p>
            <a:pPr algn="just">
              <a:lnSpc>
                <a:spcPct val="100000"/>
              </a:lnSpc>
            </a:pPr>
            <a:r>
              <a:rPr lang="en-US" sz="2400" b="1" dirty="0"/>
              <a:t>Sequence modification: </a:t>
            </a:r>
            <a:r>
              <a:rPr lang="en-US" sz="2400" dirty="0"/>
              <a:t>Any modification to a sequence of messages between parties, including insertion, deletion, and reordering.</a:t>
            </a:r>
          </a:p>
          <a:p>
            <a:pPr algn="just">
              <a:lnSpc>
                <a:spcPct val="100000"/>
              </a:lnSpc>
            </a:pPr>
            <a:r>
              <a:rPr lang="en-US" sz="2400" b="1" dirty="0"/>
              <a:t>Timing modification: </a:t>
            </a:r>
            <a:r>
              <a:rPr lang="en-US" sz="2400" dirty="0"/>
              <a:t>Delay or replay of messages. In a connection-oriented application, an entire session or sequence of messages could be a replay of some previous valid session or individual messages in the sequence could be delayed or replayed. In a connectionless application, an individual message could be delayed or replayed.</a:t>
            </a:r>
          </a:p>
          <a:p>
            <a:pPr algn="just">
              <a:lnSpc>
                <a:spcPct val="100000"/>
              </a:lnSpc>
            </a:pPr>
            <a:r>
              <a:rPr lang="en-US" sz="2400" b="1" dirty="0"/>
              <a:t>Source repudiation: </a:t>
            </a:r>
            <a:r>
              <a:rPr lang="en-US" sz="2400" dirty="0"/>
              <a:t>Denial of transmission of a message by source.</a:t>
            </a:r>
          </a:p>
          <a:p>
            <a:pPr algn="just">
              <a:lnSpc>
                <a:spcPct val="100000"/>
              </a:lnSpc>
            </a:pPr>
            <a:r>
              <a:rPr lang="en-US" sz="2400" b="1" dirty="0"/>
              <a:t>Destination repudiation: </a:t>
            </a:r>
            <a:r>
              <a:rPr lang="en-US" sz="2400" dirty="0"/>
              <a:t>Denial of receipt of the message by destination</a:t>
            </a:r>
          </a:p>
          <a:p>
            <a:pPr marL="0" indent="0">
              <a:buNone/>
            </a:pPr>
            <a:endParaRPr lang="en-US" dirty="0"/>
          </a:p>
        </p:txBody>
      </p:sp>
    </p:spTree>
    <p:extLst>
      <p:ext uri="{BB962C8B-B14F-4D97-AF65-F5344CB8AC3E}">
        <p14:creationId xmlns:p14="http://schemas.microsoft.com/office/powerpoint/2010/main" val="2393223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48B2277-B7A7-B43E-F6B8-B304118C0993}"/>
              </a:ext>
            </a:extLst>
          </p:cNvPr>
          <p:cNvSpPr>
            <a:spLocks noGrp="1" noChangeArrowheads="1"/>
          </p:cNvSpPr>
          <p:nvPr>
            <p:ph type="title"/>
          </p:nvPr>
        </p:nvSpPr>
        <p:spPr/>
        <p:txBody>
          <a:bodyPr/>
          <a:lstStyle/>
          <a:p>
            <a:pPr eaLnBrk="1" hangingPunct="1">
              <a:defRPr/>
            </a:pPr>
            <a:r>
              <a:rPr lang="en-AU" dirty="0"/>
              <a:t>Message Authentication Functions</a:t>
            </a:r>
          </a:p>
        </p:txBody>
      </p:sp>
      <p:sp>
        <p:nvSpPr>
          <p:cNvPr id="46083" name="Rectangle 3">
            <a:extLst>
              <a:ext uri="{FF2B5EF4-FFF2-40B4-BE49-F238E27FC236}">
                <a16:creationId xmlns:a16="http://schemas.microsoft.com/office/drawing/2014/main" id="{13BB93A2-21C1-7D4F-6573-877B270731C4}"/>
              </a:ext>
            </a:extLst>
          </p:cNvPr>
          <p:cNvSpPr>
            <a:spLocks noGrp="1" noChangeArrowheads="1"/>
          </p:cNvSpPr>
          <p:nvPr>
            <p:ph type="body" idx="1"/>
          </p:nvPr>
        </p:nvSpPr>
        <p:spPr>
          <a:xfrm>
            <a:off x="1981200" y="2070100"/>
            <a:ext cx="8229600" cy="4483100"/>
          </a:xfrm>
        </p:spPr>
        <p:txBody>
          <a:bodyPr>
            <a:normAutofit/>
          </a:bodyPr>
          <a:lstStyle/>
          <a:p>
            <a:pPr algn="just" eaLnBrk="1" hangingPunct="1">
              <a:lnSpc>
                <a:spcPct val="90000"/>
              </a:lnSpc>
              <a:defRPr/>
            </a:pPr>
            <a:r>
              <a:rPr lang="en-AU" sz="3600" dirty="0"/>
              <a:t>message authentication is concerned with: </a:t>
            </a:r>
          </a:p>
          <a:p>
            <a:pPr lvl="1" algn="just" eaLnBrk="1" hangingPunct="1">
              <a:lnSpc>
                <a:spcPct val="90000"/>
              </a:lnSpc>
              <a:defRPr/>
            </a:pPr>
            <a:r>
              <a:rPr lang="en-AU" sz="3200" dirty="0"/>
              <a:t>protecting the integrity of a message </a:t>
            </a:r>
          </a:p>
          <a:p>
            <a:pPr lvl="1" algn="just" eaLnBrk="1" hangingPunct="1">
              <a:lnSpc>
                <a:spcPct val="90000"/>
              </a:lnSpc>
              <a:defRPr/>
            </a:pPr>
            <a:r>
              <a:rPr lang="en-AU" sz="3200" dirty="0"/>
              <a:t>validating identity of originator </a:t>
            </a:r>
          </a:p>
          <a:p>
            <a:pPr lvl="1" algn="just" eaLnBrk="1" hangingPunct="1">
              <a:lnSpc>
                <a:spcPct val="90000"/>
              </a:lnSpc>
              <a:defRPr/>
            </a:pPr>
            <a:r>
              <a:rPr lang="en-AU" sz="3200" dirty="0"/>
              <a:t>non-repudiation of origin (dispute resolution)</a:t>
            </a:r>
          </a:p>
          <a:p>
            <a:pPr algn="just" eaLnBrk="1" hangingPunct="1">
              <a:lnSpc>
                <a:spcPct val="90000"/>
              </a:lnSpc>
              <a:defRPr/>
            </a:pPr>
            <a:r>
              <a:rPr lang="en-US" sz="3600" dirty="0"/>
              <a:t>will consider the security requirements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A938B-0D75-E552-5830-76521CB2E11A}"/>
              </a:ext>
            </a:extLst>
          </p:cNvPr>
          <p:cNvSpPr>
            <a:spLocks noGrp="1"/>
          </p:cNvSpPr>
          <p:nvPr>
            <p:ph type="title"/>
          </p:nvPr>
        </p:nvSpPr>
        <p:spPr/>
        <p:txBody>
          <a:bodyPr/>
          <a:lstStyle/>
          <a:p>
            <a:r>
              <a:rPr lang="en-US" dirty="0"/>
              <a:t>MESSAGE AUTHENTICATION REQUIREMENTS</a:t>
            </a:r>
          </a:p>
        </p:txBody>
      </p:sp>
      <p:sp>
        <p:nvSpPr>
          <p:cNvPr id="3" name="Content Placeholder 2">
            <a:extLst>
              <a:ext uri="{FF2B5EF4-FFF2-40B4-BE49-F238E27FC236}">
                <a16:creationId xmlns:a16="http://schemas.microsoft.com/office/drawing/2014/main" id="{282538F1-9B25-F8A8-49CB-1A16BE4542CD}"/>
              </a:ext>
            </a:extLst>
          </p:cNvPr>
          <p:cNvSpPr>
            <a:spLocks noGrp="1"/>
          </p:cNvSpPr>
          <p:nvPr>
            <p:ph idx="1"/>
          </p:nvPr>
        </p:nvSpPr>
        <p:spPr>
          <a:xfrm>
            <a:off x="1141412" y="1995055"/>
            <a:ext cx="9905999" cy="4682836"/>
          </a:xfrm>
        </p:spPr>
        <p:txBody>
          <a:bodyPr>
            <a:normAutofit fontScale="92500" lnSpcReduction="10000"/>
          </a:bodyPr>
          <a:lstStyle/>
          <a:p>
            <a:pPr algn="just">
              <a:lnSpc>
                <a:spcPct val="110000"/>
              </a:lnSpc>
            </a:pPr>
            <a:r>
              <a:rPr lang="en-US" sz="2800" dirty="0"/>
              <a:t>Measures to deal with the first two attacks are in the realm of message confidentiality and are dealt with in Part One. </a:t>
            </a:r>
          </a:p>
          <a:p>
            <a:pPr algn="just">
              <a:lnSpc>
                <a:spcPct val="110000"/>
              </a:lnSpc>
            </a:pPr>
            <a:r>
              <a:rPr lang="en-US" sz="2800" dirty="0"/>
              <a:t>Measures to deal with items (3) through (6) in the foregoing list are generally regarded as message authentication. </a:t>
            </a:r>
          </a:p>
          <a:p>
            <a:pPr algn="just">
              <a:lnSpc>
                <a:spcPct val="110000"/>
              </a:lnSpc>
            </a:pPr>
            <a:r>
              <a:rPr lang="en-US" sz="2800" dirty="0"/>
              <a:t>Mechanisms for dealing specifically with item (7) come under the heading of digital signatures. </a:t>
            </a:r>
          </a:p>
          <a:p>
            <a:pPr algn="just">
              <a:lnSpc>
                <a:spcPct val="110000"/>
              </a:lnSpc>
            </a:pPr>
            <a:r>
              <a:rPr lang="en-US" sz="2800" dirty="0"/>
              <a:t>Generally, a digital signature technique will also counter some or all of the attacks listed under items (3) through (6). </a:t>
            </a:r>
          </a:p>
          <a:p>
            <a:pPr algn="just">
              <a:lnSpc>
                <a:spcPct val="110000"/>
              </a:lnSpc>
            </a:pPr>
            <a:r>
              <a:rPr lang="en-US" sz="2800" dirty="0"/>
              <a:t>Dealing with the item (8) may require a combination of the use of digital signatures and a protocol designed to counter this attack.</a:t>
            </a:r>
          </a:p>
        </p:txBody>
      </p:sp>
    </p:spTree>
    <p:extLst>
      <p:ext uri="{BB962C8B-B14F-4D97-AF65-F5344CB8AC3E}">
        <p14:creationId xmlns:p14="http://schemas.microsoft.com/office/powerpoint/2010/main" val="2119899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BF24A-09DB-540B-B8EC-2CE18994B500}"/>
              </a:ext>
            </a:extLst>
          </p:cNvPr>
          <p:cNvSpPr>
            <a:spLocks noGrp="1"/>
          </p:cNvSpPr>
          <p:nvPr>
            <p:ph type="title"/>
          </p:nvPr>
        </p:nvSpPr>
        <p:spPr/>
        <p:txBody>
          <a:bodyPr/>
          <a:lstStyle/>
          <a:p>
            <a:r>
              <a:rPr lang="en-US" dirty="0"/>
              <a:t>MESSAGE AUTHENTICATION FUNCTIONS</a:t>
            </a:r>
          </a:p>
        </p:txBody>
      </p:sp>
      <p:sp>
        <p:nvSpPr>
          <p:cNvPr id="3" name="Content Placeholder 2">
            <a:extLst>
              <a:ext uri="{FF2B5EF4-FFF2-40B4-BE49-F238E27FC236}">
                <a16:creationId xmlns:a16="http://schemas.microsoft.com/office/drawing/2014/main" id="{EA7E8C91-137B-64A2-66FE-77B67B2C301C}"/>
              </a:ext>
            </a:extLst>
          </p:cNvPr>
          <p:cNvSpPr>
            <a:spLocks noGrp="1"/>
          </p:cNvSpPr>
          <p:nvPr>
            <p:ph idx="1"/>
          </p:nvPr>
        </p:nvSpPr>
        <p:spPr>
          <a:xfrm>
            <a:off x="1141412" y="2249486"/>
            <a:ext cx="9905999" cy="4608513"/>
          </a:xfrm>
        </p:spPr>
        <p:txBody>
          <a:bodyPr>
            <a:normAutofit/>
          </a:bodyPr>
          <a:lstStyle/>
          <a:p>
            <a:pPr algn="just"/>
            <a:r>
              <a:rPr lang="en-US" sz="3200" b="1" dirty="0"/>
              <a:t>Hash function: </a:t>
            </a:r>
            <a:r>
              <a:rPr lang="en-US" sz="2800" dirty="0"/>
              <a:t>A function that maps a message of any length into a fixed-length hash value, which serves as the authenticator</a:t>
            </a:r>
          </a:p>
          <a:p>
            <a:pPr algn="just"/>
            <a:r>
              <a:rPr lang="en-US" sz="3200" b="1" dirty="0"/>
              <a:t>Message encryption: </a:t>
            </a:r>
            <a:r>
              <a:rPr lang="en-US" sz="2800" dirty="0"/>
              <a:t>The ciphertext of the entire message serves as its authenticator</a:t>
            </a:r>
          </a:p>
          <a:p>
            <a:pPr algn="just"/>
            <a:r>
              <a:rPr lang="en-US" sz="3200" b="1" dirty="0"/>
              <a:t>Message Authentication Code (MAC): </a:t>
            </a:r>
            <a:r>
              <a:rPr lang="en-US" sz="2800" dirty="0"/>
              <a:t>A function of the message and a secret key that produces a fixed-length value that serves as the authenticator</a:t>
            </a:r>
          </a:p>
        </p:txBody>
      </p:sp>
    </p:spTree>
    <p:extLst>
      <p:ext uri="{BB962C8B-B14F-4D97-AF65-F5344CB8AC3E}">
        <p14:creationId xmlns:p14="http://schemas.microsoft.com/office/powerpoint/2010/main" val="899404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903A6-74AC-F32E-9454-A52BF2653CAD}"/>
              </a:ext>
            </a:extLst>
          </p:cNvPr>
          <p:cNvSpPr>
            <a:spLocks noGrp="1"/>
          </p:cNvSpPr>
          <p:nvPr>
            <p:ph type="title"/>
          </p:nvPr>
        </p:nvSpPr>
        <p:spPr/>
        <p:txBody>
          <a:bodyPr/>
          <a:lstStyle/>
          <a:p>
            <a:r>
              <a:rPr lang="en-US" dirty="0"/>
              <a:t>Message Encryption</a:t>
            </a:r>
          </a:p>
        </p:txBody>
      </p:sp>
      <p:sp>
        <p:nvSpPr>
          <p:cNvPr id="3" name="Content Placeholder 2">
            <a:extLst>
              <a:ext uri="{FF2B5EF4-FFF2-40B4-BE49-F238E27FC236}">
                <a16:creationId xmlns:a16="http://schemas.microsoft.com/office/drawing/2014/main" id="{C575579C-A356-C9C3-168D-3F8582B7ACBE}"/>
              </a:ext>
            </a:extLst>
          </p:cNvPr>
          <p:cNvSpPr>
            <a:spLocks noGrp="1"/>
          </p:cNvSpPr>
          <p:nvPr>
            <p:ph idx="1"/>
          </p:nvPr>
        </p:nvSpPr>
        <p:spPr>
          <a:xfrm>
            <a:off x="3882044" y="2249487"/>
            <a:ext cx="3998421" cy="3541714"/>
          </a:xfrm>
        </p:spPr>
        <p:txBody>
          <a:bodyPr>
            <a:normAutofit/>
          </a:bodyPr>
          <a:lstStyle/>
          <a:p>
            <a:pPr algn="just">
              <a:lnSpc>
                <a:spcPct val="250000"/>
              </a:lnSpc>
            </a:pPr>
            <a:r>
              <a:rPr lang="en-US" dirty="0"/>
              <a:t>SYMMETRIC ENCRYPTION</a:t>
            </a:r>
          </a:p>
          <a:p>
            <a:pPr algn="just">
              <a:lnSpc>
                <a:spcPct val="250000"/>
              </a:lnSpc>
            </a:pPr>
            <a:r>
              <a:rPr lang="en-US" dirty="0"/>
              <a:t>PUBLIC-KEY ENCRYPTION</a:t>
            </a:r>
          </a:p>
        </p:txBody>
      </p:sp>
    </p:spTree>
    <p:extLst>
      <p:ext uri="{BB962C8B-B14F-4D97-AF65-F5344CB8AC3E}">
        <p14:creationId xmlns:p14="http://schemas.microsoft.com/office/powerpoint/2010/main" val="849464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A236B0C-15B6-EBDE-1227-B79B7462BD22}"/>
              </a:ext>
            </a:extLst>
          </p:cNvPr>
          <p:cNvSpPr>
            <a:spLocks noGrp="1" noChangeArrowheads="1"/>
          </p:cNvSpPr>
          <p:nvPr>
            <p:ph type="title"/>
          </p:nvPr>
        </p:nvSpPr>
        <p:spPr/>
        <p:txBody>
          <a:bodyPr/>
          <a:lstStyle/>
          <a:p>
            <a:pPr eaLnBrk="1" hangingPunct="1">
              <a:defRPr/>
            </a:pPr>
            <a:r>
              <a:rPr lang="en-US"/>
              <a:t>Message Encryption</a:t>
            </a:r>
            <a:endParaRPr lang="en-AU"/>
          </a:p>
        </p:txBody>
      </p:sp>
      <p:sp>
        <p:nvSpPr>
          <p:cNvPr id="50179" name="Rectangle 3">
            <a:extLst>
              <a:ext uri="{FF2B5EF4-FFF2-40B4-BE49-F238E27FC236}">
                <a16:creationId xmlns:a16="http://schemas.microsoft.com/office/drawing/2014/main" id="{09EA01CF-69E1-64CC-CAD9-114E0F19FFA3}"/>
              </a:ext>
            </a:extLst>
          </p:cNvPr>
          <p:cNvSpPr>
            <a:spLocks noGrp="1" noChangeArrowheads="1"/>
          </p:cNvSpPr>
          <p:nvPr>
            <p:ph type="body" idx="1"/>
          </p:nvPr>
        </p:nvSpPr>
        <p:spPr>
          <a:xfrm>
            <a:off x="1579418" y="2138647"/>
            <a:ext cx="9467993" cy="4289858"/>
          </a:xfrm>
        </p:spPr>
        <p:txBody>
          <a:bodyPr>
            <a:normAutofit/>
          </a:bodyPr>
          <a:lstStyle/>
          <a:p>
            <a:pPr eaLnBrk="1" hangingPunct="1">
              <a:defRPr/>
            </a:pPr>
            <a:r>
              <a:rPr lang="en-US" sz="2800" dirty="0"/>
              <a:t>message encryption by itself also provides a measure of authentication</a:t>
            </a:r>
          </a:p>
          <a:p>
            <a:pPr eaLnBrk="1" hangingPunct="1">
              <a:defRPr/>
            </a:pPr>
            <a:r>
              <a:rPr lang="en-US" sz="2800" dirty="0"/>
              <a:t>if symmetric encryption is used then:</a:t>
            </a:r>
          </a:p>
          <a:p>
            <a:pPr lvl="1" eaLnBrk="1" hangingPunct="1">
              <a:defRPr/>
            </a:pPr>
            <a:r>
              <a:rPr lang="en-US" sz="2400" dirty="0"/>
              <a:t>receiver know sender must have created it</a:t>
            </a:r>
          </a:p>
          <a:p>
            <a:pPr lvl="1" eaLnBrk="1" hangingPunct="1">
              <a:defRPr/>
            </a:pPr>
            <a:r>
              <a:rPr lang="en-US" sz="2400" dirty="0"/>
              <a:t>since only sender and receiver know key used</a:t>
            </a:r>
          </a:p>
          <a:p>
            <a:pPr lvl="1" eaLnBrk="1" hangingPunct="1">
              <a:defRPr/>
            </a:pPr>
            <a:r>
              <a:rPr lang="en-US" sz="2400" dirty="0"/>
              <a:t>content can not be altered</a:t>
            </a:r>
          </a:p>
          <a:p>
            <a:pPr lvl="1" eaLnBrk="1" hangingPunct="1">
              <a:defRPr/>
            </a:pPr>
            <a:r>
              <a:rPr lang="en-US" sz="2400" dirty="0"/>
              <a:t>message has </a:t>
            </a:r>
            <a:r>
              <a:rPr lang="en-AU" sz="2400" dirty="0"/>
              <a:t>suitable structure, redundancy or a checksum to detect any changes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6395B-F44F-2FD5-C105-6DC7D638E576}"/>
              </a:ext>
            </a:extLst>
          </p:cNvPr>
          <p:cNvSpPr>
            <a:spLocks noGrp="1"/>
          </p:cNvSpPr>
          <p:nvPr>
            <p:ph type="title"/>
          </p:nvPr>
        </p:nvSpPr>
        <p:spPr/>
        <p:txBody>
          <a:bodyPr/>
          <a:lstStyle/>
          <a:p>
            <a:r>
              <a:rPr lang="en-US" dirty="0"/>
              <a:t>TIMING ATTACKS</a:t>
            </a:r>
          </a:p>
        </p:txBody>
      </p:sp>
      <p:sp>
        <p:nvSpPr>
          <p:cNvPr id="3" name="Content Placeholder 2">
            <a:extLst>
              <a:ext uri="{FF2B5EF4-FFF2-40B4-BE49-F238E27FC236}">
                <a16:creationId xmlns:a16="http://schemas.microsoft.com/office/drawing/2014/main" id="{2158061B-9323-FC6A-B8C6-5BD536A5B188}"/>
              </a:ext>
            </a:extLst>
          </p:cNvPr>
          <p:cNvSpPr>
            <a:spLocks noGrp="1"/>
          </p:cNvSpPr>
          <p:nvPr>
            <p:ph idx="1"/>
          </p:nvPr>
        </p:nvSpPr>
        <p:spPr/>
        <p:txBody>
          <a:bodyPr>
            <a:normAutofit/>
          </a:bodyPr>
          <a:lstStyle/>
          <a:p>
            <a:r>
              <a:rPr lang="en-US" dirty="0"/>
              <a:t>A timing attack is somewhat analogous to a burglar guessing the combination of a safe by observing how long it takes for someone to turn the dial from number to number.</a:t>
            </a:r>
          </a:p>
          <a:p>
            <a:r>
              <a:rPr lang="en-US" dirty="0"/>
              <a:t>Timing attacks are applicable not just to RSA, but to other public-key cryptography systems. </a:t>
            </a:r>
          </a:p>
          <a:p>
            <a:r>
              <a:rPr lang="en-US" dirty="0"/>
              <a:t>This attack is alarming for two reasons: It comes from a completely unexpected direction, and it is a ciphertext only attack</a:t>
            </a:r>
          </a:p>
        </p:txBody>
      </p:sp>
    </p:spTree>
    <p:extLst>
      <p:ext uri="{BB962C8B-B14F-4D97-AF65-F5344CB8AC3E}">
        <p14:creationId xmlns:p14="http://schemas.microsoft.com/office/powerpoint/2010/main" val="3820153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5CF49C1-9312-2570-BC49-F3AD6505741A}"/>
              </a:ext>
            </a:extLst>
          </p:cNvPr>
          <p:cNvSpPr>
            <a:spLocks noGrp="1" noChangeArrowheads="1"/>
          </p:cNvSpPr>
          <p:nvPr>
            <p:ph type="title"/>
          </p:nvPr>
        </p:nvSpPr>
        <p:spPr/>
        <p:txBody>
          <a:bodyPr/>
          <a:lstStyle/>
          <a:p>
            <a:pPr eaLnBrk="1" hangingPunct="1">
              <a:defRPr/>
            </a:pPr>
            <a:r>
              <a:rPr lang="en-US"/>
              <a:t>Message Encryption</a:t>
            </a:r>
            <a:endParaRPr lang="en-AU"/>
          </a:p>
        </p:txBody>
      </p:sp>
      <p:sp>
        <p:nvSpPr>
          <p:cNvPr id="51203" name="Rectangle 3">
            <a:extLst>
              <a:ext uri="{FF2B5EF4-FFF2-40B4-BE49-F238E27FC236}">
                <a16:creationId xmlns:a16="http://schemas.microsoft.com/office/drawing/2014/main" id="{07B593A9-D611-A3A0-CCC8-8574AE9F8D9B}"/>
              </a:ext>
            </a:extLst>
          </p:cNvPr>
          <p:cNvSpPr>
            <a:spLocks noGrp="1" noChangeArrowheads="1"/>
          </p:cNvSpPr>
          <p:nvPr>
            <p:ph type="body" idx="1"/>
          </p:nvPr>
        </p:nvSpPr>
        <p:spPr>
          <a:xfrm>
            <a:off x="1759527" y="2249487"/>
            <a:ext cx="9287884" cy="4372986"/>
          </a:xfrm>
        </p:spPr>
        <p:txBody>
          <a:bodyPr>
            <a:normAutofit/>
          </a:bodyPr>
          <a:lstStyle/>
          <a:p>
            <a:pPr eaLnBrk="1" hangingPunct="1">
              <a:lnSpc>
                <a:spcPct val="90000"/>
              </a:lnSpc>
              <a:defRPr/>
            </a:pPr>
            <a:r>
              <a:rPr lang="en-US" sz="3200" dirty="0"/>
              <a:t>if public-key encryption is used:</a:t>
            </a:r>
          </a:p>
          <a:p>
            <a:pPr lvl="1" eaLnBrk="1" hangingPunct="1">
              <a:lnSpc>
                <a:spcPct val="90000"/>
              </a:lnSpc>
              <a:defRPr/>
            </a:pPr>
            <a:r>
              <a:rPr lang="en-US" sz="2800" dirty="0"/>
              <a:t>encryption provides no confidence of sender</a:t>
            </a:r>
          </a:p>
          <a:p>
            <a:pPr lvl="1" eaLnBrk="1" hangingPunct="1">
              <a:lnSpc>
                <a:spcPct val="90000"/>
              </a:lnSpc>
              <a:defRPr/>
            </a:pPr>
            <a:r>
              <a:rPr lang="en-US" sz="2800" dirty="0"/>
              <a:t>since anyone potentially knows public-key</a:t>
            </a:r>
          </a:p>
          <a:p>
            <a:pPr lvl="1" eaLnBrk="1" hangingPunct="1">
              <a:lnSpc>
                <a:spcPct val="90000"/>
              </a:lnSpc>
              <a:defRPr/>
            </a:pPr>
            <a:r>
              <a:rPr lang="en-US" sz="2800" dirty="0"/>
              <a:t>however if </a:t>
            </a:r>
          </a:p>
          <a:p>
            <a:pPr lvl="2" eaLnBrk="1" hangingPunct="1">
              <a:lnSpc>
                <a:spcPct val="90000"/>
              </a:lnSpc>
              <a:defRPr/>
            </a:pPr>
            <a:r>
              <a:rPr lang="en-US" sz="2400" dirty="0"/>
              <a:t>sender </a:t>
            </a:r>
            <a:r>
              <a:rPr lang="en-US" sz="2400" b="1" dirty="0"/>
              <a:t>signs</a:t>
            </a:r>
            <a:r>
              <a:rPr lang="en-US" sz="2400" dirty="0"/>
              <a:t> message using their private-key</a:t>
            </a:r>
          </a:p>
          <a:p>
            <a:pPr lvl="2" eaLnBrk="1" hangingPunct="1">
              <a:lnSpc>
                <a:spcPct val="90000"/>
              </a:lnSpc>
              <a:defRPr/>
            </a:pPr>
            <a:r>
              <a:rPr lang="en-US" sz="2400" dirty="0"/>
              <a:t>then encrypts with recipients public key</a:t>
            </a:r>
          </a:p>
          <a:p>
            <a:pPr lvl="2" eaLnBrk="1" hangingPunct="1">
              <a:lnSpc>
                <a:spcPct val="90000"/>
              </a:lnSpc>
              <a:defRPr/>
            </a:pPr>
            <a:r>
              <a:rPr lang="en-US" sz="2400" dirty="0"/>
              <a:t>have both secrecy and authentication</a:t>
            </a:r>
          </a:p>
          <a:p>
            <a:pPr lvl="1" eaLnBrk="1" hangingPunct="1">
              <a:lnSpc>
                <a:spcPct val="90000"/>
              </a:lnSpc>
              <a:defRPr/>
            </a:pPr>
            <a:r>
              <a:rPr lang="en-US" sz="2800" dirty="0"/>
              <a:t>again need to recognize corrupted messages</a:t>
            </a:r>
          </a:p>
          <a:p>
            <a:pPr lvl="1" eaLnBrk="1" hangingPunct="1">
              <a:lnSpc>
                <a:spcPct val="90000"/>
              </a:lnSpc>
              <a:defRPr/>
            </a:pPr>
            <a:r>
              <a:rPr lang="en-US" sz="2800" dirty="0"/>
              <a:t>but at cost of two public-key uses on message</a:t>
            </a:r>
            <a:endParaRPr lang="en-AU"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58E750-A7F5-C3D7-0449-2966FDC71A4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20736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67CBC-5C22-7067-DB04-3474A91333AD}"/>
              </a:ext>
            </a:extLst>
          </p:cNvPr>
          <p:cNvSpPr>
            <a:spLocks noGrp="1"/>
          </p:cNvSpPr>
          <p:nvPr>
            <p:ph type="title"/>
          </p:nvPr>
        </p:nvSpPr>
        <p:spPr/>
        <p:txBody>
          <a:bodyPr/>
          <a:lstStyle/>
          <a:p>
            <a:r>
              <a:rPr lang="en-US" dirty="0"/>
              <a:t>frame check sequence (FCS) or checksum</a:t>
            </a:r>
          </a:p>
        </p:txBody>
      </p:sp>
      <p:sp>
        <p:nvSpPr>
          <p:cNvPr id="3" name="Content Placeholder 2">
            <a:extLst>
              <a:ext uri="{FF2B5EF4-FFF2-40B4-BE49-F238E27FC236}">
                <a16:creationId xmlns:a16="http://schemas.microsoft.com/office/drawing/2014/main" id="{36DB9C69-0FEA-C336-2C79-116911A3CB7C}"/>
              </a:ext>
            </a:extLst>
          </p:cNvPr>
          <p:cNvSpPr>
            <a:spLocks noGrp="1"/>
          </p:cNvSpPr>
          <p:nvPr>
            <p:ph idx="1"/>
          </p:nvPr>
        </p:nvSpPr>
        <p:spPr>
          <a:xfrm>
            <a:off x="1141412" y="2249487"/>
            <a:ext cx="9905999" cy="4276004"/>
          </a:xfrm>
        </p:spPr>
        <p:txBody>
          <a:bodyPr>
            <a:normAutofit fontScale="92500" lnSpcReduction="10000"/>
          </a:bodyPr>
          <a:lstStyle/>
          <a:p>
            <a:pPr algn="just"/>
            <a:r>
              <a:rPr lang="en-US" sz="2800" dirty="0"/>
              <a:t>If the plaintext is, say, a binary object file or digitized X-rays, determination of properly formed and therefore authentic plaintext may be difficult.</a:t>
            </a:r>
          </a:p>
          <a:p>
            <a:pPr algn="just"/>
            <a:r>
              <a:rPr lang="en-US" sz="2800" dirty="0"/>
              <a:t>Thus, an opponent could achieve a certain level of disruption simply by issuing messages with random content purporting to come from a legitimate user.</a:t>
            </a:r>
          </a:p>
          <a:p>
            <a:pPr algn="just"/>
            <a:r>
              <a:rPr lang="en-US" sz="2800" dirty="0"/>
              <a:t>One solution to this problem is to append an error-detecting code, also known as a frame check sequence (FCS) or checksum, to each message before encryption</a:t>
            </a:r>
          </a:p>
        </p:txBody>
      </p:sp>
    </p:spTree>
    <p:extLst>
      <p:ext uri="{BB962C8B-B14F-4D97-AF65-F5344CB8AC3E}">
        <p14:creationId xmlns:p14="http://schemas.microsoft.com/office/powerpoint/2010/main" val="932262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E57F-70E6-140F-582A-5EE42774B620}"/>
              </a:ext>
            </a:extLst>
          </p:cNvPr>
          <p:cNvSpPr>
            <a:spLocks noGrp="1"/>
          </p:cNvSpPr>
          <p:nvPr>
            <p:ph type="title"/>
          </p:nvPr>
        </p:nvSpPr>
        <p:spPr/>
        <p:txBody>
          <a:bodyPr/>
          <a:lstStyle/>
          <a:p>
            <a:r>
              <a:rPr lang="en-IN" dirty="0"/>
              <a:t>Types of FCS</a:t>
            </a:r>
            <a:endParaRPr lang="en-US" dirty="0"/>
          </a:p>
        </p:txBody>
      </p:sp>
      <p:pic>
        <p:nvPicPr>
          <p:cNvPr id="5" name="Content Placeholder 4">
            <a:extLst>
              <a:ext uri="{FF2B5EF4-FFF2-40B4-BE49-F238E27FC236}">
                <a16:creationId xmlns:a16="http://schemas.microsoft.com/office/drawing/2014/main" id="{29C1E4B4-0959-8536-AB5B-B107A195A9C6}"/>
              </a:ext>
            </a:extLst>
          </p:cNvPr>
          <p:cNvPicPr>
            <a:picLocks noGrp="1" noChangeAspect="1"/>
          </p:cNvPicPr>
          <p:nvPr>
            <p:ph idx="1"/>
          </p:nvPr>
        </p:nvPicPr>
        <p:blipFill>
          <a:blip r:embed="rId2"/>
          <a:stretch>
            <a:fillRect/>
          </a:stretch>
        </p:blipFill>
        <p:spPr>
          <a:xfrm>
            <a:off x="1141413" y="2097088"/>
            <a:ext cx="9905998" cy="4663930"/>
          </a:xfrm>
        </p:spPr>
      </p:pic>
    </p:spTree>
    <p:extLst>
      <p:ext uri="{BB962C8B-B14F-4D97-AF65-F5344CB8AC3E}">
        <p14:creationId xmlns:p14="http://schemas.microsoft.com/office/powerpoint/2010/main" val="3695805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74A46E67-89DA-3FE0-6CA2-ADC7FDB53E9D}"/>
              </a:ext>
            </a:extLst>
          </p:cNvPr>
          <p:cNvSpPr>
            <a:spLocks noGrp="1" noChangeArrowheads="1"/>
          </p:cNvSpPr>
          <p:nvPr>
            <p:ph type="title"/>
          </p:nvPr>
        </p:nvSpPr>
        <p:spPr/>
        <p:txBody>
          <a:bodyPr/>
          <a:lstStyle/>
          <a:p>
            <a:pPr eaLnBrk="1" hangingPunct="1">
              <a:defRPr/>
            </a:pPr>
            <a:r>
              <a:rPr lang="en-US" sz="4000"/>
              <a:t>Message Authentication Code (MAC)</a:t>
            </a:r>
            <a:endParaRPr lang="en-AU" sz="4000"/>
          </a:p>
        </p:txBody>
      </p:sp>
      <p:sp>
        <p:nvSpPr>
          <p:cNvPr id="52227" name="Rectangle 3">
            <a:extLst>
              <a:ext uri="{FF2B5EF4-FFF2-40B4-BE49-F238E27FC236}">
                <a16:creationId xmlns:a16="http://schemas.microsoft.com/office/drawing/2014/main" id="{D200AACE-2116-B511-E8FD-4BE3A56BA0F6}"/>
              </a:ext>
            </a:extLst>
          </p:cNvPr>
          <p:cNvSpPr>
            <a:spLocks noGrp="1" noChangeArrowheads="1"/>
          </p:cNvSpPr>
          <p:nvPr>
            <p:ph type="body" idx="1"/>
          </p:nvPr>
        </p:nvSpPr>
        <p:spPr>
          <a:xfrm>
            <a:off x="1141412" y="2249486"/>
            <a:ext cx="9905999" cy="4206731"/>
          </a:xfrm>
        </p:spPr>
        <p:txBody>
          <a:bodyPr>
            <a:normAutofit lnSpcReduction="10000"/>
          </a:bodyPr>
          <a:lstStyle/>
          <a:p>
            <a:pPr eaLnBrk="1" hangingPunct="1">
              <a:lnSpc>
                <a:spcPct val="90000"/>
              </a:lnSpc>
              <a:defRPr/>
            </a:pPr>
            <a:r>
              <a:rPr lang="en-AU" sz="3200" dirty="0"/>
              <a:t>generated by an algorithm that creates a small fixed-sized block</a:t>
            </a:r>
          </a:p>
          <a:p>
            <a:pPr lvl="1" eaLnBrk="1" hangingPunct="1">
              <a:lnSpc>
                <a:spcPct val="90000"/>
              </a:lnSpc>
              <a:defRPr/>
            </a:pPr>
            <a:r>
              <a:rPr lang="en-AU" sz="2800" dirty="0"/>
              <a:t>depending on both message and some key</a:t>
            </a:r>
          </a:p>
          <a:p>
            <a:pPr lvl="1" eaLnBrk="1" hangingPunct="1">
              <a:lnSpc>
                <a:spcPct val="90000"/>
              </a:lnSpc>
              <a:defRPr/>
            </a:pPr>
            <a:r>
              <a:rPr lang="en-US" sz="2800" dirty="0"/>
              <a:t>like encryption though need not be reversible</a:t>
            </a:r>
            <a:endParaRPr lang="en-AU" sz="2800" dirty="0"/>
          </a:p>
          <a:p>
            <a:pPr eaLnBrk="1" hangingPunct="1">
              <a:lnSpc>
                <a:spcPct val="90000"/>
              </a:lnSpc>
              <a:defRPr/>
            </a:pPr>
            <a:r>
              <a:rPr lang="en-US" sz="3200" dirty="0"/>
              <a:t>appended to message as a </a:t>
            </a:r>
            <a:r>
              <a:rPr lang="en-US" sz="3200" b="1" dirty="0"/>
              <a:t>signature</a:t>
            </a:r>
            <a:endParaRPr lang="en-US" sz="3200" dirty="0"/>
          </a:p>
          <a:p>
            <a:pPr eaLnBrk="1" hangingPunct="1">
              <a:lnSpc>
                <a:spcPct val="90000"/>
              </a:lnSpc>
              <a:defRPr/>
            </a:pPr>
            <a:r>
              <a:rPr lang="en-US" sz="3200" dirty="0"/>
              <a:t>receiver performs same computation on message and checks it matches the MAC</a:t>
            </a:r>
          </a:p>
          <a:p>
            <a:pPr eaLnBrk="1" hangingPunct="1">
              <a:lnSpc>
                <a:spcPct val="90000"/>
              </a:lnSpc>
              <a:defRPr/>
            </a:pPr>
            <a:r>
              <a:rPr lang="en-US" sz="3200" dirty="0"/>
              <a:t>provides assurance that message is unaltered and comes from sender</a:t>
            </a:r>
            <a:endParaRPr lang="en-AU" sz="3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78A2BD8E-F033-9035-68DD-AA622000215F}"/>
              </a:ext>
            </a:extLst>
          </p:cNvPr>
          <p:cNvSpPr>
            <a:spLocks noGrp="1" noChangeArrowheads="1"/>
          </p:cNvSpPr>
          <p:nvPr>
            <p:ph type="title"/>
          </p:nvPr>
        </p:nvSpPr>
        <p:spPr/>
        <p:txBody>
          <a:bodyPr/>
          <a:lstStyle/>
          <a:p>
            <a:pPr eaLnBrk="1" hangingPunct="1">
              <a:defRPr/>
            </a:pPr>
            <a:r>
              <a:rPr lang="en-US"/>
              <a:t>Message Authentication Code</a:t>
            </a:r>
            <a:endParaRPr lang="en-AU"/>
          </a:p>
        </p:txBody>
      </p:sp>
      <p:sp>
        <p:nvSpPr>
          <p:cNvPr id="13315" name="Text Box 8">
            <a:extLst>
              <a:ext uri="{FF2B5EF4-FFF2-40B4-BE49-F238E27FC236}">
                <a16:creationId xmlns:a16="http://schemas.microsoft.com/office/drawing/2014/main" id="{415B5C06-8CFF-0561-9B2B-F7DFAA9427F8}"/>
              </a:ext>
            </a:extLst>
          </p:cNvPr>
          <p:cNvSpPr txBox="1">
            <a:spLocks noChangeArrowheads="1"/>
          </p:cNvSpPr>
          <p:nvPr/>
        </p:nvSpPr>
        <p:spPr bwMode="auto">
          <a:xfrm>
            <a:off x="2640013" y="2335360"/>
            <a:ext cx="638016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       </a:t>
            </a:r>
            <a:r>
              <a:rPr lang="en-US" altLang="en-US" sz="2800" b="1" dirty="0"/>
              <a:t>M – input message</a:t>
            </a:r>
          </a:p>
          <a:p>
            <a:pPr eaLnBrk="1" hangingPunct="1"/>
            <a:r>
              <a:rPr lang="en-US" altLang="en-US" sz="2800" b="1" dirty="0"/>
              <a:t>     C – MAC function</a:t>
            </a:r>
          </a:p>
          <a:p>
            <a:pPr eaLnBrk="1" hangingPunct="1"/>
            <a:r>
              <a:rPr lang="en-US" altLang="en-US" sz="2800" b="1" dirty="0"/>
              <a:t>     K – shared secret key</a:t>
            </a:r>
          </a:p>
          <a:p>
            <a:pPr eaLnBrk="1" hangingPunct="1"/>
            <a:r>
              <a:rPr lang="en-US" altLang="en-US" sz="2800" b="1" dirty="0"/>
              <a:t>MAC – message authentication code</a:t>
            </a:r>
          </a:p>
        </p:txBody>
      </p:sp>
      <p:pic>
        <p:nvPicPr>
          <p:cNvPr id="3" name="Picture 2">
            <a:extLst>
              <a:ext uri="{FF2B5EF4-FFF2-40B4-BE49-F238E27FC236}">
                <a16:creationId xmlns:a16="http://schemas.microsoft.com/office/drawing/2014/main" id="{DE963D45-F035-D5DA-714F-B38EB2ED2D61}"/>
              </a:ext>
            </a:extLst>
          </p:cNvPr>
          <p:cNvPicPr>
            <a:picLocks noChangeAspect="1"/>
          </p:cNvPicPr>
          <p:nvPr/>
        </p:nvPicPr>
        <p:blipFill>
          <a:blip r:embed="rId3">
            <a:clrChange>
              <a:clrFrom>
                <a:srgbClr val="FFFFFF"/>
              </a:clrFrom>
              <a:clrTo>
                <a:srgbClr val="FFFFFF">
                  <a:alpha val="0"/>
                </a:srgbClr>
              </a:clrTo>
            </a:clrChange>
            <a:alphaModFix amt="65000"/>
            <a:extLst>
              <a:ext uri="{BEBA8EAE-BF5A-486C-A8C5-ECC9F3942E4B}">
                <a14:imgProps xmlns:a14="http://schemas.microsoft.com/office/drawing/2010/main">
                  <a14:imgLayer r:embed="rId4">
                    <a14:imgEffect>
                      <a14:colorTemperature colorTemp="11500"/>
                    </a14:imgEffect>
                    <a14:imgEffect>
                      <a14:saturation sat="0"/>
                    </a14:imgEffect>
                  </a14:imgLayer>
                </a14:imgProps>
              </a:ext>
            </a:extLst>
          </a:blip>
          <a:stretch>
            <a:fillRect/>
          </a:stretch>
        </p:blipFill>
        <p:spPr>
          <a:xfrm>
            <a:off x="4362594" y="4373857"/>
            <a:ext cx="3463635" cy="70802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AC23776-2A9B-3C3D-07D4-61CC322003DB}"/>
              </a:ext>
            </a:extLst>
          </p:cNvPr>
          <p:cNvPicPr>
            <a:picLocks noGrp="1" noChangeAspect="1"/>
          </p:cNvPicPr>
          <p:nvPr>
            <p:ph idx="1"/>
          </p:nvPr>
        </p:nvPicPr>
        <p:blipFill>
          <a:blip r:embed="rId2"/>
          <a:stretch>
            <a:fillRect/>
          </a:stretch>
        </p:blipFill>
        <p:spPr>
          <a:xfrm>
            <a:off x="1" y="0"/>
            <a:ext cx="12192000" cy="6858000"/>
          </a:xfrm>
        </p:spPr>
      </p:pic>
    </p:spTree>
    <p:extLst>
      <p:ext uri="{BB962C8B-B14F-4D97-AF65-F5344CB8AC3E}">
        <p14:creationId xmlns:p14="http://schemas.microsoft.com/office/powerpoint/2010/main" val="2974774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0FDE4BFD-A6CD-A3C2-177E-8AFCAD5F9130}"/>
              </a:ext>
            </a:extLst>
          </p:cNvPr>
          <p:cNvSpPr>
            <a:spLocks noGrp="1" noChangeArrowheads="1"/>
          </p:cNvSpPr>
          <p:nvPr>
            <p:ph type="title"/>
          </p:nvPr>
        </p:nvSpPr>
        <p:spPr/>
        <p:txBody>
          <a:bodyPr/>
          <a:lstStyle/>
          <a:p>
            <a:pPr eaLnBrk="1" hangingPunct="1">
              <a:defRPr/>
            </a:pPr>
            <a:r>
              <a:rPr lang="en-US"/>
              <a:t>Message Authentication Codes</a:t>
            </a:r>
            <a:endParaRPr lang="en-AU"/>
          </a:p>
        </p:txBody>
      </p:sp>
      <p:sp>
        <p:nvSpPr>
          <p:cNvPr id="54275" name="Rectangle 3">
            <a:extLst>
              <a:ext uri="{FF2B5EF4-FFF2-40B4-BE49-F238E27FC236}">
                <a16:creationId xmlns:a16="http://schemas.microsoft.com/office/drawing/2014/main" id="{CDCB050F-4A43-551E-6DE9-C5C457980F71}"/>
              </a:ext>
            </a:extLst>
          </p:cNvPr>
          <p:cNvSpPr>
            <a:spLocks noGrp="1" noChangeArrowheads="1"/>
          </p:cNvSpPr>
          <p:nvPr>
            <p:ph type="body" idx="1"/>
          </p:nvPr>
        </p:nvSpPr>
        <p:spPr>
          <a:xfrm>
            <a:off x="1496291" y="2249487"/>
            <a:ext cx="9551120" cy="4442258"/>
          </a:xfrm>
        </p:spPr>
        <p:txBody>
          <a:bodyPr>
            <a:normAutofit/>
          </a:bodyPr>
          <a:lstStyle/>
          <a:p>
            <a:pPr algn="just" eaLnBrk="1" hangingPunct="1">
              <a:lnSpc>
                <a:spcPct val="90000"/>
              </a:lnSpc>
              <a:defRPr/>
            </a:pPr>
            <a:r>
              <a:rPr lang="en-US" sz="2800" dirty="0"/>
              <a:t>as shown the MAC provides authentication</a:t>
            </a:r>
          </a:p>
          <a:p>
            <a:pPr algn="just" eaLnBrk="1" hangingPunct="1">
              <a:lnSpc>
                <a:spcPct val="90000"/>
              </a:lnSpc>
              <a:defRPr/>
            </a:pPr>
            <a:r>
              <a:rPr lang="en-US" sz="2800" dirty="0"/>
              <a:t>can also use encryption for secrecy</a:t>
            </a:r>
          </a:p>
          <a:p>
            <a:pPr lvl="1" algn="just" eaLnBrk="1" hangingPunct="1">
              <a:lnSpc>
                <a:spcPct val="90000"/>
              </a:lnSpc>
              <a:defRPr/>
            </a:pPr>
            <a:r>
              <a:rPr lang="en-US" sz="2400" dirty="0"/>
              <a:t>generally use separate keys for each</a:t>
            </a:r>
          </a:p>
          <a:p>
            <a:pPr lvl="1" algn="just" eaLnBrk="1" hangingPunct="1">
              <a:lnSpc>
                <a:spcPct val="90000"/>
              </a:lnSpc>
              <a:defRPr/>
            </a:pPr>
            <a:r>
              <a:rPr lang="en-US" sz="2400" dirty="0"/>
              <a:t>can compute MAC either before or after encryption</a:t>
            </a:r>
          </a:p>
          <a:p>
            <a:pPr lvl="1" algn="just" eaLnBrk="1" hangingPunct="1">
              <a:lnSpc>
                <a:spcPct val="90000"/>
              </a:lnSpc>
              <a:defRPr/>
            </a:pPr>
            <a:r>
              <a:rPr lang="en-US" sz="2400" dirty="0"/>
              <a:t>is generally regarded as better done before</a:t>
            </a:r>
          </a:p>
          <a:p>
            <a:pPr algn="just" eaLnBrk="1" hangingPunct="1">
              <a:lnSpc>
                <a:spcPct val="90000"/>
              </a:lnSpc>
              <a:defRPr/>
            </a:pPr>
            <a:r>
              <a:rPr lang="en-US" sz="2800" dirty="0"/>
              <a:t>why use a MAC?</a:t>
            </a:r>
          </a:p>
          <a:p>
            <a:pPr lvl="1" algn="just" eaLnBrk="1" hangingPunct="1">
              <a:lnSpc>
                <a:spcPct val="90000"/>
              </a:lnSpc>
              <a:defRPr/>
            </a:pPr>
            <a:r>
              <a:rPr lang="en-US" sz="2400" dirty="0"/>
              <a:t>sometimes only authentication is needed</a:t>
            </a:r>
          </a:p>
          <a:p>
            <a:pPr lvl="1" algn="just" eaLnBrk="1" hangingPunct="1">
              <a:lnSpc>
                <a:spcPct val="90000"/>
              </a:lnSpc>
              <a:defRPr/>
            </a:pPr>
            <a:r>
              <a:rPr lang="en-US" sz="2400" dirty="0"/>
              <a:t>sometimes need authentication to persist longer than the encryption (</a:t>
            </a:r>
            <a:r>
              <a:rPr lang="en-US" sz="2400" dirty="0" err="1"/>
              <a:t>eg.</a:t>
            </a:r>
            <a:r>
              <a:rPr lang="en-US" sz="2400" dirty="0"/>
              <a:t> archival use)</a:t>
            </a:r>
          </a:p>
          <a:p>
            <a:pPr algn="just" eaLnBrk="1" hangingPunct="1">
              <a:lnSpc>
                <a:spcPct val="90000"/>
              </a:lnSpc>
              <a:defRPr/>
            </a:pPr>
            <a:r>
              <a:rPr lang="en-US" sz="2800" dirty="0"/>
              <a:t>note that a MAC is not a digital signature</a:t>
            </a:r>
            <a:endParaRPr lang="en-AU"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58B1B-7048-1F2F-1E55-C61407322EB9}"/>
              </a:ext>
            </a:extLst>
          </p:cNvPr>
          <p:cNvSpPr>
            <a:spLocks noGrp="1"/>
          </p:cNvSpPr>
          <p:nvPr>
            <p:ph type="title"/>
          </p:nvPr>
        </p:nvSpPr>
        <p:spPr/>
        <p:txBody>
          <a:bodyPr/>
          <a:lstStyle/>
          <a:p>
            <a:r>
              <a:rPr lang="en-US" dirty="0"/>
              <a:t>Message Authentication Codes</a:t>
            </a:r>
          </a:p>
        </p:txBody>
      </p:sp>
      <p:sp>
        <p:nvSpPr>
          <p:cNvPr id="3" name="Content Placeholder 2">
            <a:extLst>
              <a:ext uri="{FF2B5EF4-FFF2-40B4-BE49-F238E27FC236}">
                <a16:creationId xmlns:a16="http://schemas.microsoft.com/office/drawing/2014/main" id="{86F4C6D0-DB77-DEC0-ADA0-3CD5CA62858D}"/>
              </a:ext>
            </a:extLst>
          </p:cNvPr>
          <p:cNvSpPr>
            <a:spLocks noGrp="1"/>
          </p:cNvSpPr>
          <p:nvPr>
            <p:ph idx="1"/>
          </p:nvPr>
        </p:nvSpPr>
        <p:spPr>
          <a:xfrm>
            <a:off x="1141412" y="2249487"/>
            <a:ext cx="9905999" cy="4469968"/>
          </a:xfrm>
        </p:spPr>
        <p:txBody>
          <a:bodyPr>
            <a:normAutofit lnSpcReduction="10000"/>
          </a:bodyPr>
          <a:lstStyle/>
          <a:p>
            <a:pPr algn="just">
              <a:buFont typeface="Wingdings" panose="05000000000000000000" pitchFamily="2" charset="2"/>
              <a:buChar char="ü"/>
            </a:pPr>
            <a:r>
              <a:rPr lang="en-US" sz="2800" dirty="0"/>
              <a:t>The receiver is assured that the message has not been altered. If an attacker alters the message but does not alter the MAC, then the receiver’s calculation of the MAC will differ from the received MAC. Because the attacker is assumed not to know the secret key, the attacker cannot alter the MAC to correspond to the alterations in the message.</a:t>
            </a:r>
          </a:p>
          <a:p>
            <a:pPr algn="just">
              <a:buFont typeface="Wingdings" panose="05000000000000000000" pitchFamily="2" charset="2"/>
              <a:buChar char="ü"/>
            </a:pPr>
            <a:r>
              <a:rPr lang="en-US" sz="2800" dirty="0"/>
              <a:t>The receiver is assured that the message is from the alleged sender. Because no one else knows the secret key, no one else could prepare a message with a proper MAC.</a:t>
            </a:r>
          </a:p>
          <a:p>
            <a:endParaRPr lang="en-US" sz="2800" dirty="0"/>
          </a:p>
        </p:txBody>
      </p:sp>
    </p:spTree>
    <p:extLst>
      <p:ext uri="{BB962C8B-B14F-4D97-AF65-F5344CB8AC3E}">
        <p14:creationId xmlns:p14="http://schemas.microsoft.com/office/powerpoint/2010/main" val="3541728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D629-6F28-4517-90A5-082C7DB172A2}"/>
              </a:ext>
            </a:extLst>
          </p:cNvPr>
          <p:cNvSpPr>
            <a:spLocks noGrp="1"/>
          </p:cNvSpPr>
          <p:nvPr>
            <p:ph type="title"/>
          </p:nvPr>
        </p:nvSpPr>
        <p:spPr/>
        <p:txBody>
          <a:bodyPr/>
          <a:lstStyle/>
          <a:p>
            <a:r>
              <a:rPr lang="en-US" dirty="0"/>
              <a:t>Message Authentication Codes</a:t>
            </a:r>
          </a:p>
        </p:txBody>
      </p:sp>
      <p:sp>
        <p:nvSpPr>
          <p:cNvPr id="3" name="Content Placeholder 2">
            <a:extLst>
              <a:ext uri="{FF2B5EF4-FFF2-40B4-BE49-F238E27FC236}">
                <a16:creationId xmlns:a16="http://schemas.microsoft.com/office/drawing/2014/main" id="{5E1A7C8B-122A-440F-A0CE-227918EE658F}"/>
              </a:ext>
            </a:extLst>
          </p:cNvPr>
          <p:cNvSpPr>
            <a:spLocks noGrp="1"/>
          </p:cNvSpPr>
          <p:nvPr>
            <p:ph idx="1"/>
          </p:nvPr>
        </p:nvSpPr>
        <p:spPr/>
        <p:txBody>
          <a:bodyPr>
            <a:normAutofit/>
          </a:bodyPr>
          <a:lstStyle/>
          <a:p>
            <a:pPr algn="just">
              <a:buFont typeface="Wingdings" panose="05000000000000000000" pitchFamily="2" charset="2"/>
              <a:buChar char="ü"/>
            </a:pPr>
            <a:r>
              <a:rPr lang="en-US" sz="2800" dirty="0"/>
              <a:t>If the message includes a sequence number (such as is used with HDLC, X.25, and TCP), then the receiver can be assured of the proper sequence because an attacker cannot successfully alter the sequence number.</a:t>
            </a:r>
          </a:p>
          <a:p>
            <a:endParaRPr lang="en-US" dirty="0"/>
          </a:p>
        </p:txBody>
      </p:sp>
    </p:spTree>
    <p:extLst>
      <p:ext uri="{BB962C8B-B14F-4D97-AF65-F5344CB8AC3E}">
        <p14:creationId xmlns:p14="http://schemas.microsoft.com/office/powerpoint/2010/main" val="2635697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DE89E-8DE2-255D-9C79-A8271A633C3E}"/>
              </a:ext>
            </a:extLst>
          </p:cNvPr>
          <p:cNvSpPr>
            <a:spLocks noGrp="1"/>
          </p:cNvSpPr>
          <p:nvPr>
            <p:ph type="title"/>
          </p:nvPr>
        </p:nvSpPr>
        <p:spPr/>
        <p:txBody>
          <a:bodyPr/>
          <a:lstStyle/>
          <a:p>
            <a:r>
              <a:rPr lang="en-US" dirty="0"/>
              <a:t>Countermeasures of timing attack</a:t>
            </a:r>
          </a:p>
        </p:txBody>
      </p:sp>
      <p:sp>
        <p:nvSpPr>
          <p:cNvPr id="3" name="Content Placeholder 2">
            <a:extLst>
              <a:ext uri="{FF2B5EF4-FFF2-40B4-BE49-F238E27FC236}">
                <a16:creationId xmlns:a16="http://schemas.microsoft.com/office/drawing/2014/main" id="{50355EBC-94E7-78D7-B30E-26BEF31D7354}"/>
              </a:ext>
            </a:extLst>
          </p:cNvPr>
          <p:cNvSpPr>
            <a:spLocks noGrp="1"/>
          </p:cNvSpPr>
          <p:nvPr>
            <p:ph idx="1"/>
          </p:nvPr>
        </p:nvSpPr>
        <p:spPr/>
        <p:txBody>
          <a:bodyPr>
            <a:normAutofit fontScale="85000" lnSpcReduction="10000"/>
          </a:bodyPr>
          <a:lstStyle/>
          <a:p>
            <a:r>
              <a:rPr lang="en-US" b="1" dirty="0"/>
              <a:t>Constant exponentiation time: </a:t>
            </a:r>
            <a:r>
              <a:rPr lang="en-US" dirty="0"/>
              <a:t>Ensure that all exponentiations take the same amount of time before returning a result. This is a simple fix but does degrade performance.</a:t>
            </a:r>
          </a:p>
          <a:p>
            <a:r>
              <a:rPr lang="en-US" b="1" dirty="0"/>
              <a:t>Random delay: </a:t>
            </a:r>
            <a:r>
              <a:rPr lang="en-US" dirty="0"/>
              <a:t>Better performance could be achieved by adding a random delay to the exponentiation algorithm to confuse the timing attack. Kocher points out that if defenders don’t add enough noise, attackers could still succeed by collecting additional measurements to compensate for the random delays.</a:t>
            </a:r>
          </a:p>
          <a:p>
            <a:r>
              <a:rPr lang="en-US" b="1" dirty="0"/>
              <a:t>Blinding: </a:t>
            </a:r>
            <a:r>
              <a:rPr lang="en-US" dirty="0"/>
              <a:t>Multiply the ciphertext by a random number before performing exponentiation. This process prevents the attacker from knowing what ciphertext bits are being processed inside the computer and therefore prevents the bit-by-bit analysis essential to the timing attack.</a:t>
            </a:r>
          </a:p>
        </p:txBody>
      </p:sp>
    </p:spTree>
    <p:extLst>
      <p:ext uri="{BB962C8B-B14F-4D97-AF65-F5344CB8AC3E}">
        <p14:creationId xmlns:p14="http://schemas.microsoft.com/office/powerpoint/2010/main" val="4013149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94E1-6DF8-DA87-A63B-8A84D1755F1E}"/>
              </a:ext>
            </a:extLst>
          </p:cNvPr>
          <p:cNvSpPr>
            <a:spLocks noGrp="1"/>
          </p:cNvSpPr>
          <p:nvPr>
            <p:ph type="title"/>
          </p:nvPr>
        </p:nvSpPr>
        <p:spPr/>
        <p:txBody>
          <a:bodyPr/>
          <a:lstStyle/>
          <a:p>
            <a:r>
              <a:rPr lang="en-US" dirty="0"/>
              <a:t>why use a MAC?</a:t>
            </a:r>
          </a:p>
        </p:txBody>
      </p:sp>
      <p:sp>
        <p:nvSpPr>
          <p:cNvPr id="3" name="Content Placeholder 2">
            <a:extLst>
              <a:ext uri="{FF2B5EF4-FFF2-40B4-BE49-F238E27FC236}">
                <a16:creationId xmlns:a16="http://schemas.microsoft.com/office/drawing/2014/main" id="{83BC030D-E9B2-8752-B8E2-AA49EB3A4EFE}"/>
              </a:ext>
            </a:extLst>
          </p:cNvPr>
          <p:cNvSpPr>
            <a:spLocks noGrp="1"/>
          </p:cNvSpPr>
          <p:nvPr>
            <p:ph idx="1"/>
          </p:nvPr>
        </p:nvSpPr>
        <p:spPr>
          <a:xfrm>
            <a:off x="1141412" y="2249486"/>
            <a:ext cx="9905999" cy="4317569"/>
          </a:xfrm>
        </p:spPr>
        <p:txBody>
          <a:bodyPr>
            <a:normAutofit/>
          </a:bodyPr>
          <a:lstStyle/>
          <a:p>
            <a:pPr algn="just">
              <a:buFont typeface="Wingdings" panose="05000000000000000000" pitchFamily="2" charset="2"/>
              <a:buChar char="ü"/>
            </a:pPr>
            <a:r>
              <a:rPr lang="en-US" dirty="0"/>
              <a:t>There are a number of applications in which the same message is broadcast to a number of destinations. Examples are notification to users that the network is now unavailable or an alarm signal in a military control center. It is cheaper and more reliable to have only one destination responsible for monitoring authenticity. Thus, the message must be broadcast in plaintext with an associated message authentication code. The responsible system has the secret key and performs authentication. If a violation occurs, the other destination systems are alerted by a general alarm.</a:t>
            </a:r>
          </a:p>
        </p:txBody>
      </p:sp>
    </p:spTree>
    <p:extLst>
      <p:ext uri="{BB962C8B-B14F-4D97-AF65-F5344CB8AC3E}">
        <p14:creationId xmlns:p14="http://schemas.microsoft.com/office/powerpoint/2010/main" val="11973161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94E1-6DF8-DA87-A63B-8A84D1755F1E}"/>
              </a:ext>
            </a:extLst>
          </p:cNvPr>
          <p:cNvSpPr>
            <a:spLocks noGrp="1"/>
          </p:cNvSpPr>
          <p:nvPr>
            <p:ph type="title"/>
          </p:nvPr>
        </p:nvSpPr>
        <p:spPr/>
        <p:txBody>
          <a:bodyPr/>
          <a:lstStyle/>
          <a:p>
            <a:r>
              <a:rPr lang="en-US" dirty="0"/>
              <a:t>why use a MAC?</a:t>
            </a:r>
          </a:p>
        </p:txBody>
      </p:sp>
      <p:sp>
        <p:nvSpPr>
          <p:cNvPr id="3" name="Content Placeholder 2">
            <a:extLst>
              <a:ext uri="{FF2B5EF4-FFF2-40B4-BE49-F238E27FC236}">
                <a16:creationId xmlns:a16="http://schemas.microsoft.com/office/drawing/2014/main" id="{83BC030D-E9B2-8752-B8E2-AA49EB3A4EFE}"/>
              </a:ext>
            </a:extLst>
          </p:cNvPr>
          <p:cNvSpPr>
            <a:spLocks noGrp="1"/>
          </p:cNvSpPr>
          <p:nvPr>
            <p:ph idx="1"/>
          </p:nvPr>
        </p:nvSpPr>
        <p:spPr>
          <a:xfrm>
            <a:off x="1141412" y="1884218"/>
            <a:ext cx="9905999" cy="4682837"/>
          </a:xfrm>
        </p:spPr>
        <p:txBody>
          <a:bodyPr>
            <a:normAutofit fontScale="92500" lnSpcReduction="10000"/>
          </a:bodyPr>
          <a:lstStyle/>
          <a:p>
            <a:pPr algn="just">
              <a:buFont typeface="Wingdings" panose="05000000000000000000" pitchFamily="2" charset="2"/>
              <a:buChar char="ü"/>
            </a:pPr>
            <a:r>
              <a:rPr lang="en-US" sz="2800" dirty="0"/>
              <a:t>Another possible scenario is an exchange in which one side has a heavy load and cannot afford the time to decrypt all incoming messages. Authentication is carried out on a selective basis, messages being chosen at random for checking.</a:t>
            </a:r>
          </a:p>
          <a:p>
            <a:pPr algn="just">
              <a:buFont typeface="Wingdings" panose="05000000000000000000" pitchFamily="2" charset="2"/>
              <a:buChar char="ü"/>
            </a:pPr>
            <a:r>
              <a:rPr lang="en-US" sz="2800" dirty="0"/>
              <a:t>Authentication of a computer program in plaintext is an attractive service. The computer program can be executed without having to decrypt it every time, which would be wasteful of processor resources. However, if a message authentication code were attached to the program, it could be checked whenever assurance was required of the integrity of the program.</a:t>
            </a:r>
          </a:p>
        </p:txBody>
      </p:sp>
    </p:spTree>
    <p:extLst>
      <p:ext uri="{BB962C8B-B14F-4D97-AF65-F5344CB8AC3E}">
        <p14:creationId xmlns:p14="http://schemas.microsoft.com/office/powerpoint/2010/main" val="25159411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94E1-6DF8-DA87-A63B-8A84D1755F1E}"/>
              </a:ext>
            </a:extLst>
          </p:cNvPr>
          <p:cNvSpPr>
            <a:spLocks noGrp="1"/>
          </p:cNvSpPr>
          <p:nvPr>
            <p:ph type="title"/>
          </p:nvPr>
        </p:nvSpPr>
        <p:spPr/>
        <p:txBody>
          <a:bodyPr/>
          <a:lstStyle/>
          <a:p>
            <a:r>
              <a:rPr lang="en-US" dirty="0"/>
              <a:t>why use a MAC?</a:t>
            </a:r>
          </a:p>
        </p:txBody>
      </p:sp>
      <p:sp>
        <p:nvSpPr>
          <p:cNvPr id="3" name="Content Placeholder 2">
            <a:extLst>
              <a:ext uri="{FF2B5EF4-FFF2-40B4-BE49-F238E27FC236}">
                <a16:creationId xmlns:a16="http://schemas.microsoft.com/office/drawing/2014/main" id="{83BC030D-E9B2-8752-B8E2-AA49EB3A4EFE}"/>
              </a:ext>
            </a:extLst>
          </p:cNvPr>
          <p:cNvSpPr>
            <a:spLocks noGrp="1"/>
          </p:cNvSpPr>
          <p:nvPr>
            <p:ph idx="1"/>
          </p:nvPr>
        </p:nvSpPr>
        <p:spPr>
          <a:xfrm>
            <a:off x="1141412" y="1884218"/>
            <a:ext cx="9905999" cy="4682837"/>
          </a:xfrm>
        </p:spPr>
        <p:txBody>
          <a:bodyPr>
            <a:normAutofit/>
          </a:bodyPr>
          <a:lstStyle/>
          <a:p>
            <a:pPr algn="just">
              <a:buFont typeface="Wingdings" panose="05000000000000000000" pitchFamily="2" charset="2"/>
              <a:buChar char="ü"/>
            </a:pPr>
            <a:r>
              <a:rPr lang="en-US" sz="2800" dirty="0"/>
              <a:t>For some applications, it may not be of concern to keep messages secret, but it is important to authenticate messages. An example is the Simple Network Management Protocol Version 3 (SNMPv3), which separates the functions of confidentiality and authentication. For this application, it is usually important for a managed system to authenticate incoming SNMP messages, particularly if the message contains a command to change parameters at the managed system. On the other hand, it may not be necessary to conceal the SNMP traffic.</a:t>
            </a:r>
          </a:p>
        </p:txBody>
      </p:sp>
    </p:spTree>
    <p:extLst>
      <p:ext uri="{BB962C8B-B14F-4D97-AF65-F5344CB8AC3E}">
        <p14:creationId xmlns:p14="http://schemas.microsoft.com/office/powerpoint/2010/main" val="13126928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94E1-6DF8-DA87-A63B-8A84D1755F1E}"/>
              </a:ext>
            </a:extLst>
          </p:cNvPr>
          <p:cNvSpPr>
            <a:spLocks noGrp="1"/>
          </p:cNvSpPr>
          <p:nvPr>
            <p:ph type="title"/>
          </p:nvPr>
        </p:nvSpPr>
        <p:spPr/>
        <p:txBody>
          <a:bodyPr/>
          <a:lstStyle/>
          <a:p>
            <a:r>
              <a:rPr lang="en-US" dirty="0"/>
              <a:t>why use a MAC?</a:t>
            </a:r>
          </a:p>
        </p:txBody>
      </p:sp>
      <p:sp>
        <p:nvSpPr>
          <p:cNvPr id="3" name="Content Placeholder 2">
            <a:extLst>
              <a:ext uri="{FF2B5EF4-FFF2-40B4-BE49-F238E27FC236}">
                <a16:creationId xmlns:a16="http://schemas.microsoft.com/office/drawing/2014/main" id="{83BC030D-E9B2-8752-B8E2-AA49EB3A4EFE}"/>
              </a:ext>
            </a:extLst>
          </p:cNvPr>
          <p:cNvSpPr>
            <a:spLocks noGrp="1"/>
          </p:cNvSpPr>
          <p:nvPr>
            <p:ph idx="1"/>
          </p:nvPr>
        </p:nvSpPr>
        <p:spPr>
          <a:xfrm>
            <a:off x="1141412" y="1884218"/>
            <a:ext cx="9905999" cy="4682837"/>
          </a:xfrm>
        </p:spPr>
        <p:txBody>
          <a:bodyPr>
            <a:normAutofit fontScale="92500" lnSpcReduction="20000"/>
          </a:bodyPr>
          <a:lstStyle/>
          <a:p>
            <a:pPr algn="just">
              <a:buFont typeface="Wingdings" panose="05000000000000000000" pitchFamily="2" charset="2"/>
              <a:buChar char="ü"/>
            </a:pPr>
            <a:r>
              <a:rPr lang="en-US" sz="2600" dirty="0"/>
              <a:t>Separation of authentication and confidentiality functions affords architectural flexibility. For example, it may be desired to perform authentication at the application level but to provide confidentiality at a lower level, such as the transport layer.</a:t>
            </a:r>
          </a:p>
          <a:p>
            <a:pPr algn="just">
              <a:buFont typeface="Wingdings" panose="05000000000000000000" pitchFamily="2" charset="2"/>
              <a:buChar char="ü"/>
            </a:pPr>
            <a:r>
              <a:rPr lang="en-US" sz="2600" dirty="0"/>
              <a:t>A user may wish to prolong the period of protection beyond the time of reception and yet allow processing of message contents. With message encryption, the protection is lost when the message is decrypted, so the message is protected against fraudulent modifications only in transit but not within the target system.</a:t>
            </a:r>
          </a:p>
          <a:p>
            <a:pPr algn="just"/>
            <a:r>
              <a:rPr lang="en-US" sz="2600" b="0" i="0" u="none" strike="noStrike" baseline="0" dirty="0">
                <a:solidFill>
                  <a:schemeClr val="accent3">
                    <a:lumMod val="40000"/>
                    <a:lumOff val="60000"/>
                  </a:schemeClr>
                </a:solidFill>
              </a:rPr>
              <a:t>note that the MAC does not provide a digital signature, because both sender and receiver share the same key</a:t>
            </a:r>
            <a:r>
              <a:rPr lang="en-US" sz="1800" b="0" i="0" u="none" strike="noStrike" baseline="0" dirty="0">
                <a:solidFill>
                  <a:srgbClr val="FF0000"/>
                </a:solidFill>
              </a:rPr>
              <a:t>.</a:t>
            </a:r>
            <a:endParaRPr lang="en-US" sz="2800" dirty="0">
              <a:solidFill>
                <a:srgbClr val="FF0000"/>
              </a:solidFill>
            </a:endParaRPr>
          </a:p>
          <a:p>
            <a:pPr algn="just">
              <a:buFont typeface="Wingdings" panose="05000000000000000000" pitchFamily="2" charset="2"/>
              <a:buChar char="ü"/>
            </a:pPr>
            <a:endParaRPr lang="en-US" sz="2800" dirty="0"/>
          </a:p>
        </p:txBody>
      </p:sp>
    </p:spTree>
    <p:extLst>
      <p:ext uri="{BB962C8B-B14F-4D97-AF65-F5344CB8AC3E}">
        <p14:creationId xmlns:p14="http://schemas.microsoft.com/office/powerpoint/2010/main" val="3152357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4BABE-B1B8-F17B-91AA-B934F6796430}"/>
              </a:ext>
            </a:extLst>
          </p:cNvPr>
          <p:cNvSpPr>
            <a:spLocks noGrp="1"/>
          </p:cNvSpPr>
          <p:nvPr>
            <p:ph type="title"/>
          </p:nvPr>
        </p:nvSpPr>
        <p:spPr/>
        <p:txBody>
          <a:bodyPr/>
          <a:lstStyle/>
          <a:p>
            <a:r>
              <a:rPr lang="en-US" dirty="0"/>
              <a:t>FAULT-BASED ATTACK</a:t>
            </a:r>
          </a:p>
        </p:txBody>
      </p:sp>
      <p:sp>
        <p:nvSpPr>
          <p:cNvPr id="3" name="Content Placeholder 2">
            <a:extLst>
              <a:ext uri="{FF2B5EF4-FFF2-40B4-BE49-F238E27FC236}">
                <a16:creationId xmlns:a16="http://schemas.microsoft.com/office/drawing/2014/main" id="{50D28B92-910F-8D6F-616A-7EB26EC555EC}"/>
              </a:ext>
            </a:extLst>
          </p:cNvPr>
          <p:cNvSpPr>
            <a:spLocks noGrp="1"/>
          </p:cNvSpPr>
          <p:nvPr>
            <p:ph idx="1"/>
          </p:nvPr>
        </p:nvSpPr>
        <p:spPr/>
        <p:txBody>
          <a:bodyPr>
            <a:normAutofit fontScale="92500" lnSpcReduction="10000"/>
          </a:bodyPr>
          <a:lstStyle/>
          <a:p>
            <a:r>
              <a:rPr lang="en-US" dirty="0"/>
              <a:t>Still another unorthodox approach to attacking RSA is reported in [PELL10]. </a:t>
            </a:r>
          </a:p>
          <a:p>
            <a:r>
              <a:rPr lang="en-US" dirty="0"/>
              <a:t>The approach is an attack on a processor that is generating RSA digital signatures. </a:t>
            </a:r>
          </a:p>
          <a:p>
            <a:r>
              <a:rPr lang="en-US" dirty="0"/>
              <a:t>The attack induces faults in the signature computation by reducing the power to the processor. The faults cause the software to produce invalid signatures, which can then be analyzed by the attacker to recover the private key. </a:t>
            </a:r>
          </a:p>
          <a:p>
            <a:r>
              <a:rPr lang="en-US" dirty="0"/>
              <a:t>The authors show how such an analysis can be done and then demonstrate it by extracting a 1024-bit private RSA key in approximately 100 hours, using a commercially available microprocessor</a:t>
            </a:r>
          </a:p>
        </p:txBody>
      </p:sp>
    </p:spTree>
    <p:extLst>
      <p:ext uri="{BB962C8B-B14F-4D97-AF65-F5344CB8AC3E}">
        <p14:creationId xmlns:p14="http://schemas.microsoft.com/office/powerpoint/2010/main" val="1673253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24649-A8CE-4683-6F60-FD2FD39BE9E4}"/>
              </a:ext>
            </a:extLst>
          </p:cNvPr>
          <p:cNvSpPr>
            <a:spLocks noGrp="1"/>
          </p:cNvSpPr>
          <p:nvPr>
            <p:ph type="title"/>
          </p:nvPr>
        </p:nvSpPr>
        <p:spPr/>
        <p:txBody>
          <a:bodyPr/>
          <a:lstStyle/>
          <a:p>
            <a:r>
              <a:rPr lang="en-US" dirty="0"/>
              <a:t>CHOSEN CIPHERTEXT ATTACK AND OPTIMAL ASYMMETRIC ENCRYPTION PADDING</a:t>
            </a:r>
          </a:p>
        </p:txBody>
      </p:sp>
      <p:pic>
        <p:nvPicPr>
          <p:cNvPr id="5" name="Content Placeholder 4">
            <a:extLst>
              <a:ext uri="{FF2B5EF4-FFF2-40B4-BE49-F238E27FC236}">
                <a16:creationId xmlns:a16="http://schemas.microsoft.com/office/drawing/2014/main" id="{AECE1C8D-696D-42DE-6E2F-5462D185D677}"/>
              </a:ext>
            </a:extLst>
          </p:cNvPr>
          <p:cNvPicPr>
            <a:picLocks noGrp="1" noChangeAspect="1"/>
          </p:cNvPicPr>
          <p:nvPr>
            <p:ph idx="1"/>
          </p:nvPr>
        </p:nvPicPr>
        <p:blipFill>
          <a:blip r:embed="rId2">
            <a:duotone>
              <a:prstClr val="black"/>
              <a:schemeClr val="accent6">
                <a:tint val="45000"/>
                <a:satMod val="400000"/>
              </a:schemeClr>
            </a:duotone>
          </a:blip>
          <a:stretch>
            <a:fillRect/>
          </a:stretch>
        </p:blipFill>
        <p:spPr>
          <a:xfrm>
            <a:off x="2057400" y="2203397"/>
            <a:ext cx="8167255" cy="2752745"/>
          </a:xfrm>
        </p:spPr>
      </p:pic>
      <p:sp>
        <p:nvSpPr>
          <p:cNvPr id="7" name="TextBox 6">
            <a:extLst>
              <a:ext uri="{FF2B5EF4-FFF2-40B4-BE49-F238E27FC236}">
                <a16:creationId xmlns:a16="http://schemas.microsoft.com/office/drawing/2014/main" id="{7D2B56B4-60E8-3158-F4FE-EBE469307BC3}"/>
              </a:ext>
            </a:extLst>
          </p:cNvPr>
          <p:cNvSpPr txBox="1"/>
          <p:nvPr/>
        </p:nvSpPr>
        <p:spPr>
          <a:xfrm>
            <a:off x="2024149" y="5062451"/>
            <a:ext cx="8233755" cy="923330"/>
          </a:xfrm>
          <a:prstGeom prst="rect">
            <a:avLst/>
          </a:prstGeom>
          <a:noFill/>
        </p:spPr>
        <p:txBody>
          <a:bodyPr wrap="square">
            <a:spAutoFit/>
          </a:bodyPr>
          <a:lstStyle/>
          <a:p>
            <a:pPr marL="285750" indent="-285750" algn="just">
              <a:buFont typeface="Arial" panose="020B0604020202020204" pitchFamily="34" charset="0"/>
              <a:buChar char="•"/>
            </a:pPr>
            <a:r>
              <a:rPr lang="en-US" dirty="0"/>
              <a:t>Therefore, Y = (2M) mod n. From this, we can deduce M. </a:t>
            </a:r>
          </a:p>
          <a:p>
            <a:pPr marL="285750" indent="-285750" algn="just">
              <a:buFont typeface="Arial" panose="020B0604020202020204" pitchFamily="34" charset="0"/>
              <a:buChar char="•"/>
            </a:pPr>
            <a:r>
              <a:rPr lang="en-US" dirty="0"/>
              <a:t>To overcome this simple attack, practical RSA-based cryptosystems randomly pad the plaintext prior to encryption. Optimal Asymmetric Encryption Padding (OAEP)</a:t>
            </a:r>
          </a:p>
        </p:txBody>
      </p:sp>
    </p:spTree>
    <p:extLst>
      <p:ext uri="{BB962C8B-B14F-4D97-AF65-F5344CB8AC3E}">
        <p14:creationId xmlns:p14="http://schemas.microsoft.com/office/powerpoint/2010/main" val="2066207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45117-931C-C30F-FE32-B836F3A5D875}"/>
              </a:ext>
            </a:extLst>
          </p:cNvPr>
          <p:cNvSpPr>
            <a:spLocks noGrp="1"/>
          </p:cNvSpPr>
          <p:nvPr>
            <p:ph type="title"/>
          </p:nvPr>
        </p:nvSpPr>
        <p:spPr>
          <a:xfrm>
            <a:off x="1160809" y="614362"/>
            <a:ext cx="9905998" cy="1478570"/>
          </a:xfrm>
        </p:spPr>
        <p:txBody>
          <a:bodyPr/>
          <a:lstStyle/>
          <a:p>
            <a:r>
              <a:rPr lang="en-US" dirty="0"/>
              <a:t>CH 11 - Cryptographic Hash Functions</a:t>
            </a:r>
          </a:p>
        </p:txBody>
      </p:sp>
      <p:sp>
        <p:nvSpPr>
          <p:cNvPr id="3" name="Content Placeholder 2">
            <a:extLst>
              <a:ext uri="{FF2B5EF4-FFF2-40B4-BE49-F238E27FC236}">
                <a16:creationId xmlns:a16="http://schemas.microsoft.com/office/drawing/2014/main" id="{8795AC23-E8E4-AC26-2F94-72747455A2EE}"/>
              </a:ext>
            </a:extLst>
          </p:cNvPr>
          <p:cNvSpPr>
            <a:spLocks noGrp="1"/>
          </p:cNvSpPr>
          <p:nvPr>
            <p:ph idx="1"/>
          </p:nvPr>
        </p:nvSpPr>
        <p:spPr>
          <a:xfrm>
            <a:off x="1437898" y="1925492"/>
            <a:ext cx="8520545" cy="1732105"/>
          </a:xfrm>
        </p:spPr>
        <p:txBody>
          <a:bodyPr>
            <a:normAutofit fontScale="92500" lnSpcReduction="20000"/>
          </a:bodyPr>
          <a:lstStyle/>
          <a:p>
            <a:pPr algn="just"/>
            <a:r>
              <a:rPr lang="en-US" sz="1800" dirty="0">
                <a:effectLst>
                  <a:outerShdw blurRad="38100" dist="38100" dir="2700000" algn="tl">
                    <a:srgbClr val="000000">
                      <a:alpha val="43137"/>
                    </a:srgbClr>
                  </a:outerShdw>
                </a:effectLst>
              </a:rPr>
              <a:t>A hash function H accepts a variable-length block of data M as input and produces a fixed-size hash value h = H(M).</a:t>
            </a:r>
          </a:p>
          <a:p>
            <a:pPr algn="just"/>
            <a:r>
              <a:rPr lang="en-US" sz="1800" dirty="0">
                <a:effectLst>
                  <a:outerShdw blurRad="38100" dist="38100" dir="2700000" algn="tl">
                    <a:srgbClr val="000000">
                      <a:alpha val="43137"/>
                    </a:srgbClr>
                  </a:outerShdw>
                </a:effectLst>
              </a:rPr>
              <a:t>In general terms, the principal object of a hash function is data integrity.</a:t>
            </a:r>
          </a:p>
          <a:p>
            <a:pPr algn="just"/>
            <a:r>
              <a:rPr lang="en-US" sz="1800" dirty="0">
                <a:effectLst>
                  <a:outerShdw blurRad="38100" dist="38100" dir="2700000" algn="tl">
                    <a:srgbClr val="000000">
                      <a:alpha val="43137"/>
                    </a:srgbClr>
                  </a:outerShdw>
                </a:effectLst>
              </a:rPr>
              <a:t>The kind of hash function needed for security applications is referred to as a cryptographic hash function. </a:t>
            </a:r>
          </a:p>
        </p:txBody>
      </p:sp>
      <p:pic>
        <p:nvPicPr>
          <p:cNvPr id="5" name="Picture 4">
            <a:extLst>
              <a:ext uri="{FF2B5EF4-FFF2-40B4-BE49-F238E27FC236}">
                <a16:creationId xmlns:a16="http://schemas.microsoft.com/office/drawing/2014/main" id="{73CBB7A0-5F77-97BD-3B84-6698E28BC5B6}"/>
              </a:ext>
            </a:extLst>
          </p:cNvPr>
          <p:cNvPicPr>
            <a:picLocks noChangeAspect="1"/>
          </p:cNvPicPr>
          <p:nvPr/>
        </p:nvPicPr>
        <p:blipFill>
          <a:blip r:embed="rId2">
            <a:grayscl/>
          </a:blip>
          <a:stretch>
            <a:fillRect/>
          </a:stretch>
        </p:blipFill>
        <p:spPr>
          <a:xfrm>
            <a:off x="3474516" y="3657598"/>
            <a:ext cx="5278583" cy="2759826"/>
          </a:xfrm>
          <a:prstGeom prst="rect">
            <a:avLst/>
          </a:prstGeom>
        </p:spPr>
      </p:pic>
    </p:spTree>
    <p:extLst>
      <p:ext uri="{BB962C8B-B14F-4D97-AF65-F5344CB8AC3E}">
        <p14:creationId xmlns:p14="http://schemas.microsoft.com/office/powerpoint/2010/main" val="716957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A507D-2B20-8CD3-38CF-434EF21C2466}"/>
              </a:ext>
            </a:extLst>
          </p:cNvPr>
          <p:cNvSpPr>
            <a:spLocks noGrp="1"/>
          </p:cNvSpPr>
          <p:nvPr>
            <p:ph type="title"/>
          </p:nvPr>
        </p:nvSpPr>
        <p:spPr>
          <a:xfrm>
            <a:off x="1141413" y="344201"/>
            <a:ext cx="9905998" cy="1478570"/>
          </a:xfrm>
        </p:spPr>
        <p:txBody>
          <a:bodyPr/>
          <a:lstStyle/>
          <a:p>
            <a:r>
              <a:rPr lang="en-US" dirty="0"/>
              <a:t>APPLICATIONS OF CRYPTOGRAPHIC HASH FUNCTIONS</a:t>
            </a:r>
          </a:p>
        </p:txBody>
      </p:sp>
      <p:pic>
        <p:nvPicPr>
          <p:cNvPr id="5" name="Content Placeholder 4">
            <a:extLst>
              <a:ext uri="{FF2B5EF4-FFF2-40B4-BE49-F238E27FC236}">
                <a16:creationId xmlns:a16="http://schemas.microsoft.com/office/drawing/2014/main" id="{65758A8B-CA08-C25F-3F5B-EE33DFD3914A}"/>
              </a:ext>
            </a:extLst>
          </p:cNvPr>
          <p:cNvPicPr>
            <a:picLocks noGrp="1" noChangeAspect="1"/>
          </p:cNvPicPr>
          <p:nvPr>
            <p:ph idx="1"/>
          </p:nvPr>
        </p:nvPicPr>
        <p:blipFill>
          <a:blip r:embed="rId2">
            <a:grayscl/>
          </a:blip>
          <a:stretch>
            <a:fillRect/>
          </a:stretch>
        </p:blipFill>
        <p:spPr>
          <a:xfrm>
            <a:off x="2855423" y="1911928"/>
            <a:ext cx="6916188" cy="4601872"/>
          </a:xfrm>
        </p:spPr>
      </p:pic>
    </p:spTree>
    <p:extLst>
      <p:ext uri="{BB962C8B-B14F-4D97-AF65-F5344CB8AC3E}">
        <p14:creationId xmlns:p14="http://schemas.microsoft.com/office/powerpoint/2010/main" val="357600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D64C-1C84-553A-64A8-8D7230001D3E}"/>
              </a:ext>
            </a:extLst>
          </p:cNvPr>
          <p:cNvSpPr>
            <a:spLocks noGrp="1"/>
          </p:cNvSpPr>
          <p:nvPr>
            <p:ph type="title"/>
          </p:nvPr>
        </p:nvSpPr>
        <p:spPr/>
        <p:txBody>
          <a:bodyPr/>
          <a:lstStyle/>
          <a:p>
            <a:r>
              <a:rPr lang="en-US" dirty="0"/>
              <a:t>Message Authentication</a:t>
            </a:r>
          </a:p>
        </p:txBody>
      </p:sp>
      <p:sp>
        <p:nvSpPr>
          <p:cNvPr id="3" name="Content Placeholder 2">
            <a:extLst>
              <a:ext uri="{FF2B5EF4-FFF2-40B4-BE49-F238E27FC236}">
                <a16:creationId xmlns:a16="http://schemas.microsoft.com/office/drawing/2014/main" id="{F4A1D716-883E-60BD-2298-A72A34C6AF64}"/>
              </a:ext>
            </a:extLst>
          </p:cNvPr>
          <p:cNvSpPr>
            <a:spLocks noGrp="1"/>
          </p:cNvSpPr>
          <p:nvPr>
            <p:ph idx="1"/>
          </p:nvPr>
        </p:nvSpPr>
        <p:spPr/>
        <p:txBody>
          <a:bodyPr/>
          <a:lstStyle/>
          <a:p>
            <a:r>
              <a:rPr lang="en-US" dirty="0"/>
              <a:t>Message authentication is a mechanism or service used to verify the integrity of a message. </a:t>
            </a:r>
          </a:p>
          <a:p>
            <a:r>
              <a:rPr lang="en-US" dirty="0"/>
              <a:t>Message authentication assures that data received are exactly as sent (i.e., there is no modification, insertion, deletion, or replay). </a:t>
            </a:r>
          </a:p>
        </p:txBody>
      </p:sp>
    </p:spTree>
    <p:extLst>
      <p:ext uri="{BB962C8B-B14F-4D97-AF65-F5344CB8AC3E}">
        <p14:creationId xmlns:p14="http://schemas.microsoft.com/office/powerpoint/2010/main" val="2236928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169</TotalTime>
  <Words>3257</Words>
  <Application>Microsoft Office PowerPoint</Application>
  <PresentationFormat>Widescreen</PresentationFormat>
  <Paragraphs>177</Paragraphs>
  <Slides>43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Helvetica</vt:lpstr>
      <vt:lpstr>Times-Roman</vt:lpstr>
      <vt:lpstr>Tw Cen MT</vt:lpstr>
      <vt:lpstr>Wingdings</vt:lpstr>
      <vt:lpstr>Circuit</vt:lpstr>
      <vt:lpstr>CH 09 - RSA Processing of Multiple Blocks</vt:lpstr>
      <vt:lpstr>The Security of RSA</vt:lpstr>
      <vt:lpstr>TIMING ATTACKS</vt:lpstr>
      <vt:lpstr>Countermeasures of timing attack</vt:lpstr>
      <vt:lpstr>FAULT-BASED ATTACK</vt:lpstr>
      <vt:lpstr>CHOSEN CIPHERTEXT ATTACK AND OPTIMAL ASYMMETRIC ENCRYPTION PADDING</vt:lpstr>
      <vt:lpstr>CH 11 - Cryptographic Hash Functions</vt:lpstr>
      <vt:lpstr>APPLICATIONS OF CRYPTOGRAPHIC HASH FUNCTIONS</vt:lpstr>
      <vt:lpstr>Message Authentication</vt:lpstr>
      <vt:lpstr>variety of ways in which a hash code can be used to provide message authentication</vt:lpstr>
      <vt:lpstr>variety of ways in which a hash code can be used to provide message authentication</vt:lpstr>
      <vt:lpstr>PowerPoint Presentation</vt:lpstr>
      <vt:lpstr>message authentication code (MAC)</vt:lpstr>
      <vt:lpstr>Digital Signatures</vt:lpstr>
      <vt:lpstr>Digital Signatures</vt:lpstr>
      <vt:lpstr>Other Applications of Hash function</vt:lpstr>
      <vt:lpstr>TWO SIMPLE HASH FUNCTIONS</vt:lpstr>
      <vt:lpstr>PowerPoint Presentation</vt:lpstr>
      <vt:lpstr>a simple XOR or rotated XOR (RXOR) is insufficient</vt:lpstr>
      <vt:lpstr>PowerPoint Presentation</vt:lpstr>
      <vt:lpstr>Cipher Block Chaining (CBC) Mode</vt:lpstr>
      <vt:lpstr>CH 12 -General Security Requirements (resistance against the following attacks)</vt:lpstr>
      <vt:lpstr>Attacks against communication networks</vt:lpstr>
      <vt:lpstr> Attacks against communication networks</vt:lpstr>
      <vt:lpstr>Message Authentication Functions</vt:lpstr>
      <vt:lpstr>MESSAGE AUTHENTICATION REQUIREMENTS</vt:lpstr>
      <vt:lpstr>MESSAGE AUTHENTICATION FUNCTIONS</vt:lpstr>
      <vt:lpstr>Message Encryption</vt:lpstr>
      <vt:lpstr>Message Encryption</vt:lpstr>
      <vt:lpstr>Message Encryption</vt:lpstr>
      <vt:lpstr>PowerPoint Presentation</vt:lpstr>
      <vt:lpstr>frame check sequence (FCS) or checksum</vt:lpstr>
      <vt:lpstr>Types of FCS</vt:lpstr>
      <vt:lpstr>Message Authentication Code (MAC)</vt:lpstr>
      <vt:lpstr>Message Authentication Code</vt:lpstr>
      <vt:lpstr>PowerPoint Presentation</vt:lpstr>
      <vt:lpstr>Message Authentication Codes</vt:lpstr>
      <vt:lpstr>Message Authentication Codes</vt:lpstr>
      <vt:lpstr>Message Authentication Codes</vt:lpstr>
      <vt:lpstr>why use a MAC?</vt:lpstr>
      <vt:lpstr>why use a MAC?</vt:lpstr>
      <vt:lpstr>why use a MAC?</vt:lpstr>
      <vt:lpstr>why use a MAC?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Tuhinansu Pradhan</dc:creator>
  <cp:lastModifiedBy>Tuhinansu Pradhan</cp:lastModifiedBy>
  <cp:revision>10</cp:revision>
  <dcterms:created xsi:type="dcterms:W3CDTF">2022-07-17T17:21:10Z</dcterms:created>
  <dcterms:modified xsi:type="dcterms:W3CDTF">2022-07-20T11:50:03Z</dcterms:modified>
</cp:coreProperties>
</file>