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5" d="100"/>
          <a:sy n="115" d="100"/>
        </p:scale>
        <p:origin x="3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84C5-9685-2F9B-0674-74B44A879051}"/>
              </a:ext>
            </a:extLst>
          </p:cNvPr>
          <p:cNvSpPr>
            <a:spLocks noGrp="1"/>
          </p:cNvSpPr>
          <p:nvPr>
            <p:ph type="title"/>
          </p:nvPr>
        </p:nvSpPr>
        <p:spPr/>
        <p:txBody>
          <a:bodyPr/>
          <a:lstStyle/>
          <a:p>
            <a:r>
              <a:rPr lang="en-US" dirty="0"/>
              <a:t>CH 09 - RSA Processing of Multiple Blocks</a:t>
            </a:r>
          </a:p>
        </p:txBody>
      </p:sp>
      <p:pic>
        <p:nvPicPr>
          <p:cNvPr id="5" name="Content Placeholder 4">
            <a:extLst>
              <a:ext uri="{FF2B5EF4-FFF2-40B4-BE49-F238E27FC236}">
                <a16:creationId xmlns:a16="http://schemas.microsoft.com/office/drawing/2014/main" id="{92C5850E-C8DF-CAB6-D8AE-71060F6E8FB3}"/>
              </a:ext>
            </a:extLst>
          </p:cNvPr>
          <p:cNvPicPr>
            <a:picLocks noGrp="1" noChangeAspect="1"/>
          </p:cNvPicPr>
          <p:nvPr>
            <p:ph idx="1"/>
          </p:nvPr>
        </p:nvPicPr>
        <p:blipFill>
          <a:blip r:embed="rId2">
            <a:clrChange>
              <a:clrFrom>
                <a:srgbClr val="FFFFFF"/>
              </a:clrFrom>
              <a:clrTo>
                <a:srgbClr val="FFFFFF">
                  <a:alpha val="0"/>
                </a:srgbClr>
              </a:clrTo>
            </a:clrChange>
            <a:grayscl/>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137554" y="1729048"/>
            <a:ext cx="7913716" cy="4596937"/>
          </a:xfrm>
        </p:spPr>
      </p:pic>
    </p:spTree>
    <p:extLst>
      <p:ext uri="{BB962C8B-B14F-4D97-AF65-F5344CB8AC3E}">
        <p14:creationId xmlns:p14="http://schemas.microsoft.com/office/powerpoint/2010/main" val="3053981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E0CC-4166-ED10-0924-A29D546FBA8F}"/>
              </a:ext>
            </a:extLst>
          </p:cNvPr>
          <p:cNvSpPr>
            <a:spLocks noGrp="1"/>
          </p:cNvSpPr>
          <p:nvPr>
            <p:ph type="title"/>
          </p:nvPr>
        </p:nvSpPr>
        <p:spPr/>
        <p:txBody>
          <a:bodyPr>
            <a:normAutofit/>
          </a:bodyPr>
          <a:lstStyle/>
          <a:p>
            <a:r>
              <a:rPr lang="en-US" dirty="0"/>
              <a:t>variety of ways in which a hash code can be used to provide message authentication</a:t>
            </a:r>
          </a:p>
        </p:txBody>
      </p:sp>
      <p:pic>
        <p:nvPicPr>
          <p:cNvPr id="5" name="Content Placeholder 4">
            <a:extLst>
              <a:ext uri="{FF2B5EF4-FFF2-40B4-BE49-F238E27FC236}">
                <a16:creationId xmlns:a16="http://schemas.microsoft.com/office/drawing/2014/main" id="{0581EE41-BD0D-BE56-5258-1D38F057CF44}"/>
              </a:ext>
            </a:extLst>
          </p:cNvPr>
          <p:cNvPicPr>
            <a:picLocks noGrp="1" noChangeAspect="1"/>
          </p:cNvPicPr>
          <p:nvPr>
            <p:ph idx="1"/>
          </p:nvPr>
        </p:nvPicPr>
        <p:blipFill>
          <a:blip r:embed="rId2">
            <a:grayscl/>
          </a:blip>
          <a:stretch>
            <a:fillRect/>
          </a:stretch>
        </p:blipFill>
        <p:spPr>
          <a:xfrm>
            <a:off x="2027411" y="2170516"/>
            <a:ext cx="8134002" cy="4504603"/>
          </a:xfrm>
        </p:spPr>
      </p:pic>
    </p:spTree>
    <p:extLst>
      <p:ext uri="{BB962C8B-B14F-4D97-AF65-F5344CB8AC3E}">
        <p14:creationId xmlns:p14="http://schemas.microsoft.com/office/powerpoint/2010/main" val="102347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E0CC-4166-ED10-0924-A29D546FBA8F}"/>
              </a:ext>
            </a:extLst>
          </p:cNvPr>
          <p:cNvSpPr>
            <a:spLocks noGrp="1"/>
          </p:cNvSpPr>
          <p:nvPr>
            <p:ph type="title"/>
          </p:nvPr>
        </p:nvSpPr>
        <p:spPr/>
        <p:txBody>
          <a:bodyPr>
            <a:normAutofit/>
          </a:bodyPr>
          <a:lstStyle/>
          <a:p>
            <a:r>
              <a:rPr lang="en-US" dirty="0"/>
              <a:t>variety of ways in which a hash code can be used to provide message authentication</a:t>
            </a:r>
          </a:p>
        </p:txBody>
      </p:sp>
      <p:sp>
        <p:nvSpPr>
          <p:cNvPr id="4" name="Content Placeholder 3">
            <a:extLst>
              <a:ext uri="{FF2B5EF4-FFF2-40B4-BE49-F238E27FC236}">
                <a16:creationId xmlns:a16="http://schemas.microsoft.com/office/drawing/2014/main" id="{C165D5C9-FFB1-A12B-7742-94DA0684EB79}"/>
              </a:ext>
            </a:extLst>
          </p:cNvPr>
          <p:cNvSpPr>
            <a:spLocks noGrp="1"/>
          </p:cNvSpPr>
          <p:nvPr>
            <p:ph idx="1"/>
          </p:nvPr>
        </p:nvSpPr>
        <p:spPr>
          <a:xfrm>
            <a:off x="1141412" y="2249487"/>
            <a:ext cx="9905999" cy="4226128"/>
          </a:xfrm>
        </p:spPr>
        <p:txBody>
          <a:bodyPr>
            <a:noAutofit/>
          </a:bodyPr>
          <a:lstStyle/>
          <a:p>
            <a:pPr marL="342900" indent="-342900" algn="just">
              <a:buFont typeface="+mj-lt"/>
              <a:buAutoNum type="alphaLcParenR"/>
            </a:pPr>
            <a:r>
              <a:rPr lang="en-US" sz="1600" b="0" i="0" dirty="0">
                <a:effectLst>
                  <a:outerShdw blurRad="38100" dist="38100" dir="2700000" algn="tl">
                    <a:srgbClr val="000000">
                      <a:alpha val="43137"/>
                    </a:srgbClr>
                  </a:outerShdw>
                </a:effectLst>
              </a:rPr>
              <a:t>The message plus concatenated hash code is encrypted using symmetric encryption. Because only A and B share the secret key, the message must have come from A and has not been altered. The hash code provides the structure or redundancy required to achieve authentication. Because encryption is applied to the entire message plus hash code, confidentiality is also provided.</a:t>
            </a:r>
          </a:p>
          <a:p>
            <a:pPr marL="342900" indent="-342900" algn="just">
              <a:buFont typeface="+mj-lt"/>
              <a:buAutoNum type="alphaLcParenR"/>
            </a:pPr>
            <a:r>
              <a:rPr lang="en-US" sz="1600" b="0" i="0" dirty="0">
                <a:effectLst>
                  <a:outerShdw blurRad="38100" dist="38100" dir="2700000" algn="tl">
                    <a:srgbClr val="000000">
                      <a:alpha val="43137"/>
                    </a:srgbClr>
                  </a:outerShdw>
                </a:effectLst>
              </a:rPr>
              <a:t>Only the hash code is encrypted, using symmetric encryption. This reduces the processing burden for those applications that do not require confidentiality.</a:t>
            </a:r>
          </a:p>
          <a:p>
            <a:pPr marL="342900" indent="-342900" algn="just">
              <a:buFont typeface="+mj-lt"/>
              <a:buAutoNum type="alphaLcParenR"/>
            </a:pPr>
            <a:r>
              <a:rPr lang="en-US" sz="1600" b="0" i="0" dirty="0">
                <a:effectLst>
                  <a:outerShdw blurRad="38100" dist="38100" dir="2700000" algn="tl">
                    <a:srgbClr val="000000">
                      <a:alpha val="43137"/>
                    </a:srgbClr>
                  </a:outerShdw>
                </a:effectLst>
              </a:rPr>
              <a:t>It is possible to use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a:t>
            </a:r>
          </a:p>
          <a:p>
            <a:pPr marL="342900" indent="-342900" algn="just">
              <a:buFont typeface="+mj-lt"/>
              <a:buAutoNum type="alphaLcParenR"/>
            </a:pPr>
            <a:r>
              <a:rPr lang="en-US" sz="1600" b="0" i="0" dirty="0">
                <a:effectLst>
                  <a:outerShdw blurRad="38100" dist="38100" dir="2700000" algn="tl">
                    <a:srgbClr val="000000">
                      <a:alpha val="43137"/>
                    </a:srgbClr>
                  </a:outerShdw>
                </a:effectLst>
              </a:rPr>
              <a:t>Confidentiality can be added to the approach of method (c) by encrypting the entire message plus the hash code.</a:t>
            </a:r>
          </a:p>
          <a:p>
            <a:pPr marL="0" indent="0" algn="just">
              <a:buNone/>
            </a:pPr>
            <a:br>
              <a:rPr lang="en-US" sz="1600" dirty="0">
                <a:effectLst>
                  <a:outerShdw blurRad="38100" dist="38100" dir="2700000" algn="tl">
                    <a:srgbClr val="000000">
                      <a:alpha val="43137"/>
                    </a:srgbClr>
                  </a:outerShdw>
                </a:effectLst>
              </a:rPr>
            </a:b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81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8B67E-4D65-EA36-44E3-D0270DFBED1A}"/>
              </a:ext>
            </a:extLst>
          </p:cNvPr>
          <p:cNvSpPr>
            <a:spLocks noGrp="1"/>
          </p:cNvSpPr>
          <p:nvPr>
            <p:ph idx="1"/>
          </p:nvPr>
        </p:nvSpPr>
        <p:spPr>
          <a:xfrm>
            <a:off x="1141412" y="561109"/>
            <a:ext cx="9905999" cy="5230092"/>
          </a:xfrm>
        </p:spPr>
        <p:txBody>
          <a:bodyPr>
            <a:normAutofit fontScale="92500" lnSpcReduction="10000"/>
          </a:bodyPr>
          <a:lstStyle/>
          <a:p>
            <a:r>
              <a:rPr lang="en-US" dirty="0"/>
              <a:t>When confidentiality is not required, method (b) has an advantage over methods (a) and (d), which encrypts the entire message, in that less computation is required. </a:t>
            </a:r>
          </a:p>
          <a:p>
            <a:r>
              <a:rPr lang="en-US" dirty="0"/>
              <a:t>Encryption software is relatively slow. Even though the amount of data to be encrypted per message is small, there may be a steady stream of messages into and out of a system.</a:t>
            </a:r>
          </a:p>
          <a:p>
            <a:r>
              <a:rPr lang="en-US" dirty="0"/>
              <a:t>Encryption hardware costs are not negligible. Low-cost chip implementations of DES are available, but the cost adds up if all nodes in a network must have this capability.</a:t>
            </a:r>
          </a:p>
          <a:p>
            <a:r>
              <a:rPr lang="en-US" dirty="0"/>
              <a:t>Encryption hardware is optimized toward large data sizes. For small blocks of data, a high proportion of the time is spent in initialization/invocation overhead.</a:t>
            </a:r>
          </a:p>
          <a:p>
            <a:r>
              <a:rPr lang="en-US" dirty="0"/>
              <a:t>Encryption algorithms may be covered by patents, and there is a cost associated with licensing their use.</a:t>
            </a:r>
          </a:p>
        </p:txBody>
      </p:sp>
    </p:spTree>
    <p:extLst>
      <p:ext uri="{BB962C8B-B14F-4D97-AF65-F5344CB8AC3E}">
        <p14:creationId xmlns:p14="http://schemas.microsoft.com/office/powerpoint/2010/main" val="21035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AF1-BC4A-A973-7F34-C4C312D740C2}"/>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08C4E054-F7C5-BFE3-5D1C-97C1724D4606}"/>
              </a:ext>
            </a:extLst>
          </p:cNvPr>
          <p:cNvSpPr>
            <a:spLocks noGrp="1"/>
          </p:cNvSpPr>
          <p:nvPr>
            <p:ph idx="1"/>
          </p:nvPr>
        </p:nvSpPr>
        <p:spPr/>
        <p:txBody>
          <a:bodyPr>
            <a:normAutofit/>
          </a:bodyPr>
          <a:lstStyle/>
          <a:p>
            <a:r>
              <a:rPr lang="en-US" dirty="0"/>
              <a:t>Message authentication is achieved using a message authentication code (MAC), also known as a keyed hash function. </a:t>
            </a:r>
          </a:p>
          <a:p>
            <a:r>
              <a:rPr lang="en-US" dirty="0"/>
              <a:t>Typically, MACs are used between two parties that share a secret key to authenticate information exchanged between those parties. </a:t>
            </a:r>
          </a:p>
          <a:p>
            <a:r>
              <a:rPr lang="en-US" dirty="0"/>
              <a:t>A MAC function takes as input a secret key and a data block and produces a hash value, referred to as the MAC, which is associated with the protected message. </a:t>
            </a:r>
          </a:p>
        </p:txBody>
      </p:sp>
    </p:spTree>
    <p:extLst>
      <p:ext uri="{BB962C8B-B14F-4D97-AF65-F5344CB8AC3E}">
        <p14:creationId xmlns:p14="http://schemas.microsoft.com/office/powerpoint/2010/main" val="225630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929D-92EF-FDBF-7466-242A8B651A45}"/>
              </a:ext>
            </a:extLst>
          </p:cNvPr>
          <p:cNvSpPr>
            <a:spLocks noGrp="1"/>
          </p:cNvSpPr>
          <p:nvPr>
            <p:ph type="title"/>
          </p:nvPr>
        </p:nvSpPr>
        <p:spPr/>
        <p:txBody>
          <a:bodyPr/>
          <a:lstStyle/>
          <a:p>
            <a:r>
              <a:rPr lang="en-US" dirty="0"/>
              <a:t>Digital Signatures</a:t>
            </a:r>
          </a:p>
        </p:txBody>
      </p:sp>
      <p:pic>
        <p:nvPicPr>
          <p:cNvPr id="5" name="Content Placeholder 4">
            <a:extLst>
              <a:ext uri="{FF2B5EF4-FFF2-40B4-BE49-F238E27FC236}">
                <a16:creationId xmlns:a16="http://schemas.microsoft.com/office/drawing/2014/main" id="{C94EE9CA-AEE6-7B35-1FD1-6CC5591F1FE1}"/>
              </a:ext>
            </a:extLst>
          </p:cNvPr>
          <p:cNvPicPr>
            <a:picLocks noGrp="1" noChangeAspect="1"/>
          </p:cNvPicPr>
          <p:nvPr>
            <p:ph idx="1"/>
          </p:nvPr>
        </p:nvPicPr>
        <p:blipFill>
          <a:blip r:embed="rId2">
            <a:grayscl/>
          </a:blip>
          <a:stretch>
            <a:fillRect/>
          </a:stretch>
        </p:blipFill>
        <p:spPr>
          <a:xfrm>
            <a:off x="2182783" y="1966857"/>
            <a:ext cx="7826433" cy="4433945"/>
          </a:xfrm>
        </p:spPr>
      </p:pic>
    </p:spTree>
    <p:extLst>
      <p:ext uri="{BB962C8B-B14F-4D97-AF65-F5344CB8AC3E}">
        <p14:creationId xmlns:p14="http://schemas.microsoft.com/office/powerpoint/2010/main" val="91373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929D-92EF-FDBF-7466-242A8B651A45}"/>
              </a:ext>
            </a:extLst>
          </p:cNvPr>
          <p:cNvSpPr>
            <a:spLocks noGrp="1"/>
          </p:cNvSpPr>
          <p:nvPr>
            <p:ph type="title"/>
          </p:nvPr>
        </p:nvSpPr>
        <p:spPr/>
        <p:txBody>
          <a:bodyPr/>
          <a:lstStyle/>
          <a:p>
            <a:r>
              <a:rPr lang="en-US" dirty="0"/>
              <a:t>Digital Signatures</a:t>
            </a:r>
          </a:p>
        </p:txBody>
      </p:sp>
      <p:sp>
        <p:nvSpPr>
          <p:cNvPr id="4" name="Content Placeholder 3">
            <a:extLst>
              <a:ext uri="{FF2B5EF4-FFF2-40B4-BE49-F238E27FC236}">
                <a16:creationId xmlns:a16="http://schemas.microsoft.com/office/drawing/2014/main" id="{0A58B4C7-C756-85D5-A9BB-14039AFF2C19}"/>
              </a:ext>
            </a:extLst>
          </p:cNvPr>
          <p:cNvSpPr>
            <a:spLocks noGrp="1"/>
          </p:cNvSpPr>
          <p:nvPr>
            <p:ph idx="1"/>
          </p:nvPr>
        </p:nvSpPr>
        <p:spPr/>
        <p:txBody>
          <a:bodyPr>
            <a:normAutofit lnSpcReduction="10000"/>
          </a:bodyPr>
          <a:lstStyle/>
          <a:p>
            <a:pPr marL="457200" indent="-457200">
              <a:buFont typeface="+mj-lt"/>
              <a:buAutoNum type="alphaLcParenR"/>
            </a:pPr>
            <a:r>
              <a:rPr lang="en-US" dirty="0"/>
              <a:t>The hash code is encrypted, using public-key encryption with the sender’s private key. As with Figure 11.3b, this provides authentication. It also provides a digital signature, because only the sender could have produced the encrypted hash code. In fact, this is the essence of the digital signature technique.</a:t>
            </a:r>
          </a:p>
          <a:p>
            <a:pPr marL="457200" indent="-457200">
              <a:buFont typeface="+mj-lt"/>
              <a:buAutoNum type="alphaLcParenR"/>
            </a:pPr>
            <a:r>
              <a:rPr lang="en-US" dirty="0"/>
              <a:t>If confidentiality, as well as a digital signature, is desired, then the message plus the private-key-encrypted hash code can be encrypted using a symmetric secret key. This is a common technique.</a:t>
            </a:r>
          </a:p>
        </p:txBody>
      </p:sp>
    </p:spTree>
    <p:extLst>
      <p:ext uri="{BB962C8B-B14F-4D97-AF65-F5344CB8AC3E}">
        <p14:creationId xmlns:p14="http://schemas.microsoft.com/office/powerpoint/2010/main" val="371079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229-9EDB-3BD1-1ED5-4E145C3FF67F}"/>
              </a:ext>
            </a:extLst>
          </p:cNvPr>
          <p:cNvSpPr>
            <a:spLocks noGrp="1"/>
          </p:cNvSpPr>
          <p:nvPr>
            <p:ph type="title"/>
          </p:nvPr>
        </p:nvSpPr>
        <p:spPr/>
        <p:txBody>
          <a:bodyPr/>
          <a:lstStyle/>
          <a:p>
            <a:r>
              <a:rPr lang="en-US" dirty="0"/>
              <a:t>Other Applications of Hash function</a:t>
            </a:r>
          </a:p>
        </p:txBody>
      </p:sp>
      <p:sp>
        <p:nvSpPr>
          <p:cNvPr id="3" name="Content Placeholder 2">
            <a:extLst>
              <a:ext uri="{FF2B5EF4-FFF2-40B4-BE49-F238E27FC236}">
                <a16:creationId xmlns:a16="http://schemas.microsoft.com/office/drawing/2014/main" id="{73F51E73-3AFE-CB18-7616-50FB81BB46E0}"/>
              </a:ext>
            </a:extLst>
          </p:cNvPr>
          <p:cNvSpPr>
            <a:spLocks noGrp="1"/>
          </p:cNvSpPr>
          <p:nvPr>
            <p:ph idx="1"/>
          </p:nvPr>
        </p:nvSpPr>
        <p:spPr/>
        <p:txBody>
          <a:bodyPr>
            <a:normAutofit fontScale="85000" lnSpcReduction="20000"/>
          </a:bodyPr>
          <a:lstStyle/>
          <a:p>
            <a:r>
              <a:rPr lang="en-US" dirty="0"/>
              <a:t>Hash functions are commonly used to create a one-way password file. A hash of a password is stored by an operating system rather than the password itself for most OS.</a:t>
            </a:r>
          </a:p>
          <a:p>
            <a:r>
              <a:rPr lang="en-US" dirty="0"/>
              <a:t>When a user enters a password, the hash of that password is compared to the stored hash value for verification. This approach to password protection is used by most operating systems.</a:t>
            </a:r>
          </a:p>
          <a:p>
            <a:r>
              <a:rPr lang="en-US" dirty="0"/>
              <a:t>Hash functions can be used for intrusion detection and virus detection. Store H(F) for each file on a system and secure the hash values later to determine if a file has been modified by recomputing H(F). </a:t>
            </a:r>
          </a:p>
          <a:p>
            <a:r>
              <a:rPr lang="en-US" dirty="0"/>
              <a:t>A cryptographic hash function can be used to construct a pseudorandom function (PRF) or a pseudorandom number generator (PRNG). </a:t>
            </a:r>
          </a:p>
        </p:txBody>
      </p:sp>
    </p:spTree>
    <p:extLst>
      <p:ext uri="{BB962C8B-B14F-4D97-AF65-F5344CB8AC3E}">
        <p14:creationId xmlns:p14="http://schemas.microsoft.com/office/powerpoint/2010/main" val="383685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3D9E-AA8B-F482-00C1-1CE867B834A9}"/>
              </a:ext>
            </a:extLst>
          </p:cNvPr>
          <p:cNvSpPr>
            <a:spLocks noGrp="1"/>
          </p:cNvSpPr>
          <p:nvPr>
            <p:ph type="title"/>
          </p:nvPr>
        </p:nvSpPr>
        <p:spPr/>
        <p:txBody>
          <a:bodyPr/>
          <a:lstStyle/>
          <a:p>
            <a:r>
              <a:rPr lang="en-US" dirty="0"/>
              <a:t>TWO SIMPLE HASH FUNCTIONS</a:t>
            </a:r>
          </a:p>
        </p:txBody>
      </p:sp>
      <p:pic>
        <p:nvPicPr>
          <p:cNvPr id="5" name="Content Placeholder 4">
            <a:extLst>
              <a:ext uri="{FF2B5EF4-FFF2-40B4-BE49-F238E27FC236}">
                <a16:creationId xmlns:a16="http://schemas.microsoft.com/office/drawing/2014/main" id="{301A441E-E715-4953-4D7E-F6DFCA3CA251}"/>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1160910" y="1917912"/>
            <a:ext cx="9875315" cy="1980673"/>
          </a:xfrm>
        </p:spPr>
      </p:pic>
      <p:pic>
        <p:nvPicPr>
          <p:cNvPr id="7" name="Picture 6">
            <a:extLst>
              <a:ext uri="{FF2B5EF4-FFF2-40B4-BE49-F238E27FC236}">
                <a16:creationId xmlns:a16="http://schemas.microsoft.com/office/drawing/2014/main" id="{4F1AD04C-8EB0-FD00-4AD6-2B1CDCED2EB6}"/>
              </a:ext>
            </a:extLst>
          </p:cNvPr>
          <p:cNvPicPr>
            <a:picLocks noChangeAspect="1"/>
          </p:cNvPicPr>
          <p:nvPr/>
        </p:nvPicPr>
        <p:blipFill>
          <a:blip r:embed="rId3">
            <a:duotone>
              <a:prstClr val="black"/>
              <a:schemeClr val="accent4">
                <a:tint val="45000"/>
                <a:satMod val="400000"/>
              </a:schemeClr>
            </a:duotone>
          </a:blip>
          <a:stretch>
            <a:fillRect/>
          </a:stretch>
        </p:blipFill>
        <p:spPr>
          <a:xfrm>
            <a:off x="1172094" y="3949751"/>
            <a:ext cx="9875315" cy="2114384"/>
          </a:xfrm>
          <a:prstGeom prst="rect">
            <a:avLst/>
          </a:prstGeom>
        </p:spPr>
      </p:pic>
    </p:spTree>
    <p:extLst>
      <p:ext uri="{BB962C8B-B14F-4D97-AF65-F5344CB8AC3E}">
        <p14:creationId xmlns:p14="http://schemas.microsoft.com/office/powerpoint/2010/main" val="48156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5A1-A977-8637-BD63-6866B3DE2B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90F78E-C15A-1CA6-2430-D120B148D28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0CA17DD-0688-8589-C320-9A07FDEB48EC}"/>
              </a:ext>
            </a:extLst>
          </p:cNvPr>
          <p:cNvPicPr>
            <a:picLocks noChangeAspect="1"/>
          </p:cNvPicPr>
          <p:nvPr/>
        </p:nvPicPr>
        <p:blipFill>
          <a:blip r:embed="rId2">
            <a:grayscl/>
          </a:blip>
          <a:stretch>
            <a:fillRect/>
          </a:stretch>
        </p:blipFill>
        <p:spPr>
          <a:xfrm>
            <a:off x="1143001" y="300014"/>
            <a:ext cx="9905998" cy="6257971"/>
          </a:xfrm>
          <a:prstGeom prst="rect">
            <a:avLst/>
          </a:prstGeom>
        </p:spPr>
      </p:pic>
    </p:spTree>
    <p:extLst>
      <p:ext uri="{BB962C8B-B14F-4D97-AF65-F5344CB8AC3E}">
        <p14:creationId xmlns:p14="http://schemas.microsoft.com/office/powerpoint/2010/main" val="330841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C1B5-4231-4BD1-1139-E78D1209586B}"/>
              </a:ext>
            </a:extLst>
          </p:cNvPr>
          <p:cNvSpPr>
            <a:spLocks noGrp="1"/>
          </p:cNvSpPr>
          <p:nvPr>
            <p:ph type="title"/>
          </p:nvPr>
        </p:nvSpPr>
        <p:spPr/>
        <p:txBody>
          <a:bodyPr/>
          <a:lstStyle/>
          <a:p>
            <a:r>
              <a:rPr lang="en-US" dirty="0"/>
              <a:t>a simple </a:t>
            </a:r>
            <a:r>
              <a:rPr lang="en-US" b="1" dirty="0"/>
              <a:t>XOR</a:t>
            </a:r>
            <a:r>
              <a:rPr lang="en-US" dirty="0"/>
              <a:t> or </a:t>
            </a:r>
            <a:r>
              <a:rPr lang="en-US" b="1" dirty="0"/>
              <a:t>rotated XOR (RXOR) </a:t>
            </a:r>
            <a:r>
              <a:rPr lang="en-US" dirty="0"/>
              <a:t>is insufficient</a:t>
            </a:r>
          </a:p>
        </p:txBody>
      </p:sp>
      <p:sp>
        <p:nvSpPr>
          <p:cNvPr id="3" name="Content Placeholder 2">
            <a:extLst>
              <a:ext uri="{FF2B5EF4-FFF2-40B4-BE49-F238E27FC236}">
                <a16:creationId xmlns:a16="http://schemas.microsoft.com/office/drawing/2014/main" id="{9FCDC6DF-C921-2526-EF22-F5812D6F262D}"/>
              </a:ext>
            </a:extLst>
          </p:cNvPr>
          <p:cNvSpPr>
            <a:spLocks noGrp="1"/>
          </p:cNvSpPr>
          <p:nvPr>
            <p:ph idx="1"/>
          </p:nvPr>
        </p:nvSpPr>
        <p:spPr/>
        <p:txBody>
          <a:bodyPr/>
          <a:lstStyle/>
          <a:p>
            <a:r>
              <a:rPr lang="en-US" dirty="0"/>
              <a:t>A technique originally proposed by the National Bureau of Standards used the simple XOR applied to 64-bit blocks of the message and then encryption of the entire message that used the cipher block chaining (CBC) mode. </a:t>
            </a:r>
          </a:p>
          <a:p>
            <a:r>
              <a:rPr lang="en-US" dirty="0"/>
              <a:t>The Scheme can be defined as follows: Given a message M consisting of a sequence of 64-bit blocks X1, X2, …, XN, define the hash code h = H(M) as the block-by-block XOR of all blocks and append the hash code as the final block:</a:t>
            </a:r>
          </a:p>
        </p:txBody>
      </p:sp>
    </p:spTree>
    <p:extLst>
      <p:ext uri="{BB962C8B-B14F-4D97-AF65-F5344CB8AC3E}">
        <p14:creationId xmlns:p14="http://schemas.microsoft.com/office/powerpoint/2010/main" val="407403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BC7D-4F74-A04C-28FB-AB269AF6ED6B}"/>
              </a:ext>
            </a:extLst>
          </p:cNvPr>
          <p:cNvSpPr>
            <a:spLocks noGrp="1"/>
          </p:cNvSpPr>
          <p:nvPr>
            <p:ph type="title"/>
          </p:nvPr>
        </p:nvSpPr>
        <p:spPr/>
        <p:txBody>
          <a:bodyPr/>
          <a:lstStyle/>
          <a:p>
            <a:r>
              <a:rPr lang="en-US" dirty="0"/>
              <a:t>The Security of RSA</a:t>
            </a:r>
          </a:p>
        </p:txBody>
      </p:sp>
      <p:sp>
        <p:nvSpPr>
          <p:cNvPr id="3" name="Content Placeholder 2">
            <a:extLst>
              <a:ext uri="{FF2B5EF4-FFF2-40B4-BE49-F238E27FC236}">
                <a16:creationId xmlns:a16="http://schemas.microsoft.com/office/drawing/2014/main" id="{26CB0207-E8BC-994C-6A25-4E29A16BCC3F}"/>
              </a:ext>
            </a:extLst>
          </p:cNvPr>
          <p:cNvSpPr>
            <a:spLocks noGrp="1"/>
          </p:cNvSpPr>
          <p:nvPr>
            <p:ph idx="1"/>
          </p:nvPr>
        </p:nvSpPr>
        <p:spPr/>
        <p:txBody>
          <a:bodyPr>
            <a:normAutofit fontScale="92500" lnSpcReduction="10000"/>
          </a:bodyPr>
          <a:lstStyle/>
          <a:p>
            <a:r>
              <a:rPr lang="en-US" b="1" dirty="0"/>
              <a:t>Brute force: </a:t>
            </a:r>
            <a:r>
              <a:rPr lang="en-US" dirty="0"/>
              <a:t>This involves trying all possible private keys.</a:t>
            </a:r>
          </a:p>
          <a:p>
            <a:r>
              <a:rPr lang="en-US" b="1" dirty="0"/>
              <a:t>Mathematical attacks: </a:t>
            </a:r>
            <a:r>
              <a:rPr lang="en-US" dirty="0"/>
              <a:t>There are several approaches, all equivalent in effort to factoring the product of two primes.</a:t>
            </a:r>
          </a:p>
          <a:p>
            <a:r>
              <a:rPr lang="en-US" b="1" dirty="0"/>
              <a:t>Timing attacks: </a:t>
            </a:r>
            <a:r>
              <a:rPr lang="en-US" dirty="0"/>
              <a:t>These depend on the running time of the decryption algorithm.</a:t>
            </a:r>
          </a:p>
          <a:p>
            <a:r>
              <a:rPr lang="en-US" b="1" dirty="0"/>
              <a:t>Hardware fault-based attack: </a:t>
            </a:r>
            <a:r>
              <a:rPr lang="en-US" dirty="0"/>
              <a:t>This involves inducing hardware faults in the processor that is generating digital signatures.</a:t>
            </a:r>
          </a:p>
          <a:p>
            <a:r>
              <a:rPr lang="en-US" b="1" dirty="0"/>
              <a:t>Chosen ciphertext attacks: </a:t>
            </a:r>
            <a:r>
              <a:rPr lang="en-US" dirty="0"/>
              <a:t>This type of attack exploits the properties of the RSA algorithm.</a:t>
            </a:r>
          </a:p>
        </p:txBody>
      </p:sp>
    </p:spTree>
    <p:extLst>
      <p:ext uri="{BB962C8B-B14F-4D97-AF65-F5344CB8AC3E}">
        <p14:creationId xmlns:p14="http://schemas.microsoft.com/office/powerpoint/2010/main" val="401535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B835CE-F335-EF53-E6B2-7355E01A7C24}"/>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1122117" y="1135582"/>
            <a:ext cx="9947765" cy="3541712"/>
          </a:xfrm>
        </p:spPr>
      </p:pic>
    </p:spTree>
    <p:extLst>
      <p:ext uri="{BB962C8B-B14F-4D97-AF65-F5344CB8AC3E}">
        <p14:creationId xmlns:p14="http://schemas.microsoft.com/office/powerpoint/2010/main" val="108492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0F2C-2CBD-57E1-2591-98327C561336}"/>
              </a:ext>
            </a:extLst>
          </p:cNvPr>
          <p:cNvSpPr>
            <a:spLocks noGrp="1"/>
          </p:cNvSpPr>
          <p:nvPr>
            <p:ph type="title"/>
          </p:nvPr>
        </p:nvSpPr>
        <p:spPr/>
        <p:txBody>
          <a:bodyPr/>
          <a:lstStyle/>
          <a:p>
            <a:r>
              <a:rPr lang="en-US" dirty="0"/>
              <a:t>Cipher Block Chaining (CBC) Mode</a:t>
            </a:r>
          </a:p>
        </p:txBody>
      </p:sp>
      <p:pic>
        <p:nvPicPr>
          <p:cNvPr id="5" name="Content Placeholder 4">
            <a:extLst>
              <a:ext uri="{FF2B5EF4-FFF2-40B4-BE49-F238E27FC236}">
                <a16:creationId xmlns:a16="http://schemas.microsoft.com/office/drawing/2014/main" id="{C8E42FE8-1B6C-AA26-2DFE-0B66EDC0C73D}"/>
              </a:ext>
            </a:extLst>
          </p:cNvPr>
          <p:cNvPicPr>
            <a:picLocks noGrp="1" noChangeAspect="1"/>
          </p:cNvPicPr>
          <p:nvPr>
            <p:ph idx="1"/>
          </p:nvPr>
        </p:nvPicPr>
        <p:blipFill>
          <a:blip r:embed="rId2">
            <a:grayscl/>
          </a:blip>
          <a:stretch>
            <a:fillRect/>
          </a:stretch>
        </p:blipFill>
        <p:spPr>
          <a:xfrm>
            <a:off x="1528646" y="2162204"/>
            <a:ext cx="9131531" cy="4259377"/>
          </a:xfrm>
        </p:spPr>
      </p:pic>
    </p:spTree>
    <p:extLst>
      <p:ext uri="{BB962C8B-B14F-4D97-AF65-F5344CB8AC3E}">
        <p14:creationId xmlns:p14="http://schemas.microsoft.com/office/powerpoint/2010/main" val="3033810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4546-DED0-7FCA-8DB5-65CC1BD790DE}"/>
              </a:ext>
            </a:extLst>
          </p:cNvPr>
          <p:cNvSpPr>
            <a:spLocks noGrp="1"/>
          </p:cNvSpPr>
          <p:nvPr>
            <p:ph type="title"/>
          </p:nvPr>
        </p:nvSpPr>
        <p:spPr/>
        <p:txBody>
          <a:bodyPr/>
          <a:lstStyle/>
          <a:p>
            <a:r>
              <a:rPr lang="en-US" dirty="0"/>
              <a:t>CH 12 -Attacks against communication networks</a:t>
            </a:r>
          </a:p>
        </p:txBody>
      </p:sp>
      <p:sp>
        <p:nvSpPr>
          <p:cNvPr id="3" name="Content Placeholder 2">
            <a:extLst>
              <a:ext uri="{FF2B5EF4-FFF2-40B4-BE49-F238E27FC236}">
                <a16:creationId xmlns:a16="http://schemas.microsoft.com/office/drawing/2014/main" id="{A5DF7D18-2B52-2782-79E2-28BF6F385D6E}"/>
              </a:ext>
            </a:extLst>
          </p:cNvPr>
          <p:cNvSpPr>
            <a:spLocks noGrp="1"/>
          </p:cNvSpPr>
          <p:nvPr>
            <p:ph idx="1"/>
          </p:nvPr>
        </p:nvSpPr>
        <p:spPr>
          <a:xfrm>
            <a:off x="1141413" y="1957646"/>
            <a:ext cx="9905999" cy="4326775"/>
          </a:xfrm>
        </p:spPr>
        <p:txBody>
          <a:bodyPr>
            <a:noAutofit/>
          </a:bodyPr>
          <a:lstStyle/>
          <a:p>
            <a:pPr algn="just"/>
            <a:r>
              <a:rPr lang="en-US" sz="1800" b="1" dirty="0"/>
              <a:t>Disclosure:</a:t>
            </a:r>
            <a:r>
              <a:rPr lang="en-US" sz="1800" dirty="0"/>
              <a:t> Release of message contents to any person or process not possessing the appropriate cryptographic key.</a:t>
            </a:r>
          </a:p>
          <a:p>
            <a:pPr algn="just"/>
            <a:r>
              <a:rPr lang="en-US" sz="1800" b="1" dirty="0"/>
              <a:t>Traffic analysis: </a:t>
            </a:r>
            <a:r>
              <a:rPr lang="en-US" sz="1800" dirty="0"/>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pPr algn="just"/>
            <a:r>
              <a:rPr lang="en-US" sz="1800" b="1" dirty="0"/>
              <a:t>Masquerade: </a:t>
            </a:r>
            <a:r>
              <a:rPr lang="en-US" sz="1800" dirty="0"/>
              <a:t>Insertion of messages into the network from a fraudulent source. This includes the creation of messages by an opponent that is purported to come from an authorized entity. Also included are fraudulent acknowledgments of message receipt or nonreceipt by someone other than the message recipient.</a:t>
            </a:r>
          </a:p>
          <a:p>
            <a:pPr algn="just"/>
            <a:r>
              <a:rPr lang="en-US" sz="1800" b="1" dirty="0"/>
              <a:t>Content modification: </a:t>
            </a:r>
            <a:r>
              <a:rPr lang="en-US" sz="1800" dirty="0"/>
              <a:t>Changes to the contents of a message, including insertion, deletion, transposition, and modification.</a:t>
            </a:r>
          </a:p>
        </p:txBody>
      </p:sp>
    </p:spTree>
    <p:extLst>
      <p:ext uri="{BB962C8B-B14F-4D97-AF65-F5344CB8AC3E}">
        <p14:creationId xmlns:p14="http://schemas.microsoft.com/office/powerpoint/2010/main" val="106678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C61A-8CA5-83E4-656A-8E3071F53742}"/>
              </a:ext>
            </a:extLst>
          </p:cNvPr>
          <p:cNvSpPr>
            <a:spLocks noGrp="1"/>
          </p:cNvSpPr>
          <p:nvPr>
            <p:ph type="title"/>
          </p:nvPr>
        </p:nvSpPr>
        <p:spPr/>
        <p:txBody>
          <a:bodyPr/>
          <a:lstStyle/>
          <a:p>
            <a:r>
              <a:rPr lang="en-US" dirty="0"/>
              <a:t> Attacks against communication networks</a:t>
            </a:r>
          </a:p>
        </p:txBody>
      </p:sp>
      <p:sp>
        <p:nvSpPr>
          <p:cNvPr id="3" name="Content Placeholder 2">
            <a:extLst>
              <a:ext uri="{FF2B5EF4-FFF2-40B4-BE49-F238E27FC236}">
                <a16:creationId xmlns:a16="http://schemas.microsoft.com/office/drawing/2014/main" id="{CB35E137-37BD-E452-43E3-A999FB988949}"/>
              </a:ext>
            </a:extLst>
          </p:cNvPr>
          <p:cNvSpPr>
            <a:spLocks noGrp="1"/>
          </p:cNvSpPr>
          <p:nvPr>
            <p:ph idx="1"/>
          </p:nvPr>
        </p:nvSpPr>
        <p:spPr/>
        <p:txBody>
          <a:bodyPr>
            <a:normAutofit fontScale="92500" lnSpcReduction="20000"/>
          </a:bodyPr>
          <a:lstStyle/>
          <a:p>
            <a:pPr algn="just"/>
            <a:r>
              <a:rPr lang="en-US" sz="2400" b="1" dirty="0"/>
              <a:t>Sequence modification: </a:t>
            </a:r>
            <a:r>
              <a:rPr lang="en-US" sz="2400" dirty="0"/>
              <a:t>Any modification to a sequence of messages between parties, including insertion, deletion, and reordering.</a:t>
            </a:r>
          </a:p>
          <a:p>
            <a:pPr algn="just"/>
            <a:r>
              <a:rPr lang="en-US" sz="2400" b="1" dirty="0"/>
              <a:t>Timing modification: </a:t>
            </a:r>
            <a:r>
              <a:rPr lang="en-US" sz="2400" dirty="0"/>
              <a:t>Delay or replay of messages. In a connection-oriented application, an entire session or sequence of messages could be a replay of some previous valid session or individual messages in the sequence could be delayed or replayed. In a connectionless application, an individual message could be delayed or replayed.</a:t>
            </a:r>
          </a:p>
          <a:p>
            <a:pPr algn="just"/>
            <a:r>
              <a:rPr lang="en-US" sz="2400" b="1" dirty="0"/>
              <a:t>Source repudiation: </a:t>
            </a:r>
            <a:r>
              <a:rPr lang="en-US" sz="2400" dirty="0"/>
              <a:t>Denial of transmission of a message by source.</a:t>
            </a:r>
          </a:p>
          <a:p>
            <a:pPr algn="just"/>
            <a:r>
              <a:rPr lang="en-US" sz="2400" b="1" dirty="0"/>
              <a:t>Destination repudiation: </a:t>
            </a:r>
            <a:r>
              <a:rPr lang="en-US" sz="2400" dirty="0"/>
              <a:t>Denial of receipt of the message by destination</a:t>
            </a:r>
          </a:p>
          <a:p>
            <a:pPr marL="0" indent="0">
              <a:buNone/>
            </a:pPr>
            <a:endParaRPr lang="en-US" dirty="0"/>
          </a:p>
        </p:txBody>
      </p:sp>
    </p:spTree>
    <p:extLst>
      <p:ext uri="{BB962C8B-B14F-4D97-AF65-F5344CB8AC3E}">
        <p14:creationId xmlns:p14="http://schemas.microsoft.com/office/powerpoint/2010/main" val="239322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938B-0D75-E552-5830-76521CB2E11A}"/>
              </a:ext>
            </a:extLst>
          </p:cNvPr>
          <p:cNvSpPr>
            <a:spLocks noGrp="1"/>
          </p:cNvSpPr>
          <p:nvPr>
            <p:ph type="title"/>
          </p:nvPr>
        </p:nvSpPr>
        <p:spPr/>
        <p:txBody>
          <a:bodyPr/>
          <a:lstStyle/>
          <a:p>
            <a:r>
              <a:rPr lang="en-US" dirty="0"/>
              <a:t>MESSAGE AUTHENTICATION REQUIREMENTS</a:t>
            </a:r>
          </a:p>
        </p:txBody>
      </p:sp>
      <p:sp>
        <p:nvSpPr>
          <p:cNvPr id="3" name="Content Placeholder 2">
            <a:extLst>
              <a:ext uri="{FF2B5EF4-FFF2-40B4-BE49-F238E27FC236}">
                <a16:creationId xmlns:a16="http://schemas.microsoft.com/office/drawing/2014/main" id="{282538F1-9B25-F8A8-49CB-1A16BE4542CD}"/>
              </a:ext>
            </a:extLst>
          </p:cNvPr>
          <p:cNvSpPr>
            <a:spLocks noGrp="1"/>
          </p:cNvSpPr>
          <p:nvPr>
            <p:ph idx="1"/>
          </p:nvPr>
        </p:nvSpPr>
        <p:spPr/>
        <p:txBody>
          <a:bodyPr>
            <a:normAutofit fontScale="77500" lnSpcReduction="20000"/>
          </a:bodyPr>
          <a:lstStyle/>
          <a:p>
            <a:r>
              <a:rPr lang="en-US" dirty="0"/>
              <a:t>Measures to deal with the first two attacks are in the realm of message confidentiality and are dealt with in Part One. </a:t>
            </a:r>
          </a:p>
          <a:p>
            <a:r>
              <a:rPr lang="en-US" dirty="0"/>
              <a:t>Measures to deal with items (3) through (6) in the foregoing list are generally regarded as message authentication. </a:t>
            </a:r>
          </a:p>
          <a:p>
            <a:r>
              <a:rPr lang="en-US" dirty="0"/>
              <a:t>Mechanisms for dealing specifically with item (7) come under the heading of digital signatures. </a:t>
            </a:r>
          </a:p>
          <a:p>
            <a:r>
              <a:rPr lang="en-US" dirty="0"/>
              <a:t>Generally, a digital signature technique will also counter some or all of the attacks listed under items (3) through (6). </a:t>
            </a:r>
          </a:p>
          <a:p>
            <a:r>
              <a:rPr lang="en-US" dirty="0"/>
              <a:t>Dealing with the item (8) may require a combination of the use of digital signatures and a protocol designed to counter this attack.</a:t>
            </a:r>
          </a:p>
        </p:txBody>
      </p:sp>
    </p:spTree>
    <p:extLst>
      <p:ext uri="{BB962C8B-B14F-4D97-AF65-F5344CB8AC3E}">
        <p14:creationId xmlns:p14="http://schemas.microsoft.com/office/powerpoint/2010/main" val="211989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F24A-09DB-540B-B8EC-2CE18994B500}"/>
              </a:ext>
            </a:extLst>
          </p:cNvPr>
          <p:cNvSpPr>
            <a:spLocks noGrp="1"/>
          </p:cNvSpPr>
          <p:nvPr>
            <p:ph type="title"/>
          </p:nvPr>
        </p:nvSpPr>
        <p:spPr/>
        <p:txBody>
          <a:bodyPr/>
          <a:lstStyle/>
          <a:p>
            <a:r>
              <a:rPr lang="en-US" dirty="0"/>
              <a:t>MESSAGE AUTHENTICATION FUNCTIONS</a:t>
            </a:r>
          </a:p>
        </p:txBody>
      </p:sp>
      <p:sp>
        <p:nvSpPr>
          <p:cNvPr id="3" name="Content Placeholder 2">
            <a:extLst>
              <a:ext uri="{FF2B5EF4-FFF2-40B4-BE49-F238E27FC236}">
                <a16:creationId xmlns:a16="http://schemas.microsoft.com/office/drawing/2014/main" id="{EA7E8C91-137B-64A2-66FE-77B67B2C301C}"/>
              </a:ext>
            </a:extLst>
          </p:cNvPr>
          <p:cNvSpPr>
            <a:spLocks noGrp="1"/>
          </p:cNvSpPr>
          <p:nvPr>
            <p:ph idx="1"/>
          </p:nvPr>
        </p:nvSpPr>
        <p:spPr/>
        <p:txBody>
          <a:bodyPr>
            <a:normAutofit lnSpcReduction="10000"/>
          </a:bodyPr>
          <a:lstStyle/>
          <a:p>
            <a:pPr algn="just"/>
            <a:r>
              <a:rPr lang="en-US" sz="2800" b="1" dirty="0"/>
              <a:t>Hash function: </a:t>
            </a:r>
            <a:r>
              <a:rPr lang="en-US" dirty="0"/>
              <a:t>A function that maps a message of any length into a fixed-length hash value, which serves as the authenticator</a:t>
            </a:r>
          </a:p>
          <a:p>
            <a:pPr algn="just"/>
            <a:r>
              <a:rPr lang="en-US" sz="2800" b="1" dirty="0"/>
              <a:t>Message encryption: </a:t>
            </a:r>
            <a:r>
              <a:rPr lang="en-US" dirty="0"/>
              <a:t>The ciphertext of the entire message serves as its authenticator</a:t>
            </a:r>
          </a:p>
          <a:p>
            <a:pPr algn="just"/>
            <a:r>
              <a:rPr lang="en-US" sz="2800" b="1" dirty="0"/>
              <a:t>Message Authentication Code (MAC): </a:t>
            </a:r>
            <a:r>
              <a:rPr lang="en-US" dirty="0"/>
              <a:t>A function of the message and a secret key that produces a fixed-length value that serves as the authenticator</a:t>
            </a:r>
          </a:p>
        </p:txBody>
      </p:sp>
    </p:spTree>
    <p:extLst>
      <p:ext uri="{BB962C8B-B14F-4D97-AF65-F5344CB8AC3E}">
        <p14:creationId xmlns:p14="http://schemas.microsoft.com/office/powerpoint/2010/main" val="899404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03A6-74AC-F32E-9454-A52BF2653CAD}"/>
              </a:ext>
            </a:extLst>
          </p:cNvPr>
          <p:cNvSpPr>
            <a:spLocks noGrp="1"/>
          </p:cNvSpPr>
          <p:nvPr>
            <p:ph type="title"/>
          </p:nvPr>
        </p:nvSpPr>
        <p:spPr/>
        <p:txBody>
          <a:bodyPr/>
          <a:lstStyle/>
          <a:p>
            <a:r>
              <a:rPr lang="en-US" dirty="0"/>
              <a:t>Message Encryption</a:t>
            </a:r>
          </a:p>
        </p:txBody>
      </p:sp>
      <p:sp>
        <p:nvSpPr>
          <p:cNvPr id="3" name="Content Placeholder 2">
            <a:extLst>
              <a:ext uri="{FF2B5EF4-FFF2-40B4-BE49-F238E27FC236}">
                <a16:creationId xmlns:a16="http://schemas.microsoft.com/office/drawing/2014/main" id="{C575579C-A356-C9C3-168D-3F8582B7ACBE}"/>
              </a:ext>
            </a:extLst>
          </p:cNvPr>
          <p:cNvSpPr>
            <a:spLocks noGrp="1"/>
          </p:cNvSpPr>
          <p:nvPr>
            <p:ph idx="1"/>
          </p:nvPr>
        </p:nvSpPr>
        <p:spPr>
          <a:xfrm>
            <a:off x="3882044" y="2249487"/>
            <a:ext cx="3998421" cy="3541714"/>
          </a:xfrm>
        </p:spPr>
        <p:txBody>
          <a:bodyPr>
            <a:normAutofit/>
          </a:bodyPr>
          <a:lstStyle/>
          <a:p>
            <a:pPr algn="just">
              <a:lnSpc>
                <a:spcPct val="250000"/>
              </a:lnSpc>
            </a:pPr>
            <a:r>
              <a:rPr lang="en-US" dirty="0"/>
              <a:t>SYMMETRIC ENCRYPTION</a:t>
            </a:r>
          </a:p>
          <a:p>
            <a:pPr algn="just">
              <a:lnSpc>
                <a:spcPct val="250000"/>
              </a:lnSpc>
            </a:pPr>
            <a:r>
              <a:rPr lang="en-US" dirty="0"/>
              <a:t>PUBLIC-KEY ENCRYPTION</a:t>
            </a:r>
          </a:p>
        </p:txBody>
      </p:sp>
    </p:spTree>
    <p:extLst>
      <p:ext uri="{BB962C8B-B14F-4D97-AF65-F5344CB8AC3E}">
        <p14:creationId xmlns:p14="http://schemas.microsoft.com/office/powerpoint/2010/main" val="84946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395B-F44F-2FD5-C105-6DC7D638E576}"/>
              </a:ext>
            </a:extLst>
          </p:cNvPr>
          <p:cNvSpPr>
            <a:spLocks noGrp="1"/>
          </p:cNvSpPr>
          <p:nvPr>
            <p:ph type="title"/>
          </p:nvPr>
        </p:nvSpPr>
        <p:spPr/>
        <p:txBody>
          <a:bodyPr/>
          <a:lstStyle/>
          <a:p>
            <a:r>
              <a:rPr lang="en-US" dirty="0"/>
              <a:t>TIMING ATTACKS</a:t>
            </a:r>
          </a:p>
        </p:txBody>
      </p:sp>
      <p:sp>
        <p:nvSpPr>
          <p:cNvPr id="3" name="Content Placeholder 2">
            <a:extLst>
              <a:ext uri="{FF2B5EF4-FFF2-40B4-BE49-F238E27FC236}">
                <a16:creationId xmlns:a16="http://schemas.microsoft.com/office/drawing/2014/main" id="{2158061B-9323-FC6A-B8C6-5BD536A5B188}"/>
              </a:ext>
            </a:extLst>
          </p:cNvPr>
          <p:cNvSpPr>
            <a:spLocks noGrp="1"/>
          </p:cNvSpPr>
          <p:nvPr>
            <p:ph idx="1"/>
          </p:nvPr>
        </p:nvSpPr>
        <p:spPr/>
        <p:txBody>
          <a:bodyPr>
            <a:normAutofit/>
          </a:bodyPr>
          <a:lstStyle/>
          <a:p>
            <a:r>
              <a:rPr lang="en-US" dirty="0"/>
              <a:t>A timing attack is somewhat analogous to a burglar guessing the combination of a safe by observing how long it takes for someone to turn the dial from number to number.</a:t>
            </a:r>
          </a:p>
          <a:p>
            <a:r>
              <a:rPr lang="en-US" dirty="0"/>
              <a:t>Timing attacks are applicable not just to RSA, but to other public-key cryptography systems. </a:t>
            </a:r>
          </a:p>
          <a:p>
            <a:r>
              <a:rPr lang="en-US" dirty="0"/>
              <a:t>This attack is alarming for two reasons: It comes from a completely unexpected direction, and it is a ciphertext only attack</a:t>
            </a:r>
          </a:p>
        </p:txBody>
      </p:sp>
    </p:spTree>
    <p:extLst>
      <p:ext uri="{BB962C8B-B14F-4D97-AF65-F5344CB8AC3E}">
        <p14:creationId xmlns:p14="http://schemas.microsoft.com/office/powerpoint/2010/main" val="382015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E89E-8DE2-255D-9C79-A8271A633C3E}"/>
              </a:ext>
            </a:extLst>
          </p:cNvPr>
          <p:cNvSpPr>
            <a:spLocks noGrp="1"/>
          </p:cNvSpPr>
          <p:nvPr>
            <p:ph type="title"/>
          </p:nvPr>
        </p:nvSpPr>
        <p:spPr/>
        <p:txBody>
          <a:bodyPr/>
          <a:lstStyle/>
          <a:p>
            <a:r>
              <a:rPr lang="en-US" dirty="0"/>
              <a:t>Countermeasures of timing attack</a:t>
            </a:r>
          </a:p>
        </p:txBody>
      </p:sp>
      <p:sp>
        <p:nvSpPr>
          <p:cNvPr id="3" name="Content Placeholder 2">
            <a:extLst>
              <a:ext uri="{FF2B5EF4-FFF2-40B4-BE49-F238E27FC236}">
                <a16:creationId xmlns:a16="http://schemas.microsoft.com/office/drawing/2014/main" id="{50355EBC-94E7-78D7-B30E-26BEF31D7354}"/>
              </a:ext>
            </a:extLst>
          </p:cNvPr>
          <p:cNvSpPr>
            <a:spLocks noGrp="1"/>
          </p:cNvSpPr>
          <p:nvPr>
            <p:ph idx="1"/>
          </p:nvPr>
        </p:nvSpPr>
        <p:spPr/>
        <p:txBody>
          <a:bodyPr>
            <a:normAutofit fontScale="85000" lnSpcReduction="10000"/>
          </a:bodyPr>
          <a:lstStyle/>
          <a:p>
            <a:r>
              <a:rPr lang="en-US" b="1" dirty="0"/>
              <a:t>Constant exponentiation time: </a:t>
            </a:r>
            <a:r>
              <a:rPr lang="en-US" dirty="0"/>
              <a:t>Ensure that all exponentiations take the same amount of time before returning a result. This is a simple fix but does degrade performance.</a:t>
            </a:r>
          </a:p>
          <a:p>
            <a:r>
              <a:rPr lang="en-US" b="1" dirty="0"/>
              <a:t>Random delay: </a:t>
            </a:r>
            <a:r>
              <a:rPr lang="en-US" dirty="0"/>
              <a:t>Better performance could be achieved by adding a random delay to the exponentiation algorithm to confuse the timing attack. Kocher points out that if defenders don’t add enough noise, attackers could still succeed by collecting additional measurements to compensate for the random delays.</a:t>
            </a:r>
          </a:p>
          <a:p>
            <a:r>
              <a:rPr lang="en-US" b="1" dirty="0"/>
              <a:t>Blinding: </a:t>
            </a:r>
            <a:r>
              <a:rPr lang="en-US" dirty="0"/>
              <a:t>Multiply the ciphertext by a random number before performing exponentiation. This process prevents the attacker from knowing what ciphertext bits are being processed inside the computer and therefore prevents the bit-by-bit analysis essential to the timing attack.</a:t>
            </a:r>
          </a:p>
        </p:txBody>
      </p:sp>
    </p:spTree>
    <p:extLst>
      <p:ext uri="{BB962C8B-B14F-4D97-AF65-F5344CB8AC3E}">
        <p14:creationId xmlns:p14="http://schemas.microsoft.com/office/powerpoint/2010/main" val="401314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ABE-B1B8-F17B-91AA-B934F6796430}"/>
              </a:ext>
            </a:extLst>
          </p:cNvPr>
          <p:cNvSpPr>
            <a:spLocks noGrp="1"/>
          </p:cNvSpPr>
          <p:nvPr>
            <p:ph type="title"/>
          </p:nvPr>
        </p:nvSpPr>
        <p:spPr/>
        <p:txBody>
          <a:bodyPr/>
          <a:lstStyle/>
          <a:p>
            <a:r>
              <a:rPr lang="en-US" dirty="0"/>
              <a:t>FAULT-BASED ATTACK</a:t>
            </a:r>
          </a:p>
        </p:txBody>
      </p:sp>
      <p:sp>
        <p:nvSpPr>
          <p:cNvPr id="3" name="Content Placeholder 2">
            <a:extLst>
              <a:ext uri="{FF2B5EF4-FFF2-40B4-BE49-F238E27FC236}">
                <a16:creationId xmlns:a16="http://schemas.microsoft.com/office/drawing/2014/main" id="{50D28B92-910F-8D6F-616A-7EB26EC555EC}"/>
              </a:ext>
            </a:extLst>
          </p:cNvPr>
          <p:cNvSpPr>
            <a:spLocks noGrp="1"/>
          </p:cNvSpPr>
          <p:nvPr>
            <p:ph idx="1"/>
          </p:nvPr>
        </p:nvSpPr>
        <p:spPr/>
        <p:txBody>
          <a:bodyPr>
            <a:normAutofit fontScale="92500" lnSpcReduction="10000"/>
          </a:bodyPr>
          <a:lstStyle/>
          <a:p>
            <a:r>
              <a:rPr lang="en-US" dirty="0"/>
              <a:t>Still another unorthodox approach to attacking RSA is reported in [PELL10]. </a:t>
            </a:r>
          </a:p>
          <a:p>
            <a:r>
              <a:rPr lang="en-US" dirty="0"/>
              <a:t>The approach is an attack on a processor that is generating RSA digital signatures. </a:t>
            </a:r>
          </a:p>
          <a:p>
            <a:r>
              <a:rPr lang="en-US" dirty="0"/>
              <a:t>The attack induces faults in the signature computation by reducing the power to the processor. The faults cause the software to produce invalid signatures, which can then be analyzed by the attacker to recover the private key. </a:t>
            </a:r>
          </a:p>
          <a:p>
            <a:r>
              <a:rPr lang="en-US" dirty="0"/>
              <a:t>The authors show how such an analysis can be done and then demonstrate it by extracting a 1024-bit private RSA key in approximately 100 hours, using a commercially available microprocessor</a:t>
            </a:r>
          </a:p>
        </p:txBody>
      </p:sp>
    </p:spTree>
    <p:extLst>
      <p:ext uri="{BB962C8B-B14F-4D97-AF65-F5344CB8AC3E}">
        <p14:creationId xmlns:p14="http://schemas.microsoft.com/office/powerpoint/2010/main" val="167325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4649-A8CE-4683-6F60-FD2FD39BE9E4}"/>
              </a:ext>
            </a:extLst>
          </p:cNvPr>
          <p:cNvSpPr>
            <a:spLocks noGrp="1"/>
          </p:cNvSpPr>
          <p:nvPr>
            <p:ph type="title"/>
          </p:nvPr>
        </p:nvSpPr>
        <p:spPr/>
        <p:txBody>
          <a:bodyPr/>
          <a:lstStyle/>
          <a:p>
            <a:r>
              <a:rPr lang="en-US" dirty="0"/>
              <a:t>CHOSEN CIPHERTEXT ATTACK AND OPTIMAL ASYMMETRIC ENCRYPTION PADDING</a:t>
            </a:r>
          </a:p>
        </p:txBody>
      </p:sp>
      <p:pic>
        <p:nvPicPr>
          <p:cNvPr id="5" name="Content Placeholder 4">
            <a:extLst>
              <a:ext uri="{FF2B5EF4-FFF2-40B4-BE49-F238E27FC236}">
                <a16:creationId xmlns:a16="http://schemas.microsoft.com/office/drawing/2014/main" id="{AECE1C8D-696D-42DE-6E2F-5462D185D677}"/>
              </a:ext>
            </a:extLst>
          </p:cNvPr>
          <p:cNvPicPr>
            <a:picLocks noGrp="1" noChangeAspect="1"/>
          </p:cNvPicPr>
          <p:nvPr>
            <p:ph idx="1"/>
          </p:nvPr>
        </p:nvPicPr>
        <p:blipFill>
          <a:blip r:embed="rId2">
            <a:duotone>
              <a:prstClr val="black"/>
              <a:schemeClr val="accent6">
                <a:tint val="45000"/>
                <a:satMod val="400000"/>
              </a:schemeClr>
            </a:duotone>
          </a:blip>
          <a:stretch>
            <a:fillRect/>
          </a:stretch>
        </p:blipFill>
        <p:spPr>
          <a:xfrm>
            <a:off x="2057400" y="2203397"/>
            <a:ext cx="8167255" cy="2752745"/>
          </a:xfrm>
        </p:spPr>
      </p:pic>
      <p:sp>
        <p:nvSpPr>
          <p:cNvPr id="7" name="TextBox 6">
            <a:extLst>
              <a:ext uri="{FF2B5EF4-FFF2-40B4-BE49-F238E27FC236}">
                <a16:creationId xmlns:a16="http://schemas.microsoft.com/office/drawing/2014/main" id="{7D2B56B4-60E8-3158-F4FE-EBE469307BC3}"/>
              </a:ext>
            </a:extLst>
          </p:cNvPr>
          <p:cNvSpPr txBox="1"/>
          <p:nvPr/>
        </p:nvSpPr>
        <p:spPr>
          <a:xfrm>
            <a:off x="2024149" y="5062451"/>
            <a:ext cx="8233755"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Therefore, Y = (2M) mod n. From this, we can deduce M. </a:t>
            </a:r>
          </a:p>
          <a:p>
            <a:pPr marL="285750" indent="-285750" algn="just">
              <a:buFont typeface="Arial" panose="020B0604020202020204" pitchFamily="34" charset="0"/>
              <a:buChar char="•"/>
            </a:pPr>
            <a:r>
              <a:rPr lang="en-US" dirty="0"/>
              <a:t>To overcome this simple attack, practical RSA-based cryptosystems randomly pad the plaintext prior to encryption. Optimal Asymmetric Encryption Padding (OAEP)</a:t>
            </a:r>
          </a:p>
        </p:txBody>
      </p:sp>
    </p:spTree>
    <p:extLst>
      <p:ext uri="{BB962C8B-B14F-4D97-AF65-F5344CB8AC3E}">
        <p14:creationId xmlns:p14="http://schemas.microsoft.com/office/powerpoint/2010/main" val="206620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5117-931C-C30F-FE32-B836F3A5D875}"/>
              </a:ext>
            </a:extLst>
          </p:cNvPr>
          <p:cNvSpPr>
            <a:spLocks noGrp="1"/>
          </p:cNvSpPr>
          <p:nvPr>
            <p:ph type="title"/>
          </p:nvPr>
        </p:nvSpPr>
        <p:spPr>
          <a:xfrm>
            <a:off x="1160809" y="614362"/>
            <a:ext cx="9905998" cy="1478570"/>
          </a:xfrm>
        </p:spPr>
        <p:txBody>
          <a:bodyPr/>
          <a:lstStyle/>
          <a:p>
            <a:r>
              <a:rPr lang="en-US" dirty="0"/>
              <a:t>CH 11 - Cryptographic Hash Functions</a:t>
            </a:r>
          </a:p>
        </p:txBody>
      </p:sp>
      <p:sp>
        <p:nvSpPr>
          <p:cNvPr id="3" name="Content Placeholder 2">
            <a:extLst>
              <a:ext uri="{FF2B5EF4-FFF2-40B4-BE49-F238E27FC236}">
                <a16:creationId xmlns:a16="http://schemas.microsoft.com/office/drawing/2014/main" id="{8795AC23-E8E4-AC26-2F94-72747455A2EE}"/>
              </a:ext>
            </a:extLst>
          </p:cNvPr>
          <p:cNvSpPr>
            <a:spLocks noGrp="1"/>
          </p:cNvSpPr>
          <p:nvPr>
            <p:ph idx="1"/>
          </p:nvPr>
        </p:nvSpPr>
        <p:spPr>
          <a:xfrm>
            <a:off x="1437898" y="1925492"/>
            <a:ext cx="8520545" cy="1732105"/>
          </a:xfrm>
        </p:spPr>
        <p:txBody>
          <a:bodyPr>
            <a:normAutofit fontScale="92500" lnSpcReduction="20000"/>
          </a:bodyPr>
          <a:lstStyle/>
          <a:p>
            <a:pPr algn="just"/>
            <a:r>
              <a:rPr lang="en-US" sz="1800" dirty="0">
                <a:effectLst>
                  <a:outerShdw blurRad="38100" dist="38100" dir="2700000" algn="tl">
                    <a:srgbClr val="000000">
                      <a:alpha val="43137"/>
                    </a:srgbClr>
                  </a:outerShdw>
                </a:effectLst>
              </a:rPr>
              <a:t>A hash function H accepts a variable-length block of data M as input and produces a fixed-size hash value h = H(M).</a:t>
            </a:r>
          </a:p>
          <a:p>
            <a:pPr algn="just"/>
            <a:r>
              <a:rPr lang="en-US" sz="1800" dirty="0">
                <a:effectLst>
                  <a:outerShdw blurRad="38100" dist="38100" dir="2700000" algn="tl">
                    <a:srgbClr val="000000">
                      <a:alpha val="43137"/>
                    </a:srgbClr>
                  </a:outerShdw>
                </a:effectLst>
              </a:rPr>
              <a:t>In general terms, the principal object of a hash function is data integrity.</a:t>
            </a:r>
          </a:p>
          <a:p>
            <a:pPr algn="just"/>
            <a:r>
              <a:rPr lang="en-US" sz="1800" dirty="0">
                <a:effectLst>
                  <a:outerShdw blurRad="38100" dist="38100" dir="2700000" algn="tl">
                    <a:srgbClr val="000000">
                      <a:alpha val="43137"/>
                    </a:srgbClr>
                  </a:outerShdw>
                </a:effectLst>
              </a:rPr>
              <a:t>The kind of hash function needed for security applications is referred to as a cryptographic hash function. </a:t>
            </a:r>
          </a:p>
        </p:txBody>
      </p:sp>
      <p:pic>
        <p:nvPicPr>
          <p:cNvPr id="5" name="Picture 4">
            <a:extLst>
              <a:ext uri="{FF2B5EF4-FFF2-40B4-BE49-F238E27FC236}">
                <a16:creationId xmlns:a16="http://schemas.microsoft.com/office/drawing/2014/main" id="{73CBB7A0-5F77-97BD-3B84-6698E28BC5B6}"/>
              </a:ext>
            </a:extLst>
          </p:cNvPr>
          <p:cNvPicPr>
            <a:picLocks noChangeAspect="1"/>
          </p:cNvPicPr>
          <p:nvPr/>
        </p:nvPicPr>
        <p:blipFill>
          <a:blip r:embed="rId2">
            <a:grayscl/>
          </a:blip>
          <a:stretch>
            <a:fillRect/>
          </a:stretch>
        </p:blipFill>
        <p:spPr>
          <a:xfrm>
            <a:off x="3474516" y="3657598"/>
            <a:ext cx="5278583" cy="2759826"/>
          </a:xfrm>
          <a:prstGeom prst="rect">
            <a:avLst/>
          </a:prstGeom>
        </p:spPr>
      </p:pic>
    </p:spTree>
    <p:extLst>
      <p:ext uri="{BB962C8B-B14F-4D97-AF65-F5344CB8AC3E}">
        <p14:creationId xmlns:p14="http://schemas.microsoft.com/office/powerpoint/2010/main" val="71695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507D-2B20-8CD3-38CF-434EF21C2466}"/>
              </a:ext>
            </a:extLst>
          </p:cNvPr>
          <p:cNvSpPr>
            <a:spLocks noGrp="1"/>
          </p:cNvSpPr>
          <p:nvPr>
            <p:ph type="title"/>
          </p:nvPr>
        </p:nvSpPr>
        <p:spPr>
          <a:xfrm>
            <a:off x="1141413" y="344201"/>
            <a:ext cx="9905998" cy="1478570"/>
          </a:xfrm>
        </p:spPr>
        <p:txBody>
          <a:bodyPr/>
          <a:lstStyle/>
          <a:p>
            <a:r>
              <a:rPr lang="en-US" dirty="0"/>
              <a:t>APPLICATIONS OF CRYPTOGRAPHIC HASH FUNCTIONS</a:t>
            </a:r>
          </a:p>
        </p:txBody>
      </p:sp>
      <p:pic>
        <p:nvPicPr>
          <p:cNvPr id="5" name="Content Placeholder 4">
            <a:extLst>
              <a:ext uri="{FF2B5EF4-FFF2-40B4-BE49-F238E27FC236}">
                <a16:creationId xmlns:a16="http://schemas.microsoft.com/office/drawing/2014/main" id="{65758A8B-CA08-C25F-3F5B-EE33DFD3914A}"/>
              </a:ext>
            </a:extLst>
          </p:cNvPr>
          <p:cNvPicPr>
            <a:picLocks noGrp="1" noChangeAspect="1"/>
          </p:cNvPicPr>
          <p:nvPr>
            <p:ph idx="1"/>
          </p:nvPr>
        </p:nvPicPr>
        <p:blipFill>
          <a:blip r:embed="rId2">
            <a:grayscl/>
          </a:blip>
          <a:stretch>
            <a:fillRect/>
          </a:stretch>
        </p:blipFill>
        <p:spPr>
          <a:xfrm>
            <a:off x="2855423" y="1911928"/>
            <a:ext cx="6916188" cy="4601872"/>
          </a:xfrm>
        </p:spPr>
      </p:pic>
    </p:spTree>
    <p:extLst>
      <p:ext uri="{BB962C8B-B14F-4D97-AF65-F5344CB8AC3E}">
        <p14:creationId xmlns:p14="http://schemas.microsoft.com/office/powerpoint/2010/main" val="3576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D64C-1C84-553A-64A8-8D7230001D3E}"/>
              </a:ext>
            </a:extLst>
          </p:cNvPr>
          <p:cNvSpPr>
            <a:spLocks noGrp="1"/>
          </p:cNvSpPr>
          <p:nvPr>
            <p:ph type="title"/>
          </p:nvPr>
        </p:nvSpPr>
        <p:spPr/>
        <p:txBody>
          <a:bodyPr/>
          <a:lstStyle/>
          <a:p>
            <a:r>
              <a:rPr lang="en-US" dirty="0"/>
              <a:t>Message Authentication</a:t>
            </a:r>
          </a:p>
        </p:txBody>
      </p:sp>
      <p:sp>
        <p:nvSpPr>
          <p:cNvPr id="3" name="Content Placeholder 2">
            <a:extLst>
              <a:ext uri="{FF2B5EF4-FFF2-40B4-BE49-F238E27FC236}">
                <a16:creationId xmlns:a16="http://schemas.microsoft.com/office/drawing/2014/main" id="{F4A1D716-883E-60BD-2298-A72A34C6AF64}"/>
              </a:ext>
            </a:extLst>
          </p:cNvPr>
          <p:cNvSpPr>
            <a:spLocks noGrp="1"/>
          </p:cNvSpPr>
          <p:nvPr>
            <p:ph idx="1"/>
          </p:nvPr>
        </p:nvSpPr>
        <p:spPr/>
        <p:txBody>
          <a:bodyPr/>
          <a:lstStyle/>
          <a:p>
            <a:r>
              <a:rPr lang="en-US" dirty="0"/>
              <a:t>Message authentication is a mechanism or service used to verify the integrity of a message. </a:t>
            </a:r>
          </a:p>
          <a:p>
            <a:r>
              <a:rPr lang="en-US" dirty="0"/>
              <a:t>Message authentication assures that data received are exactly as sent (i.e., there is no modification, insertion, deletion, or replay). </a:t>
            </a:r>
          </a:p>
        </p:txBody>
      </p:sp>
    </p:spTree>
    <p:extLst>
      <p:ext uri="{BB962C8B-B14F-4D97-AF65-F5344CB8AC3E}">
        <p14:creationId xmlns:p14="http://schemas.microsoft.com/office/powerpoint/2010/main" val="223692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1794</Words>
  <Application>Microsoft Office PowerPoint</Application>
  <PresentationFormat>Widescreen</PresentationFormat>
  <Paragraphs>84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Tw Cen MT</vt:lpstr>
      <vt:lpstr>Circuit</vt:lpstr>
      <vt:lpstr>CH 09 - RSA Processing of Multiple Blocks</vt:lpstr>
      <vt:lpstr>The Security of RSA</vt:lpstr>
      <vt:lpstr>TIMING ATTACKS</vt:lpstr>
      <vt:lpstr>Countermeasures of timing attack</vt:lpstr>
      <vt:lpstr>FAULT-BASED ATTACK</vt:lpstr>
      <vt:lpstr>CHOSEN CIPHERTEXT ATTACK AND OPTIMAL ASYMMETRIC ENCRYPTION PADDING</vt:lpstr>
      <vt:lpstr>CH 11 - Cryptographic Hash Functions</vt:lpstr>
      <vt:lpstr>APPLICATIONS OF CRYPTOGRAPHIC HASH FUNCTIONS</vt:lpstr>
      <vt:lpstr>Message Authentication</vt:lpstr>
      <vt:lpstr>variety of ways in which a hash code can be used to provide message authentication</vt:lpstr>
      <vt:lpstr>variety of ways in which a hash code can be used to provide message authentication</vt:lpstr>
      <vt:lpstr>PowerPoint Presentation</vt:lpstr>
      <vt:lpstr>message authentication code (MAC)</vt:lpstr>
      <vt:lpstr>Digital Signatures</vt:lpstr>
      <vt:lpstr>Digital Signatures</vt:lpstr>
      <vt:lpstr>Other Applications of Hash function</vt:lpstr>
      <vt:lpstr>TWO SIMPLE HASH FUNCTIONS</vt:lpstr>
      <vt:lpstr>PowerPoint Presentation</vt:lpstr>
      <vt:lpstr>a simple XOR or rotated XOR (RXOR) is insufficient</vt:lpstr>
      <vt:lpstr>PowerPoint Presentation</vt:lpstr>
      <vt:lpstr>Cipher Block Chaining (CBC) Mode</vt:lpstr>
      <vt:lpstr>CH 12 -Attacks against communication networks</vt:lpstr>
      <vt:lpstr> Attacks against communication networks</vt:lpstr>
      <vt:lpstr>MESSAGE AUTHENTICATION REQUIREMENTS</vt:lpstr>
      <vt:lpstr>MESSAGE AUTHENTICATION FUNCTIONS</vt:lpstr>
      <vt:lpstr>Message Encryption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Tuhinansu Pradhan</dc:creator>
  <cp:lastModifiedBy>Tuhinansu Pradhan</cp:lastModifiedBy>
  <cp:revision>7</cp:revision>
  <dcterms:created xsi:type="dcterms:W3CDTF">2022-07-17T17:21:10Z</dcterms:created>
  <dcterms:modified xsi:type="dcterms:W3CDTF">2022-07-17T18:34:39Z</dcterms:modified>
</cp:coreProperties>
</file>