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1" r:id="rId3"/>
    <p:sldId id="273" r:id="rId4"/>
    <p:sldId id="261" r:id="rId5"/>
    <p:sldId id="275" r:id="rId6"/>
    <p:sldId id="276" r:id="rId7"/>
    <p:sldId id="262" r:id="rId8"/>
    <p:sldId id="263" r:id="rId9"/>
    <p:sldId id="278" r:id="rId10"/>
    <p:sldId id="279" r:id="rId11"/>
    <p:sldId id="288" r:id="rId12"/>
    <p:sldId id="256" r:id="rId13"/>
    <p:sldId id="258" r:id="rId14"/>
    <p:sldId id="259" r:id="rId15"/>
    <p:sldId id="260" r:id="rId16"/>
    <p:sldId id="268" r:id="rId17"/>
    <p:sldId id="290" r:id="rId18"/>
    <p:sldId id="283" r:id="rId19"/>
    <p:sldId id="284" r:id="rId20"/>
    <p:sldId id="274"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82094E-B71D-49B0-BF9B-888381D59860}"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2094E-B71D-49B0-BF9B-888381D59860}"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2094E-B71D-49B0-BF9B-888381D59860}"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2094E-B71D-49B0-BF9B-888381D59860}"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82094E-B71D-49B0-BF9B-888381D59860}"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82094E-B71D-49B0-BF9B-888381D59860}"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82094E-B71D-49B0-BF9B-888381D59860}" type="datetimeFigureOut">
              <a:rPr lang="en-US" smtClean="0"/>
              <a:pPr/>
              <a:t>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82094E-B71D-49B0-BF9B-888381D59860}" type="datetimeFigureOut">
              <a:rPr lang="en-US" smtClean="0"/>
              <a:pPr/>
              <a:t>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2094E-B71D-49B0-BF9B-888381D59860}" type="datetimeFigureOut">
              <a:rPr lang="en-US" smtClean="0"/>
              <a:pPr/>
              <a:t>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2094E-B71D-49B0-BF9B-888381D59860}"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2094E-B71D-49B0-BF9B-888381D59860}"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219A9-26C8-46AF-9CA8-936784EF33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2094E-B71D-49B0-BF9B-888381D59860}" type="datetimeFigureOut">
              <a:rPr lang="en-US" smtClean="0"/>
              <a:pPr/>
              <a:t>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219A9-26C8-46AF-9CA8-936784EF33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tp://github.com/balicea/" TargetMode="Externa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838199"/>
          </a:xfrm>
        </p:spPr>
        <p:txBody>
          <a:bodyPr>
            <a:normAutofit/>
          </a:bodyPr>
          <a:lstStyle/>
          <a:p>
            <a:r>
              <a:rPr lang="en-US" sz="4000" b="1" dirty="0" smtClean="0">
                <a:latin typeface="Arial Narrow" pitchFamily="34" charset="0"/>
                <a:cs typeface="Times New Roman" pitchFamily="18" charset="0"/>
              </a:rPr>
              <a:t>Contextual Geometric Structures</a:t>
            </a:r>
            <a:endParaRPr lang="en-US" sz="4000" b="1" dirty="0">
              <a:latin typeface="Arial Narrow" pitchFamily="34" charset="0"/>
              <a:cs typeface="Times New Roman" pitchFamily="18" charset="0"/>
            </a:endParaRPr>
          </a:p>
        </p:txBody>
      </p:sp>
      <p:sp>
        <p:nvSpPr>
          <p:cNvPr id="3" name="Subtitle 2"/>
          <p:cNvSpPr>
            <a:spLocks noGrp="1"/>
          </p:cNvSpPr>
          <p:nvPr>
            <p:ph type="subTitle" idx="1"/>
          </p:nvPr>
        </p:nvSpPr>
        <p:spPr>
          <a:xfrm>
            <a:off x="1295400" y="990599"/>
            <a:ext cx="6400800" cy="990600"/>
          </a:xfrm>
        </p:spPr>
        <p:txBody>
          <a:bodyPr>
            <a:normAutofit/>
          </a:bodyPr>
          <a:lstStyle/>
          <a:p>
            <a:pPr>
              <a:spcBef>
                <a:spcPts val="0"/>
              </a:spcBef>
            </a:pPr>
            <a:r>
              <a:rPr lang="en-US" sz="2800" b="1" dirty="0" smtClean="0">
                <a:solidFill>
                  <a:schemeClr val="tx1"/>
                </a:solidFill>
                <a:latin typeface="Arial Narrow" panose="020B0606020202030204" pitchFamily="34" charset="0"/>
              </a:rPr>
              <a:t>abstractions </a:t>
            </a:r>
            <a:r>
              <a:rPr lang="en-US" sz="2800" b="1" dirty="0">
                <a:solidFill>
                  <a:schemeClr val="tx1"/>
                </a:solidFill>
                <a:latin typeface="Arial Narrow" panose="020B0606020202030204" pitchFamily="34" charset="0"/>
              </a:rPr>
              <a:t>of cognition and culture</a:t>
            </a:r>
          </a:p>
        </p:txBody>
      </p:sp>
      <p:sp>
        <p:nvSpPr>
          <p:cNvPr id="4" name="Subtitle 2"/>
          <p:cNvSpPr txBox="1">
            <a:spLocks/>
          </p:cNvSpPr>
          <p:nvPr/>
        </p:nvSpPr>
        <p:spPr>
          <a:xfrm>
            <a:off x="1524000" y="5791200"/>
            <a:ext cx="6400800" cy="838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Aft>
                <a:spcPts val="0"/>
              </a:spcAft>
              <a:buClrTx/>
              <a:buSzTx/>
              <a:buFont typeface="Arial" pitchFamily="34" charset="0"/>
              <a:buNone/>
              <a:tabLst/>
              <a:defRPr/>
            </a:pPr>
            <a:r>
              <a:rPr kumimoji="0" lang="en-US" sz="2400" b="1" i="0" u="none" strike="noStrike" kern="1200" cap="none" spc="0" normalizeH="0" baseline="0" noProof="0" dirty="0" err="1" smtClean="0">
                <a:ln>
                  <a:noFill/>
                </a:ln>
                <a:solidFill>
                  <a:schemeClr val="tx1"/>
                </a:solidFill>
                <a:effectLst/>
                <a:uLnTx/>
                <a:uFillTx/>
                <a:latin typeface="Arial Narrow" pitchFamily="34" charset="0"/>
                <a:ea typeface="+mn-ea"/>
                <a:cs typeface="+mn-cs"/>
              </a:rPr>
              <a:t>Bradly</a:t>
            </a:r>
            <a:r>
              <a:rPr kumimoji="0" lang="en-US" sz="2400" b="1" i="0" u="none" strike="noStrike" kern="1200" cap="none" spc="0" normalizeH="0" baseline="0" noProof="0" dirty="0" smtClean="0">
                <a:ln>
                  <a:noFill/>
                </a:ln>
                <a:solidFill>
                  <a:schemeClr val="tx1"/>
                </a:solidFill>
                <a:effectLst/>
                <a:uLnTx/>
                <a:uFillTx/>
                <a:latin typeface="Arial Narrow" pitchFamily="34" charset="0"/>
                <a:ea typeface="+mn-ea"/>
                <a:cs typeface="+mn-cs"/>
              </a:rPr>
              <a:t> </a:t>
            </a:r>
            <a:r>
              <a:rPr kumimoji="0" lang="en-US" sz="2400" b="1" i="0" u="none" strike="noStrike" kern="1200" cap="none" spc="0" normalizeH="0" baseline="0" noProof="0" dirty="0" err="1" smtClean="0">
                <a:ln>
                  <a:noFill/>
                </a:ln>
                <a:solidFill>
                  <a:schemeClr val="tx1"/>
                </a:solidFill>
                <a:effectLst/>
                <a:uLnTx/>
                <a:uFillTx/>
                <a:latin typeface="Arial Narrow" pitchFamily="34" charset="0"/>
                <a:ea typeface="+mn-ea"/>
                <a:cs typeface="+mn-cs"/>
              </a:rPr>
              <a:t>Alicea</a:t>
            </a:r>
            <a:endParaRPr kumimoji="0" lang="en-US" sz="24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0" marR="0" lvl="0" indent="0" algn="ctr" defTabSz="914400" rtl="0" eaLnBrk="1" fontAlgn="auto" latinLnBrk="0" hangingPunct="1">
              <a:lnSpc>
                <a:spcPct val="100000"/>
              </a:lnSpc>
              <a:spcAft>
                <a:spcPts val="0"/>
              </a:spcAft>
              <a:buClrTx/>
              <a:buSzTx/>
              <a:buFont typeface="Arial" pitchFamily="34" charset="0"/>
              <a:buNone/>
              <a:tabLst/>
              <a:defRPr/>
            </a:pPr>
            <a:r>
              <a:rPr lang="en-US" sz="2400" b="1" dirty="0" smtClean="0">
                <a:latin typeface="Arial Narrow" pitchFamily="34" charset="0"/>
              </a:rPr>
              <a:t>http://publish.Illinois.edu/bradly-alicea</a:t>
            </a:r>
            <a:endParaRPr kumimoji="0" lang="en-US" sz="24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p:txBody>
      </p:sp>
      <p:pic>
        <p:nvPicPr>
          <p:cNvPr id="10" name="Picture 9" descr="subspaces.png"/>
          <p:cNvPicPr>
            <a:picLocks noChangeAspect="1"/>
          </p:cNvPicPr>
          <p:nvPr/>
        </p:nvPicPr>
        <p:blipFill>
          <a:blip r:embed="rId2" cstate="print"/>
          <a:stretch>
            <a:fillRect/>
          </a:stretch>
        </p:blipFill>
        <p:spPr>
          <a:xfrm>
            <a:off x="931452" y="3896554"/>
            <a:ext cx="1469800" cy="1635859"/>
          </a:xfrm>
          <a:prstGeom prst="rect">
            <a:avLst/>
          </a:prstGeom>
        </p:spPr>
      </p:pic>
      <p:pic>
        <p:nvPicPr>
          <p:cNvPr id="11" name="Picture 10" descr="concept-surfaces.png"/>
          <p:cNvPicPr>
            <a:picLocks noChangeAspect="1"/>
          </p:cNvPicPr>
          <p:nvPr/>
        </p:nvPicPr>
        <p:blipFill>
          <a:blip r:embed="rId3" cstate="print"/>
          <a:stretch>
            <a:fillRect/>
          </a:stretch>
        </p:blipFill>
        <p:spPr>
          <a:xfrm>
            <a:off x="629440" y="1819617"/>
            <a:ext cx="1924212" cy="1813560"/>
          </a:xfrm>
          <a:prstGeom prst="rect">
            <a:avLst/>
          </a:prstGeom>
        </p:spPr>
      </p:pic>
      <p:pic>
        <p:nvPicPr>
          <p:cNvPr id="12" name="Picture 11" descr="CGC-160-AUTOMATA.png"/>
          <p:cNvPicPr>
            <a:picLocks noChangeAspect="1"/>
          </p:cNvPicPr>
          <p:nvPr/>
        </p:nvPicPr>
        <p:blipFill>
          <a:blip r:embed="rId4" cstate="print"/>
          <a:stretch>
            <a:fillRect/>
          </a:stretch>
        </p:blipFill>
        <p:spPr>
          <a:xfrm>
            <a:off x="3278010" y="2128412"/>
            <a:ext cx="2243769" cy="2924613"/>
          </a:xfrm>
          <a:prstGeom prst="rect">
            <a:avLst/>
          </a:prstGeom>
        </p:spPr>
      </p:pic>
      <p:sp>
        <p:nvSpPr>
          <p:cNvPr id="13" name="Down Arrow 12"/>
          <p:cNvSpPr/>
          <p:nvPr/>
        </p:nvSpPr>
        <p:spPr>
          <a:xfrm rot="16200000">
            <a:off x="2554536" y="3322184"/>
            <a:ext cx="762000" cy="53707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6200000">
            <a:off x="5488659" y="3371301"/>
            <a:ext cx="762000" cy="4572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199" y="2590800"/>
            <a:ext cx="243840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82848" cy="944562"/>
          </a:xfrm>
        </p:spPr>
        <p:txBody>
          <a:bodyPr>
            <a:normAutofit/>
          </a:bodyPr>
          <a:lstStyle/>
          <a:p>
            <a:r>
              <a:rPr lang="en-US" sz="4000" b="1" dirty="0" err="1" smtClean="0">
                <a:latin typeface="Arial Narrow" pitchFamily="34" charset="0"/>
                <a:cs typeface="Times New Roman" pitchFamily="18" charset="0"/>
              </a:rPr>
              <a:t>Lagrangian</a:t>
            </a:r>
            <a:r>
              <a:rPr lang="en-US" sz="4000" b="1" dirty="0" smtClean="0">
                <a:latin typeface="Arial Narrow" pitchFamily="34" charset="0"/>
                <a:cs typeface="Times New Roman" pitchFamily="18" charset="0"/>
              </a:rPr>
              <a:t> Coherent Structures (LCS)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9954" y="1522519"/>
            <a:ext cx="8229600" cy="457200"/>
          </a:xfrm>
        </p:spPr>
        <p:txBody>
          <a:bodyPr>
            <a:normAutofit fontScale="92500"/>
          </a:bodyPr>
          <a:lstStyle/>
          <a:p>
            <a:pPr algn="ctr">
              <a:buNone/>
            </a:pPr>
            <a:r>
              <a:rPr lang="en-US" sz="1800" dirty="0" smtClean="0">
                <a:latin typeface="Times New Roman" pitchFamily="18" charset="0"/>
                <a:cs typeface="Times New Roman" pitchFamily="18" charset="0"/>
              </a:rPr>
              <a:t>Finite </a:t>
            </a:r>
            <a:r>
              <a:rPr lang="en-US" sz="1800" dirty="0" err="1" smtClean="0">
                <a:latin typeface="Times New Roman" pitchFamily="18" charset="0"/>
                <a:cs typeface="Times New Roman" pitchFamily="18" charset="0"/>
              </a:rPr>
              <a:t>Lyapunov</a:t>
            </a:r>
            <a:r>
              <a:rPr lang="en-US" sz="1800" dirty="0" smtClean="0">
                <a:latin typeface="Times New Roman" pitchFamily="18" charset="0"/>
                <a:cs typeface="Times New Roman" pitchFamily="18" charset="0"/>
              </a:rPr>
              <a:t> exponent (related to </a:t>
            </a:r>
            <a:r>
              <a:rPr lang="el-GR" sz="1800" dirty="0" smtClean="0">
                <a:latin typeface="Times New Roman" pitchFamily="18" charset="0"/>
                <a:cs typeface="Times New Roman" pitchFamily="18" charset="0"/>
              </a:rPr>
              <a:t>γ</a:t>
            </a:r>
            <a:r>
              <a:rPr lang="en-US" sz="1800" dirty="0" smtClean="0">
                <a:latin typeface="Times New Roman" pitchFamily="18" charset="0"/>
                <a:cs typeface="Times New Roman" pitchFamily="18" charset="0"/>
              </a:rPr>
              <a:t>, key parameter in dynamical systems) defined by</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pic>
        <p:nvPicPr>
          <p:cNvPr id="4" name="Picture 3" descr="image1.png"/>
          <p:cNvPicPr>
            <a:picLocks noChangeAspect="1"/>
          </p:cNvPicPr>
          <p:nvPr/>
        </p:nvPicPr>
        <p:blipFill>
          <a:blip r:embed="rId2" cstate="print"/>
          <a:stretch>
            <a:fillRect/>
          </a:stretch>
        </p:blipFill>
        <p:spPr>
          <a:xfrm>
            <a:off x="662848" y="3505200"/>
            <a:ext cx="1447800" cy="1775927"/>
          </a:xfrm>
          <a:prstGeom prst="rect">
            <a:avLst/>
          </a:prstGeom>
        </p:spPr>
      </p:pic>
      <p:sp>
        <p:nvSpPr>
          <p:cNvPr id="5" name="Right Arrow 4"/>
          <p:cNvSpPr/>
          <p:nvPr/>
        </p:nvSpPr>
        <p:spPr>
          <a:xfrm>
            <a:off x="2186848" y="3657600"/>
            <a:ext cx="381000" cy="1371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2.png"/>
          <p:cNvPicPr>
            <a:picLocks noChangeAspect="1"/>
          </p:cNvPicPr>
          <p:nvPr/>
        </p:nvPicPr>
        <p:blipFill>
          <a:blip r:embed="rId3" cstate="print"/>
          <a:stretch>
            <a:fillRect/>
          </a:stretch>
        </p:blipFill>
        <p:spPr>
          <a:xfrm>
            <a:off x="2644048" y="3352800"/>
            <a:ext cx="3581400" cy="1911235"/>
          </a:xfrm>
          <a:prstGeom prst="rect">
            <a:avLst/>
          </a:prstGeom>
        </p:spPr>
      </p:pic>
      <p:sp>
        <p:nvSpPr>
          <p:cNvPr id="7" name="Right Arrow 6"/>
          <p:cNvSpPr/>
          <p:nvPr/>
        </p:nvSpPr>
        <p:spPr>
          <a:xfrm>
            <a:off x="6377848" y="3733800"/>
            <a:ext cx="381000" cy="1371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mage6.png"/>
          <p:cNvPicPr>
            <a:picLocks noChangeAspect="1"/>
          </p:cNvPicPr>
          <p:nvPr/>
        </p:nvPicPr>
        <p:blipFill>
          <a:blip r:embed="rId4" cstate="print"/>
          <a:stretch>
            <a:fillRect/>
          </a:stretch>
        </p:blipFill>
        <p:spPr>
          <a:xfrm>
            <a:off x="6835048" y="3352800"/>
            <a:ext cx="1828800" cy="1752600"/>
          </a:xfrm>
          <a:prstGeom prst="rect">
            <a:avLst/>
          </a:prstGeom>
        </p:spPr>
      </p:pic>
      <p:sp>
        <p:nvSpPr>
          <p:cNvPr id="9" name="TextBox 8"/>
          <p:cNvSpPr txBox="1"/>
          <p:nvPr/>
        </p:nvSpPr>
        <p:spPr>
          <a:xfrm>
            <a:off x="6784553" y="2819400"/>
            <a:ext cx="1822935" cy="584775"/>
          </a:xfrm>
          <a:prstGeom prst="rect">
            <a:avLst/>
          </a:prstGeom>
          <a:noFill/>
        </p:spPr>
        <p:txBody>
          <a:bodyPr wrap="none" rtlCol="0">
            <a:spAutoFit/>
          </a:bodyPr>
          <a:lstStyle/>
          <a:p>
            <a:pPr algn="ctr"/>
            <a:r>
              <a:rPr lang="en-US" sz="1600" b="1" dirty="0" smtClean="0">
                <a:latin typeface="Times New Roman" pitchFamily="18" charset="0"/>
                <a:cs typeface="Times New Roman" pitchFamily="18" charset="0"/>
              </a:rPr>
              <a:t>Coordinate system</a:t>
            </a:r>
          </a:p>
          <a:p>
            <a:pPr algn="ctr"/>
            <a:r>
              <a:rPr lang="en-US" sz="1600" b="1" dirty="0" smtClean="0">
                <a:latin typeface="Times New Roman" pitchFamily="18" charset="0"/>
                <a:cs typeface="Times New Roman" pitchFamily="18" charset="0"/>
              </a:rPr>
              <a:t>(interpolation)</a:t>
            </a:r>
            <a:endParaRPr lang="en-US" sz="1600" b="1" dirty="0">
              <a:latin typeface="Times New Roman" pitchFamily="18" charset="0"/>
              <a:cs typeface="Times New Roman" pitchFamily="18" charset="0"/>
            </a:endParaRPr>
          </a:p>
        </p:txBody>
      </p:sp>
      <p:sp>
        <p:nvSpPr>
          <p:cNvPr id="10" name="TextBox 9"/>
          <p:cNvSpPr txBox="1"/>
          <p:nvPr/>
        </p:nvSpPr>
        <p:spPr>
          <a:xfrm>
            <a:off x="1577248" y="5257800"/>
            <a:ext cx="5884944"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http://amath.colorado.edu/index.php?page=finite-time-lyapunov-exponents-ftle</a:t>
            </a:r>
            <a:endParaRPr lang="en-US" sz="1400" dirty="0">
              <a:latin typeface="Times New Roman" pitchFamily="18" charset="0"/>
              <a:cs typeface="Times New Roman" pitchFamily="18" charset="0"/>
            </a:endParaRPr>
          </a:p>
        </p:txBody>
      </p:sp>
      <p:sp>
        <p:nvSpPr>
          <p:cNvPr id="11" name="TextBox 10"/>
          <p:cNvSpPr txBox="1"/>
          <p:nvPr/>
        </p:nvSpPr>
        <p:spPr>
          <a:xfrm>
            <a:off x="459954" y="2819400"/>
            <a:ext cx="1962268" cy="584775"/>
          </a:xfrm>
          <a:prstGeom prst="rect">
            <a:avLst/>
          </a:prstGeom>
          <a:noFill/>
        </p:spPr>
        <p:txBody>
          <a:bodyPr wrap="none" rtlCol="0">
            <a:spAutoFit/>
          </a:bodyPr>
          <a:lstStyle/>
          <a:p>
            <a:pPr algn="ctr"/>
            <a:r>
              <a:rPr lang="en-US" sz="1600" b="1" dirty="0" err="1" smtClean="0">
                <a:latin typeface="Times New Roman" pitchFamily="18" charset="0"/>
                <a:cs typeface="Times New Roman" pitchFamily="18" charset="0"/>
              </a:rPr>
              <a:t>Lyapunov</a:t>
            </a:r>
            <a:r>
              <a:rPr lang="en-US" sz="1600" b="1" dirty="0" smtClean="0">
                <a:latin typeface="Times New Roman" pitchFamily="18" charset="0"/>
                <a:cs typeface="Times New Roman" pitchFamily="18" charset="0"/>
              </a:rPr>
              <a:t> exponent </a:t>
            </a:r>
          </a:p>
          <a:p>
            <a:pPr algn="ctr"/>
            <a:r>
              <a:rPr lang="en-US" sz="1600" b="1" dirty="0" smtClean="0">
                <a:latin typeface="Times New Roman" pitchFamily="18" charset="0"/>
                <a:cs typeface="Times New Roman" pitchFamily="18" charset="0"/>
              </a:rPr>
              <a:t>(scalar value)</a:t>
            </a:r>
            <a:endParaRPr lang="en-US" sz="1600" b="1" dirty="0">
              <a:latin typeface="Times New Roman" pitchFamily="18" charset="0"/>
              <a:cs typeface="Times New Roman" pitchFamily="18" charset="0"/>
            </a:endParaRPr>
          </a:p>
        </p:txBody>
      </p:sp>
      <p:sp>
        <p:nvSpPr>
          <p:cNvPr id="12" name="TextBox 11"/>
          <p:cNvSpPr txBox="1"/>
          <p:nvPr/>
        </p:nvSpPr>
        <p:spPr>
          <a:xfrm>
            <a:off x="2872648" y="2895600"/>
            <a:ext cx="3183885"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Movement of particles (advection)</a:t>
            </a:r>
            <a:endParaRPr lang="en-US" sz="16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44562"/>
          </a:xfrm>
        </p:spPr>
        <p:txBody>
          <a:bodyPr>
            <a:normAutofit/>
          </a:bodyPr>
          <a:lstStyle/>
          <a:p>
            <a:r>
              <a:rPr lang="en-US" sz="4000" b="1" dirty="0" err="1" smtClean="0">
                <a:latin typeface="Arial Narrow" pitchFamily="34" charset="0"/>
                <a:cs typeface="Times New Roman" pitchFamily="18" charset="0"/>
              </a:rPr>
              <a:t>Lagrangian</a:t>
            </a:r>
            <a:r>
              <a:rPr lang="en-US" sz="4000" b="1" dirty="0" smtClean="0">
                <a:latin typeface="Arial Narrow" pitchFamily="34" charset="0"/>
                <a:cs typeface="Times New Roman" pitchFamily="18" charset="0"/>
              </a:rPr>
              <a:t> Coherent Structures (LCS)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68217" y="1572456"/>
            <a:ext cx="8229600" cy="457200"/>
          </a:xfrm>
        </p:spPr>
        <p:txBody>
          <a:bodyPr>
            <a:normAutofit/>
          </a:bodyPr>
          <a:lstStyle/>
          <a:p>
            <a:pPr algn="ctr">
              <a:buNone/>
            </a:pPr>
            <a:r>
              <a:rPr lang="en-US" sz="1800" dirty="0" smtClean="0">
                <a:latin typeface="Times New Roman" pitchFamily="18" charset="0"/>
                <a:cs typeface="Times New Roman" pitchFamily="18" charset="0"/>
              </a:rPr>
              <a:t>Finite </a:t>
            </a:r>
            <a:r>
              <a:rPr lang="en-US" sz="1800" dirty="0" err="1" smtClean="0">
                <a:latin typeface="Times New Roman" pitchFamily="18" charset="0"/>
                <a:cs typeface="Times New Roman" pitchFamily="18" charset="0"/>
              </a:rPr>
              <a:t>Lyapunov</a:t>
            </a:r>
            <a:r>
              <a:rPr lang="en-US" sz="1800" dirty="0" smtClean="0">
                <a:latin typeface="Times New Roman" pitchFamily="18" charset="0"/>
                <a:cs typeface="Times New Roman" pitchFamily="18" charset="0"/>
              </a:rPr>
              <a:t> exponent (related to </a:t>
            </a:r>
            <a:r>
              <a:rPr lang="el-GR" sz="1800" dirty="0" smtClean="0">
                <a:latin typeface="Times New Roman" pitchFamily="18" charset="0"/>
                <a:cs typeface="Times New Roman" pitchFamily="18" charset="0"/>
              </a:rPr>
              <a:t>γ</a:t>
            </a:r>
            <a:r>
              <a:rPr lang="en-US" sz="1800" dirty="0" smtClean="0">
                <a:latin typeface="Times New Roman" pitchFamily="18" charset="0"/>
                <a:cs typeface="Times New Roman" pitchFamily="18" charset="0"/>
              </a:rPr>
              <a:t>, key parameter in dynamical systems)</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13" name="TextBox 12"/>
          <p:cNvSpPr txBox="1"/>
          <p:nvPr/>
        </p:nvSpPr>
        <p:spPr>
          <a:xfrm>
            <a:off x="468217" y="3200400"/>
            <a:ext cx="5257800" cy="2123658"/>
          </a:xfrm>
          <a:prstGeom prst="rect">
            <a:avLst/>
          </a:prstGeom>
          <a:noFill/>
        </p:spPr>
        <p:txBody>
          <a:bodyPr wrap="square" rtlCol="0">
            <a:spAutoFit/>
          </a:bodyPr>
          <a:lstStyle/>
          <a:p>
            <a:pPr algn="just">
              <a:buNone/>
            </a:pPr>
            <a:r>
              <a:rPr lang="en-US" b="1" dirty="0" smtClean="0">
                <a:latin typeface="Times New Roman" pitchFamily="18" charset="0"/>
                <a:cs typeface="Times New Roman" pitchFamily="18" charset="0"/>
              </a:rPr>
              <a:t>A matter of diffusion…..</a:t>
            </a:r>
          </a:p>
          <a:p>
            <a:pPr algn="just"/>
            <a:r>
              <a:rPr lang="en-US" dirty="0" smtClean="0">
                <a:latin typeface="Times New Roman" pitchFamily="18" charset="0"/>
                <a:cs typeface="Times New Roman" pitchFamily="18" charset="0"/>
              </a:rPr>
              <a:t>* particles diffuse across a coordinate system at rate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a:t>
            </a:r>
          </a:p>
          <a:p>
            <a:pPr algn="just">
              <a:buFont typeface="Arial" charset="0"/>
              <a:buChar char="•"/>
            </a:pPr>
            <a:endParaRPr lang="en-US" sz="12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if underlying order, particles will aggregate into larger-scale structures. </a:t>
            </a:r>
          </a:p>
          <a:p>
            <a:pPr algn="just">
              <a:buFont typeface="Arial" charset="0"/>
              <a:buChar char="•"/>
            </a:pPr>
            <a:endParaRPr lang="en-US" sz="12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stochastic component (diffusion speed), deterministic component (interface between regimes).</a:t>
            </a:r>
          </a:p>
        </p:txBody>
      </p:sp>
      <p:pic>
        <p:nvPicPr>
          <p:cNvPr id="16" name="Picture 15" descr="223a.jpg"/>
          <p:cNvPicPr>
            <a:picLocks noChangeAspect="1"/>
          </p:cNvPicPr>
          <p:nvPr/>
        </p:nvPicPr>
        <p:blipFill>
          <a:blip r:embed="rId2" cstate="print"/>
          <a:stretch>
            <a:fillRect/>
          </a:stretch>
        </p:blipFill>
        <p:spPr>
          <a:xfrm>
            <a:off x="5802217" y="3276600"/>
            <a:ext cx="1447800" cy="1524000"/>
          </a:xfrm>
          <a:prstGeom prst="rect">
            <a:avLst/>
          </a:prstGeom>
        </p:spPr>
      </p:pic>
      <p:pic>
        <p:nvPicPr>
          <p:cNvPr id="17" name="Picture 16" descr="ocean-trash-gyres.jpg"/>
          <p:cNvPicPr>
            <a:picLocks noChangeAspect="1"/>
          </p:cNvPicPr>
          <p:nvPr/>
        </p:nvPicPr>
        <p:blipFill>
          <a:blip r:embed="rId3" cstate="print"/>
          <a:stretch>
            <a:fillRect/>
          </a:stretch>
        </p:blipFill>
        <p:spPr>
          <a:xfrm>
            <a:off x="7326217" y="3581400"/>
            <a:ext cx="1371600" cy="1562100"/>
          </a:xfrm>
          <a:prstGeom prst="rect">
            <a:avLst/>
          </a:prstGeom>
        </p:spPr>
      </p:pic>
    </p:spTree>
    <p:extLst>
      <p:ext uri="{BB962C8B-B14F-4D97-AF65-F5344CB8AC3E}">
        <p14:creationId xmlns:p14="http://schemas.microsoft.com/office/powerpoint/2010/main" val="141869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838199"/>
          </a:xfrm>
        </p:spPr>
        <p:txBody>
          <a:bodyPr>
            <a:normAutofit/>
          </a:bodyPr>
          <a:lstStyle/>
          <a:p>
            <a:r>
              <a:rPr lang="en-US" sz="4000" b="1" dirty="0" smtClean="0">
                <a:latin typeface="Arial Narrow" pitchFamily="34" charset="0"/>
              </a:rPr>
              <a:t>2-D Cultural Landscape</a:t>
            </a:r>
            <a:endParaRPr lang="en-US" sz="4000" b="1" dirty="0">
              <a:latin typeface="Arial Narrow" pitchFamily="34" charset="0"/>
            </a:endParaRPr>
          </a:p>
        </p:txBody>
      </p:sp>
      <p:sp>
        <p:nvSpPr>
          <p:cNvPr id="3" name="Subtitle 2"/>
          <p:cNvSpPr>
            <a:spLocks noGrp="1"/>
          </p:cNvSpPr>
          <p:nvPr>
            <p:ph type="subTitle" idx="1"/>
          </p:nvPr>
        </p:nvSpPr>
        <p:spPr>
          <a:xfrm>
            <a:off x="5638800" y="1371600"/>
            <a:ext cx="2971800" cy="4800600"/>
          </a:xfrm>
        </p:spPr>
        <p:txBody>
          <a:bodyPr>
            <a:normAutofit/>
          </a:bodyPr>
          <a:lstStyle/>
          <a:p>
            <a:pPr>
              <a:spcBef>
                <a:spcPts val="0"/>
              </a:spcBef>
            </a:pPr>
            <a:r>
              <a:rPr lang="en-US" sz="1800" b="1" dirty="0" smtClean="0">
                <a:solidFill>
                  <a:schemeClr val="tx1"/>
                </a:solidFill>
                <a:latin typeface="Times New Roman" pitchFamily="18" charset="0"/>
                <a:cs typeface="Times New Roman" pitchFamily="18" charset="0"/>
              </a:rPr>
              <a:t>2-dimensional flow field:</a:t>
            </a:r>
          </a:p>
          <a:p>
            <a:pPr>
              <a:spcBef>
                <a:spcPts val="0"/>
              </a:spcBef>
            </a:pPr>
            <a:endParaRPr lang="en-US" sz="1800" b="1" dirty="0" smtClean="0">
              <a:solidFill>
                <a:schemeClr val="tx1"/>
              </a:solidFill>
              <a:latin typeface="Times New Roman" pitchFamily="18" charset="0"/>
              <a:cs typeface="Times New Roman" pitchFamily="18" charset="0"/>
            </a:endParaRPr>
          </a:p>
          <a:p>
            <a:pPr algn="just">
              <a:spcBef>
                <a:spcPts val="0"/>
              </a:spcBef>
            </a:pPr>
            <a:endParaRPr lang="en-US" sz="1800" dirty="0" smtClean="0">
              <a:solidFill>
                <a:schemeClr val="tx1"/>
              </a:solidFill>
              <a:latin typeface="Times New Roman" pitchFamily="18" charset="0"/>
              <a:cs typeface="Times New Roman" pitchFamily="18" charset="0"/>
            </a:endParaRPr>
          </a:p>
          <a:p>
            <a:pPr algn="just">
              <a:spcBef>
                <a:spcPts val="0"/>
              </a:spcBef>
            </a:pPr>
            <a:r>
              <a:rPr lang="en-US" sz="1800" dirty="0" smtClean="0">
                <a:solidFill>
                  <a:schemeClr val="tx1"/>
                </a:solidFill>
                <a:latin typeface="Times New Roman" pitchFamily="18" charset="0"/>
                <a:cs typeface="Times New Roman" pitchFamily="18" charset="0"/>
              </a:rPr>
              <a:t>* all dots begin in center of field, diffuse </a:t>
            </a:r>
            <a:r>
              <a:rPr lang="en-US" sz="1800" dirty="0" err="1" smtClean="0">
                <a:solidFill>
                  <a:schemeClr val="tx1"/>
                </a:solidFill>
                <a:latin typeface="Times New Roman" pitchFamily="18" charset="0"/>
                <a:cs typeface="Times New Roman" pitchFamily="18" charset="0"/>
              </a:rPr>
              <a:t>w.r.t</a:t>
            </a:r>
            <a:r>
              <a:rPr lang="en-US" sz="1800" dirty="0" smtClean="0">
                <a:solidFill>
                  <a:schemeClr val="tx1"/>
                </a:solidFill>
                <a:latin typeface="Times New Roman" pitchFamily="18" charset="0"/>
                <a:cs typeface="Times New Roman" pitchFamily="18" charset="0"/>
              </a:rPr>
              <a:t>. time.</a:t>
            </a:r>
          </a:p>
          <a:p>
            <a:pPr algn="just">
              <a:spcBef>
                <a:spcPts val="0"/>
              </a:spcBef>
            </a:pPr>
            <a:endParaRPr lang="en-US" sz="2400" dirty="0" smtClean="0">
              <a:solidFill>
                <a:schemeClr val="tx1"/>
              </a:solidFill>
              <a:latin typeface="Times New Roman" pitchFamily="18" charset="0"/>
              <a:cs typeface="Times New Roman" pitchFamily="18" charset="0"/>
            </a:endParaRPr>
          </a:p>
          <a:p>
            <a:pPr algn="just">
              <a:spcBef>
                <a:spcPts val="0"/>
              </a:spcBef>
            </a:pPr>
            <a:r>
              <a:rPr lang="en-US" sz="1800" dirty="0" smtClean="0">
                <a:solidFill>
                  <a:schemeClr val="tx1"/>
                </a:solidFill>
                <a:latin typeface="Times New Roman" pitchFamily="18" charset="0"/>
                <a:cs typeface="Times New Roman" pitchFamily="18" charset="0"/>
              </a:rPr>
              <a:t>* each dot in figure represent singular automata.</a:t>
            </a:r>
          </a:p>
          <a:p>
            <a:pPr algn="just">
              <a:spcBef>
                <a:spcPts val="0"/>
              </a:spcBef>
            </a:pPr>
            <a:endParaRPr lang="en-US" sz="2400" dirty="0" smtClean="0">
              <a:solidFill>
                <a:schemeClr val="tx1"/>
              </a:solidFill>
              <a:latin typeface="Times New Roman" pitchFamily="18" charset="0"/>
              <a:cs typeface="Times New Roman" pitchFamily="18" charset="0"/>
            </a:endParaRPr>
          </a:p>
          <a:p>
            <a:pPr algn="just">
              <a:spcBef>
                <a:spcPts val="0"/>
              </a:spcBef>
            </a:pPr>
            <a:r>
              <a:rPr lang="en-US" sz="1800" dirty="0" smtClean="0">
                <a:solidFill>
                  <a:schemeClr val="tx1"/>
                </a:solidFill>
                <a:latin typeface="Times New Roman" pitchFamily="18" charset="0"/>
                <a:cs typeface="Times New Roman" pitchFamily="18" charset="0"/>
              </a:rPr>
              <a:t>* vortices, ridges, and clusters predicted.</a:t>
            </a:r>
          </a:p>
          <a:p>
            <a:pPr algn="just">
              <a:spcBef>
                <a:spcPts val="0"/>
              </a:spcBef>
            </a:pPr>
            <a:endParaRPr lang="en-US" sz="2400" dirty="0" smtClean="0">
              <a:solidFill>
                <a:schemeClr val="tx1"/>
              </a:solidFill>
              <a:latin typeface="Times New Roman" pitchFamily="18" charset="0"/>
              <a:cs typeface="Times New Roman" pitchFamily="18" charset="0"/>
            </a:endParaRPr>
          </a:p>
          <a:p>
            <a:pPr algn="just">
              <a:spcBef>
                <a:spcPts val="0"/>
              </a:spcBef>
            </a:pPr>
            <a:r>
              <a:rPr lang="en-US" sz="1800" dirty="0" smtClean="0">
                <a:solidFill>
                  <a:schemeClr val="tx1"/>
                </a:solidFill>
                <a:latin typeface="Times New Roman" pitchFamily="18" charset="0"/>
                <a:cs typeface="Times New Roman" pitchFamily="18" charset="0"/>
              </a:rPr>
              <a:t>* aggregation due to common soft classification scheme (based on kernel values).</a:t>
            </a:r>
          </a:p>
        </p:txBody>
      </p:sp>
      <p:pic>
        <p:nvPicPr>
          <p:cNvPr id="4" name="Picture 3" descr="CGC-160-AUTOMATA.png"/>
          <p:cNvPicPr>
            <a:picLocks noChangeAspect="1"/>
          </p:cNvPicPr>
          <p:nvPr/>
        </p:nvPicPr>
        <p:blipFill>
          <a:blip r:embed="rId2" cstate="print"/>
          <a:stretch>
            <a:fillRect/>
          </a:stretch>
        </p:blipFill>
        <p:spPr>
          <a:xfrm>
            <a:off x="381000" y="1066800"/>
            <a:ext cx="5181600" cy="5486400"/>
          </a:xfrm>
          <a:prstGeom prst="rect">
            <a:avLst/>
          </a:prstGeom>
        </p:spPr>
      </p:pic>
      <p:cxnSp>
        <p:nvCxnSpPr>
          <p:cNvPr id="6" name="Straight Arrow Connector 5"/>
          <p:cNvCxnSpPr/>
          <p:nvPr/>
        </p:nvCxnSpPr>
        <p:spPr>
          <a:xfrm flipH="1">
            <a:off x="3048000" y="2895600"/>
            <a:ext cx="3352800" cy="9144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81000" y="304800"/>
            <a:ext cx="3505200" cy="6324600"/>
            <a:chOff x="381000" y="304800"/>
            <a:chExt cx="3505200" cy="6324600"/>
          </a:xfrm>
        </p:grpSpPr>
        <p:pic>
          <p:nvPicPr>
            <p:cNvPr id="4" name="Picture 3" descr="revised-figure-3.png"/>
            <p:cNvPicPr>
              <a:picLocks noChangeAspect="1"/>
            </p:cNvPicPr>
            <p:nvPr/>
          </p:nvPicPr>
          <p:blipFill>
            <a:blip r:embed="rId2" cstate="print"/>
            <a:stretch>
              <a:fillRect/>
            </a:stretch>
          </p:blipFill>
          <p:spPr>
            <a:xfrm>
              <a:off x="381000" y="304800"/>
              <a:ext cx="3505200" cy="6324600"/>
            </a:xfrm>
            <a:prstGeom prst="rect">
              <a:avLst/>
            </a:prstGeom>
          </p:spPr>
        </p:pic>
        <p:sp>
          <p:nvSpPr>
            <p:cNvPr id="5" name="Rectangle 4"/>
            <p:cNvSpPr/>
            <p:nvPr/>
          </p:nvSpPr>
          <p:spPr>
            <a:xfrm>
              <a:off x="381000" y="2286000"/>
              <a:ext cx="3505200" cy="434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2"/>
          <p:cNvSpPr txBox="1">
            <a:spLocks/>
          </p:cNvSpPr>
          <p:nvPr/>
        </p:nvSpPr>
        <p:spPr>
          <a:xfrm>
            <a:off x="4114800" y="304800"/>
            <a:ext cx="4572000" cy="23622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Environment is determined by flow conditions (simulated flow field):</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can be determined in advance (flow jets produce laminar to turbulent regimes).</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represents environmental constrains (e.g. physical boundaries.</a:t>
            </a:r>
          </a:p>
          <a:p>
            <a:pPr marL="0" marR="0" lvl="0" indent="0" algn="just"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81000" y="228600"/>
            <a:ext cx="3505200" cy="6477000"/>
            <a:chOff x="381000" y="228600"/>
            <a:chExt cx="3505200" cy="6477000"/>
          </a:xfrm>
        </p:grpSpPr>
        <p:grpSp>
          <p:nvGrpSpPr>
            <p:cNvPr id="6" name="Group 5"/>
            <p:cNvGrpSpPr/>
            <p:nvPr/>
          </p:nvGrpSpPr>
          <p:grpSpPr>
            <a:xfrm>
              <a:off x="381000" y="304800"/>
              <a:ext cx="3505200" cy="6400800"/>
              <a:chOff x="381000" y="304800"/>
              <a:chExt cx="3505200" cy="6400800"/>
            </a:xfrm>
          </p:grpSpPr>
          <p:pic>
            <p:nvPicPr>
              <p:cNvPr id="4" name="Picture 3" descr="revised-figure-3.png"/>
              <p:cNvPicPr>
                <a:picLocks noChangeAspect="1"/>
              </p:cNvPicPr>
              <p:nvPr/>
            </p:nvPicPr>
            <p:blipFill>
              <a:blip r:embed="rId2" cstate="print"/>
              <a:stretch>
                <a:fillRect/>
              </a:stretch>
            </p:blipFill>
            <p:spPr>
              <a:xfrm>
                <a:off x="381000" y="304800"/>
                <a:ext cx="3505200" cy="6324600"/>
              </a:xfrm>
              <a:prstGeom prst="rect">
                <a:avLst/>
              </a:prstGeom>
            </p:spPr>
          </p:pic>
          <p:sp>
            <p:nvSpPr>
              <p:cNvPr id="5" name="Rectangle 4"/>
              <p:cNvSpPr/>
              <p:nvPr/>
            </p:nvSpPr>
            <p:spPr>
              <a:xfrm>
                <a:off x="381000" y="4572000"/>
                <a:ext cx="3505200" cy="213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81000" y="228600"/>
              <a:ext cx="3505200" cy="1981200"/>
            </a:xfrm>
            <a:prstGeom prst="rect">
              <a:avLst/>
            </a:prstGeom>
            <a:solidFill>
              <a:schemeClr val="bg1">
                <a:lumMod val="65000"/>
                <a:alpha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2"/>
          <p:cNvSpPr txBox="1">
            <a:spLocks/>
          </p:cNvSpPr>
          <p:nvPr/>
        </p:nvSpPr>
        <p:spPr>
          <a:xfrm>
            <a:off x="4114800" y="304800"/>
            <a:ext cx="4572000" cy="4114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Environment is determined by flow conditions (simulated flow field):</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 can be determined in advance (flow jets produce laminar to turbulent regimes).</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 represents environmental constrains (e.g. physical boundaries.</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Initial condition: environment is seeded with particles (automata), all clustered in same location:</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tabLst/>
              <a:defRPr/>
            </a:pPr>
            <a:r>
              <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one seed per population (can simulate multiple populations).</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latin typeface="Times New Roman" pitchFamily="18" charset="0"/>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81000" y="228600"/>
            <a:ext cx="3505200" cy="6400800"/>
            <a:chOff x="381000" y="228600"/>
            <a:chExt cx="3505200" cy="6400800"/>
          </a:xfrm>
        </p:grpSpPr>
        <p:pic>
          <p:nvPicPr>
            <p:cNvPr id="4" name="Picture 3" descr="revised-figure-3.png"/>
            <p:cNvPicPr>
              <a:picLocks noChangeAspect="1"/>
            </p:cNvPicPr>
            <p:nvPr/>
          </p:nvPicPr>
          <p:blipFill>
            <a:blip r:embed="rId2" cstate="print"/>
            <a:stretch>
              <a:fillRect/>
            </a:stretch>
          </p:blipFill>
          <p:spPr>
            <a:xfrm>
              <a:off x="381000" y="304800"/>
              <a:ext cx="3505200" cy="6324600"/>
            </a:xfrm>
            <a:prstGeom prst="rect">
              <a:avLst/>
            </a:prstGeom>
          </p:spPr>
        </p:pic>
        <p:sp>
          <p:nvSpPr>
            <p:cNvPr id="5" name="Rectangle 4"/>
            <p:cNvSpPr/>
            <p:nvPr/>
          </p:nvSpPr>
          <p:spPr>
            <a:xfrm>
              <a:off x="381000" y="228600"/>
              <a:ext cx="3505200" cy="4267200"/>
            </a:xfrm>
            <a:prstGeom prst="rect">
              <a:avLst/>
            </a:prstGeom>
            <a:solidFill>
              <a:schemeClr val="bg1">
                <a:lumMod val="65000"/>
                <a:alpha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2"/>
          <p:cNvSpPr txBox="1">
            <a:spLocks/>
          </p:cNvSpPr>
          <p:nvPr/>
        </p:nvSpPr>
        <p:spPr>
          <a:xfrm>
            <a:off x="4114800" y="304800"/>
            <a:ext cx="4572000" cy="65532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Environment is determined by flow conditions (simulated flow field):</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 can be determined in advance (flow jets produce laminar to turbulent regimes).</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 represents environmental constrains (e.g. physical boundaries.</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Initial condition: environment is seeded with particles (automata), all clustered in same location:</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tabLst/>
              <a:defRPr/>
            </a:pPr>
            <a:r>
              <a:rPr kumimoji="0" lang="en-US"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 one seed per population (can simulate multiple populations).</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Over time (integrated temporal divergence), divergence and co-location of particles leads to “structure” formation:</a:t>
            </a:r>
          </a:p>
          <a:p>
            <a:pPr algn="just"/>
            <a:endParaRPr lang="en-US" sz="12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structures are composed of particles that survive time evolution (conditional features favor certain conditions to emerge).</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ructures-1.png"/>
          <p:cNvPicPr>
            <a:picLocks noChangeAspect="1"/>
          </p:cNvPicPr>
          <p:nvPr/>
        </p:nvPicPr>
        <p:blipFill>
          <a:blip r:embed="rId2" cstate="print"/>
          <a:stretch>
            <a:fillRect/>
          </a:stretch>
        </p:blipFill>
        <p:spPr>
          <a:xfrm>
            <a:off x="229518" y="228600"/>
            <a:ext cx="5028282" cy="6477000"/>
          </a:xfrm>
          <a:prstGeom prst="rect">
            <a:avLst/>
          </a:prstGeom>
        </p:spPr>
      </p:pic>
      <p:sp>
        <p:nvSpPr>
          <p:cNvPr id="5" name="TextBox 4"/>
          <p:cNvSpPr txBox="1"/>
          <p:nvPr/>
        </p:nvSpPr>
        <p:spPr>
          <a:xfrm>
            <a:off x="5334918" y="458212"/>
            <a:ext cx="3504282" cy="6093976"/>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Examples of Contextual Structures</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1) 2-tuple without contextual anchor.</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 5-tuple with contextual anchor.</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3) 3-tuple with contextual anchor.</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4) 3-tuple with contextual anchor.</a:t>
            </a: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5) 1-tuple with contextual anchor.</a:t>
            </a:r>
          </a:p>
          <a:p>
            <a:pPr algn="just"/>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4143"/>
            <a:ext cx="8229600" cy="1219200"/>
          </a:xfrm>
        </p:spPr>
        <p:txBody>
          <a:bodyPr>
            <a:noAutofit/>
          </a:bodyPr>
          <a:lstStyle/>
          <a:p>
            <a:pPr marL="0" indent="0" algn="ctr">
              <a:buNone/>
            </a:pPr>
            <a:r>
              <a:rPr lang="en-US" sz="4000" b="1" dirty="0" smtClean="0">
                <a:latin typeface="Helvetica" panose="020B0604020202020204" pitchFamily="34" charset="0"/>
                <a:cs typeface="Helvetica" panose="020B0604020202020204" pitchFamily="34" charset="0"/>
              </a:rPr>
              <a:t>Integrative Communication between automata (agents)</a:t>
            </a:r>
          </a:p>
        </p:txBody>
      </p:sp>
      <p:sp>
        <p:nvSpPr>
          <p:cNvPr id="4" name="Oval 3"/>
          <p:cNvSpPr/>
          <p:nvPr/>
        </p:nvSpPr>
        <p:spPr>
          <a:xfrm>
            <a:off x="5334000" y="18288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086600" y="18288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62600" y="1981200"/>
            <a:ext cx="48122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A</a:t>
            </a:r>
            <a:endParaRPr lang="en-US" sz="3200" b="1" dirty="0">
              <a:latin typeface="Times New Roman" pitchFamily="18" charset="0"/>
              <a:cs typeface="Times New Roman" pitchFamily="18" charset="0"/>
            </a:endParaRPr>
          </a:p>
        </p:txBody>
      </p:sp>
      <p:sp>
        <p:nvSpPr>
          <p:cNvPr id="7" name="TextBox 6"/>
          <p:cNvSpPr txBox="1"/>
          <p:nvPr/>
        </p:nvSpPr>
        <p:spPr>
          <a:xfrm>
            <a:off x="7315200" y="1981200"/>
            <a:ext cx="45878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a:t>
            </a:r>
            <a:endParaRPr lang="en-US" sz="3200" b="1" dirty="0">
              <a:latin typeface="Times New Roman" pitchFamily="18" charset="0"/>
              <a:cs typeface="Times New Roman" pitchFamily="18" charset="0"/>
            </a:endParaRPr>
          </a:p>
        </p:txBody>
      </p:sp>
      <p:sp>
        <p:nvSpPr>
          <p:cNvPr id="8" name="Oval 7"/>
          <p:cNvSpPr/>
          <p:nvPr/>
        </p:nvSpPr>
        <p:spPr>
          <a:xfrm>
            <a:off x="5715000" y="25146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467600" y="25146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867400" y="2667000"/>
            <a:ext cx="6096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i</a:t>
            </a:r>
            <a:endParaRPr lang="en-US" sz="3200" b="1" dirty="0">
              <a:latin typeface="Times New Roman" pitchFamily="18" charset="0"/>
              <a:cs typeface="Times New Roman" pitchFamily="18" charset="0"/>
            </a:endParaRPr>
          </a:p>
        </p:txBody>
      </p:sp>
      <p:sp>
        <p:nvSpPr>
          <p:cNvPr id="11" name="TextBox 10"/>
          <p:cNvSpPr txBox="1"/>
          <p:nvPr/>
        </p:nvSpPr>
        <p:spPr>
          <a:xfrm>
            <a:off x="7620000" y="2667000"/>
            <a:ext cx="6096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j</a:t>
            </a:r>
            <a:endParaRPr lang="en-US" sz="3200" b="1" dirty="0">
              <a:latin typeface="Times New Roman" pitchFamily="18" charset="0"/>
              <a:cs typeface="Times New Roman" pitchFamily="18" charset="0"/>
            </a:endParaRPr>
          </a:p>
        </p:txBody>
      </p:sp>
      <p:cxnSp>
        <p:nvCxnSpPr>
          <p:cNvPr id="12" name="Straight Arrow Connector 11"/>
          <p:cNvCxnSpPr/>
          <p:nvPr/>
        </p:nvCxnSpPr>
        <p:spPr>
          <a:xfrm>
            <a:off x="6130887" y="3507954"/>
            <a:ext cx="0" cy="14478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883487" y="3507954"/>
            <a:ext cx="0" cy="14478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283287" y="3507954"/>
            <a:ext cx="1600200" cy="14478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30887" y="3507954"/>
            <a:ext cx="1600200" cy="14478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673687" y="5031954"/>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426287" y="5031954"/>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26088" y="5184354"/>
            <a:ext cx="6096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a:t>
            </a:r>
            <a:endParaRPr lang="en-US" sz="3200" b="1" dirty="0">
              <a:latin typeface="Times New Roman" pitchFamily="18" charset="0"/>
              <a:cs typeface="Times New Roman" pitchFamily="18" charset="0"/>
            </a:endParaRPr>
          </a:p>
        </p:txBody>
      </p:sp>
      <p:sp>
        <p:nvSpPr>
          <p:cNvPr id="19" name="TextBox 18"/>
          <p:cNvSpPr txBox="1"/>
          <p:nvPr/>
        </p:nvSpPr>
        <p:spPr>
          <a:xfrm>
            <a:off x="7578687" y="5184354"/>
            <a:ext cx="6096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B’</a:t>
            </a:r>
            <a:endParaRPr lang="en-US" sz="3200" b="1" dirty="0">
              <a:latin typeface="Times New Roman" pitchFamily="18" charset="0"/>
              <a:cs typeface="Times New Roman" pitchFamily="18" charset="0"/>
            </a:endParaRPr>
          </a:p>
        </p:txBody>
      </p:sp>
      <p:sp>
        <p:nvSpPr>
          <p:cNvPr id="20" name="TextBox 19"/>
          <p:cNvSpPr txBox="1"/>
          <p:nvPr/>
        </p:nvSpPr>
        <p:spPr>
          <a:xfrm>
            <a:off x="581577" y="4234986"/>
            <a:ext cx="4379686" cy="2031325"/>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A is a specialist in </a:t>
            </a:r>
            <a:r>
              <a:rPr lang="en-US" i="1"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B is a specialist in </a:t>
            </a:r>
            <a:r>
              <a:rPr lang="en-US" i="1" dirty="0" smtClean="0">
                <a:latin typeface="Times New Roman" panose="02020603050405020304" pitchFamily="18" charset="0"/>
                <a:cs typeface="Times New Roman" panose="02020603050405020304" pitchFamily="18" charset="0"/>
              </a:rPr>
              <a:t>j</a:t>
            </a:r>
            <a:r>
              <a:rPr lang="en-US" dirty="0" smtClean="0">
                <a:latin typeface="Times New Roman" panose="02020603050405020304" pitchFamily="18" charset="0"/>
                <a:cs typeface="Times New Roman" panose="02020603050405020304" pitchFamily="18" charset="0"/>
              </a:rPr>
              <a:t>. Combinatorial resource pool.</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Two agents can randomly exchange, retain resource.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What information favors trading or retaining?</a:t>
            </a:r>
          </a:p>
        </p:txBody>
      </p:sp>
      <p:sp>
        <p:nvSpPr>
          <p:cNvPr id="21" name="TextBox 20"/>
          <p:cNvSpPr txBox="1"/>
          <p:nvPr/>
        </p:nvSpPr>
        <p:spPr>
          <a:xfrm>
            <a:off x="581577" y="1752600"/>
            <a:ext cx="4379686"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CGS models of market-mediated economic</a:t>
            </a:r>
          </a:p>
          <a:p>
            <a:r>
              <a:rPr lang="en-US" dirty="0" smtClean="0">
                <a:latin typeface="Times New Roman" panose="02020603050405020304" pitchFamily="18" charset="0"/>
                <a:cs typeface="Times New Roman" panose="02020603050405020304" pitchFamily="18" charset="0"/>
              </a:rPr>
              <a:t>Value (MMEV) using Minimal Markets: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Contextual and Structural Representations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Market-mediated Economic Value. </a:t>
            </a:r>
            <a:r>
              <a:rPr lang="en-US" i="1" dirty="0" err="1" smtClean="0">
                <a:latin typeface="Times New Roman" panose="02020603050405020304" pitchFamily="18" charset="0"/>
                <a:cs typeface="Times New Roman" panose="02020603050405020304" pitchFamily="18" charset="0"/>
              </a:rPr>
              <a:t>arXiv</a:t>
            </a:r>
            <a:r>
              <a:rPr lang="en-US" i="1" dirty="0" smtClean="0">
                <a:latin typeface="Times New Roman" panose="02020603050405020304" pitchFamily="18" charset="0"/>
                <a:cs typeface="Times New Roman" panose="02020603050405020304" pitchFamily="18" charset="0"/>
              </a:rPr>
              <a:t>,</a:t>
            </a:r>
          </a:p>
          <a:p>
            <a:r>
              <a:rPr lang="en-US" i="1" dirty="0" smtClean="0">
                <a:latin typeface="Times New Roman" panose="02020603050405020304" pitchFamily="18" charset="0"/>
                <a:cs typeface="Times New Roman" panose="02020603050405020304" pitchFamily="18" charset="0"/>
              </a:rPr>
              <a:t>1403.7021</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22" name="TextBox 21"/>
          <p:cNvSpPr txBox="1"/>
          <p:nvPr/>
        </p:nvSpPr>
        <p:spPr>
          <a:xfrm>
            <a:off x="5296359" y="6090491"/>
            <a:ext cx="3416320" cy="523220"/>
          </a:xfrm>
          <a:prstGeom prst="rect">
            <a:avLst/>
          </a:prstGeom>
          <a:noFill/>
        </p:spPr>
        <p:txBody>
          <a:bodyPr wrap="none" rtlCol="0">
            <a:spAutoFit/>
          </a:bodyPr>
          <a:lstStyle/>
          <a:p>
            <a:pPr algn="ctr"/>
            <a:r>
              <a:rPr lang="en-US" sz="1400" dirty="0" smtClean="0">
                <a:latin typeface="Times New Roman" panose="02020603050405020304" pitchFamily="18" charset="0"/>
                <a:cs typeface="Times New Roman" panose="02020603050405020304" pitchFamily="18" charset="0"/>
              </a:rPr>
              <a:t>Model originally in: </a:t>
            </a:r>
            <a:r>
              <a:rPr lang="en-US" sz="1400" dirty="0" err="1" smtClean="0">
                <a:latin typeface="Times New Roman" panose="02020603050405020304" pitchFamily="18" charset="0"/>
                <a:cs typeface="Times New Roman" panose="02020603050405020304" pitchFamily="18" charset="0"/>
              </a:rPr>
              <a:t>Noe</a:t>
            </a:r>
            <a:r>
              <a:rPr lang="en-US" sz="1400" dirty="0" smtClean="0">
                <a:latin typeface="Times New Roman" panose="02020603050405020304" pitchFamily="18" charset="0"/>
                <a:cs typeface="Times New Roman" panose="02020603050405020304" pitchFamily="18" charset="0"/>
              </a:rPr>
              <a:t>, van </a:t>
            </a:r>
            <a:r>
              <a:rPr lang="en-US" sz="1400" dirty="0" err="1" smtClean="0">
                <a:latin typeface="Times New Roman" panose="02020603050405020304" pitchFamily="18" charset="0"/>
                <a:cs typeface="Times New Roman" panose="02020603050405020304" pitchFamily="18" charset="0"/>
              </a:rPr>
              <a:t>Hooft</a:t>
            </a:r>
            <a:r>
              <a:rPr lang="en-US" sz="1400" dirty="0" smtClean="0">
                <a:latin typeface="Times New Roman" panose="02020603050405020304" pitchFamily="18" charset="0"/>
                <a:cs typeface="Times New Roman" panose="02020603050405020304" pitchFamily="18" charset="0"/>
              </a:rPr>
              <a:t>, </a:t>
            </a:r>
          </a:p>
          <a:p>
            <a:pPr algn="ctr"/>
            <a:r>
              <a:rPr lang="en-US" sz="1400" dirty="0" smtClean="0">
                <a:latin typeface="Times New Roman" panose="02020603050405020304" pitchFamily="18" charset="0"/>
                <a:cs typeface="Times New Roman" panose="02020603050405020304" pitchFamily="18" charset="0"/>
              </a:rPr>
              <a:t>Hammerstein – Economics in Nature (2006).</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634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Helvetica" pitchFamily="34" charset="0"/>
                <a:cs typeface="Helvetica" pitchFamily="34" charset="0"/>
              </a:rPr>
              <a:t>LCS-like Models May Describe Evolvable Frontiers</a:t>
            </a:r>
            <a:endParaRPr lang="en-US" b="1" dirty="0">
              <a:latin typeface="Helvetica" pitchFamily="34" charset="0"/>
              <a:cs typeface="Helvetica" pitchFamily="34" charset="0"/>
            </a:endParaRPr>
          </a:p>
        </p:txBody>
      </p:sp>
      <p:sp>
        <p:nvSpPr>
          <p:cNvPr id="3" name="Content Placeholder 2"/>
          <p:cNvSpPr>
            <a:spLocks noGrp="1"/>
          </p:cNvSpPr>
          <p:nvPr>
            <p:ph idx="1"/>
          </p:nvPr>
        </p:nvSpPr>
        <p:spPr>
          <a:xfrm>
            <a:off x="457200" y="1524001"/>
            <a:ext cx="8229600" cy="685800"/>
          </a:xfrm>
        </p:spPr>
        <p:txBody>
          <a:bodyPr>
            <a:normAutofit/>
          </a:bodyPr>
          <a:lstStyle/>
          <a:p>
            <a:pPr marL="0" indent="0" algn="ctr">
              <a:spcBef>
                <a:spcPts val="0"/>
              </a:spcBef>
              <a:buNone/>
            </a:pPr>
            <a:r>
              <a:rPr lang="en-US" sz="1800" dirty="0" err="1" smtClean="0">
                <a:latin typeface="Helvetica" pitchFamily="34" charset="0"/>
                <a:cs typeface="Helvetica" pitchFamily="34" charset="0"/>
              </a:rPr>
              <a:t>Lagrangian</a:t>
            </a:r>
            <a:r>
              <a:rPr lang="en-US" sz="1800" dirty="0" smtClean="0">
                <a:latin typeface="Helvetica" pitchFamily="34" charset="0"/>
                <a:cs typeface="Helvetica" pitchFamily="34" charset="0"/>
              </a:rPr>
              <a:t> Coherent Structures (LCS) may describe evolvable frontiers in </a:t>
            </a:r>
          </a:p>
          <a:p>
            <a:pPr marL="0" indent="0" algn="ctr">
              <a:spcBef>
                <a:spcPts val="0"/>
              </a:spcBef>
              <a:buNone/>
            </a:pPr>
            <a:r>
              <a:rPr lang="en-US" sz="1800" dirty="0" smtClean="0">
                <a:latin typeface="Helvetica" pitchFamily="34" charset="0"/>
                <a:cs typeface="Helvetica" pitchFamily="34" charset="0"/>
              </a:rPr>
              <a:t>natural populations. </a:t>
            </a:r>
            <a:r>
              <a:rPr lang="en-US" sz="1800" i="1" dirty="0" err="1" smtClean="0">
                <a:latin typeface="Helvetica" pitchFamily="34" charset="0"/>
                <a:cs typeface="Helvetica" pitchFamily="34" charset="0"/>
              </a:rPr>
              <a:t>arXiv</a:t>
            </a:r>
            <a:r>
              <a:rPr lang="en-US" sz="1800" i="1" dirty="0" smtClean="0">
                <a:latin typeface="Helvetica" pitchFamily="34" charset="0"/>
                <a:cs typeface="Helvetica" pitchFamily="34" charset="0"/>
              </a:rPr>
              <a:t>: 1101.6071.</a:t>
            </a:r>
            <a:endParaRPr lang="en-US" sz="1800" dirty="0">
              <a:latin typeface="Helvetica" pitchFamily="34" charset="0"/>
              <a:cs typeface="Helvetica" pitchFamily="34" charset="0"/>
            </a:endParaRPr>
          </a:p>
        </p:txBody>
      </p:sp>
      <p:pic>
        <p:nvPicPr>
          <p:cNvPr id="4" name="Picture 3" descr="trait-space-panel.png"/>
          <p:cNvPicPr>
            <a:picLocks noChangeAspect="1"/>
          </p:cNvPicPr>
          <p:nvPr/>
        </p:nvPicPr>
        <p:blipFill>
          <a:blip r:embed="rId2" cstate="print"/>
          <a:stretch>
            <a:fillRect/>
          </a:stretch>
        </p:blipFill>
        <p:spPr>
          <a:xfrm>
            <a:off x="228600" y="4419600"/>
            <a:ext cx="6705600" cy="2209800"/>
          </a:xfrm>
          <a:prstGeom prst="rect">
            <a:avLst/>
          </a:prstGeom>
        </p:spPr>
      </p:pic>
      <p:pic>
        <p:nvPicPr>
          <p:cNvPr id="5" name="Picture 4" descr="figure-4.png"/>
          <p:cNvPicPr>
            <a:picLocks noChangeAspect="1"/>
          </p:cNvPicPr>
          <p:nvPr/>
        </p:nvPicPr>
        <p:blipFill>
          <a:blip r:embed="rId3" cstate="print"/>
          <a:stretch>
            <a:fillRect/>
          </a:stretch>
        </p:blipFill>
        <p:spPr>
          <a:xfrm>
            <a:off x="685800" y="2344491"/>
            <a:ext cx="3048000" cy="1611867"/>
          </a:xfrm>
          <a:prstGeom prst="rect">
            <a:avLst/>
          </a:prstGeom>
        </p:spPr>
      </p:pic>
      <p:sp>
        <p:nvSpPr>
          <p:cNvPr id="7" name="TextBox 6"/>
          <p:cNvSpPr txBox="1"/>
          <p:nvPr/>
        </p:nvSpPr>
        <p:spPr>
          <a:xfrm>
            <a:off x="1295400" y="3956358"/>
            <a:ext cx="2133918" cy="369332"/>
          </a:xfrm>
          <a:prstGeom prst="rect">
            <a:avLst/>
          </a:prstGeom>
          <a:noFill/>
        </p:spPr>
        <p:txBody>
          <a:bodyPr wrap="none" rtlCol="0">
            <a:spAutoFit/>
          </a:bodyPr>
          <a:lstStyle/>
          <a:p>
            <a:r>
              <a:rPr lang="en-US" b="1" dirty="0" smtClean="0">
                <a:latin typeface="Helvetica" pitchFamily="34" charset="0"/>
                <a:cs typeface="Helvetica" pitchFamily="34" charset="0"/>
              </a:rPr>
              <a:t>Particle Genomes</a:t>
            </a:r>
            <a:endParaRPr lang="en-US" b="1" dirty="0">
              <a:latin typeface="Helvetica" pitchFamily="34" charset="0"/>
              <a:cs typeface="Helvetica" pitchFamily="34" charset="0"/>
            </a:endParaRPr>
          </a:p>
        </p:txBody>
      </p:sp>
      <p:sp>
        <p:nvSpPr>
          <p:cNvPr id="8" name="Rectangular Callout 7"/>
          <p:cNvSpPr/>
          <p:nvPr/>
        </p:nvSpPr>
        <p:spPr>
          <a:xfrm>
            <a:off x="609600" y="2268290"/>
            <a:ext cx="3352800" cy="2057400"/>
          </a:xfrm>
          <a:prstGeom prst="wedgeRectCallout">
            <a:avLst>
              <a:gd name="adj1" fmla="val 39171"/>
              <a:gd name="adj2" fmla="val 1078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73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Helvetica" pitchFamily="34" charset="0"/>
                <a:cs typeface="Helvetica" pitchFamily="34" charset="0"/>
              </a:rPr>
              <a:t>LCS-like Models May Describe Evolvable Frontiers</a:t>
            </a:r>
            <a:endParaRPr lang="en-US" b="1" dirty="0">
              <a:latin typeface="Helvetica" pitchFamily="34" charset="0"/>
              <a:cs typeface="Helvetica" pitchFamily="34" charset="0"/>
            </a:endParaRPr>
          </a:p>
        </p:txBody>
      </p:sp>
      <p:sp>
        <p:nvSpPr>
          <p:cNvPr id="3" name="Content Placeholder 2"/>
          <p:cNvSpPr>
            <a:spLocks noGrp="1"/>
          </p:cNvSpPr>
          <p:nvPr>
            <p:ph idx="1"/>
          </p:nvPr>
        </p:nvSpPr>
        <p:spPr>
          <a:xfrm>
            <a:off x="457200" y="1524001"/>
            <a:ext cx="8229600" cy="685800"/>
          </a:xfrm>
        </p:spPr>
        <p:txBody>
          <a:bodyPr>
            <a:normAutofit/>
          </a:bodyPr>
          <a:lstStyle/>
          <a:p>
            <a:pPr marL="0" indent="0" algn="ctr">
              <a:spcBef>
                <a:spcPts val="0"/>
              </a:spcBef>
              <a:buNone/>
            </a:pPr>
            <a:r>
              <a:rPr lang="en-US" sz="1800" dirty="0" err="1" smtClean="0">
                <a:latin typeface="Helvetica" pitchFamily="34" charset="0"/>
                <a:cs typeface="Helvetica" pitchFamily="34" charset="0"/>
              </a:rPr>
              <a:t>Lagrangian</a:t>
            </a:r>
            <a:r>
              <a:rPr lang="en-US" sz="1800" dirty="0" smtClean="0">
                <a:latin typeface="Helvetica" pitchFamily="34" charset="0"/>
                <a:cs typeface="Helvetica" pitchFamily="34" charset="0"/>
              </a:rPr>
              <a:t> Coherent Structures (LCS) may describe evolvable frontiers in </a:t>
            </a:r>
          </a:p>
          <a:p>
            <a:pPr marL="0" indent="0" algn="ctr">
              <a:spcBef>
                <a:spcPts val="0"/>
              </a:spcBef>
              <a:buNone/>
            </a:pPr>
            <a:r>
              <a:rPr lang="en-US" sz="1800" dirty="0" smtClean="0">
                <a:latin typeface="Helvetica" pitchFamily="34" charset="0"/>
                <a:cs typeface="Helvetica" pitchFamily="34" charset="0"/>
              </a:rPr>
              <a:t>natural populations. </a:t>
            </a:r>
            <a:r>
              <a:rPr lang="en-US" sz="1800" i="1" dirty="0" err="1" smtClean="0">
                <a:latin typeface="Helvetica" pitchFamily="34" charset="0"/>
                <a:cs typeface="Helvetica" pitchFamily="34" charset="0"/>
              </a:rPr>
              <a:t>arXiv</a:t>
            </a:r>
            <a:r>
              <a:rPr lang="en-US" sz="1800" i="1" dirty="0" smtClean="0">
                <a:latin typeface="Helvetica" pitchFamily="34" charset="0"/>
                <a:cs typeface="Helvetica" pitchFamily="34" charset="0"/>
              </a:rPr>
              <a:t>: 1101.6071.</a:t>
            </a:r>
            <a:endParaRPr lang="en-US" sz="1800" dirty="0">
              <a:latin typeface="Helvetica" pitchFamily="34" charset="0"/>
              <a:cs typeface="Helvetica" pitchFamily="34" charset="0"/>
            </a:endParaRPr>
          </a:p>
        </p:txBody>
      </p:sp>
      <p:pic>
        <p:nvPicPr>
          <p:cNvPr id="4" name="Picture 3" descr="trait-space-panel.png"/>
          <p:cNvPicPr>
            <a:picLocks noChangeAspect="1"/>
          </p:cNvPicPr>
          <p:nvPr/>
        </p:nvPicPr>
        <p:blipFill>
          <a:blip r:embed="rId2" cstate="print"/>
          <a:stretch>
            <a:fillRect/>
          </a:stretch>
        </p:blipFill>
        <p:spPr>
          <a:xfrm>
            <a:off x="228600" y="4419600"/>
            <a:ext cx="6705600" cy="2209800"/>
          </a:xfrm>
          <a:prstGeom prst="rect">
            <a:avLst/>
          </a:prstGeom>
        </p:spPr>
      </p:pic>
      <p:pic>
        <p:nvPicPr>
          <p:cNvPr id="5" name="Picture 4" descr="figure-4.png"/>
          <p:cNvPicPr>
            <a:picLocks noChangeAspect="1"/>
          </p:cNvPicPr>
          <p:nvPr/>
        </p:nvPicPr>
        <p:blipFill>
          <a:blip r:embed="rId3" cstate="print">
            <a:duotone>
              <a:schemeClr val="bg2">
                <a:shade val="45000"/>
                <a:satMod val="135000"/>
              </a:schemeClr>
              <a:prstClr val="white"/>
            </a:duotone>
          </a:blip>
          <a:stretch>
            <a:fillRect/>
          </a:stretch>
        </p:blipFill>
        <p:spPr>
          <a:xfrm>
            <a:off x="685800" y="2343706"/>
            <a:ext cx="3048000" cy="1676399"/>
          </a:xfrm>
          <a:prstGeom prst="rect">
            <a:avLst/>
          </a:prstGeom>
        </p:spPr>
      </p:pic>
      <p:pic>
        <p:nvPicPr>
          <p:cNvPr id="6" name="Picture 5" descr="figure-6.png"/>
          <p:cNvPicPr>
            <a:picLocks noChangeAspect="1"/>
          </p:cNvPicPr>
          <p:nvPr/>
        </p:nvPicPr>
        <p:blipFill>
          <a:blip r:embed="rId4" cstate="print"/>
          <a:stretch>
            <a:fillRect/>
          </a:stretch>
        </p:blipFill>
        <p:spPr>
          <a:xfrm>
            <a:off x="5257800" y="2343705"/>
            <a:ext cx="3200400" cy="1676400"/>
          </a:xfrm>
          <a:prstGeom prst="rect">
            <a:avLst/>
          </a:prstGeom>
        </p:spPr>
      </p:pic>
      <p:sp>
        <p:nvSpPr>
          <p:cNvPr id="7" name="TextBox 6"/>
          <p:cNvSpPr txBox="1"/>
          <p:nvPr/>
        </p:nvSpPr>
        <p:spPr>
          <a:xfrm>
            <a:off x="1286405" y="3986787"/>
            <a:ext cx="2133918" cy="369332"/>
          </a:xfrm>
          <a:prstGeom prst="rect">
            <a:avLst/>
          </a:prstGeom>
          <a:noFill/>
        </p:spPr>
        <p:txBody>
          <a:bodyPr wrap="none" rtlCol="0">
            <a:spAutoFit/>
          </a:bodyPr>
          <a:lstStyle/>
          <a:p>
            <a:r>
              <a:rPr lang="en-US" b="1" dirty="0" smtClean="0">
                <a:solidFill>
                  <a:schemeClr val="bg1">
                    <a:lumMod val="65000"/>
                  </a:schemeClr>
                </a:solidFill>
                <a:latin typeface="Helvetica" pitchFamily="34" charset="0"/>
                <a:cs typeface="Helvetica" pitchFamily="34" charset="0"/>
              </a:rPr>
              <a:t>Particle Genomes</a:t>
            </a:r>
            <a:endParaRPr lang="en-US" b="1" dirty="0">
              <a:solidFill>
                <a:schemeClr val="bg1">
                  <a:lumMod val="65000"/>
                </a:schemeClr>
              </a:solidFill>
              <a:latin typeface="Helvetica" pitchFamily="34" charset="0"/>
              <a:cs typeface="Helvetica" pitchFamily="34" charset="0"/>
            </a:endParaRPr>
          </a:p>
        </p:txBody>
      </p:sp>
      <p:sp>
        <p:nvSpPr>
          <p:cNvPr id="8" name="Rectangular Callout 7"/>
          <p:cNvSpPr/>
          <p:nvPr/>
        </p:nvSpPr>
        <p:spPr>
          <a:xfrm>
            <a:off x="609600" y="2267505"/>
            <a:ext cx="3352800" cy="2057400"/>
          </a:xfrm>
          <a:prstGeom prst="wedgeRectCallout">
            <a:avLst>
              <a:gd name="adj1" fmla="val 37857"/>
              <a:gd name="adj2" fmla="val 108342"/>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5181600" y="2267505"/>
            <a:ext cx="3352800" cy="2057400"/>
          </a:xfrm>
          <a:prstGeom prst="wedgeRectCallout">
            <a:avLst>
              <a:gd name="adj1" fmla="val -26196"/>
              <a:gd name="adj2" fmla="val 12667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48400" y="3943905"/>
            <a:ext cx="1236236" cy="369332"/>
          </a:xfrm>
          <a:prstGeom prst="rect">
            <a:avLst/>
          </a:prstGeom>
          <a:noFill/>
        </p:spPr>
        <p:txBody>
          <a:bodyPr wrap="none" rtlCol="0">
            <a:spAutoFit/>
          </a:bodyPr>
          <a:lstStyle/>
          <a:p>
            <a:r>
              <a:rPr lang="en-US" b="1" dirty="0" smtClean="0">
                <a:latin typeface="Helvetica" pitchFamily="34" charset="0"/>
                <a:cs typeface="Helvetica" pitchFamily="34" charset="0"/>
              </a:rPr>
              <a:t>Evolution</a:t>
            </a:r>
            <a:endParaRPr lang="en-US" b="1" dirty="0">
              <a:latin typeface="Helvetica" pitchFamily="34" charset="0"/>
              <a:cs typeface="Helvetica" pitchFamily="34" charset="0"/>
            </a:endParaRPr>
          </a:p>
        </p:txBody>
      </p:sp>
    </p:spTree>
    <p:extLst>
      <p:ext uri="{BB962C8B-B14F-4D97-AF65-F5344CB8AC3E}">
        <p14:creationId xmlns:p14="http://schemas.microsoft.com/office/powerpoint/2010/main" val="124739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dirty="0" smtClean="0">
                <a:latin typeface="Arial Narrow" panose="020B0606020202030204" pitchFamily="34" charset="0"/>
              </a:rPr>
              <a:t>Abstract</a:t>
            </a:r>
            <a:endParaRPr lang="en-US" sz="4000" b="1" dirty="0">
              <a:latin typeface="Arial Narrow" panose="020B0606020202030204" pitchFamily="34" charset="0"/>
            </a:endParaRPr>
          </a:p>
        </p:txBody>
      </p:sp>
      <p:sp>
        <p:nvSpPr>
          <p:cNvPr id="3" name="Content Placeholder 2"/>
          <p:cNvSpPr>
            <a:spLocks noGrp="1"/>
          </p:cNvSpPr>
          <p:nvPr>
            <p:ph idx="1"/>
          </p:nvPr>
        </p:nvSpPr>
        <p:spPr>
          <a:xfrm>
            <a:off x="838200" y="1417638"/>
            <a:ext cx="7620000" cy="4724400"/>
          </a:xfrm>
        </p:spPr>
        <p:txBody>
          <a:bodyPr>
            <a:noAutofit/>
          </a:bodyPr>
          <a:lstStyle/>
          <a:p>
            <a:pPr marL="0" indent="0" algn="just">
              <a:spcBef>
                <a:spcPts val="0"/>
              </a:spcBef>
              <a:buNone/>
            </a:pPr>
            <a:r>
              <a:rPr lang="en-US" sz="1800" dirty="0" smtClean="0"/>
              <a:t>	The </a:t>
            </a:r>
            <a:r>
              <a:rPr lang="en-US" sz="1800" dirty="0"/>
              <a:t>Contextual Geometric Structure (CGS) approach allows for the bridging of dynamical cognitive models with the larger-scale process of population-wide cultural evolution. This involves a geometric representation that combines the spatial environment, cognitive classification, and evolutionary computation. The CGS approach is a form of artificial life inspired by structural anthropology and soft computation. As hybrid models, CGSs not only resemble features of complex societies, but can represent scenarios such as cultural contact to epistemic closure. CGS models exist as an alternative to both more traditional models of cultural evolution based on population genetics and evolutionarily-static cognitive models. Since the dynamics of CGSs are fundamentally geometric, the resulting cultures have defined "shapes", can "intersect", and can "collapse" and "disintegrate". As an evolutionary model, the CGS approach allows us to explore both the structure and function of so-called cultural behaviors. Yet CGS models also allow us to connect the short-term diffusion of beliefs and ideas with longer-term processes such as natural selection. To make this point more explicit for purposes of future research directions, links between population dynamics and physical models will also be discussed.</a:t>
            </a:r>
          </a:p>
        </p:txBody>
      </p:sp>
    </p:spTree>
    <p:extLst>
      <p:ext uri="{BB962C8B-B14F-4D97-AF65-F5344CB8AC3E}">
        <p14:creationId xmlns:p14="http://schemas.microsoft.com/office/powerpoint/2010/main" val="1753153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Arial Narrow" pitchFamily="34" charset="0"/>
                <a:cs typeface="Times New Roman" pitchFamily="18" charset="0"/>
              </a:rPr>
              <a:t>Missing Component of Neural Modeling</a:t>
            </a:r>
            <a:endParaRPr lang="en-US" sz="4000" b="1" dirty="0">
              <a:latin typeface="Arial Narrow" pitchFamily="34" charset="0"/>
              <a:cs typeface="Times New Roman" pitchFamily="18" charset="0"/>
            </a:endParaRPr>
          </a:p>
        </p:txBody>
      </p:sp>
      <p:sp>
        <p:nvSpPr>
          <p:cNvPr id="3" name="Content Placeholder 2"/>
          <p:cNvSpPr>
            <a:spLocks noGrp="1"/>
          </p:cNvSpPr>
          <p:nvPr>
            <p:ph idx="1"/>
          </p:nvPr>
        </p:nvSpPr>
        <p:spPr>
          <a:xfrm>
            <a:off x="762000" y="1295400"/>
            <a:ext cx="7467600" cy="5181600"/>
          </a:xfrm>
        </p:spPr>
        <p:txBody>
          <a:bodyPr>
            <a:normAutofit/>
          </a:bodyPr>
          <a:lstStyle/>
          <a:p>
            <a:pPr algn="ctr">
              <a:buNone/>
            </a:pPr>
            <a:r>
              <a:rPr lang="en-US" sz="1800" b="1" dirty="0" smtClean="0">
                <a:latin typeface="Times New Roman" pitchFamily="18" charset="0"/>
                <a:cs typeface="Times New Roman" pitchFamily="18" charset="0"/>
              </a:rPr>
              <a:t>Existing models of what the brain does:</a:t>
            </a:r>
          </a:p>
          <a:p>
            <a:pPr>
              <a:buNone/>
            </a:pPr>
            <a:endParaRPr lang="en-US" sz="800" dirty="0" smtClean="0">
              <a:latin typeface="Times New Roman" pitchFamily="18" charset="0"/>
              <a:cs typeface="Times New Roman" pitchFamily="18" charset="0"/>
            </a:endParaRPr>
          </a:p>
          <a:p>
            <a:pPr marL="514350" indent="-514350">
              <a:buNone/>
            </a:pPr>
            <a:r>
              <a:rPr lang="en-US" sz="1800" dirty="0" smtClean="0">
                <a:latin typeface="Times New Roman" pitchFamily="18" charset="0"/>
                <a:cs typeface="Times New Roman" pitchFamily="18" charset="0"/>
              </a:rPr>
              <a:t>1) pattern and category recognition (connectionism).</a:t>
            </a:r>
          </a:p>
          <a:p>
            <a:pPr marL="514350" indent="-514350">
              <a:buNone/>
            </a:pPr>
            <a:endParaRPr lang="en-US" sz="1800" dirty="0" smtClean="0">
              <a:latin typeface="Times New Roman" pitchFamily="18" charset="0"/>
              <a:cs typeface="Times New Roman" pitchFamily="18" charset="0"/>
            </a:endParaRPr>
          </a:p>
          <a:p>
            <a:pPr marL="514350" indent="-514350">
              <a:buNone/>
            </a:pPr>
            <a:r>
              <a:rPr lang="en-US" sz="1800" dirty="0" smtClean="0">
                <a:latin typeface="Times New Roman" pitchFamily="18" charset="0"/>
                <a:cs typeface="Times New Roman" pitchFamily="18" charset="0"/>
              </a:rPr>
              <a:t>2) intelligence as prediction (HTM Models).</a:t>
            </a:r>
          </a:p>
          <a:p>
            <a:pPr marL="514350" indent="-514350">
              <a:buNone/>
            </a:pPr>
            <a:endParaRPr lang="en-US" sz="1800" dirty="0" smtClean="0">
              <a:latin typeface="Times New Roman" pitchFamily="18" charset="0"/>
              <a:cs typeface="Times New Roman" pitchFamily="18" charset="0"/>
            </a:endParaRPr>
          </a:p>
          <a:p>
            <a:pPr marL="514350" indent="-514350">
              <a:buNone/>
            </a:pPr>
            <a:r>
              <a:rPr lang="en-US" sz="1800" dirty="0" smtClean="0">
                <a:latin typeface="Times New Roman" pitchFamily="18" charset="0"/>
                <a:cs typeface="Times New Roman" pitchFamily="18" charset="0"/>
              </a:rPr>
              <a:t>3) emergent representations (development, evolution)</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lgn="ctr">
              <a:buNone/>
            </a:pPr>
            <a:r>
              <a:rPr lang="en-US" sz="1800" b="1" dirty="0" smtClean="0">
                <a:latin typeface="Times New Roman" pitchFamily="18" charset="0"/>
                <a:cs typeface="Times New Roman" pitchFamily="18" charset="0"/>
              </a:rPr>
              <a:t>This approach:</a:t>
            </a:r>
          </a:p>
          <a:p>
            <a:pPr algn="ctr">
              <a:buNone/>
            </a:pPr>
            <a:endParaRPr lang="en-US" sz="800" b="1"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Differencing and integration functions related to symbolic behavior (an emergent approach?).</a:t>
            </a:r>
          </a:p>
          <a:p>
            <a:pPr>
              <a:buNone/>
            </a:pPr>
            <a:endParaRPr lang="en-US" sz="12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event-based selective inhibition in memory, </a:t>
            </a:r>
            <a:r>
              <a:rPr lang="en-US" sz="1800" dirty="0" err="1" smtClean="0">
                <a:latin typeface="Times New Roman" pitchFamily="18" charset="0"/>
                <a:cs typeface="Times New Roman" pitchFamily="18" charset="0"/>
              </a:rPr>
              <a:t>attentional</a:t>
            </a:r>
            <a:r>
              <a:rPr lang="en-US" sz="1800" dirty="0" smtClean="0">
                <a:latin typeface="Times New Roman" pitchFamily="18" charset="0"/>
                <a:cs typeface="Times New Roman" pitchFamily="18" charset="0"/>
              </a:rPr>
              <a:t> circuitry.</a:t>
            </a:r>
          </a:p>
          <a:p>
            <a:pPr>
              <a:buFont typeface="Arial" charset="0"/>
              <a:buChar char="•"/>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sensory integration (suppressive, </a:t>
            </a:r>
            <a:r>
              <a:rPr lang="en-US" sz="1800" dirty="0" err="1" smtClean="0">
                <a:latin typeface="Times New Roman" pitchFamily="18" charset="0"/>
                <a:cs typeface="Times New Roman" pitchFamily="18" charset="0"/>
              </a:rPr>
              <a:t>superadditive</a:t>
            </a:r>
            <a:r>
              <a:rPr lang="en-US" sz="1800" dirty="0" smtClean="0">
                <a:latin typeface="Times New Roman" pitchFamily="18" charset="0"/>
                <a:cs typeface="Times New Roman"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49" y="136779"/>
            <a:ext cx="8305800" cy="953899"/>
          </a:xfrm>
        </p:spPr>
        <p:txBody>
          <a:bodyPr>
            <a:normAutofit/>
          </a:bodyPr>
          <a:lstStyle/>
          <a:p>
            <a:r>
              <a:rPr lang="en-US" sz="4000" dirty="0" smtClean="0"/>
              <a:t>Acknowledgements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140093"/>
            <a:ext cx="1640505" cy="1554163"/>
          </a:xfrm>
        </p:spPr>
      </p:pic>
      <p:sp>
        <p:nvSpPr>
          <p:cNvPr id="3" name="TextBox 2"/>
          <p:cNvSpPr txBox="1"/>
          <p:nvPr/>
        </p:nvSpPr>
        <p:spPr>
          <a:xfrm>
            <a:off x="3657600" y="1285011"/>
            <a:ext cx="4629344" cy="830997"/>
          </a:xfrm>
          <a:prstGeom prst="rect">
            <a:avLst/>
          </a:prstGeom>
          <a:noFill/>
        </p:spPr>
        <p:txBody>
          <a:bodyPr wrap="none" rtlCol="0">
            <a:spAutoFit/>
          </a:bodyPr>
          <a:lstStyle/>
          <a:p>
            <a:pPr algn="ctr"/>
            <a:r>
              <a:rPr lang="en-US" sz="2400" dirty="0" smtClean="0"/>
              <a:t>Orthogonal Research: independent </a:t>
            </a:r>
          </a:p>
          <a:p>
            <a:pPr algn="ctr"/>
            <a:r>
              <a:rPr lang="en-US" sz="2400" dirty="0" smtClean="0"/>
              <a:t>research start-up</a:t>
            </a:r>
            <a:endParaRPr lang="en-US" sz="2400" dirty="0"/>
          </a:p>
        </p:txBody>
      </p:sp>
      <p:sp>
        <p:nvSpPr>
          <p:cNvPr id="5" name="Title 1"/>
          <p:cNvSpPr txBox="1">
            <a:spLocks/>
          </p:cNvSpPr>
          <p:nvPr/>
        </p:nvSpPr>
        <p:spPr>
          <a:xfrm>
            <a:off x="424149" y="5680207"/>
            <a:ext cx="8305800" cy="100378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Thank you! Questions?</a:t>
            </a:r>
            <a:endParaRPr lang="en-US" sz="4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551914"/>
            <a:ext cx="2344943" cy="1622798"/>
          </a:xfrm>
          <a:prstGeom prst="rect">
            <a:avLst/>
          </a:prstGeom>
        </p:spPr>
      </p:pic>
      <p:sp>
        <p:nvSpPr>
          <p:cNvPr id="7" name="TextBox 6"/>
          <p:cNvSpPr txBox="1"/>
          <p:nvPr/>
        </p:nvSpPr>
        <p:spPr>
          <a:xfrm>
            <a:off x="4419600" y="2901648"/>
            <a:ext cx="3221716" cy="461665"/>
          </a:xfrm>
          <a:prstGeom prst="rect">
            <a:avLst/>
          </a:prstGeom>
          <a:noFill/>
        </p:spPr>
        <p:txBody>
          <a:bodyPr wrap="none" rtlCol="0">
            <a:spAutoFit/>
          </a:bodyPr>
          <a:lstStyle/>
          <a:p>
            <a:r>
              <a:rPr lang="en-US" sz="2400" dirty="0" smtClean="0"/>
              <a:t>Artificial Life community</a:t>
            </a:r>
            <a:endParaRPr lang="en-US" sz="2400" dirty="0"/>
          </a:p>
        </p:txBody>
      </p:sp>
      <p:sp>
        <p:nvSpPr>
          <p:cNvPr id="8" name="TextBox 7"/>
          <p:cNvSpPr txBox="1"/>
          <p:nvPr/>
        </p:nvSpPr>
        <p:spPr>
          <a:xfrm>
            <a:off x="4907556" y="3349727"/>
            <a:ext cx="2089290" cy="276999"/>
          </a:xfrm>
          <a:prstGeom prst="rect">
            <a:avLst/>
          </a:prstGeom>
          <a:noFill/>
        </p:spPr>
        <p:txBody>
          <a:bodyPr wrap="none" rtlCol="0">
            <a:spAutoFit/>
          </a:bodyPr>
          <a:lstStyle/>
          <a:p>
            <a:r>
              <a:rPr lang="en-US" sz="1200" dirty="0" smtClean="0"/>
              <a:t>Conceptual Support, Feedback</a:t>
            </a:r>
            <a:endParaRPr lang="en-US" sz="12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4503942"/>
            <a:ext cx="2222746" cy="881434"/>
          </a:xfrm>
          <a:prstGeom prst="rect">
            <a:avLst/>
          </a:prstGeom>
        </p:spPr>
      </p:pic>
      <p:sp>
        <p:nvSpPr>
          <p:cNvPr id="11" name="TextBox 10"/>
          <p:cNvSpPr txBox="1"/>
          <p:nvPr/>
        </p:nvSpPr>
        <p:spPr>
          <a:xfrm>
            <a:off x="4670181" y="4759993"/>
            <a:ext cx="2720553" cy="369332"/>
          </a:xfrm>
          <a:prstGeom prst="rect">
            <a:avLst/>
          </a:prstGeom>
          <a:noFill/>
        </p:spPr>
        <p:txBody>
          <a:bodyPr wrap="none" rtlCol="0">
            <a:spAutoFit/>
          </a:bodyPr>
          <a:lstStyle/>
          <a:p>
            <a:r>
              <a:rPr lang="en-US" dirty="0" smtClean="0">
                <a:hlinkClick r:id="rId5"/>
              </a:rPr>
              <a:t>http://github.com/balicea/</a:t>
            </a:r>
            <a:endParaRPr lang="en-US" dirty="0"/>
          </a:p>
        </p:txBody>
      </p:sp>
    </p:spTree>
    <p:extLst>
      <p:ext uri="{BB962C8B-B14F-4D97-AF65-F5344CB8AC3E}">
        <p14:creationId xmlns:p14="http://schemas.microsoft.com/office/powerpoint/2010/main" val="106440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8362"/>
          </a:xfrm>
        </p:spPr>
        <p:txBody>
          <a:bodyPr>
            <a:normAutofit/>
          </a:bodyPr>
          <a:lstStyle/>
          <a:p>
            <a:r>
              <a:rPr lang="en-US" sz="4000" b="1" dirty="0" smtClean="0">
                <a:latin typeface="Arial Narrow" pitchFamily="34" charset="0"/>
              </a:rPr>
              <a:t>What is the essence of culture?</a:t>
            </a:r>
            <a:endParaRPr lang="en-US" sz="4000" b="1" dirty="0">
              <a:latin typeface="Arial Narrow" pitchFamily="34" charset="0"/>
            </a:endParaRPr>
          </a:p>
        </p:txBody>
      </p:sp>
      <p:sp>
        <p:nvSpPr>
          <p:cNvPr id="3" name="Content Placeholder 2"/>
          <p:cNvSpPr>
            <a:spLocks noGrp="1"/>
          </p:cNvSpPr>
          <p:nvPr>
            <p:ph idx="1"/>
          </p:nvPr>
        </p:nvSpPr>
        <p:spPr>
          <a:xfrm>
            <a:off x="762000" y="1524000"/>
            <a:ext cx="7696200" cy="4953000"/>
          </a:xfrm>
        </p:spPr>
        <p:txBody>
          <a:bodyPr>
            <a:normAutofit/>
          </a:bodyPr>
          <a:lstStyle/>
          <a:p>
            <a:pPr marL="0" indent="0" algn="ctr">
              <a:spcBef>
                <a:spcPts val="0"/>
              </a:spcBef>
              <a:buNone/>
            </a:pPr>
            <a:r>
              <a:rPr lang="en-US" sz="1800" b="1" dirty="0" smtClean="0">
                <a:latin typeface="Times New Roman" pitchFamily="18" charset="0"/>
                <a:cs typeface="Times New Roman" pitchFamily="18" charset="0"/>
              </a:rPr>
              <a:t>Heredity</a:t>
            </a:r>
            <a:r>
              <a:rPr lang="en-US" sz="1800" dirty="0" smtClean="0">
                <a:latin typeface="Times New Roman" pitchFamily="18" charset="0"/>
                <a:cs typeface="Times New Roman" pitchFamily="18" charset="0"/>
              </a:rPr>
              <a:t> (beliefs that propagate)? </a:t>
            </a:r>
            <a:r>
              <a:rPr lang="en-US" sz="1800" b="1" dirty="0" smtClean="0">
                <a:latin typeface="Times New Roman" pitchFamily="18" charset="0"/>
                <a:cs typeface="Times New Roman" pitchFamily="18" charset="0"/>
              </a:rPr>
              <a:t>Adaptability</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Self-reference</a:t>
            </a:r>
            <a:r>
              <a:rPr lang="en-US" sz="1800" dirty="0" smtClean="0">
                <a:latin typeface="Times New Roman" pitchFamily="18" charset="0"/>
                <a:cs typeface="Times New Roman" pitchFamily="18" charset="0"/>
              </a:rPr>
              <a:t>?</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b="1" dirty="0" err="1" smtClean="0">
                <a:latin typeface="Times New Roman" pitchFamily="18" charset="0"/>
                <a:cs typeface="Times New Roman" pitchFamily="18" charset="0"/>
              </a:rPr>
              <a:t>Structuralists</a:t>
            </a:r>
            <a:r>
              <a:rPr lang="en-US" sz="1800" b="1" dirty="0" smtClean="0">
                <a:latin typeface="Times New Roman" pitchFamily="18" charset="0"/>
                <a:cs typeface="Times New Roman" pitchFamily="18" charset="0"/>
              </a:rPr>
              <a:t>, post-</a:t>
            </a:r>
            <a:r>
              <a:rPr lang="en-US" sz="1800" b="1" dirty="0" err="1" smtClean="0">
                <a:latin typeface="Times New Roman" pitchFamily="18" charset="0"/>
                <a:cs typeface="Times New Roman" pitchFamily="18" charset="0"/>
              </a:rPr>
              <a:t>structuralists</a:t>
            </a:r>
            <a:r>
              <a:rPr lang="en-US" sz="1800" dirty="0" smtClean="0">
                <a:latin typeface="Times New Roman" pitchFamily="18" charset="0"/>
                <a:cs typeface="Times New Roman" pitchFamily="18" charset="0"/>
              </a:rPr>
              <a:t>: “structures” transcend cultural transmission and cognition, but fundamentally shape that features of culture.</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ctr">
              <a:spcBef>
                <a:spcPts val="0"/>
              </a:spcBef>
              <a:buNone/>
            </a:pPr>
            <a:r>
              <a:rPr lang="en-US" sz="1800" b="1" dirty="0" smtClean="0">
                <a:latin typeface="Times New Roman" pitchFamily="18" charset="0"/>
                <a:cs typeface="Times New Roman" pitchFamily="18" charset="0"/>
              </a:rPr>
              <a:t>Structures are ubiquitous</a:t>
            </a:r>
            <a:r>
              <a:rPr lang="en-US" sz="1800" dirty="0" smtClean="0">
                <a:latin typeface="Times New Roman" pitchFamily="18" charset="0"/>
                <a:cs typeface="Times New Roman" pitchFamily="18" charset="0"/>
              </a:rPr>
              <a:t>:</a:t>
            </a:r>
          </a:p>
          <a:p>
            <a:pPr marL="0" indent="0" algn="just">
              <a:spcBef>
                <a:spcPts val="0"/>
              </a:spcBef>
              <a:buNone/>
            </a:pPr>
            <a:endParaRPr lang="en-US" sz="12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language and concepts (natural world defined as sets of discrete oppositions). </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settlement patterns, architecture (can define or sharpen distinctions between cultural groups, but can also act to integrate cultural traditions -- syncretism). </a:t>
            </a: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underlying constraints (specifies how cultures </a:t>
            </a:r>
            <a:r>
              <a:rPr lang="en-US" sz="1800" b="1" dirty="0" smtClean="0">
                <a:latin typeface="Times New Roman" pitchFamily="18" charset="0"/>
                <a:cs typeface="Times New Roman" pitchFamily="18" charset="0"/>
              </a:rPr>
              <a:t>CANNOT </a:t>
            </a:r>
            <a:r>
              <a:rPr lang="en-US" sz="1800" dirty="0" smtClean="0">
                <a:latin typeface="Times New Roman" pitchFamily="18" charset="0"/>
                <a:cs typeface="Times New Roman" pitchFamily="18" charset="0"/>
              </a:rPr>
              <a:t>adapt).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0" y="533400"/>
            <a:ext cx="4191000" cy="5943600"/>
          </a:xfrm>
        </p:spPr>
        <p:txBody>
          <a:bodyPr>
            <a:normAutofit/>
          </a:bodyPr>
          <a:lstStyle/>
          <a:p>
            <a:pPr marL="0" indent="0" algn="just">
              <a:spcBef>
                <a:spcPts val="0"/>
              </a:spcBef>
              <a:buNone/>
            </a:pPr>
            <a:r>
              <a:rPr lang="en-US" sz="1800" b="1" dirty="0" smtClean="0">
                <a:latin typeface="Times New Roman" pitchFamily="18" charset="0"/>
                <a:cs typeface="Times New Roman" pitchFamily="18" charset="0"/>
              </a:rPr>
              <a:t>How does the brain “represent” sensory information to perform a cultural “operation”? </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n-</a:t>
            </a:r>
            <a:r>
              <a:rPr lang="en-US" sz="1800" dirty="0" err="1" smtClean="0">
                <a:latin typeface="Times New Roman" pitchFamily="18" charset="0"/>
                <a:cs typeface="Times New Roman" pitchFamily="18" charset="0"/>
              </a:rPr>
              <a:t>tuple</a:t>
            </a:r>
            <a:r>
              <a:rPr lang="en-US" sz="1800" dirty="0" smtClean="0">
                <a:latin typeface="Times New Roman" pitchFamily="18" charset="0"/>
                <a:cs typeface="Times New Roman" pitchFamily="18" charset="0"/>
              </a:rPr>
              <a:t> surfaces with a soft classification scheme (all possible combinations).</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b="1"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2000" dirty="0" smtClean="0">
              <a:latin typeface="Times New Roman" pitchFamily="18" charset="0"/>
              <a:cs typeface="Times New Roman" pitchFamily="18" charset="0"/>
            </a:endParaRPr>
          </a:p>
          <a:p>
            <a:pPr marL="0" indent="0" algn="just">
              <a:spcBef>
                <a:spcPts val="0"/>
              </a:spcBef>
              <a:buNone/>
            </a:pPr>
            <a:r>
              <a:rPr lang="en-US" sz="1800" b="1" dirty="0" smtClean="0">
                <a:latin typeface="Times New Roman" pitchFamily="18" charset="0"/>
                <a:cs typeface="Times New Roman" pitchFamily="18" charset="0"/>
              </a:rPr>
              <a:t>Cultural phenomenon:</a:t>
            </a:r>
            <a:r>
              <a:rPr lang="en-US" sz="1800" dirty="0" smtClean="0">
                <a:latin typeface="Times New Roman" pitchFamily="18" charset="0"/>
                <a:cs typeface="Times New Roman" pitchFamily="18" charset="0"/>
              </a:rPr>
              <a:t> symbol, practice, or artifact.</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What is the membership of cultural phenomenon </a:t>
            </a:r>
            <a:r>
              <a:rPr lang="en-US" sz="1800" i="1" dirty="0" smtClean="0">
                <a:latin typeface="Times New Roman" pitchFamily="18" charset="0"/>
                <a:cs typeface="Times New Roman" pitchFamily="18" charset="0"/>
              </a:rPr>
              <a:t>x</a:t>
            </a:r>
            <a:r>
              <a:rPr lang="en-US" sz="1800" dirty="0" smtClean="0">
                <a:latin typeface="Times New Roman" pitchFamily="18" charset="0"/>
                <a:cs typeface="Times New Roman" pitchFamily="18" charset="0"/>
              </a:rPr>
              <a:t> in this space?</a:t>
            </a:r>
            <a:endParaRPr lang="en-US" sz="1800" dirty="0">
              <a:latin typeface="Times New Roman" pitchFamily="18" charset="0"/>
              <a:cs typeface="Times New Roman" pitchFamily="18" charset="0"/>
            </a:endParaRPr>
          </a:p>
        </p:txBody>
      </p:sp>
      <p:pic>
        <p:nvPicPr>
          <p:cNvPr id="4" name="Picture 3" descr="neuronal-encoding-surfaces.png"/>
          <p:cNvPicPr>
            <a:picLocks noChangeAspect="1"/>
          </p:cNvPicPr>
          <p:nvPr/>
        </p:nvPicPr>
        <p:blipFill>
          <a:blip r:embed="rId2" cstate="print"/>
          <a:stretch>
            <a:fillRect/>
          </a:stretch>
        </p:blipFill>
        <p:spPr>
          <a:xfrm>
            <a:off x="762000" y="4343400"/>
            <a:ext cx="3200400" cy="2133600"/>
          </a:xfrm>
          <a:prstGeom prst="rect">
            <a:avLst/>
          </a:prstGeom>
        </p:spPr>
      </p:pic>
      <p:pic>
        <p:nvPicPr>
          <p:cNvPr id="8" name="Picture 7" descr="stop-sign.png"/>
          <p:cNvPicPr>
            <a:picLocks noChangeAspect="1"/>
          </p:cNvPicPr>
          <p:nvPr/>
        </p:nvPicPr>
        <p:blipFill>
          <a:blip r:embed="rId3" cstate="print"/>
          <a:stretch>
            <a:fillRect/>
          </a:stretch>
        </p:blipFill>
        <p:spPr>
          <a:xfrm>
            <a:off x="4495800" y="2438400"/>
            <a:ext cx="990600" cy="1219200"/>
          </a:xfrm>
          <a:prstGeom prst="rect">
            <a:avLst/>
          </a:prstGeom>
        </p:spPr>
      </p:pic>
      <p:pic>
        <p:nvPicPr>
          <p:cNvPr id="9" name="Picture 8" descr="chopsticks.png"/>
          <p:cNvPicPr>
            <a:picLocks noChangeAspect="1"/>
          </p:cNvPicPr>
          <p:nvPr/>
        </p:nvPicPr>
        <p:blipFill>
          <a:blip r:embed="rId4" cstate="print"/>
          <a:stretch>
            <a:fillRect/>
          </a:stretch>
        </p:blipFill>
        <p:spPr>
          <a:xfrm>
            <a:off x="5562600" y="2438400"/>
            <a:ext cx="1143000" cy="1219200"/>
          </a:xfrm>
          <a:prstGeom prst="rect">
            <a:avLst/>
          </a:prstGeom>
        </p:spPr>
      </p:pic>
      <p:pic>
        <p:nvPicPr>
          <p:cNvPr id="10" name="Picture 9" descr="funeral-mask-tikal.jpg"/>
          <p:cNvPicPr>
            <a:picLocks noChangeAspect="1"/>
          </p:cNvPicPr>
          <p:nvPr/>
        </p:nvPicPr>
        <p:blipFill>
          <a:blip r:embed="rId5" cstate="print"/>
          <a:stretch>
            <a:fillRect/>
          </a:stretch>
        </p:blipFill>
        <p:spPr>
          <a:xfrm>
            <a:off x="4953000" y="3733800"/>
            <a:ext cx="1143000" cy="1143000"/>
          </a:xfrm>
          <a:prstGeom prst="rect">
            <a:avLst/>
          </a:prstGeom>
        </p:spPr>
      </p:pic>
      <p:pic>
        <p:nvPicPr>
          <p:cNvPr id="11" name="Picture 10" descr="Mmap.png"/>
          <p:cNvPicPr>
            <a:picLocks noChangeAspect="1"/>
          </p:cNvPicPr>
          <p:nvPr/>
        </p:nvPicPr>
        <p:blipFill>
          <a:blip r:embed="rId6" cstate="print"/>
          <a:stretch>
            <a:fillRect/>
          </a:stretch>
        </p:blipFill>
        <p:spPr>
          <a:xfrm>
            <a:off x="381000" y="457200"/>
            <a:ext cx="1828800" cy="2743200"/>
          </a:xfrm>
          <a:prstGeom prst="rect">
            <a:avLst/>
          </a:prstGeom>
        </p:spPr>
      </p:pic>
      <p:pic>
        <p:nvPicPr>
          <p:cNvPr id="12" name="Picture 11" descr="MMbrain.png"/>
          <p:cNvPicPr>
            <a:picLocks noChangeAspect="1"/>
          </p:cNvPicPr>
          <p:nvPr/>
        </p:nvPicPr>
        <p:blipFill>
          <a:blip r:embed="rId7" cstate="print"/>
          <a:stretch>
            <a:fillRect/>
          </a:stretch>
        </p:blipFill>
        <p:spPr>
          <a:xfrm>
            <a:off x="2286000" y="457200"/>
            <a:ext cx="1918290" cy="2743200"/>
          </a:xfrm>
          <a:prstGeom prst="rect">
            <a:avLst/>
          </a:prstGeom>
        </p:spPr>
      </p:pic>
      <p:sp>
        <p:nvSpPr>
          <p:cNvPr id="13" name="TextBox 12"/>
          <p:cNvSpPr txBox="1"/>
          <p:nvPr/>
        </p:nvSpPr>
        <p:spPr>
          <a:xfrm>
            <a:off x="533400" y="3200400"/>
            <a:ext cx="3581400" cy="553998"/>
          </a:xfrm>
          <a:prstGeom prst="rect">
            <a:avLst/>
          </a:prstGeom>
          <a:noFill/>
        </p:spPr>
        <p:txBody>
          <a:bodyPr wrap="square" rtlCol="0">
            <a:spAutoFit/>
          </a:bodyPr>
          <a:lstStyle/>
          <a:p>
            <a:pPr algn="ctr"/>
            <a:r>
              <a:rPr lang="en-US" sz="1000" b="1" dirty="0" smtClean="0">
                <a:latin typeface="Times New Roman" pitchFamily="18" charset="0"/>
                <a:cs typeface="Times New Roman" pitchFamily="18" charset="0"/>
              </a:rPr>
              <a:t>LEFT:</a:t>
            </a:r>
            <a:r>
              <a:rPr lang="en-US" sz="1000" dirty="0" smtClean="0">
                <a:latin typeface="Times New Roman" pitchFamily="18" charset="0"/>
                <a:cs typeface="Times New Roman" pitchFamily="18" charset="0"/>
              </a:rPr>
              <a:t> http://www.bccn-munich.de/research/projects-1/multisensory-integration</a:t>
            </a:r>
            <a:r>
              <a:rPr lang="en-US" sz="1000" b="1" dirty="0" smtClean="0">
                <a:latin typeface="Times New Roman" pitchFamily="18" charset="0"/>
                <a:cs typeface="Times New Roman" pitchFamily="18" charset="0"/>
              </a:rPr>
              <a:t>. RIGHT: </a:t>
            </a:r>
            <a:r>
              <a:rPr lang="en-US" sz="1000" dirty="0" err="1" smtClean="0">
                <a:latin typeface="Times New Roman" pitchFamily="18" charset="0"/>
                <a:cs typeface="Times New Roman" pitchFamily="18" charset="0"/>
              </a:rPr>
              <a:t>Ghanzanfar</a:t>
            </a:r>
            <a:r>
              <a:rPr lang="en-US" sz="1000" dirty="0" smtClean="0">
                <a:latin typeface="Times New Roman" pitchFamily="18" charset="0"/>
                <a:cs typeface="Times New Roman" pitchFamily="18" charset="0"/>
              </a:rPr>
              <a:t> and Schroeder (2006). Trends in Cognitive Science, 10(6), 278–285</a:t>
            </a:r>
            <a:endParaRPr lang="en-US" sz="1000" dirty="0">
              <a:latin typeface="Times New Roman" pitchFamily="18" charset="0"/>
              <a:cs typeface="Times New Roman" pitchFamily="18" charset="0"/>
            </a:endParaRPr>
          </a:p>
        </p:txBody>
      </p:sp>
      <p:sp>
        <p:nvSpPr>
          <p:cNvPr id="15" name="Down Arrow 14"/>
          <p:cNvSpPr/>
          <p:nvPr/>
        </p:nvSpPr>
        <p:spPr>
          <a:xfrm>
            <a:off x="990600" y="3810000"/>
            <a:ext cx="2667000" cy="4572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firecalendar_big.gif"/>
          <p:cNvPicPr>
            <a:picLocks noChangeAspect="1"/>
          </p:cNvPicPr>
          <p:nvPr/>
        </p:nvPicPr>
        <p:blipFill>
          <a:blip r:embed="rId8" cstate="print"/>
          <a:stretch>
            <a:fillRect/>
          </a:stretch>
        </p:blipFill>
        <p:spPr>
          <a:xfrm>
            <a:off x="6934200" y="2514600"/>
            <a:ext cx="1695450"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b="1" dirty="0" smtClean="0">
                <a:latin typeface="Arial Narrow" pitchFamily="34" charset="0"/>
              </a:rPr>
              <a:t>Hybrid (Soft Classification, LCS) Model</a:t>
            </a:r>
            <a:endParaRPr lang="en-US" sz="4000" b="1" dirty="0">
              <a:latin typeface="Arial Narrow" pitchFamily="34" charset="0"/>
            </a:endParaRPr>
          </a:p>
        </p:txBody>
      </p:sp>
      <p:sp>
        <p:nvSpPr>
          <p:cNvPr id="3" name="Content Placeholder 2"/>
          <p:cNvSpPr>
            <a:spLocks noGrp="1"/>
          </p:cNvSpPr>
          <p:nvPr>
            <p:ph idx="1"/>
          </p:nvPr>
        </p:nvSpPr>
        <p:spPr>
          <a:xfrm>
            <a:off x="723900" y="1417638"/>
            <a:ext cx="7696200" cy="5211762"/>
          </a:xfrm>
        </p:spPr>
        <p:txBody>
          <a:bodyPr>
            <a:normAutofit/>
          </a:bodyPr>
          <a:lstStyle/>
          <a:p>
            <a:pPr algn="ctr">
              <a:buNone/>
            </a:pPr>
            <a:r>
              <a:rPr lang="en-US" sz="1800" b="1" dirty="0">
                <a:latin typeface="Times New Roman" pitchFamily="18" charset="0"/>
                <a:cs typeface="Times New Roman" pitchFamily="18" charset="0"/>
              </a:rPr>
              <a:t>Contextual Geometric Structures: modeling the fundamental components of cultural behavior. Proceedings of Artificial Life, 13, 147-154</a:t>
            </a:r>
            <a:r>
              <a:rPr lang="en-US" sz="1800" b="1" dirty="0" smtClean="0">
                <a:latin typeface="Times New Roman" pitchFamily="18" charset="0"/>
                <a:cs typeface="Times New Roman" pitchFamily="18" charset="0"/>
              </a:rPr>
              <a:t>.</a:t>
            </a:r>
          </a:p>
          <a:p>
            <a:pPr algn="ctr">
              <a:buNone/>
            </a:pPr>
            <a:endParaRPr lang="en-US" sz="1800" b="1" dirty="0">
              <a:latin typeface="Times New Roman" pitchFamily="18" charset="0"/>
              <a:cs typeface="Times New Roman" pitchFamily="18" charset="0"/>
            </a:endParaRPr>
          </a:p>
          <a:p>
            <a:pPr algn="ctr">
              <a:buNone/>
            </a:pPr>
            <a:r>
              <a:rPr lang="en-US" sz="1800" b="1" dirty="0" smtClean="0">
                <a:latin typeface="Times New Roman" pitchFamily="18" charset="0"/>
                <a:cs typeface="Times New Roman" pitchFamily="18" charset="0"/>
              </a:rPr>
              <a:t>Two components of this model:</a:t>
            </a:r>
            <a:endParaRPr lang="en-US" sz="1800" dirty="0" smtClean="0">
              <a:latin typeface="Times New Roman" pitchFamily="18" charset="0"/>
              <a:cs typeface="Times New Roman" pitchFamily="18" charset="0"/>
            </a:endParaRPr>
          </a:p>
          <a:p>
            <a:pPr>
              <a:buNone/>
            </a:pPr>
            <a:endParaRPr lang="en-US" sz="1000" dirty="0" smtClean="0">
              <a:latin typeface="Times New Roman" pitchFamily="18" charset="0"/>
              <a:cs typeface="Times New Roman" pitchFamily="18" charset="0"/>
            </a:endParaRPr>
          </a:p>
          <a:p>
            <a:pPr marL="0" indent="0" algn="just">
              <a:spcBef>
                <a:spcPts val="0"/>
              </a:spcBef>
              <a:buNone/>
            </a:pPr>
            <a:r>
              <a:rPr lang="en-US" sz="1800" b="1" dirty="0" smtClean="0">
                <a:latin typeface="Times New Roman" pitchFamily="18" charset="0"/>
                <a:cs typeface="Times New Roman" pitchFamily="18" charset="0"/>
              </a:rPr>
              <a:t>1) Soft classificatory kernel</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soft classification (all phenomena = degree of membership).</a:t>
            </a: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halfway between light and dark (50% light, 50% dark). Attributes of both.</a:t>
            </a:r>
          </a:p>
          <a:p>
            <a:pPr marL="0" indent="0" algn="just">
              <a:spcBef>
                <a:spcPts val="0"/>
              </a:spcBef>
              <a:buAutoNum type="arabicParenR"/>
            </a:pPr>
            <a:endParaRPr lang="en-US" sz="1800" dirty="0" smtClean="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b="1" dirty="0" smtClean="0">
                <a:latin typeface="Times New Roman" pitchFamily="18" charset="0"/>
                <a:cs typeface="Times New Roman" pitchFamily="18" charset="0"/>
              </a:rPr>
              <a:t>2) </a:t>
            </a:r>
            <a:r>
              <a:rPr lang="en-US" sz="1800" b="1" dirty="0" err="1" smtClean="0">
                <a:latin typeface="Times New Roman" pitchFamily="18" charset="0"/>
                <a:cs typeface="Times New Roman" pitchFamily="18" charset="0"/>
              </a:rPr>
              <a:t>Lagrangian</a:t>
            </a:r>
            <a:r>
              <a:rPr lang="en-US" sz="1800" b="1" dirty="0" smtClean="0">
                <a:latin typeface="Times New Roman" pitchFamily="18" charset="0"/>
                <a:cs typeface="Times New Roman" pitchFamily="18" charset="0"/>
              </a:rPr>
              <a:t> Coherent Structure (LCS) model</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second-order </a:t>
            </a:r>
            <a:r>
              <a:rPr lang="en-US" sz="1800" dirty="0" err="1" smtClean="0">
                <a:latin typeface="Times New Roman" pitchFamily="18" charset="0"/>
                <a:cs typeface="Times New Roman" pitchFamily="18" charset="0"/>
              </a:rPr>
              <a:t>Lagrangian</a:t>
            </a:r>
            <a:r>
              <a:rPr lang="en-US" sz="1800" dirty="0" smtClean="0">
                <a:latin typeface="Times New Roman" pitchFamily="18" charset="0"/>
                <a:cs typeface="Times New Roman" pitchFamily="18" charset="0"/>
              </a:rPr>
              <a:t> (LCS = recently discovered Physical model).</a:t>
            </a: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hydrodynamic-inspired field model. Currents lead to patterns of movement and aggregation.</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733800" cy="868362"/>
          </a:xfrm>
        </p:spPr>
        <p:txBody>
          <a:bodyPr>
            <a:normAutofit/>
          </a:bodyPr>
          <a:lstStyle/>
          <a:p>
            <a:r>
              <a:rPr lang="en-US" sz="2400" b="1" dirty="0" smtClean="0">
                <a:latin typeface="Arial Narrow" pitchFamily="34" charset="0"/>
                <a:cs typeface="Times New Roman" pitchFamily="18" charset="0"/>
              </a:rPr>
              <a:t>Example of Soft Classification</a:t>
            </a:r>
            <a:endParaRPr lang="en-US" sz="2400" b="1" dirty="0">
              <a:latin typeface="Arial Narrow" pitchFamily="34" charset="0"/>
              <a:cs typeface="Times New Roman" pitchFamily="18" charset="0"/>
            </a:endParaRPr>
          </a:p>
        </p:txBody>
      </p:sp>
      <p:sp>
        <p:nvSpPr>
          <p:cNvPr id="3" name="Content Placeholder 2"/>
          <p:cNvSpPr>
            <a:spLocks noGrp="1"/>
          </p:cNvSpPr>
          <p:nvPr>
            <p:ph idx="1"/>
          </p:nvPr>
        </p:nvSpPr>
        <p:spPr>
          <a:xfrm>
            <a:off x="4114800" y="228600"/>
            <a:ext cx="4648200" cy="6324600"/>
          </a:xfrm>
        </p:spPr>
        <p:txBody>
          <a:bodyPr>
            <a:noAutofit/>
          </a:bodyPr>
          <a:lstStyle/>
          <a:p>
            <a:pPr marL="0" indent="0" algn="just">
              <a:spcBef>
                <a:spcPts val="0"/>
              </a:spcBef>
              <a:buNone/>
            </a:pPr>
            <a:r>
              <a:rPr lang="en-US" sz="1800" dirty="0" smtClean="0">
                <a:latin typeface="Times New Roman" pitchFamily="18" charset="0"/>
                <a:cs typeface="Times New Roman" pitchFamily="18" charset="0"/>
              </a:rPr>
              <a:t>Each object being classified = continuous membership function (0-100%) in each category (</a:t>
            </a:r>
            <a:r>
              <a:rPr lang="en-US" sz="1800" i="1" dirty="0" smtClean="0">
                <a:latin typeface="Times New Roman" pitchFamily="18" charset="0"/>
                <a:cs typeface="Times New Roman" pitchFamily="18" charset="0"/>
              </a:rPr>
              <a:t>n</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tuple</a:t>
            </a:r>
            <a:r>
              <a:rPr lang="en-US" sz="1800" dirty="0" smtClean="0">
                <a:latin typeface="Times New Roman" pitchFamily="18" charset="0"/>
                <a:cs typeface="Times New Roman" pitchFamily="18" charset="0"/>
              </a:rPr>
              <a:t> space).</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categories are not transitive nor independent.</a:t>
            </a: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None/>
            </a:pPr>
            <a:r>
              <a:rPr lang="en-US" sz="1800" b="1" dirty="0" smtClean="0">
                <a:latin typeface="Times New Roman" pitchFamily="18" charset="0"/>
                <a:cs typeface="Times New Roman" pitchFamily="18" charset="0"/>
              </a:rPr>
              <a:t>EXAMPLE:</a:t>
            </a:r>
            <a:r>
              <a:rPr lang="en-US" sz="1800" dirty="0" smtClean="0">
                <a:latin typeface="Times New Roman" pitchFamily="18" charset="0"/>
                <a:cs typeface="Times New Roman" pitchFamily="18" charset="0"/>
              </a:rPr>
              <a:t> car crash in a 3-tuple space.</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membership functions: vision (80%), audition (80%), olfaction (10%).</a:t>
            </a: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creates a bounding polygon (all possible responses to sensory stimuli) within which all individual experiences will reside.</a:t>
            </a:r>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In general, subspaces can be defined by culture-specific, context-specific instances.</a:t>
            </a:r>
            <a:endParaRPr lang="en-US" sz="1800" dirty="0">
              <a:latin typeface="Times New Roman" pitchFamily="18" charset="0"/>
              <a:cs typeface="Times New Roman" pitchFamily="18" charset="0"/>
            </a:endParaRPr>
          </a:p>
        </p:txBody>
      </p:sp>
      <p:pic>
        <p:nvPicPr>
          <p:cNvPr id="5" name="Picture 4" descr="car-crash-example.png"/>
          <p:cNvPicPr>
            <a:picLocks noChangeAspect="1"/>
          </p:cNvPicPr>
          <p:nvPr/>
        </p:nvPicPr>
        <p:blipFill>
          <a:blip r:embed="rId2" cstate="print"/>
          <a:stretch>
            <a:fillRect/>
          </a:stretch>
        </p:blipFill>
        <p:spPr>
          <a:xfrm>
            <a:off x="609600" y="1143000"/>
            <a:ext cx="2971800" cy="2846867"/>
          </a:xfrm>
          <a:prstGeom prst="rect">
            <a:avLst/>
          </a:prstGeom>
        </p:spPr>
      </p:pic>
      <p:cxnSp>
        <p:nvCxnSpPr>
          <p:cNvPr id="8" name="Straight Connector 7"/>
          <p:cNvCxnSpPr/>
          <p:nvPr/>
        </p:nvCxnSpPr>
        <p:spPr>
          <a:xfrm flipH="1" flipV="1">
            <a:off x="1828800" y="1828800"/>
            <a:ext cx="304800" cy="8382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295400" y="1828800"/>
            <a:ext cx="533400" cy="16764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295400" y="2667000"/>
            <a:ext cx="838200" cy="8382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752600" y="2590800"/>
            <a:ext cx="2286000" cy="16002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subspaces.png"/>
          <p:cNvPicPr>
            <a:picLocks noChangeAspect="1"/>
          </p:cNvPicPr>
          <p:nvPr/>
        </p:nvPicPr>
        <p:blipFill>
          <a:blip r:embed="rId3" cstate="print"/>
          <a:stretch>
            <a:fillRect/>
          </a:stretch>
        </p:blipFill>
        <p:spPr>
          <a:xfrm>
            <a:off x="685800" y="4267200"/>
            <a:ext cx="2209800" cy="2259043"/>
          </a:xfrm>
          <a:prstGeom prst="rect">
            <a:avLst/>
          </a:prstGeom>
        </p:spPr>
      </p:pic>
      <p:sp>
        <p:nvSpPr>
          <p:cNvPr id="23" name="Rectangle 22"/>
          <p:cNvSpPr/>
          <p:nvPr/>
        </p:nvSpPr>
        <p:spPr>
          <a:xfrm>
            <a:off x="609600" y="4191000"/>
            <a:ext cx="228600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flipV="1">
            <a:off x="1600200" y="5638800"/>
            <a:ext cx="2362200" cy="4572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ferrari car crash 3.jpg"/>
          <p:cNvPicPr>
            <a:picLocks noChangeAspect="1"/>
          </p:cNvPicPr>
          <p:nvPr/>
        </p:nvPicPr>
        <p:blipFill>
          <a:blip r:embed="rId4" cstate="print"/>
          <a:stretch>
            <a:fillRect/>
          </a:stretch>
        </p:blipFill>
        <p:spPr>
          <a:xfrm>
            <a:off x="5410200" y="1828800"/>
            <a:ext cx="1981200" cy="129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cept-surfaces.png"/>
          <p:cNvPicPr>
            <a:picLocks noChangeAspect="1"/>
          </p:cNvPicPr>
          <p:nvPr/>
        </p:nvPicPr>
        <p:blipFill>
          <a:blip r:embed="rId2" cstate="print"/>
          <a:stretch>
            <a:fillRect/>
          </a:stretch>
        </p:blipFill>
        <p:spPr>
          <a:xfrm>
            <a:off x="609600" y="2286000"/>
            <a:ext cx="3810000" cy="3962400"/>
          </a:xfrm>
          <a:prstGeom prst="rect">
            <a:avLst/>
          </a:prstGeom>
        </p:spPr>
      </p:pic>
      <p:sp>
        <p:nvSpPr>
          <p:cNvPr id="7" name="TextBox 6"/>
          <p:cNvSpPr txBox="1"/>
          <p:nvPr/>
        </p:nvSpPr>
        <p:spPr>
          <a:xfrm>
            <a:off x="685800" y="533400"/>
            <a:ext cx="7911645" cy="1477328"/>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Soft (fuzzy) classification: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membership function on interval {0,1}. </a:t>
            </a:r>
            <a:r>
              <a:rPr lang="en-US" b="1" dirty="0" smtClean="0">
                <a:latin typeface="Times New Roman" pitchFamily="18" charset="0"/>
                <a:cs typeface="Times New Roman" pitchFamily="18" charset="0"/>
              </a:rPr>
              <a:t>NOT</a:t>
            </a:r>
            <a:r>
              <a:rPr lang="en-US" dirty="0" smtClean="0">
                <a:latin typeface="Times New Roman" pitchFamily="18" charset="0"/>
                <a:cs typeface="Times New Roman" pitchFamily="18" charset="0"/>
              </a:rPr>
              <a:t> a probability.</a:t>
            </a:r>
          </a:p>
          <a:p>
            <a:pPr algn="just">
              <a:buFont typeface="Arial" charset="0"/>
              <a:buChar char="•"/>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does </a:t>
            </a:r>
            <a:r>
              <a:rPr lang="en-US" b="1" dirty="0" smtClean="0">
                <a:latin typeface="Times New Roman" pitchFamily="18" charset="0"/>
                <a:cs typeface="Times New Roman" pitchFamily="18" charset="0"/>
              </a:rPr>
              <a:t>NOT</a:t>
            </a:r>
            <a:r>
              <a:rPr lang="en-US" dirty="0" smtClean="0">
                <a:latin typeface="Times New Roman" pitchFamily="18" charset="0"/>
                <a:cs typeface="Times New Roman" pitchFamily="18" charset="0"/>
              </a:rPr>
              <a:t> require transitivity, </a:t>
            </a:r>
            <a:r>
              <a:rPr lang="en-US" dirty="0" err="1" smtClean="0">
                <a:latin typeface="Times New Roman" pitchFamily="18" charset="0"/>
                <a:cs typeface="Times New Roman" pitchFamily="18" charset="0"/>
              </a:rPr>
              <a:t>distributivity</a:t>
            </a:r>
            <a:r>
              <a:rPr lang="en-US" dirty="0" smtClean="0">
                <a:latin typeface="Times New Roman" pitchFamily="18" charset="0"/>
                <a:cs typeface="Times New Roman" pitchFamily="18" charset="0"/>
              </a:rPr>
              <a:t>, or symmetry</a:t>
            </a:r>
            <a:endParaRPr lang="en-US" dirty="0">
              <a:latin typeface="Times New Roman" pitchFamily="18" charset="0"/>
              <a:cs typeface="Times New Roman" pitchFamily="18" charset="0"/>
            </a:endParaRPr>
          </a:p>
        </p:txBody>
      </p:sp>
      <p:sp>
        <p:nvSpPr>
          <p:cNvPr id="8" name="TextBox 7"/>
          <p:cNvSpPr txBox="1"/>
          <p:nvPr/>
        </p:nvSpPr>
        <p:spPr>
          <a:xfrm>
            <a:off x="4648200" y="2362200"/>
            <a:ext cx="187743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TRANSITIVITY</a:t>
            </a:r>
            <a:endParaRPr lang="en-US" b="1" dirty="0">
              <a:latin typeface="Times New Roman" pitchFamily="18" charset="0"/>
              <a:cs typeface="Times New Roman" pitchFamily="18" charset="0"/>
            </a:endParaRPr>
          </a:p>
        </p:txBody>
      </p:sp>
      <p:sp>
        <p:nvSpPr>
          <p:cNvPr id="9" name="TextBox 8"/>
          <p:cNvSpPr txBox="1"/>
          <p:nvPr/>
        </p:nvSpPr>
        <p:spPr>
          <a:xfrm>
            <a:off x="4648200" y="3657600"/>
            <a:ext cx="154869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SYMMETRY</a:t>
            </a:r>
            <a:endParaRPr lang="en-US" b="1" dirty="0">
              <a:latin typeface="Times New Roman" pitchFamily="18" charset="0"/>
              <a:cs typeface="Times New Roman" pitchFamily="18" charset="0"/>
            </a:endParaRPr>
          </a:p>
        </p:txBody>
      </p:sp>
      <p:sp>
        <p:nvSpPr>
          <p:cNvPr id="10" name="TextBox 9"/>
          <p:cNvSpPr txBox="1"/>
          <p:nvPr/>
        </p:nvSpPr>
        <p:spPr>
          <a:xfrm>
            <a:off x="4648200" y="4953000"/>
            <a:ext cx="212109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DISTRIBUTIVITY</a:t>
            </a:r>
            <a:endParaRPr lang="en-US" b="1" dirty="0">
              <a:latin typeface="Times New Roman" pitchFamily="18" charset="0"/>
              <a:cs typeface="Times New Roman" pitchFamily="18" charset="0"/>
            </a:endParaRPr>
          </a:p>
        </p:txBody>
      </p:sp>
      <p:sp>
        <p:nvSpPr>
          <p:cNvPr id="11" name="Rectangle 10"/>
          <p:cNvSpPr/>
          <p:nvPr/>
        </p:nvSpPr>
        <p:spPr>
          <a:xfrm>
            <a:off x="4648200" y="2362200"/>
            <a:ext cx="39624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48200" y="3657600"/>
            <a:ext cx="39624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0" y="4953000"/>
            <a:ext cx="39624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239000" y="2438400"/>
            <a:ext cx="340158" cy="400110"/>
          </a:xfrm>
          <a:prstGeom prst="rect">
            <a:avLst/>
          </a:prstGeom>
          <a:noFill/>
        </p:spPr>
        <p:txBody>
          <a:bodyPr wrap="none" rtlCol="0">
            <a:spAutoFit/>
          </a:bodyPr>
          <a:lstStyle/>
          <a:p>
            <a:r>
              <a:rPr lang="en-US" sz="2000" b="1" dirty="0" smtClean="0"/>
              <a:t>A</a:t>
            </a:r>
            <a:endParaRPr lang="en-US" sz="2000" b="1" dirty="0"/>
          </a:p>
        </p:txBody>
      </p:sp>
      <p:sp>
        <p:nvSpPr>
          <p:cNvPr id="15" name="TextBox 14"/>
          <p:cNvSpPr txBox="1"/>
          <p:nvPr/>
        </p:nvSpPr>
        <p:spPr>
          <a:xfrm>
            <a:off x="6629400" y="2971800"/>
            <a:ext cx="328936" cy="400110"/>
          </a:xfrm>
          <a:prstGeom prst="rect">
            <a:avLst/>
          </a:prstGeom>
          <a:noFill/>
        </p:spPr>
        <p:txBody>
          <a:bodyPr wrap="none" rtlCol="0">
            <a:spAutoFit/>
          </a:bodyPr>
          <a:lstStyle/>
          <a:p>
            <a:r>
              <a:rPr lang="en-US" sz="2000" b="1" dirty="0" smtClean="0"/>
              <a:t>B</a:t>
            </a:r>
            <a:endParaRPr lang="en-US" sz="2000" b="1" dirty="0"/>
          </a:p>
        </p:txBody>
      </p:sp>
      <p:sp>
        <p:nvSpPr>
          <p:cNvPr id="16" name="TextBox 15"/>
          <p:cNvSpPr txBox="1"/>
          <p:nvPr/>
        </p:nvSpPr>
        <p:spPr>
          <a:xfrm>
            <a:off x="7848600" y="2971800"/>
            <a:ext cx="320922" cy="400110"/>
          </a:xfrm>
          <a:prstGeom prst="rect">
            <a:avLst/>
          </a:prstGeom>
          <a:noFill/>
        </p:spPr>
        <p:txBody>
          <a:bodyPr wrap="none" rtlCol="0">
            <a:spAutoFit/>
          </a:bodyPr>
          <a:lstStyle/>
          <a:p>
            <a:r>
              <a:rPr lang="en-US" sz="2000" b="1" dirty="0" smtClean="0"/>
              <a:t>C</a:t>
            </a:r>
            <a:endParaRPr lang="en-US" sz="2000" b="1" dirty="0"/>
          </a:p>
        </p:txBody>
      </p:sp>
      <p:sp>
        <p:nvSpPr>
          <p:cNvPr id="17" name="TextBox 16"/>
          <p:cNvSpPr txBox="1"/>
          <p:nvPr/>
        </p:nvSpPr>
        <p:spPr>
          <a:xfrm>
            <a:off x="6172200" y="4038600"/>
            <a:ext cx="340158" cy="400110"/>
          </a:xfrm>
          <a:prstGeom prst="rect">
            <a:avLst/>
          </a:prstGeom>
          <a:noFill/>
        </p:spPr>
        <p:txBody>
          <a:bodyPr wrap="none" rtlCol="0">
            <a:spAutoFit/>
          </a:bodyPr>
          <a:lstStyle/>
          <a:p>
            <a:r>
              <a:rPr lang="en-US" sz="2000" b="1" dirty="0" smtClean="0"/>
              <a:t>A</a:t>
            </a:r>
            <a:endParaRPr lang="en-US" sz="2000" b="1" dirty="0"/>
          </a:p>
        </p:txBody>
      </p:sp>
      <p:sp>
        <p:nvSpPr>
          <p:cNvPr id="18" name="TextBox 17"/>
          <p:cNvSpPr txBox="1"/>
          <p:nvPr/>
        </p:nvSpPr>
        <p:spPr>
          <a:xfrm>
            <a:off x="6781800" y="4038600"/>
            <a:ext cx="328936" cy="400110"/>
          </a:xfrm>
          <a:prstGeom prst="rect">
            <a:avLst/>
          </a:prstGeom>
          <a:noFill/>
        </p:spPr>
        <p:txBody>
          <a:bodyPr wrap="none" rtlCol="0">
            <a:spAutoFit/>
          </a:bodyPr>
          <a:lstStyle/>
          <a:p>
            <a:r>
              <a:rPr lang="en-US" sz="2000" b="1" dirty="0" smtClean="0"/>
              <a:t>B</a:t>
            </a:r>
            <a:endParaRPr lang="en-US" sz="2000" b="1" dirty="0"/>
          </a:p>
        </p:txBody>
      </p:sp>
      <p:cxnSp>
        <p:nvCxnSpPr>
          <p:cNvPr id="20" name="Straight Arrow Connector 19"/>
          <p:cNvCxnSpPr/>
          <p:nvPr/>
        </p:nvCxnSpPr>
        <p:spPr>
          <a:xfrm flipV="1">
            <a:off x="6934200" y="2819400"/>
            <a:ext cx="30480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7543800" y="2819400"/>
            <a:ext cx="30480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010400" y="3200400"/>
            <a:ext cx="838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76800" y="5410200"/>
            <a:ext cx="340158" cy="400110"/>
          </a:xfrm>
          <a:prstGeom prst="rect">
            <a:avLst/>
          </a:prstGeom>
          <a:noFill/>
        </p:spPr>
        <p:txBody>
          <a:bodyPr wrap="none" rtlCol="0">
            <a:spAutoFit/>
          </a:bodyPr>
          <a:lstStyle/>
          <a:p>
            <a:r>
              <a:rPr lang="en-US" sz="2000" b="1" dirty="0" smtClean="0"/>
              <a:t>A</a:t>
            </a:r>
            <a:endParaRPr lang="en-US" sz="2000" b="1" dirty="0"/>
          </a:p>
        </p:txBody>
      </p:sp>
      <p:sp>
        <p:nvSpPr>
          <p:cNvPr id="33" name="TextBox 32"/>
          <p:cNvSpPr txBox="1"/>
          <p:nvPr/>
        </p:nvSpPr>
        <p:spPr>
          <a:xfrm>
            <a:off x="5105400" y="5410200"/>
            <a:ext cx="312906" cy="400110"/>
          </a:xfrm>
          <a:prstGeom prst="rect">
            <a:avLst/>
          </a:prstGeom>
          <a:noFill/>
        </p:spPr>
        <p:txBody>
          <a:bodyPr wrap="none" rtlCol="0">
            <a:spAutoFit/>
          </a:bodyPr>
          <a:lstStyle/>
          <a:p>
            <a:r>
              <a:rPr lang="en-US" sz="2000" b="1" dirty="0" smtClean="0"/>
              <a:t>*</a:t>
            </a:r>
            <a:endParaRPr lang="en-US" sz="2000" b="1" dirty="0"/>
          </a:p>
        </p:txBody>
      </p:sp>
      <p:sp>
        <p:nvSpPr>
          <p:cNvPr id="34" name="TextBox 33"/>
          <p:cNvSpPr txBox="1"/>
          <p:nvPr/>
        </p:nvSpPr>
        <p:spPr>
          <a:xfrm>
            <a:off x="5410200" y="5410200"/>
            <a:ext cx="409086" cy="400110"/>
          </a:xfrm>
          <a:prstGeom prst="rect">
            <a:avLst/>
          </a:prstGeom>
          <a:noFill/>
        </p:spPr>
        <p:txBody>
          <a:bodyPr wrap="none" rtlCol="0">
            <a:spAutoFit/>
          </a:bodyPr>
          <a:lstStyle/>
          <a:p>
            <a:r>
              <a:rPr lang="en-US" sz="2000" b="1" dirty="0" smtClean="0"/>
              <a:t>(B</a:t>
            </a:r>
            <a:endParaRPr lang="en-US" sz="2000" b="1" dirty="0"/>
          </a:p>
        </p:txBody>
      </p:sp>
      <p:sp>
        <p:nvSpPr>
          <p:cNvPr id="35" name="TextBox 34"/>
          <p:cNvSpPr txBox="1"/>
          <p:nvPr/>
        </p:nvSpPr>
        <p:spPr>
          <a:xfrm>
            <a:off x="5943600" y="5410200"/>
            <a:ext cx="401072" cy="400110"/>
          </a:xfrm>
          <a:prstGeom prst="rect">
            <a:avLst/>
          </a:prstGeom>
          <a:noFill/>
        </p:spPr>
        <p:txBody>
          <a:bodyPr wrap="none" rtlCol="0">
            <a:spAutoFit/>
          </a:bodyPr>
          <a:lstStyle/>
          <a:p>
            <a:r>
              <a:rPr lang="en-US" sz="2000" b="1" dirty="0" smtClean="0"/>
              <a:t>C)</a:t>
            </a:r>
            <a:endParaRPr lang="en-US" sz="2000" b="1" dirty="0"/>
          </a:p>
        </p:txBody>
      </p:sp>
      <p:sp>
        <p:nvSpPr>
          <p:cNvPr id="36" name="TextBox 35"/>
          <p:cNvSpPr txBox="1"/>
          <p:nvPr/>
        </p:nvSpPr>
        <p:spPr>
          <a:xfrm>
            <a:off x="5715000" y="5410200"/>
            <a:ext cx="312906" cy="400110"/>
          </a:xfrm>
          <a:prstGeom prst="rect">
            <a:avLst/>
          </a:prstGeom>
          <a:noFill/>
        </p:spPr>
        <p:txBody>
          <a:bodyPr wrap="none" rtlCol="0">
            <a:spAutoFit/>
          </a:bodyPr>
          <a:lstStyle/>
          <a:p>
            <a:r>
              <a:rPr lang="en-US" sz="2000" b="1" dirty="0" smtClean="0"/>
              <a:t>+</a:t>
            </a:r>
            <a:endParaRPr lang="en-US" sz="2000" b="1" dirty="0"/>
          </a:p>
        </p:txBody>
      </p:sp>
      <p:sp>
        <p:nvSpPr>
          <p:cNvPr id="37" name="TextBox 36"/>
          <p:cNvSpPr txBox="1"/>
          <p:nvPr/>
        </p:nvSpPr>
        <p:spPr>
          <a:xfrm>
            <a:off x="6248400" y="5410200"/>
            <a:ext cx="312906" cy="400110"/>
          </a:xfrm>
          <a:prstGeom prst="rect">
            <a:avLst/>
          </a:prstGeom>
          <a:noFill/>
        </p:spPr>
        <p:txBody>
          <a:bodyPr wrap="none" rtlCol="0">
            <a:spAutoFit/>
          </a:bodyPr>
          <a:lstStyle/>
          <a:p>
            <a:r>
              <a:rPr lang="en-US" sz="2000" b="1" dirty="0" smtClean="0"/>
              <a:t>=</a:t>
            </a:r>
            <a:endParaRPr lang="en-US" sz="2000" b="1" dirty="0"/>
          </a:p>
        </p:txBody>
      </p:sp>
      <p:sp>
        <p:nvSpPr>
          <p:cNvPr id="38" name="TextBox 37"/>
          <p:cNvSpPr txBox="1"/>
          <p:nvPr/>
        </p:nvSpPr>
        <p:spPr>
          <a:xfrm>
            <a:off x="6477000" y="5410200"/>
            <a:ext cx="457200" cy="400110"/>
          </a:xfrm>
          <a:prstGeom prst="rect">
            <a:avLst/>
          </a:prstGeom>
          <a:noFill/>
        </p:spPr>
        <p:txBody>
          <a:bodyPr wrap="square" rtlCol="0">
            <a:spAutoFit/>
          </a:bodyPr>
          <a:lstStyle/>
          <a:p>
            <a:r>
              <a:rPr lang="en-US" sz="2000" b="1" dirty="0" smtClean="0"/>
              <a:t>(A</a:t>
            </a:r>
            <a:endParaRPr lang="en-US" sz="2000" b="1" dirty="0"/>
          </a:p>
        </p:txBody>
      </p:sp>
      <p:sp>
        <p:nvSpPr>
          <p:cNvPr id="39" name="TextBox 38"/>
          <p:cNvSpPr txBox="1"/>
          <p:nvPr/>
        </p:nvSpPr>
        <p:spPr>
          <a:xfrm>
            <a:off x="7010400" y="5410200"/>
            <a:ext cx="457200" cy="400110"/>
          </a:xfrm>
          <a:prstGeom prst="rect">
            <a:avLst/>
          </a:prstGeom>
          <a:noFill/>
        </p:spPr>
        <p:txBody>
          <a:bodyPr wrap="square" rtlCol="0">
            <a:spAutoFit/>
          </a:bodyPr>
          <a:lstStyle/>
          <a:p>
            <a:r>
              <a:rPr lang="en-US" sz="2000" b="1" dirty="0" smtClean="0"/>
              <a:t>B)</a:t>
            </a:r>
            <a:endParaRPr lang="en-US" sz="2000" b="1" dirty="0"/>
          </a:p>
        </p:txBody>
      </p:sp>
      <p:sp>
        <p:nvSpPr>
          <p:cNvPr id="40" name="TextBox 39"/>
          <p:cNvSpPr txBox="1"/>
          <p:nvPr/>
        </p:nvSpPr>
        <p:spPr>
          <a:xfrm>
            <a:off x="6781800" y="5410200"/>
            <a:ext cx="312906" cy="400110"/>
          </a:xfrm>
          <a:prstGeom prst="rect">
            <a:avLst/>
          </a:prstGeom>
          <a:noFill/>
        </p:spPr>
        <p:txBody>
          <a:bodyPr wrap="none" rtlCol="0">
            <a:spAutoFit/>
          </a:bodyPr>
          <a:lstStyle/>
          <a:p>
            <a:r>
              <a:rPr lang="en-US" sz="2000" b="1" dirty="0" smtClean="0"/>
              <a:t>*</a:t>
            </a:r>
            <a:endParaRPr lang="en-US" sz="2000" b="1" dirty="0"/>
          </a:p>
        </p:txBody>
      </p:sp>
      <p:sp>
        <p:nvSpPr>
          <p:cNvPr id="41" name="TextBox 40"/>
          <p:cNvSpPr txBox="1"/>
          <p:nvPr/>
        </p:nvSpPr>
        <p:spPr>
          <a:xfrm>
            <a:off x="7543800" y="5410200"/>
            <a:ext cx="533400" cy="400110"/>
          </a:xfrm>
          <a:prstGeom prst="rect">
            <a:avLst/>
          </a:prstGeom>
          <a:noFill/>
        </p:spPr>
        <p:txBody>
          <a:bodyPr wrap="square" rtlCol="0">
            <a:spAutoFit/>
          </a:bodyPr>
          <a:lstStyle/>
          <a:p>
            <a:r>
              <a:rPr lang="en-US" sz="2000" b="1" dirty="0" smtClean="0"/>
              <a:t>(A</a:t>
            </a:r>
            <a:endParaRPr lang="en-US" sz="2000" b="1" dirty="0"/>
          </a:p>
        </p:txBody>
      </p:sp>
      <p:sp>
        <p:nvSpPr>
          <p:cNvPr id="42" name="TextBox 41"/>
          <p:cNvSpPr txBox="1"/>
          <p:nvPr/>
        </p:nvSpPr>
        <p:spPr>
          <a:xfrm>
            <a:off x="8077200" y="5410200"/>
            <a:ext cx="401072" cy="400110"/>
          </a:xfrm>
          <a:prstGeom prst="rect">
            <a:avLst/>
          </a:prstGeom>
          <a:noFill/>
        </p:spPr>
        <p:txBody>
          <a:bodyPr wrap="square" rtlCol="0">
            <a:spAutoFit/>
          </a:bodyPr>
          <a:lstStyle/>
          <a:p>
            <a:r>
              <a:rPr lang="en-US" sz="2000" b="1" dirty="0" smtClean="0"/>
              <a:t>C)</a:t>
            </a:r>
            <a:endParaRPr lang="en-US" sz="2000" b="1" dirty="0"/>
          </a:p>
        </p:txBody>
      </p:sp>
      <p:sp>
        <p:nvSpPr>
          <p:cNvPr id="43" name="TextBox 42"/>
          <p:cNvSpPr txBox="1"/>
          <p:nvPr/>
        </p:nvSpPr>
        <p:spPr>
          <a:xfrm>
            <a:off x="7848600" y="5486400"/>
            <a:ext cx="312906" cy="400110"/>
          </a:xfrm>
          <a:prstGeom prst="rect">
            <a:avLst/>
          </a:prstGeom>
          <a:noFill/>
        </p:spPr>
        <p:txBody>
          <a:bodyPr wrap="none" rtlCol="0">
            <a:spAutoFit/>
          </a:bodyPr>
          <a:lstStyle/>
          <a:p>
            <a:r>
              <a:rPr lang="en-US" sz="2000" b="1" dirty="0" smtClean="0"/>
              <a:t>*</a:t>
            </a:r>
            <a:endParaRPr lang="en-US" sz="2000" b="1" dirty="0"/>
          </a:p>
        </p:txBody>
      </p:sp>
      <p:sp>
        <p:nvSpPr>
          <p:cNvPr id="44" name="TextBox 43"/>
          <p:cNvSpPr txBox="1"/>
          <p:nvPr/>
        </p:nvSpPr>
        <p:spPr>
          <a:xfrm>
            <a:off x="7315200" y="5410200"/>
            <a:ext cx="312906" cy="400110"/>
          </a:xfrm>
          <a:prstGeom prst="rect">
            <a:avLst/>
          </a:prstGeom>
          <a:noFill/>
        </p:spPr>
        <p:txBody>
          <a:bodyPr wrap="none" rtlCol="0">
            <a:spAutoFit/>
          </a:bodyPr>
          <a:lstStyle/>
          <a:p>
            <a:r>
              <a:rPr lang="en-US" sz="2000" b="1" dirty="0" smtClean="0"/>
              <a:t>+</a:t>
            </a:r>
            <a:endParaRPr lang="en-US" sz="2000" b="1" dirty="0"/>
          </a:p>
        </p:txBody>
      </p:sp>
      <p:sp>
        <p:nvSpPr>
          <p:cNvPr id="45" name="TextBox 44"/>
          <p:cNvSpPr txBox="1"/>
          <p:nvPr/>
        </p:nvSpPr>
        <p:spPr>
          <a:xfrm>
            <a:off x="6477000" y="4038600"/>
            <a:ext cx="312906" cy="400110"/>
          </a:xfrm>
          <a:prstGeom prst="rect">
            <a:avLst/>
          </a:prstGeom>
          <a:noFill/>
        </p:spPr>
        <p:txBody>
          <a:bodyPr wrap="none" rtlCol="0">
            <a:spAutoFit/>
          </a:bodyPr>
          <a:lstStyle/>
          <a:p>
            <a:r>
              <a:rPr lang="en-US" sz="2000" b="1" dirty="0" smtClean="0"/>
              <a:t>=</a:t>
            </a:r>
            <a:endParaRPr lang="en-US" sz="2000" b="1" dirty="0"/>
          </a:p>
        </p:txBody>
      </p:sp>
      <p:sp>
        <p:nvSpPr>
          <p:cNvPr id="46" name="TextBox 45"/>
          <p:cNvSpPr txBox="1"/>
          <p:nvPr/>
        </p:nvSpPr>
        <p:spPr>
          <a:xfrm>
            <a:off x="7391400" y="4038600"/>
            <a:ext cx="328936" cy="400110"/>
          </a:xfrm>
          <a:prstGeom prst="rect">
            <a:avLst/>
          </a:prstGeom>
          <a:noFill/>
        </p:spPr>
        <p:txBody>
          <a:bodyPr wrap="none" rtlCol="0">
            <a:spAutoFit/>
          </a:bodyPr>
          <a:lstStyle/>
          <a:p>
            <a:r>
              <a:rPr lang="en-US" sz="2000" b="1" dirty="0" smtClean="0"/>
              <a:t>B</a:t>
            </a:r>
            <a:endParaRPr lang="en-US" sz="2000" b="1" dirty="0"/>
          </a:p>
        </p:txBody>
      </p:sp>
      <p:sp>
        <p:nvSpPr>
          <p:cNvPr id="47" name="TextBox 46"/>
          <p:cNvSpPr txBox="1"/>
          <p:nvPr/>
        </p:nvSpPr>
        <p:spPr>
          <a:xfrm>
            <a:off x="8001000" y="4038600"/>
            <a:ext cx="340158" cy="400110"/>
          </a:xfrm>
          <a:prstGeom prst="rect">
            <a:avLst/>
          </a:prstGeom>
          <a:noFill/>
        </p:spPr>
        <p:txBody>
          <a:bodyPr wrap="none" rtlCol="0">
            <a:spAutoFit/>
          </a:bodyPr>
          <a:lstStyle/>
          <a:p>
            <a:r>
              <a:rPr lang="en-US" sz="2000" b="1" dirty="0" smtClean="0"/>
              <a:t>A</a:t>
            </a:r>
            <a:endParaRPr lang="en-US" sz="2000" b="1" dirty="0"/>
          </a:p>
        </p:txBody>
      </p:sp>
      <p:sp>
        <p:nvSpPr>
          <p:cNvPr id="48" name="TextBox 47"/>
          <p:cNvSpPr txBox="1"/>
          <p:nvPr/>
        </p:nvSpPr>
        <p:spPr>
          <a:xfrm>
            <a:off x="7696200" y="4038600"/>
            <a:ext cx="312906" cy="400110"/>
          </a:xfrm>
          <a:prstGeom prst="rect">
            <a:avLst/>
          </a:prstGeom>
          <a:noFill/>
        </p:spPr>
        <p:txBody>
          <a:bodyPr wrap="none" rtlCol="0">
            <a:spAutoFit/>
          </a:bodyPr>
          <a:lstStyle/>
          <a:p>
            <a:r>
              <a:rPr lang="en-US" sz="2000" b="1" dirty="0" smtClean="0"/>
              <a:t>=</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Arial Narrow" pitchFamily="34" charset="0"/>
              </a:rPr>
              <a:t>Conceptual Automata</a:t>
            </a:r>
            <a:endParaRPr lang="en-US" sz="4000" b="1" dirty="0">
              <a:latin typeface="Arial Narrow" pitchFamily="34" charset="0"/>
            </a:endParaRPr>
          </a:p>
        </p:txBody>
      </p:sp>
      <p:sp>
        <p:nvSpPr>
          <p:cNvPr id="3" name="Content Placeholder 2"/>
          <p:cNvSpPr>
            <a:spLocks noGrp="1"/>
          </p:cNvSpPr>
          <p:nvPr>
            <p:ph idx="1"/>
          </p:nvPr>
        </p:nvSpPr>
        <p:spPr>
          <a:xfrm>
            <a:off x="609600" y="4267200"/>
            <a:ext cx="7848600" cy="2209800"/>
          </a:xfrm>
        </p:spPr>
        <p:txBody>
          <a:bodyPr>
            <a:normAutofit/>
          </a:bodyPr>
          <a:lstStyle/>
          <a:p>
            <a:pPr>
              <a:buNone/>
            </a:pPr>
            <a:r>
              <a:rPr lang="en-US" sz="1800" dirty="0" smtClean="0">
                <a:latin typeface="Times New Roman" pitchFamily="18" charset="0"/>
                <a:cs typeface="Times New Roman" pitchFamily="18" charset="0"/>
              </a:rPr>
              <a:t>Inspired by the concept of </a:t>
            </a:r>
            <a:r>
              <a:rPr lang="en-US" sz="1800" b="1" dirty="0" err="1" smtClean="0">
                <a:latin typeface="Times New Roman" pitchFamily="18" charset="0"/>
                <a:cs typeface="Times New Roman" pitchFamily="18" charset="0"/>
              </a:rPr>
              <a:t>Habitus</a:t>
            </a:r>
            <a:r>
              <a:rPr lang="en-US" sz="1800" dirty="0" smtClean="0">
                <a:latin typeface="Times New Roman" pitchFamily="18" charset="0"/>
                <a:cs typeface="Times New Roman" pitchFamily="18" charset="0"/>
              </a:rPr>
              <a:t> (Pierre </a:t>
            </a:r>
            <a:r>
              <a:rPr lang="en-US" sz="1800" dirty="0" err="1" smtClean="0">
                <a:latin typeface="Times New Roman" pitchFamily="18" charset="0"/>
                <a:cs typeface="Times New Roman" pitchFamily="18" charset="0"/>
              </a:rPr>
              <a:t>Bourdieu</a:t>
            </a:r>
            <a:r>
              <a:rPr lang="en-US" sz="1800" dirty="0" smtClean="0">
                <a:latin typeface="Times New Roman" pitchFamily="18" charset="0"/>
                <a:cs typeface="Times New Roman" pitchFamily="18" charset="0"/>
              </a:rPr>
              <a:t>, “Logic of Practice”):  </a:t>
            </a:r>
          </a:p>
          <a:p>
            <a:pPr>
              <a:buNone/>
            </a:pPr>
            <a:endParaRPr lang="en-US" sz="18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definitions: “durable, transposable dispositions”….”generative”….”organizes practices and representations adaptively”.</a:t>
            </a:r>
          </a:p>
          <a:p>
            <a:pPr marL="0" indent="0" algn="just">
              <a:spcBef>
                <a:spcPts val="0"/>
              </a:spcBef>
              <a:buFont typeface="Arial" charset="0"/>
              <a:buChar char="•"/>
            </a:pPr>
            <a:endParaRPr lang="en-US" sz="1800" dirty="0" smtClean="0">
              <a:latin typeface="Times New Roman" pitchFamily="18" charset="0"/>
              <a:cs typeface="Times New Roman" pitchFamily="18" charset="0"/>
            </a:endParaRPr>
          </a:p>
          <a:p>
            <a:pPr marL="0" indent="0" algn="just">
              <a:spcBef>
                <a:spcPts val="0"/>
              </a:spcBef>
              <a:buNone/>
            </a:pPr>
            <a:r>
              <a:rPr lang="en-US" sz="1800" b="1" dirty="0" smtClean="0">
                <a:latin typeface="Times New Roman" pitchFamily="18" charset="0"/>
                <a:cs typeface="Times New Roman" pitchFamily="18" charset="0"/>
              </a:rPr>
              <a:t>Computational objective: </a:t>
            </a:r>
            <a:r>
              <a:rPr lang="en-US" sz="1800" dirty="0" smtClean="0">
                <a:latin typeface="Times New Roman" pitchFamily="18" charset="0"/>
                <a:cs typeface="Times New Roman" pitchFamily="18" charset="0"/>
              </a:rPr>
              <a:t>a scheme that transforms physical phenomena into operations that can be compared in an evolutionary context.  </a:t>
            </a:r>
            <a:endParaRPr lang="en-US" sz="1800" dirty="0">
              <a:latin typeface="Times New Roman" pitchFamily="18" charset="0"/>
              <a:cs typeface="Times New Roman" pitchFamily="18" charset="0"/>
            </a:endParaRPr>
          </a:p>
        </p:txBody>
      </p:sp>
      <p:pic>
        <p:nvPicPr>
          <p:cNvPr id="4" name="Picture 3" descr="concept-surfaces-2.png"/>
          <p:cNvPicPr>
            <a:picLocks noChangeAspect="1"/>
          </p:cNvPicPr>
          <p:nvPr/>
        </p:nvPicPr>
        <p:blipFill>
          <a:blip r:embed="rId2" cstate="print"/>
          <a:stretch>
            <a:fillRect/>
          </a:stretch>
        </p:blipFill>
        <p:spPr>
          <a:xfrm>
            <a:off x="5257800" y="1524000"/>
            <a:ext cx="3352800" cy="2540924"/>
          </a:xfrm>
          <a:prstGeom prst="rect">
            <a:avLst/>
          </a:prstGeom>
        </p:spPr>
      </p:pic>
      <p:pic>
        <p:nvPicPr>
          <p:cNvPr id="5" name="Picture 4" descr="concept-surfaces.png"/>
          <p:cNvPicPr>
            <a:picLocks noChangeAspect="1"/>
          </p:cNvPicPr>
          <p:nvPr/>
        </p:nvPicPr>
        <p:blipFill>
          <a:blip r:embed="rId3" cstate="print"/>
          <a:stretch>
            <a:fillRect/>
          </a:stretch>
        </p:blipFill>
        <p:spPr>
          <a:xfrm>
            <a:off x="609600" y="1524000"/>
            <a:ext cx="3352800" cy="2499360"/>
          </a:xfrm>
          <a:prstGeom prst="rect">
            <a:avLst/>
          </a:prstGeom>
        </p:spPr>
      </p:pic>
      <p:sp>
        <p:nvSpPr>
          <p:cNvPr id="6" name="Right Arrow 5"/>
          <p:cNvSpPr/>
          <p:nvPr/>
        </p:nvSpPr>
        <p:spPr>
          <a:xfrm>
            <a:off x="4114800" y="2133600"/>
            <a:ext cx="1054608" cy="1627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838200"/>
          </a:xfrm>
        </p:spPr>
        <p:txBody>
          <a:bodyPr>
            <a:normAutofit/>
          </a:bodyPr>
          <a:lstStyle/>
          <a:p>
            <a:r>
              <a:rPr lang="en-US" sz="4000" b="1" dirty="0" err="1" smtClean="0">
                <a:latin typeface="Arial Narrow" pitchFamily="34" charset="0"/>
                <a:cs typeface="Times New Roman" pitchFamily="18" charset="0"/>
              </a:rPr>
              <a:t>Lagrangian</a:t>
            </a:r>
            <a:r>
              <a:rPr lang="en-US" sz="4000" b="1" dirty="0" smtClean="0">
                <a:latin typeface="Arial Narrow" pitchFamily="34" charset="0"/>
                <a:cs typeface="Times New Roman" pitchFamily="18" charset="0"/>
              </a:rPr>
              <a:t> Coherent Structures (LCS)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371600"/>
            <a:ext cx="7848600" cy="4953000"/>
          </a:xfrm>
        </p:spPr>
        <p:txBody>
          <a:bodyPr>
            <a:noAutofit/>
          </a:bodyPr>
          <a:lstStyle/>
          <a:p>
            <a:pPr marL="0" indent="0" algn="just">
              <a:spcBef>
                <a:spcPts val="0"/>
              </a:spcBef>
              <a:buNone/>
            </a:pPr>
            <a:r>
              <a:rPr lang="en-US" sz="1800" b="1" dirty="0" smtClean="0">
                <a:latin typeface="Times New Roman" pitchFamily="18" charset="0"/>
                <a:cs typeface="Times New Roman" pitchFamily="18" charset="0"/>
              </a:rPr>
              <a:t>Key concept for LCS: </a:t>
            </a:r>
            <a:r>
              <a:rPr lang="en-US" sz="1800" dirty="0" smtClean="0">
                <a:latin typeface="Times New Roman" pitchFamily="18" charset="0"/>
                <a:cs typeface="Times New Roman" pitchFamily="18" charset="0"/>
              </a:rPr>
              <a:t>finite-time and finite-size </a:t>
            </a:r>
            <a:r>
              <a:rPr lang="en-US" sz="1800" dirty="0" err="1" smtClean="0">
                <a:latin typeface="Times New Roman" pitchFamily="18" charset="0"/>
                <a:cs typeface="Times New Roman" pitchFamily="18" charset="0"/>
              </a:rPr>
              <a:t>Lyapunov</a:t>
            </a:r>
            <a:r>
              <a:rPr lang="en-US" sz="1800" dirty="0" smtClean="0">
                <a:latin typeface="Times New Roman" pitchFamily="18" charset="0"/>
                <a:cs typeface="Times New Roman" pitchFamily="18" charset="0"/>
              </a:rPr>
              <a:t> exponents (FTLE or FSLE):</a:t>
            </a:r>
          </a:p>
          <a:p>
            <a:pPr marL="0" indent="0" algn="just">
              <a:lnSpc>
                <a:spcPct val="120000"/>
              </a:lnSpc>
              <a:spcBef>
                <a:spcPts val="0"/>
              </a:spcBef>
              <a:buNone/>
            </a:pPr>
            <a:endParaRPr lang="en-US" sz="12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FTLE</a:t>
            </a:r>
            <a:r>
              <a:rPr lang="en-US" sz="1800" dirty="0" smtClean="0">
                <a:latin typeface="Times New Roman" pitchFamily="18" charset="0"/>
                <a:cs typeface="Times New Roman" pitchFamily="18" charset="0"/>
              </a:rPr>
              <a:t> = evolution of collective particle trajectories over time (find 	distance for given time interval).</a:t>
            </a:r>
          </a:p>
          <a:p>
            <a:pPr marL="0" indent="0" algn="just">
              <a:spcBef>
                <a:spcPts val="0"/>
              </a:spcBef>
              <a:buFont typeface="Arial" charset="0"/>
              <a:buChar char="•"/>
            </a:pPr>
            <a:endParaRPr lang="en-US" sz="12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FSLE</a:t>
            </a:r>
            <a:r>
              <a:rPr lang="en-US" sz="1800" dirty="0" smtClean="0">
                <a:latin typeface="Times New Roman" pitchFamily="18" charset="0"/>
                <a:cs typeface="Times New Roman" pitchFamily="18" charset="0"/>
              </a:rPr>
              <a:t> = evolution of collective particle trajectories across space (find 	time for given set of distances).</a:t>
            </a:r>
          </a:p>
          <a:p>
            <a:pPr marL="0" indent="0">
              <a:spcBef>
                <a:spcPts val="0"/>
              </a:spcBef>
              <a:buNone/>
            </a:pPr>
            <a:endParaRPr lang="en-US" sz="1200" dirty="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LCS field models are a flexible dynamical system:</a:t>
            </a:r>
          </a:p>
          <a:p>
            <a:pPr marL="0" indent="0">
              <a:spcBef>
                <a:spcPts val="0"/>
              </a:spcBef>
              <a:buNone/>
            </a:pPr>
            <a:endParaRPr lang="en-US" sz="1200" dirty="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Lagrangian</a:t>
            </a:r>
            <a:r>
              <a:rPr lang="en-US" sz="1800" dirty="0" smtClean="0">
                <a:latin typeface="Times New Roman" pitchFamily="18" charset="0"/>
                <a:cs typeface="Times New Roman" pitchFamily="18" charset="0"/>
              </a:rPr>
              <a:t> representation of kinematics (special case of classical 	mechanics). Compare with </a:t>
            </a:r>
            <a:r>
              <a:rPr lang="en-US" sz="1800" dirty="0" err="1" smtClean="0">
                <a:latin typeface="Times New Roman" pitchFamily="18" charset="0"/>
                <a:cs typeface="Times New Roman" pitchFamily="18" charset="0"/>
              </a:rPr>
              <a:t>Eulerian</a:t>
            </a:r>
            <a:r>
              <a:rPr lang="en-US" sz="1800" dirty="0" smtClean="0">
                <a:latin typeface="Times New Roman" pitchFamily="18" charset="0"/>
                <a:cs typeface="Times New Roman" pitchFamily="18" charset="0"/>
              </a:rPr>
              <a:t>, Hamiltonian representations?</a:t>
            </a:r>
          </a:p>
          <a:p>
            <a:pPr marL="0" indent="0">
              <a:spcBef>
                <a:spcPts val="0"/>
              </a:spcBef>
              <a:buNone/>
            </a:pPr>
            <a:endParaRPr lang="en-US" sz="1200" dirty="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Points in a flow have an initial position. The relationship between these points deformed (flow travels apart) over time:</a:t>
            </a:r>
          </a:p>
          <a:p>
            <a:pPr marL="0" indent="0">
              <a:spcBef>
                <a:spcPts val="0"/>
              </a:spcBef>
              <a:buNone/>
            </a:pPr>
            <a:endParaRPr lang="en-US" sz="1200" dirty="0" smtClean="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 distance between points quantified using </a:t>
            </a:r>
            <a:r>
              <a:rPr lang="en-US" sz="1800" dirty="0" err="1" smtClean="0">
                <a:latin typeface="Times New Roman" pitchFamily="18" charset="0"/>
                <a:cs typeface="Times New Roman" pitchFamily="18" charset="0"/>
              </a:rPr>
              <a:t>Lyapunov</a:t>
            </a:r>
            <a:r>
              <a:rPr lang="en-US" sz="1800" dirty="0" smtClean="0">
                <a:latin typeface="Times New Roman" pitchFamily="18" charset="0"/>
                <a:cs typeface="Times New Roman" pitchFamily="18" charset="0"/>
              </a:rPr>
              <a:t> exponent.</a:t>
            </a:r>
          </a:p>
          <a:p>
            <a:pPr marL="0" indent="0">
              <a:spcBef>
                <a:spcPts val="0"/>
              </a:spcBef>
              <a:buNone/>
            </a:pPr>
            <a:endParaRPr lang="en-US" sz="1200" dirty="0">
              <a:latin typeface="Times New Roman" pitchFamily="18" charset="0"/>
              <a:cs typeface="Times New Roman" pitchFamily="18" charset="0"/>
            </a:endParaRPr>
          </a:p>
          <a:p>
            <a:pPr marL="0" indent="0" algn="just">
              <a:spcBef>
                <a:spcPts val="0"/>
              </a:spcBef>
              <a:buNone/>
            </a:pPr>
            <a:r>
              <a:rPr lang="en-US" sz="1800" dirty="0" smtClean="0">
                <a:latin typeface="Times New Roman" pitchFamily="18" charset="0"/>
                <a:cs typeface="Times New Roman" pitchFamily="18" charset="0"/>
              </a:rPr>
              <a:t>	* ridges form in flow map over time/space = coherent structures.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1147</Words>
  <Application>Microsoft Office PowerPoint</Application>
  <PresentationFormat>On-screen Show (4:3)</PresentationFormat>
  <Paragraphs>264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Helvetica</vt:lpstr>
      <vt:lpstr>Times New Roman</vt:lpstr>
      <vt:lpstr>Office Theme</vt:lpstr>
      <vt:lpstr>Contextual Geometric Structures</vt:lpstr>
      <vt:lpstr>Abstract</vt:lpstr>
      <vt:lpstr>What is the essence of culture?</vt:lpstr>
      <vt:lpstr>PowerPoint Presentation</vt:lpstr>
      <vt:lpstr>Hybrid (Soft Classification, LCS) Model</vt:lpstr>
      <vt:lpstr>Example of Soft Classification</vt:lpstr>
      <vt:lpstr>PowerPoint Presentation</vt:lpstr>
      <vt:lpstr>Conceptual Automata</vt:lpstr>
      <vt:lpstr>Lagrangian Coherent Structures (LCS)</vt:lpstr>
      <vt:lpstr>Lagrangian Coherent Structures (LCS)</vt:lpstr>
      <vt:lpstr>Lagrangian Coherent Structures (LCS)</vt:lpstr>
      <vt:lpstr>2-D Cultural Landscape</vt:lpstr>
      <vt:lpstr>PowerPoint Presentation</vt:lpstr>
      <vt:lpstr>PowerPoint Presentation</vt:lpstr>
      <vt:lpstr>PowerPoint Presentation</vt:lpstr>
      <vt:lpstr>PowerPoint Presentation</vt:lpstr>
      <vt:lpstr>PowerPoint Presentation</vt:lpstr>
      <vt:lpstr>LCS-like Models May Describe Evolvable Frontiers</vt:lpstr>
      <vt:lpstr>LCS-like Models May Describe Evolvable Frontiers</vt:lpstr>
      <vt:lpstr>Missing Component of Neural Modeling</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 geometric structures</dc:title>
  <dc:creator>Bradly</dc:creator>
  <cp:lastModifiedBy>Bradly</cp:lastModifiedBy>
  <cp:revision>144</cp:revision>
  <dcterms:created xsi:type="dcterms:W3CDTF">2012-04-21T05:31:25Z</dcterms:created>
  <dcterms:modified xsi:type="dcterms:W3CDTF">2015-02-02T21:28:19Z</dcterms:modified>
</cp:coreProperties>
</file>