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7" r:id="rId4"/>
    <p:sldId id="261" r:id="rId5"/>
    <p:sldId id="262" r:id="rId6"/>
    <p:sldId id="263" r:id="rId7"/>
    <p:sldId id="264" r:id="rId8"/>
    <p:sldId id="265" r:id="rId9"/>
    <p:sldId id="275" r:id="rId10"/>
    <p:sldId id="276" r:id="rId11"/>
    <p:sldId id="277" r:id="rId12"/>
    <p:sldId id="278" r:id="rId13"/>
    <p:sldId id="279" r:id="rId14"/>
    <p:sldId id="274" r:id="rId15"/>
    <p:sldId id="271" r:id="rId16"/>
    <p:sldId id="272" r:id="rId17"/>
    <p:sldId id="273" r:id="rId18"/>
    <p:sldId id="268" r:id="rId19"/>
    <p:sldId id="266" r:id="rId20"/>
    <p:sldId id="267" r:id="rId21"/>
    <p:sldId id="287" r:id="rId22"/>
    <p:sldId id="291" r:id="rId23"/>
    <p:sldId id="292" r:id="rId24"/>
    <p:sldId id="290" r:id="rId25"/>
    <p:sldId id="293" r:id="rId26"/>
    <p:sldId id="294" r:id="rId27"/>
    <p:sldId id="295" r:id="rId28"/>
    <p:sldId id="297" r:id="rId29"/>
    <p:sldId id="296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henfu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gs" Target="tags/tag25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9T09:03:10.360" idx="1">
    <p:pos x="6150" y="1580"/>
    <p:text>2012 -DP 1.2:  21.6G
2014 -DP 1.3:  32.4G
2016 -DP 1.4:  32.4G+DSC
2019 -DP 2.0:  80G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>
          <a:xfrm>
            <a:off x="0" y="1588"/>
            <a:ext cx="12192000" cy="6856412"/>
            <a:chOff x="0" y="0"/>
            <a:chExt cx="12192000" cy="6856576"/>
          </a:xfrm>
        </p:grpSpPr>
        <p:pic>
          <p:nvPicPr>
            <p:cNvPr id="2051" name="图片 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65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2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062466" y="355258"/>
              <a:ext cx="1784899" cy="452537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5" name="直接连接符 4"/>
            <p:cNvCxnSpPr/>
            <p:nvPr userDrawn="1"/>
          </p:nvCxnSpPr>
          <p:spPr>
            <a:xfrm>
              <a:off x="1214907" y="6465872"/>
              <a:ext cx="9762186" cy="0"/>
            </a:xfrm>
            <a:prstGeom prst="line">
              <a:avLst/>
            </a:prstGeom>
            <a:ln>
              <a:solidFill>
                <a:srgbClr val="EB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图: 接点 5"/>
            <p:cNvSpPr/>
            <p:nvPr userDrawn="1"/>
          </p:nvSpPr>
          <p:spPr>
            <a:xfrm>
              <a:off x="5649573" y="6468174"/>
              <a:ext cx="95534" cy="122829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rgbClr val="DC5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 useBgFill="1">
          <p:nvSpPr>
            <p:cNvPr id="7" name="矩形 6"/>
            <p:cNvSpPr/>
            <p:nvPr userDrawn="1"/>
          </p:nvSpPr>
          <p:spPr>
            <a:xfrm>
              <a:off x="4413250" y="6324303"/>
              <a:ext cx="3365500" cy="2667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zh-CN" altLang="en-US" strike="noStrike" noProof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务实   创新   包容   共赢</a:t>
              </a:r>
              <a:endParaRPr lang="zh-CN" altLang="en-US" strike="noStrike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35089" y="259944"/>
            <a:ext cx="4506532" cy="549275"/>
          </a:xfrm>
        </p:spPr>
        <p:txBody>
          <a:bodyPr>
            <a:noAutofit/>
          </a:bodyPr>
          <a:lstStyle>
            <a:lvl1pPr>
              <a:defRPr sz="2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>
          <a:xfrm>
            <a:off x="0" y="1588"/>
            <a:ext cx="12192000" cy="6856412"/>
            <a:chOff x="0" y="0"/>
            <a:chExt cx="12192000" cy="6856576"/>
          </a:xfrm>
        </p:grpSpPr>
        <p:pic>
          <p:nvPicPr>
            <p:cNvPr id="2051" name="图片 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65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2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062466" y="355258"/>
              <a:ext cx="1784899" cy="452537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5" name="直接连接符 4"/>
            <p:cNvCxnSpPr/>
            <p:nvPr userDrawn="1"/>
          </p:nvCxnSpPr>
          <p:spPr>
            <a:xfrm>
              <a:off x="1214907" y="6465872"/>
              <a:ext cx="9762186" cy="0"/>
            </a:xfrm>
            <a:prstGeom prst="line">
              <a:avLst/>
            </a:prstGeom>
            <a:ln>
              <a:solidFill>
                <a:srgbClr val="EB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图: 接点 5"/>
            <p:cNvSpPr/>
            <p:nvPr userDrawn="1"/>
          </p:nvSpPr>
          <p:spPr>
            <a:xfrm>
              <a:off x="5649573" y="6468174"/>
              <a:ext cx="95534" cy="122829"/>
            </a:xfrm>
            <a:prstGeom prst="flowChartConnector">
              <a:avLst/>
            </a:prstGeom>
            <a:solidFill>
              <a:schemeClr val="bg1"/>
            </a:solidFill>
            <a:ln w="6350">
              <a:solidFill>
                <a:srgbClr val="DC5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 useBgFill="1">
          <p:nvSpPr>
            <p:cNvPr id="7" name="矩形 6"/>
            <p:cNvSpPr/>
            <p:nvPr userDrawn="1"/>
          </p:nvSpPr>
          <p:spPr>
            <a:xfrm>
              <a:off x="4413250" y="6324303"/>
              <a:ext cx="3365500" cy="2667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zh-CN" altLang="en-US" strike="noStrike" noProof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务实   创新   包容   共赢</a:t>
              </a:r>
              <a:endParaRPr lang="zh-CN" altLang="en-US" strike="noStrike" noProof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35089" y="259944"/>
            <a:ext cx="4506532" cy="549275"/>
          </a:xfrm>
        </p:spPr>
        <p:txBody>
          <a:bodyPr>
            <a:noAutofit/>
          </a:bodyPr>
          <a:lstStyle>
            <a:lvl1pPr>
              <a:defRPr sz="2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.xml"/><Relationship Id="rId16" Type="http://schemas.openxmlformats.org/officeDocument/2006/relationships/tags" Target="../tags/tag4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tags" Target="../tags/tag10.xml"/><Relationship Id="rId16" Type="http://schemas.openxmlformats.org/officeDocument/2006/relationships/tags" Target="../tags/tag9.xml"/><Relationship Id="rId15" Type="http://schemas.openxmlformats.org/officeDocument/2006/relationships/tags" Target="../tags/tag8.xml"/><Relationship Id="rId14" Type="http://schemas.openxmlformats.org/officeDocument/2006/relationships/tags" Target="../tags/tag7.xml"/><Relationship Id="rId13" Type="http://schemas.openxmlformats.org/officeDocument/2006/relationships/tags" Target="../tags/tag6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7.png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6.png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8.png"/><Relationship Id="rId3" Type="http://schemas.openxmlformats.org/officeDocument/2006/relationships/tags" Target="../tags/tag19.xml"/><Relationship Id="rId2" Type="http://schemas.openxmlformats.org/officeDocument/2006/relationships/image" Target="../media/image37.png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0.png"/><Relationship Id="rId3" Type="http://schemas.openxmlformats.org/officeDocument/2006/relationships/tags" Target="../tags/tag21.xml"/><Relationship Id="rId2" Type="http://schemas.openxmlformats.org/officeDocument/2006/relationships/image" Target="../media/image39.png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1.png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4.xml"/><Relationship Id="rId2" Type="http://schemas.openxmlformats.org/officeDocument/2006/relationships/image" Target="../media/image42.png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2"/>
          <p:cNvPicPr>
            <a:picLocks noChangeAspect="1"/>
          </p:cNvPicPr>
          <p:nvPr/>
        </p:nvPicPr>
        <p:blipFill>
          <a:blip r:embed="rId1"/>
          <a:srcRect l="-2"/>
          <a:stretch>
            <a:fillRect/>
          </a:stretch>
        </p:blipFill>
        <p:spPr>
          <a:xfrm>
            <a:off x="5411788" y="0"/>
            <a:ext cx="6780212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7"/>
            <a:ext cx="10668000" cy="6859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5"/>
          <p:cNvSpPr txBox="1"/>
          <p:nvPr/>
        </p:nvSpPr>
        <p:spPr>
          <a:xfrm>
            <a:off x="847725" y="2314575"/>
            <a:ext cx="613727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en-US" altLang="zh-CN" sz="4400" b="1" dirty="0">
                <a:solidFill>
                  <a:srgbClr val="DC5510"/>
                </a:solidFill>
                <a:latin typeface="微软雅黑" panose="020B0503020204020204" charset="-122"/>
                <a:ea typeface="微软雅黑" panose="020B0503020204020204" charset="-122"/>
              </a:rPr>
              <a:t>HDMI </a:t>
            </a:r>
            <a:r>
              <a:rPr lang="zh-CN" altLang="en-US" sz="4400" b="1" dirty="0">
                <a:solidFill>
                  <a:srgbClr val="DC5510"/>
                </a:solidFill>
                <a:latin typeface="微软雅黑" panose="020B0503020204020204" charset="-122"/>
                <a:ea typeface="微软雅黑" panose="020B0503020204020204" charset="-122"/>
              </a:rPr>
              <a:t>版本差异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及</a:t>
            </a:r>
            <a:r>
              <a:rPr lang="en-US" altLang="zh-CN" sz="4400" b="1" dirty="0">
                <a:solidFill>
                  <a:srgbClr val="DC551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b="1" dirty="0">
              <a:solidFill>
                <a:srgbClr val="DC551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4400" b="1" dirty="0">
                <a:solidFill>
                  <a:srgbClr val="DC5510"/>
                </a:solidFill>
                <a:latin typeface="微软雅黑" panose="020B0503020204020204" charset="-122"/>
                <a:ea typeface="微软雅黑" panose="020B0503020204020204" charset="-122"/>
              </a:rPr>
              <a:t>HDMI 2.0</a:t>
            </a:r>
            <a:r>
              <a:rPr lang="zh-CN" altLang="en-US" sz="4400" b="1" dirty="0">
                <a:solidFill>
                  <a:srgbClr val="DC5510"/>
                </a:solidFill>
                <a:latin typeface="微软雅黑" panose="020B0503020204020204" charset="-122"/>
                <a:ea typeface="微软雅黑" panose="020B0503020204020204" charset="-122"/>
              </a:rPr>
              <a:t>新功能介绍</a:t>
            </a:r>
            <a:endParaRPr lang="zh-CN" altLang="en-US" sz="4400" b="1" dirty="0">
              <a:solidFill>
                <a:srgbClr val="DC551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6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3" y="5297488"/>
            <a:ext cx="2435225" cy="463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文本框 7"/>
          <p:cNvSpPr txBox="1"/>
          <p:nvPr/>
        </p:nvSpPr>
        <p:spPr>
          <a:xfrm>
            <a:off x="1265238" y="5341938"/>
            <a:ext cx="17827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主讲人：李贞富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8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5" y="206375"/>
            <a:ext cx="5865813" cy="1028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86995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2.1.4 SCDC</a:t>
            </a:r>
            <a:r>
              <a:rPr lang="en-US" altLang="zh-CN" sz="2000" i="1">
                <a:solidFill>
                  <a:schemeClr val="accent1"/>
                </a:solidFill>
                <a:sym typeface="+mn-ea"/>
              </a:rPr>
              <a:t>-Status Flags</a:t>
            </a:r>
            <a:endParaRPr kumimoji="1" lang="en-US" altLang="zh-CN" sz="2000" b="1" i="1" u="none" strike="noStrike" kern="1200" cap="none" spc="6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946150"/>
            <a:ext cx="8875395" cy="2750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4131310"/>
            <a:ext cx="7503160" cy="1853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86995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2.1.5 SCDC</a:t>
            </a:r>
            <a:r>
              <a:rPr lang="en-US" altLang="zh-CN" sz="2000" i="1">
                <a:solidFill>
                  <a:schemeClr val="accent1"/>
                </a:solidFill>
                <a:sym typeface="+mn-ea"/>
              </a:rPr>
              <a:t>-Character Error Detection</a:t>
            </a:r>
            <a:endParaRPr kumimoji="1" lang="en-US" altLang="zh-CN" sz="2000" b="1" i="1" u="none" strike="noStrike" kern="1200" cap="none" spc="6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999490"/>
            <a:ext cx="9004935" cy="2289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509645"/>
            <a:ext cx="9406255" cy="1798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86995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2.2.1 HDMI VSDB(</a:t>
            </a:r>
            <a:r>
              <a:rPr lang="en-US" altLang="zh-CN" sz="2800">
                <a:solidFill>
                  <a:schemeClr val="accent1"/>
                </a:solidFill>
                <a:sym typeface="+mn-ea"/>
              </a:rPr>
              <a:t> </a:t>
            </a:r>
            <a:r>
              <a:rPr lang="en-US" altLang="zh-CN" sz="1600">
                <a:solidFill>
                  <a:schemeClr val="accent1"/>
                </a:solidFill>
                <a:sym typeface="+mn-ea"/>
              </a:rPr>
              <a:t>HDMI 1.4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)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1026795"/>
            <a:ext cx="9282430" cy="193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80" y="3513455"/>
            <a:ext cx="5010785" cy="2211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80" y="3109595"/>
            <a:ext cx="3733800" cy="509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86995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2.2.2 HF-VSDB(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HDMI 2.0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)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920750"/>
            <a:ext cx="8699500" cy="3744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71575" y="4834890"/>
            <a:ext cx="10076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sym typeface="+mn-ea"/>
              </a:rPr>
              <a:t>表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10-5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为需要包含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HF-VSDB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的功能列表，只要支持其中任何一个功能，都需要包含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HF-VSDB.</a:t>
            </a:r>
            <a:endParaRPr lang="en-US" altLang="zh-CN">
              <a:solidFill>
                <a:schemeClr val="accent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HDMI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接收设备，不管是否包含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HF-VSDB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，都必须包含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H14b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VSDB.</a:t>
            </a:r>
            <a:endParaRPr lang="en-US" altLang="zh-CN">
              <a:solidFill>
                <a:schemeClr val="accent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HF-VSDB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应该放在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EDID extension version 3,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必须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紧接在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H14b VSDB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后面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。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86995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2.2.3 HF-VSDB(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续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 )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1575" y="4065270"/>
            <a:ext cx="97701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OUI: 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sym typeface="+mn-ea"/>
              </a:rPr>
              <a:t>Organizationally unique identifier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组织唯一标识符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IEEE OUI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:  </a:t>
            </a:r>
            <a:r>
              <a:rPr lang="zh-CN" altLang="en-US" b="1">
                <a:solidFill>
                  <a:schemeClr val="accent1"/>
                </a:solidFill>
                <a:sym typeface="+mn-ea"/>
              </a:rPr>
              <a:t>电气与电子工程师协会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分配给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HDMI Forum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OUI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C4-5D-D8</a:t>
            </a:r>
            <a:endParaRPr lang="en-US" altLang="zh-CN">
              <a:solidFill>
                <a:schemeClr val="accent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Max_TMDS_Character_Rate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: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表示支持的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TMDS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最大码率，如果接收端支持的码率小于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340MHz,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这个字节设为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0.</a:t>
            </a:r>
            <a:endParaRPr lang="en-US" altLang="zh-CN">
              <a:solidFill>
                <a:schemeClr val="accent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SCDC_Present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: 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设为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，表示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接收端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支持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SCDC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功能，设为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则不支持；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RR_Capable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: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设为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，表示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接收端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可以发起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SCDC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读的请求，这为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则不可以。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DC_30bit_420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: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表示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接收端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支持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10 bit 4:2:0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编码。</a:t>
            </a:r>
            <a:endParaRPr lang="en-US" altLang="zh-CN">
              <a:solidFill>
                <a:schemeClr val="accent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779145"/>
            <a:ext cx="8846820" cy="31673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86995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2.2.4 HF-VSDB(</a:t>
            </a:r>
            <a:r>
              <a:rPr lang="en-US" altLang="zh-CN" sz="2000">
                <a:solidFill>
                  <a:schemeClr val="accent1"/>
                </a:solidFill>
                <a:sym typeface="+mn-ea"/>
              </a:rPr>
              <a:t> EDID Tool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)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1340485"/>
            <a:ext cx="5712460" cy="3813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931545"/>
            <a:ext cx="302831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746315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3.1 Y420VDB( </a:t>
            </a:r>
            <a:r>
              <a:rPr lang="en-US" altLang="zh-CN" sz="2800">
                <a:solidFill>
                  <a:schemeClr val="accent1"/>
                </a:solidFill>
                <a:sym typeface="+mn-ea"/>
              </a:rPr>
              <a:t>Video Data Block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)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6660" y="3348990"/>
            <a:ext cx="96704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  <a:sym typeface="+mn-ea"/>
              </a:rPr>
              <a:t>Y420VDB</a:t>
            </a:r>
            <a:r>
              <a:rPr lang="zh-CN" altLang="en-US" sz="1600">
                <a:solidFill>
                  <a:schemeClr val="accent1"/>
                </a:solidFill>
              </a:rPr>
              <a:t>用于声明</a:t>
            </a:r>
            <a:r>
              <a:rPr lang="zh-CN" altLang="en-US" sz="1600">
                <a:solidFill>
                  <a:srgbClr val="FF0000"/>
                </a:solidFill>
              </a:rPr>
              <a:t>只支持</a:t>
            </a:r>
            <a:r>
              <a:rPr lang="en-US" altLang="zh-CN" sz="1600">
                <a:solidFill>
                  <a:schemeClr val="accent1"/>
                </a:solidFill>
              </a:rPr>
              <a:t>YCbCr 4:2:0 </a:t>
            </a:r>
            <a:r>
              <a:rPr lang="zh-CN" altLang="en-US" sz="1600">
                <a:solidFill>
                  <a:schemeClr val="accent1"/>
                </a:solidFill>
              </a:rPr>
              <a:t>的</a:t>
            </a:r>
            <a:r>
              <a:rPr lang="en-US" altLang="zh-CN" sz="1600">
                <a:solidFill>
                  <a:schemeClr val="accent1"/>
                </a:solidFill>
              </a:rPr>
              <a:t>SVDs, </a:t>
            </a:r>
            <a:r>
              <a:rPr lang="zh-CN" altLang="en-US" sz="1600">
                <a:solidFill>
                  <a:schemeClr val="accent1"/>
                </a:solidFill>
              </a:rPr>
              <a:t>需要与常规</a:t>
            </a:r>
            <a:r>
              <a:rPr lang="en-US" altLang="zh-CN" sz="1600">
                <a:solidFill>
                  <a:schemeClr val="accent1"/>
                </a:solidFill>
              </a:rPr>
              <a:t> Video Data Block</a:t>
            </a:r>
            <a:r>
              <a:rPr lang="zh-CN" altLang="en-US" sz="1600">
                <a:solidFill>
                  <a:schemeClr val="accent1"/>
                </a:solidFill>
              </a:rPr>
              <a:t>中声明的</a:t>
            </a:r>
            <a:r>
              <a:rPr lang="en-US" altLang="zh-CN" sz="1600">
                <a:solidFill>
                  <a:schemeClr val="accent1"/>
                </a:solidFill>
              </a:rPr>
              <a:t>SVDs</a:t>
            </a:r>
            <a:r>
              <a:rPr lang="zh-CN" altLang="en-US" sz="1600">
                <a:solidFill>
                  <a:schemeClr val="accent1"/>
                </a:solidFill>
              </a:rPr>
              <a:t>分开，不能同时声明。</a:t>
            </a:r>
            <a:endParaRPr lang="zh-CN" altLang="en-US" sz="16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BYTE3~L+1</a:t>
            </a:r>
            <a:r>
              <a:rPr lang="en-US" altLang="zh-CN" sz="1600">
                <a:solidFill>
                  <a:schemeClr val="accent1"/>
                </a:solidFill>
              </a:rPr>
              <a:t> </a:t>
            </a:r>
            <a:r>
              <a:rPr lang="zh-CN" altLang="en-US" sz="1600">
                <a:solidFill>
                  <a:schemeClr val="accent1"/>
                </a:solidFill>
              </a:rPr>
              <a:t>是对应的</a:t>
            </a:r>
            <a:r>
              <a:rPr lang="en-US" altLang="zh-CN" sz="1600">
                <a:solidFill>
                  <a:srgbClr val="FF0000"/>
                </a:solidFill>
              </a:rPr>
              <a:t>VIC index</a:t>
            </a:r>
            <a:r>
              <a:rPr lang="en-US" altLang="zh-CN" sz="1600">
                <a:solidFill>
                  <a:schemeClr val="accent1"/>
                </a:solidFill>
              </a:rPr>
              <a:t>. 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如</a:t>
            </a:r>
            <a:r>
              <a:rPr lang="en-US" altLang="zh-CN" sz="1600">
                <a:solidFill>
                  <a:schemeClr val="accent1"/>
                </a:solidFill>
                <a:sym typeface="+mn-ea"/>
              </a:rPr>
              <a:t>VIC=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96</a:t>
            </a:r>
            <a:r>
              <a:rPr lang="en-US" altLang="zh-CN" sz="1600">
                <a:solidFill>
                  <a:schemeClr val="accent1"/>
                </a:solidFill>
                <a:sym typeface="+mn-ea"/>
              </a:rPr>
              <a:t>,BYTE3=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0x60</a:t>
            </a:r>
            <a:endParaRPr lang="en-US" altLang="zh-CN" sz="160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  <a:sym typeface="+mn-ea"/>
              </a:rPr>
              <a:t>VIC </a:t>
            </a:r>
            <a:r>
              <a:rPr lang="en-US" altLang="zh-CN" sz="1600">
                <a:solidFill>
                  <a:schemeClr val="accent1"/>
                </a:solidFill>
                <a:sym typeface="+mn-ea"/>
              </a:rPr>
              <a:t>= Video Identification Code, </a:t>
            </a:r>
            <a:r>
              <a:rPr lang="zh-CN" altLang="en-US" sz="1600">
                <a:solidFill>
                  <a:schemeClr val="accent1"/>
                </a:solidFill>
                <a:sym typeface="+mn-ea"/>
              </a:rPr>
              <a:t>可参考</a:t>
            </a:r>
            <a:r>
              <a:rPr lang="en-US" altLang="zh-CN" sz="1600">
                <a:solidFill>
                  <a:schemeClr val="accent1"/>
                </a:solidFill>
                <a:sym typeface="+mn-ea"/>
              </a:rPr>
              <a:t>CTA-861-F  Table3</a:t>
            </a:r>
            <a:endParaRPr lang="en-US" altLang="zh-CN" sz="160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380" y="959485"/>
            <a:ext cx="9578975" cy="23895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55" y="4451350"/>
            <a:ext cx="3305175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5927090"/>
            <a:ext cx="1885950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720" y="4451350"/>
            <a:ext cx="2999740" cy="19056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88169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4.1 Y420CMDB( </a:t>
            </a:r>
            <a:r>
              <a:rPr lang="en-US" altLang="zh-CN" sz="2800">
                <a:solidFill>
                  <a:schemeClr val="accent1"/>
                </a:solidFill>
                <a:sym typeface="+mn-ea"/>
              </a:rPr>
              <a:t>Capability Map Data Block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 )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1275" y="3518535"/>
            <a:ext cx="94456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Y420CMDB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用于指示在</a:t>
            </a:r>
            <a:r>
              <a:rPr lang="zh-CN" altLang="en-US" i="1" u="sng">
                <a:solidFill>
                  <a:srgbClr val="FF0000"/>
                </a:solidFill>
                <a:sym typeface="+mn-ea"/>
              </a:rPr>
              <a:t>常规的</a:t>
            </a:r>
            <a:r>
              <a:rPr lang="en-US" altLang="zh-CN" i="1" u="sng">
                <a:solidFill>
                  <a:srgbClr val="FF0000"/>
                </a:solidFill>
                <a:sym typeface="+mn-ea"/>
              </a:rPr>
              <a:t>Video Data Block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中的哪些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SVDs</a:t>
            </a:r>
            <a:r>
              <a:rPr lang="zh-CN" altLang="en-US" i="1" u="sng">
                <a:solidFill>
                  <a:srgbClr val="FF0000"/>
                </a:solidFill>
                <a:sym typeface="+mn-ea"/>
              </a:rPr>
              <a:t>还支持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YCbCr 4:2:0?</a:t>
            </a:r>
            <a:endParaRPr lang="en-US" altLang="zh-CN">
              <a:solidFill>
                <a:schemeClr val="accent1"/>
              </a:solidFill>
              <a:sym typeface="+mn-ea"/>
            </a:endParaRPr>
          </a:p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    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备注：指除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RGB,YCbCr 4:4:4,YCbCr 4:2:2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采用以外，还支持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YCbCr420.</a:t>
            </a:r>
            <a:endParaRPr lang="en-US" altLang="zh-CN">
              <a:solidFill>
                <a:schemeClr val="accent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BYTE3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位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与常规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Video Data Block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中的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SVD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关联，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位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与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个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关联，以此类推；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BYTE4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位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与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8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SVD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关联。支持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YCbCr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的位置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，不支持的置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；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sym typeface="+mn-ea"/>
              </a:rPr>
              <a:t>当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Length(L)=1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, Y420CMDB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就不需要包含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YCbCr 4:2:0 Capability Bit Map(BYTE3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及以后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),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表示常规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Video Data Block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中的所有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SVD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都支持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YCbCr 4:2:0,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1275" y="899795"/>
            <a:ext cx="9540875" cy="23577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88169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4.2 Y420CMDB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275" y="4401820"/>
            <a:ext cx="4211320" cy="1734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10" y="1530985"/>
            <a:ext cx="4211320" cy="24199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025" y="1530985"/>
            <a:ext cx="4243705" cy="24199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025" y="4401820"/>
            <a:ext cx="4191000" cy="17640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11910" y="817880"/>
            <a:ext cx="10170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举例：</a:t>
            </a:r>
            <a:r>
              <a:rPr lang="en-US" altLang="zh-CN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EDID,</a:t>
            </a:r>
            <a:r>
              <a:rPr lang="zh-CN" altLang="en-US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常规</a:t>
            </a:r>
            <a:r>
              <a:rPr lang="en-US" altLang="zh-CN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Video Data Block</a:t>
            </a:r>
            <a:r>
              <a:rPr lang="zh-CN" altLang="en-US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中</a:t>
            </a:r>
            <a:r>
              <a:rPr lang="zh-CN" altLang="en-US" b="1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第</a:t>
            </a:r>
            <a:r>
              <a:rPr lang="en-US" altLang="zh-CN" b="1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8</a:t>
            </a:r>
            <a:r>
              <a:rPr lang="zh-CN" altLang="en-US" b="1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个</a:t>
            </a:r>
            <a:r>
              <a:rPr lang="en-US" altLang="zh-CN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Timing</a:t>
            </a:r>
            <a:r>
              <a:rPr lang="zh-CN" altLang="en-US" b="1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支持</a:t>
            </a:r>
            <a:r>
              <a:rPr lang="en-US" altLang="zh-CN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YCbCr420(</a:t>
            </a:r>
            <a:r>
              <a:rPr lang="zh-CN" altLang="en-US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左图</a:t>
            </a:r>
            <a:r>
              <a:rPr lang="en-US" altLang="zh-CN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),  </a:t>
            </a:r>
            <a:r>
              <a:rPr lang="zh-CN" altLang="en-US" b="1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第</a:t>
            </a:r>
            <a:r>
              <a:rPr lang="en-US" altLang="zh-CN" b="1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0</a:t>
            </a:r>
            <a:r>
              <a:rPr lang="zh-CN" altLang="en-US" b="1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个</a:t>
            </a:r>
            <a:r>
              <a:rPr lang="en-US" altLang="zh-CN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Timing</a:t>
            </a:r>
            <a:r>
              <a:rPr lang="zh-CN" altLang="en-US" b="1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不支持</a:t>
            </a:r>
            <a:r>
              <a:rPr lang="en-US" altLang="zh-CN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(</a:t>
            </a:r>
            <a:r>
              <a:rPr lang="zh-CN" altLang="en-US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如右图</a:t>
            </a:r>
            <a:r>
              <a:rPr lang="en-US" altLang="zh-CN" b="1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)</a:t>
            </a:r>
            <a:endParaRPr lang="en-US" altLang="zh-CN" b="1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575" y="4065905"/>
            <a:ext cx="3716020" cy="431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910" y="1115695"/>
            <a:ext cx="1743710" cy="4152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311910" y="817880"/>
            <a:ext cx="10170795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字符错误侦测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提供了一种机制供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接收端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报告检测到的字符错误数量。 </a:t>
            </a:r>
            <a:endParaRPr lang="en-US" altLang="zh-CN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HDMI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接收器通道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0,1,2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分别用一个错误计数器。</a:t>
            </a:r>
            <a:endParaRPr lang="en-US" altLang="zh-CN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HDMI源端可以通过定时读取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接收端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端的错误计数来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检查链路质量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。</a:t>
            </a:r>
            <a:endParaRPr lang="en-US" altLang="zh-CN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检测机制如下：</a:t>
            </a:r>
            <a:endParaRPr lang="en-US" altLang="zh-CN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在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Control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接收状态，唯一有效的字符是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控制字符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leading guard band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字符。</a:t>
            </a:r>
            <a:endParaRPr lang="en-US" altLang="zh-CN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在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Leading Guard Band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接收状态，唯一有效的字符是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Guard Band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字符和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TMDS 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TERC4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字符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.</a:t>
            </a:r>
            <a:endParaRPr lang="en-US" altLang="zh-CN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在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Data Island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接收状态，唯一有效的字符是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TERC4 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控制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字符。</a:t>
            </a:r>
            <a:endParaRPr lang="en-US" altLang="zh-CN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在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Video Data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接收状态，唯一有效的字符是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TMDS数据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字符(包含后保护带字符)和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控制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字符。</a:t>
            </a:r>
            <a:endParaRPr lang="en-US" altLang="zh-CN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该技术的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本质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是在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每个状态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期间去检查是否接收到对于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该状态无效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的任何字符。</a:t>
            </a:r>
            <a:endParaRPr lang="en-US" altLang="zh-CN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字符错误检测机制可用于提供字符错误率的估计。HDMI字符错误率的合理估计(要求小于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10</a:t>
            </a:r>
            <a:r>
              <a:rPr lang="en-US" altLang="zh-CN" baseline="3000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-9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)可以通过测量超过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10*(1/10</a:t>
            </a:r>
            <a:r>
              <a:rPr lang="en-US" altLang="zh-CN" baseline="3000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-9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个字符)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得到。在一个25 Mcsc的TMDS字符速率下，这意味着大约40秒的测量时间。在TMDS字符速率为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600 Mcsc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的情况下，这相当于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1.67秒</a:t>
            </a:r>
            <a:r>
              <a:rPr lang="en-US" altLang="zh-CN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。错误计数器将在测量周期开始时读取以清除它们，并在测量周期结束时再次读取。</a:t>
            </a:r>
            <a:endParaRPr lang="en-US" altLang="zh-CN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1575" y="257175"/>
            <a:ext cx="881697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5 Charater Error Detection(</a:t>
            </a:r>
            <a:r>
              <a:rPr lang="en-US" altLang="zh-CN" sz="2000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 sz="2000">
                <a:solidFill>
                  <a:schemeClr val="accent1"/>
                </a:solidFill>
                <a:sym typeface="+mn-ea"/>
              </a:rPr>
              <a:t>字符错误侦测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 )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391096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strike="noStrike" noProof="0" dirty="0">
                <a:ln>
                  <a:noFill/>
                </a:ln>
                <a:solidFill>
                  <a:srgbClr val="EB49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1.1 HDMI </a:t>
            </a:r>
            <a:r>
              <a:rPr kumimoji="1" lang="zh-CN" altLang="en-US" sz="2800" b="1" strike="noStrike" noProof="0" dirty="0">
                <a:ln>
                  <a:noFill/>
                </a:ln>
                <a:solidFill>
                  <a:srgbClr val="EB49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版本差异</a:t>
            </a:r>
            <a:r>
              <a:rPr kumimoji="1" lang="en-US" altLang="zh-CN" sz="2800" b="1" strike="noStrike" noProof="0" dirty="0">
                <a:ln>
                  <a:noFill/>
                </a:ln>
                <a:solidFill>
                  <a:srgbClr val="EB49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(1)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EB49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68425" y="777875"/>
          <a:ext cx="9617710" cy="532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605"/>
                <a:gridCol w="1825625"/>
                <a:gridCol w="1698625"/>
                <a:gridCol w="1602740"/>
                <a:gridCol w="1603375"/>
                <a:gridCol w="1602740"/>
              </a:tblGrid>
              <a:tr h="625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版本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1.0-1.2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9448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发布日期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2002年12月 (1.0)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2004年5月(1.1)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2005年8月(1.2)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2005年12月 (1.2a)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2006年6月(1.3)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2006年11月 (1.3a)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2009年6月(1.4)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2010年3月(1.4a)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2011年10月 (1.4b)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2013年9月 (2.0)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2015年4月 (2.0a)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2016年3月 (2.0b)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2017年11月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(2.0)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2022</a:t>
                      </a:r>
                      <a:r>
                        <a:rPr lang="zh-CN" altLang="en-US" sz="1400"/>
                        <a:t>年</a:t>
                      </a:r>
                      <a:r>
                        <a:rPr lang="en-US" altLang="zh-CN" sz="1400"/>
                        <a:t>2</a:t>
                      </a:r>
                      <a:r>
                        <a:rPr lang="zh-CN" altLang="en-US" sz="1400"/>
                        <a:t>月</a:t>
                      </a:r>
                      <a:r>
                        <a:rPr lang="en-US" altLang="zh-CN" sz="1400"/>
                        <a:t>(2.1a)</a:t>
                      </a:r>
                      <a:endParaRPr lang="en-US" altLang="zh-CN" sz="1400"/>
                    </a:p>
                  </a:txBody>
                  <a:tcPr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最大TMDS带宽（Gbit/s）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4.95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10.2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10.2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18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48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最大传输数据速率</a:t>
                      </a:r>
                      <a:r>
                        <a:rPr lang="zh-CN" altLang="en-US" sz="1400">
                          <a:sym typeface="+mn-ea"/>
                        </a:rPr>
                        <a:t>（Gbit/s）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3.96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8.16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8.16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14.4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42.6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最大时钟速率（</a:t>
                      </a:r>
                      <a:r>
                        <a:rPr lang="en-US" altLang="zh-CN" sz="1400"/>
                        <a:t>MHz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165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340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340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 anchor="ctr" anchorCtr="0"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最大数据传输通道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编码方式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8b/10b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8b/10b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8b/10b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8b/10b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16b/18b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 anchorCtr="0"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压缩（可选）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DSC1.2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1575" y="257175"/>
            <a:ext cx="881697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5.1 HDMI Encoder/Decoder Overview 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96770" y="700405"/>
            <a:ext cx="7588885" cy="59448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1575" y="257175"/>
            <a:ext cx="881697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5.2 TMDS Periods and Encoding 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3875" y="805180"/>
            <a:ext cx="7326630" cy="5807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1575" y="257175"/>
            <a:ext cx="881697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5.3 Encoding Type and Data Transmitted 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3875" y="1048385"/>
            <a:ext cx="757237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0545" y="2250440"/>
            <a:ext cx="6438900" cy="40576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71575" y="257175"/>
            <a:ext cx="881697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5.4 Preamble and TERC4 coding 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72920" y="935990"/>
            <a:ext cx="6562725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1575" y="257175"/>
            <a:ext cx="881697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5.5 Video Guard Band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&amp;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Data Island Guard Band 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10385" y="1378585"/>
            <a:ext cx="4371975" cy="1838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10385" y="3640455"/>
            <a:ext cx="5657850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1575" y="257175"/>
            <a:ext cx="881697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5.6 TMDS Video Encode Algrithm 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46680" y="779145"/>
            <a:ext cx="4594225" cy="56953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1575" y="257175"/>
            <a:ext cx="881697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5.6 TMDS Video Decode Algrithm 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77440" y="779145"/>
            <a:ext cx="4232910" cy="5526405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5970270" y="811530"/>
            <a:ext cx="1811655" cy="603885"/>
          </a:xfrm>
          <a:prstGeom prst="wedgeRectCallout">
            <a:avLst>
              <a:gd name="adj1" fmla="val -174395"/>
              <a:gd name="adj2" fmla="val 7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DC balance</a:t>
            </a:r>
            <a:endParaRPr lang="en-US" altLang="zh-CN"/>
          </a:p>
        </p:txBody>
      </p:sp>
      <p:sp>
        <p:nvSpPr>
          <p:cNvPr id="8" name="矩形标注 7"/>
          <p:cNvSpPr/>
          <p:nvPr>
            <p:custDataLst>
              <p:tags r:id="rId3"/>
            </p:custDataLst>
          </p:nvPr>
        </p:nvSpPr>
        <p:spPr>
          <a:xfrm>
            <a:off x="6097270" y="2615565"/>
            <a:ext cx="1811655" cy="603885"/>
          </a:xfrm>
          <a:prstGeom prst="wedgeRectCallout">
            <a:avLst>
              <a:gd name="adj1" fmla="val -174395"/>
              <a:gd name="adj2" fmla="val 7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minimized transition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1575" y="257175"/>
            <a:ext cx="881697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5.7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视频数据错误检测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 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6185" y="779145"/>
            <a:ext cx="9460230" cy="5759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cnt(t)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是一个用来跟踪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数据流差异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的寄存器。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正数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表示已传输的“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1”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的多余数量。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负数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表示已传输的“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0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”的多余数量。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cnt</a:t>
            </a:r>
            <a:r>
              <a:rPr lang="en-US" altLang="zh-CN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t-1)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表示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前一组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输入数据的差异值。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cnt(t)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表示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当前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输入数据的差异值。</a:t>
            </a:r>
            <a:endParaRPr lang="zh-CN" altLang="en-US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当一个TMDS字符在HDMI中传输时，传输字符的选择是基于被编码的8位值和当前数据流差异。如果当前的数据流差异是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负的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第一组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256个传输字符是可能的。同样地，如果当前的数据流差异为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零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第二组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256个传输字符是可能的。最后，如果当前的差异是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正的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第三组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256个传输字符是可能的。每个传输字符都必须属于这三组中的一个。在接收视频数据的过程中，检查机制对数据流差异进行跟踪，数据流差异记为Cnt，检查接收到的字符是否在给定Cnt(t-1)值的256个有效字符的正确组中。</a:t>
            </a:r>
            <a:endParaRPr lang="zh-CN" altLang="en-US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在接收视频数据的过程中，如果发生错误并立即检测到，则错误计数器增加。如果发生错误，但没有立即检测到，其效果将是在数据流差异的跟踪值(如Cnt(t-1))中创建一个错误。这反过来可能导致Cnt(t-1)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从负变为零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，或者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从零变为正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或者反过来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。如果Cnt(t-1)以这种方式被打乱，那么就有可能在错误的字符组中检查正确的字符，从而导致错误检测。最终的结果是，在几个字符之后才检测到错误的发生。这种效应被描述为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延迟检测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。检测的延迟平均略小于5个字符。发生这种情况时，Error Counter会增加(从而跟踪发生的实际错误)。</a:t>
            </a:r>
            <a:endParaRPr lang="zh-CN" altLang="en-US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当错误计数器在接收视频数据期间增加时，将启用一种称为</a:t>
            </a:r>
            <a:r>
              <a:rPr lang="zh-CN" altLang="en-US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松散检查</a:t>
            </a:r>
            <a:r>
              <a:rPr lang="zh-CN" altLang="en-US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的变体状态。在这种状态下，数据流差异在Cnt(t-1) &lt;0, Cnt(t-1) = 0, Cnt(t-1) &gt; 0的任何情况下都有效。松散检查避免了进一步的错误检测，否则将导致错误的高误码率。</a:t>
            </a:r>
            <a:endParaRPr lang="zh-CN" altLang="en-US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accent1"/>
              </a:solidFill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37617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strike="noStrike" noProof="0" dirty="0">
                <a:ln>
                  <a:noFill/>
                </a:ln>
                <a:solidFill>
                  <a:srgbClr val="EB49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1.2 HDMI </a:t>
            </a:r>
            <a:r>
              <a:rPr kumimoji="1" lang="zh-CN" altLang="en-US" sz="2800" b="1" strike="noStrike" noProof="0" dirty="0">
                <a:ln>
                  <a:noFill/>
                </a:ln>
                <a:solidFill>
                  <a:srgbClr val="EB49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版本演化</a:t>
            </a:r>
            <a:r>
              <a:rPr kumimoji="1" lang="en-US" altLang="zh-CN" sz="2800" b="1" strike="noStrike" noProof="0" dirty="0">
                <a:ln>
                  <a:noFill/>
                </a:ln>
                <a:solidFill>
                  <a:srgbClr val="EB49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(2)</a:t>
            </a:r>
            <a:endParaRPr kumimoji="0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4D494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68425" y="777875"/>
          <a:ext cx="9617710" cy="482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830"/>
                <a:gridCol w="1586230"/>
                <a:gridCol w="1594485"/>
                <a:gridCol w="1632585"/>
                <a:gridCol w="1588770"/>
                <a:gridCol w="1527810"/>
              </a:tblGrid>
              <a:tr h="625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版本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1.0-1.2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08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颜色格式支持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RGB 4:4:4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3124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YCbCr 4:4:4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267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YCbCr 4:2:2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193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YCbCr 4:2:0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\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\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\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2381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色彩深度支持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 gridSpan="5">
                  <a:txBody>
                    <a:bodyPr/>
                    <a:p>
                      <a:pPr>
                        <a:buNone/>
                      </a:pPr>
                      <a:endParaRPr lang="en-US" altLang="zh-CN" sz="2000"/>
                    </a:p>
                  </a:txBody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</a:tr>
              <a:tr h="297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8bit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193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10bit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193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12bit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√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16bit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41840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strike="noStrike" noProof="0" dirty="0">
                <a:ln>
                  <a:noFill/>
                </a:ln>
                <a:solidFill>
                  <a:srgbClr val="EB49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1.3 HDMI </a:t>
            </a:r>
            <a:r>
              <a:rPr kumimoji="1" lang="zh-CN" altLang="en-US" sz="2800" b="1" strike="noStrike" noProof="0" dirty="0">
                <a:ln>
                  <a:noFill/>
                </a:ln>
                <a:solidFill>
                  <a:srgbClr val="EB49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版本演化</a:t>
            </a:r>
            <a:r>
              <a:rPr kumimoji="1" lang="en-US" altLang="zh-CN" sz="2800" b="1" strike="noStrike" noProof="0" dirty="0">
                <a:ln>
                  <a:noFill/>
                </a:ln>
                <a:solidFill>
                  <a:srgbClr val="EB49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(3)</a:t>
            </a:r>
            <a:endParaRPr kumimoji="0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4D494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68425" y="777875"/>
          <a:ext cx="9617710" cy="527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830"/>
                <a:gridCol w="1586230"/>
                <a:gridCol w="1594485"/>
                <a:gridCol w="1632585"/>
                <a:gridCol w="1588770"/>
                <a:gridCol w="1527810"/>
              </a:tblGrid>
              <a:tr h="625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版本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1.0-1.2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08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色彩空间支持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 gridSpan="5"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BT.601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3124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BT.709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267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Adobe RGB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193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BT.2020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2895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最大分辨率支持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anchor="ctr" anchorCtr="0"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8bit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1920x1200@60</a:t>
                      </a:r>
                      <a:endParaRPr lang="en-US" altLang="zh-CN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2560×1600@75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4k@30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4k@60(4:4:4)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8k@30,</a:t>
                      </a: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8k@120(DSC)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193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10bit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en-US" altLang="zh-CN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2560×1600@60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4k@30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4k@60(4:2:2)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8k@30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8k@120(DSC)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193675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</a:txBody>
                  <a:tcPr anchor="ctr" anchorCtr="0"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3D 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en-US" altLang="zh-CN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en-US" altLang="zh-CN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2000"/>
                    </a:p>
                  </a:txBody>
                  <a:tcPr anchor="ctr" anchorCtr="0"/>
                </a:tc>
              </a:tr>
              <a:tr h="625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HDR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en-US" altLang="zh-CN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en-US" altLang="zh-CN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\</a:t>
                      </a:r>
                      <a:endParaRPr lang="en-US" altLang="zh-CN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静态</a:t>
                      </a:r>
                      <a:r>
                        <a:rPr lang="en-US" altLang="zh-CN" sz="1800"/>
                        <a:t>(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2.0a</a:t>
                      </a:r>
                      <a:r>
                        <a:rPr lang="en-US" altLang="zh-CN" sz="1800"/>
                        <a:t>)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静态</a:t>
                      </a:r>
                      <a:r>
                        <a:rPr lang="en-US" altLang="zh-CN" sz="1800"/>
                        <a:t>+</a:t>
                      </a:r>
                      <a:r>
                        <a:rPr lang="zh-CN" altLang="en-US" sz="1800"/>
                        <a:t>动态</a:t>
                      </a:r>
                      <a:endParaRPr lang="zh-CN" altLang="en-US" sz="18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47771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strike="noStrike" noProof="0" dirty="0">
                <a:ln>
                  <a:noFill/>
                </a:ln>
                <a:solidFill>
                  <a:srgbClr val="EB49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2. HDMI 2.0 </a:t>
            </a:r>
            <a:r>
              <a:rPr kumimoji="1" lang="zh-CN" altLang="en-US" sz="2800" b="1" strike="noStrike" noProof="0" dirty="0">
                <a:ln>
                  <a:noFill/>
                </a:ln>
                <a:solidFill>
                  <a:srgbClr val="EB49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  <a:sym typeface="+mn-ea"/>
              </a:rPr>
              <a:t>新功能</a:t>
            </a:r>
            <a:endParaRPr kumimoji="1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EB49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71575" y="1325880"/>
          <a:ext cx="853249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35"/>
                <a:gridCol w="1560195"/>
                <a:gridCol w="5130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SCDC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Status and Control Data Channel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HF-VSDB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HDMI Forum Vendor Specific Data Block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Y420VDB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YCbCr 4:2:0 Video Data Block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Y420CMDB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YCbCr 4:2:0 Capability Map Data Block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Character Error Detection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86995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2.1 SCDC</a:t>
            </a:r>
            <a:endParaRPr kumimoji="1" lang="en-US" altLang="zh-CN" sz="2800" b="1" i="0" u="none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1575" y="932815"/>
            <a:ext cx="10076815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SCDC = </a:t>
            </a:r>
            <a:r>
              <a:rPr lang="en-US" altLang="zh-CN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Status and Control Data Channel</a:t>
            </a:r>
            <a:endParaRPr lang="en-US" altLang="zh-CN" sz="2000">
              <a:solidFill>
                <a:schemeClr val="accent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是一种基于</a:t>
            </a:r>
            <a:r>
              <a:rPr lang="en-US" altLang="zh-CN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I2C</a:t>
            </a:r>
            <a:r>
              <a:rPr lang="zh-CN" altLang="en-US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的点对点通讯系统，用于源端与接收端交换数据，与</a:t>
            </a:r>
            <a:r>
              <a:rPr lang="en-US" altLang="zh-CN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EDID</a:t>
            </a:r>
            <a:r>
              <a:rPr lang="zh-CN" altLang="en-US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共用</a:t>
            </a:r>
            <a:r>
              <a:rPr lang="en-US" altLang="zh-CN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I2C</a:t>
            </a:r>
            <a:r>
              <a:rPr lang="zh-CN" altLang="en-US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通道。</a:t>
            </a:r>
            <a:endParaRPr lang="zh-CN" altLang="en-US" sz="2000">
              <a:solidFill>
                <a:schemeClr val="accent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兼容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I2C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标准模式</a:t>
            </a:r>
            <a:r>
              <a:rPr lang="zh-CN" altLang="en-US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，最大速率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100KHz</a:t>
            </a:r>
            <a:r>
              <a:rPr lang="en-US" altLang="zh-CN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endParaRPr lang="zh-CN" altLang="en-US" sz="2000">
              <a:solidFill>
                <a:schemeClr val="accent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访问</a:t>
            </a:r>
            <a:r>
              <a:rPr lang="en-US" altLang="zh-CN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SCDC</a:t>
            </a:r>
            <a:r>
              <a:rPr lang="zh-CN" altLang="en-US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之前，源端会通过</a:t>
            </a:r>
            <a:r>
              <a:rPr lang="en-US" altLang="zh-CN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EDID</a:t>
            </a:r>
            <a:r>
              <a:rPr lang="zh-CN" altLang="en-US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确认接收端包含有效的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HF-VSDB</a:t>
            </a:r>
            <a:r>
              <a:rPr lang="en-US" altLang="zh-CN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并且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SCDC_Present</a:t>
            </a:r>
            <a:r>
              <a:rPr lang="zh-CN" altLang="en-US" sz="200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设置为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000">
              <a:solidFill>
                <a:schemeClr val="accent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accent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86995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2.1.1 SCDC </a:t>
            </a:r>
            <a:r>
              <a:rPr lang="en-US" altLang="zh-CN" sz="2800" i="1">
                <a:solidFill>
                  <a:schemeClr val="accent1"/>
                </a:solidFill>
                <a:sym typeface="+mn-ea"/>
              </a:rPr>
              <a:t>-structure</a:t>
            </a:r>
            <a:endParaRPr kumimoji="1" lang="en-US" altLang="zh-CN" sz="2800" b="1" i="1" u="none" strike="noStrike" kern="1200" cap="none" spc="6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720" y="779780"/>
            <a:ext cx="6286500" cy="5840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86995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2.1.2 SCDC</a:t>
            </a:r>
            <a:r>
              <a:rPr lang="en-US" altLang="zh-CN" sz="2000" i="1">
                <a:solidFill>
                  <a:schemeClr val="accent1"/>
                </a:solidFill>
                <a:sym typeface="+mn-ea"/>
              </a:rPr>
              <a:t>-Update Flags</a:t>
            </a:r>
            <a:endParaRPr kumimoji="1" lang="en-US" altLang="zh-CN" sz="2000" b="1" i="1" u="none" strike="noStrike" kern="1200" cap="none" spc="6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916940"/>
            <a:ext cx="8162925" cy="3552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4469765"/>
            <a:ext cx="8562975" cy="1794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171575" y="257175"/>
            <a:ext cx="86995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2.1.3 SCDC</a:t>
            </a:r>
            <a:r>
              <a:rPr lang="en-US" altLang="zh-CN" sz="2000" i="1">
                <a:solidFill>
                  <a:schemeClr val="accent1"/>
                </a:solidFill>
                <a:sym typeface="+mn-ea"/>
              </a:rPr>
              <a:t>-TMDS Configuration</a:t>
            </a:r>
            <a:endParaRPr kumimoji="1" lang="en-US" altLang="zh-CN" sz="2000" b="1" i="1" u="none" strike="noStrike" kern="1200" cap="none" spc="6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911860"/>
            <a:ext cx="8378825" cy="2811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4500880"/>
            <a:ext cx="8188960" cy="13550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TABLE_BEAUTIFY" val="smartTable{91ac8eb3-18f9-4411-b333-7afe768611f3}"/>
</p:tagLst>
</file>

<file path=ppt/tags/tag12.xml><?xml version="1.0" encoding="utf-8"?>
<p:tagLst xmlns:p="http://schemas.openxmlformats.org/presentationml/2006/main">
  <p:tag name="KSO_WM_UNIT_TABLE_BEAUTIFY" val="smartTable{09502991-3e92-4b0f-8290-d407efe7a397}"/>
</p:tagLst>
</file>

<file path=ppt/tags/tag13.xml><?xml version="1.0" encoding="utf-8"?>
<p:tagLst xmlns:p="http://schemas.openxmlformats.org/presentationml/2006/main">
  <p:tag name="KSO_WM_UNIT_TABLE_BEAUTIFY" val="smartTable{5cd6c67b-c27e-484a-897b-3b86c49bbb4a}"/>
</p:tagLst>
</file>

<file path=ppt/tags/tag14.xml><?xml version="1.0" encoding="utf-8"?>
<p:tagLst xmlns:p="http://schemas.openxmlformats.org/presentationml/2006/main">
  <p:tag name="KSO_WM_UNIT_PLACING_PICTURE_USER_VIEWPORT" val="{&quot;height&quot;:2550,&quot;width&quot;:10320}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PP_MARK_KEY" val="67762113-a5b5-4928-9cc5-f4c2be35570f"/>
  <p:tag name="COMMONDATA" val="eyJoZGlkIjoiZDVlNjRiN2U3YTZiNzBjNzUxYzBiNWNiZjlhMjAzZDQ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4002</Words>
  <Application>WPS 演示</Application>
  <PresentationFormat>宽屏</PresentationFormat>
  <Paragraphs>472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Wingdings</vt:lpstr>
      <vt:lpstr>等线</vt:lpstr>
      <vt:lpstr>Arial Unicode MS</vt:lpstr>
      <vt:lpstr>Calibri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lizhenfu</dc:creator>
  <cp:lastModifiedBy>lizhenfu</cp:lastModifiedBy>
  <cp:revision>165</cp:revision>
  <dcterms:created xsi:type="dcterms:W3CDTF">2019-06-19T02:08:00Z</dcterms:created>
  <dcterms:modified xsi:type="dcterms:W3CDTF">2023-08-31T03:25:07Z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9F98320F325F41F3BE5FE94C9B65A239</vt:lpwstr>
  </property>
</Properties>
</file>