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Kameraalapú arcfelismerés </a:t>
            </a:r>
            <a:r>
              <a:rPr lang="hu-HU" dirty="0" err="1">
                <a:cs typeface="Calibri Light"/>
              </a:rPr>
              <a:t>OpenCV</a:t>
            </a:r>
            <a:r>
              <a:rPr lang="hu-HU" dirty="0">
                <a:cs typeface="Calibri Light"/>
              </a:rPr>
              <a:t> segítségével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cs typeface="Calibri"/>
              </a:rPr>
              <a:t>Készítette:</a:t>
            </a:r>
          </a:p>
          <a:p>
            <a:r>
              <a:rPr lang="hu-HU" dirty="0" err="1">
                <a:cs typeface="Calibri"/>
              </a:rPr>
              <a:t>Skach</a:t>
            </a:r>
            <a:r>
              <a:rPr lang="hu-HU" dirty="0">
                <a:cs typeface="Calibri"/>
              </a:rPr>
              <a:t> Bálint</a:t>
            </a:r>
          </a:p>
          <a:p>
            <a:r>
              <a:rPr lang="hu-HU" dirty="0">
                <a:cs typeface="Calibri"/>
              </a:rPr>
              <a:t>VZXBJD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79674F-0EC4-4A11-9FD8-F9C58297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Arcfelismerés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2B9C74-8380-4541-82C2-646DD37A5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>
                <a:cs typeface="Calibri"/>
              </a:rPr>
              <a:t>Face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Detection</a:t>
            </a:r>
          </a:p>
          <a:p>
            <a:pPr lvl="1"/>
            <a:r>
              <a:rPr lang="hu-HU" dirty="0">
                <a:cs typeface="Calibri"/>
              </a:rPr>
              <a:t>Egy képen lévő arc felismerése (érzékelése)</a:t>
            </a:r>
          </a:p>
          <a:p>
            <a:pPr lvl="1"/>
            <a:r>
              <a:rPr lang="hu-HU" dirty="0">
                <a:cs typeface="Calibri"/>
              </a:rPr>
              <a:t>Nem kell tudni, hogy kinek az arca, csak hogy arc</a:t>
            </a:r>
          </a:p>
          <a:p>
            <a:pPr lvl="1"/>
            <a:r>
              <a:rPr lang="hu-HU" dirty="0">
                <a:cs typeface="Calibri"/>
              </a:rPr>
              <a:t>Embereknek könnyű, gépeknek nem</a:t>
            </a:r>
          </a:p>
          <a:p>
            <a:r>
              <a:rPr lang="hu-HU" dirty="0" err="1">
                <a:cs typeface="Calibri"/>
              </a:rPr>
              <a:t>Face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Recognition</a:t>
            </a:r>
          </a:p>
          <a:p>
            <a:pPr lvl="1"/>
            <a:r>
              <a:rPr lang="hu-HU" dirty="0">
                <a:cs typeface="Calibri"/>
              </a:rPr>
              <a:t>Egy képen lévő arc felismerése (azonosítása)</a:t>
            </a:r>
          </a:p>
          <a:p>
            <a:pPr lvl="1"/>
            <a:r>
              <a:rPr lang="hu-HU" dirty="0" err="1">
                <a:cs typeface="Calibri"/>
              </a:rPr>
              <a:t>Face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Detection</a:t>
            </a:r>
            <a:r>
              <a:rPr lang="hu-HU" dirty="0">
                <a:cs typeface="Calibri"/>
              </a:rPr>
              <a:t> után az arcot végig futtatjuk az adatbázisunkon, és megnézzük, hogy benne van-e</a:t>
            </a:r>
          </a:p>
          <a:p>
            <a:pPr lvl="1"/>
            <a:r>
              <a:rPr lang="hu-HU" dirty="0">
                <a:cs typeface="Calibri"/>
              </a:rPr>
              <a:t>Alkalmazható </a:t>
            </a:r>
            <a:r>
              <a:rPr lang="hu-HU" dirty="0" err="1">
                <a:cs typeface="Calibri"/>
              </a:rPr>
              <a:t>authentikációra</a:t>
            </a:r>
          </a:p>
          <a:p>
            <a:pPr lvl="1"/>
            <a:endParaRPr lang="hu-HU" dirty="0">
              <a:cs typeface="Calibri"/>
            </a:endParaRPr>
          </a:p>
          <a:p>
            <a:endParaRPr lang="hu-H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855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C5DB57-993A-48E0-9325-81BA7C4B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cs typeface="Calibri Light"/>
              </a:rPr>
              <a:t>Haar</a:t>
            </a:r>
            <a:r>
              <a:rPr lang="hu-HU" dirty="0">
                <a:cs typeface="Calibri Light"/>
              </a:rPr>
              <a:t> </a:t>
            </a:r>
            <a:r>
              <a:rPr lang="hu-HU" dirty="0" err="1">
                <a:cs typeface="Calibri Light"/>
              </a:rPr>
              <a:t>Cascade</a:t>
            </a:r>
            <a:r>
              <a:rPr lang="hu-HU" dirty="0">
                <a:cs typeface="Calibri Light"/>
              </a:rPr>
              <a:t> </a:t>
            </a:r>
            <a:r>
              <a:rPr lang="hu-HU" dirty="0" err="1">
                <a:cs typeface="Calibri Light"/>
              </a:rPr>
              <a:t>Classifier</a:t>
            </a:r>
            <a:br>
              <a:rPr lang="hu-HU" dirty="0">
                <a:cs typeface="Calibri Light"/>
              </a:rPr>
            </a:br>
            <a:r>
              <a:rPr lang="hu-HU" dirty="0">
                <a:cs typeface="Calibri Light"/>
              </a:rPr>
              <a:t>Hogyan működik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02E71B-482F-40B1-ADB1-BD826ECAD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cs typeface="Calibri"/>
              </a:rPr>
              <a:t>Paul Viola, </a:t>
            </a:r>
            <a:r>
              <a:rPr lang="hu-HU" dirty="0" err="1">
                <a:cs typeface="Calibri"/>
              </a:rPr>
              <a:t>Micheal</a:t>
            </a:r>
            <a:r>
              <a:rPr lang="hu-HU" dirty="0">
                <a:cs typeface="Calibri"/>
              </a:rPr>
              <a:t> Jones - Rapid </a:t>
            </a:r>
            <a:r>
              <a:rPr lang="hu-HU" dirty="0" err="1">
                <a:cs typeface="Calibri"/>
              </a:rPr>
              <a:t>Object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Detection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using</a:t>
            </a:r>
            <a:r>
              <a:rPr lang="hu-HU" dirty="0">
                <a:cs typeface="Calibri"/>
              </a:rPr>
              <a:t> a </a:t>
            </a:r>
            <a:r>
              <a:rPr lang="hu-HU" dirty="0" err="1">
                <a:cs typeface="Calibri"/>
              </a:rPr>
              <a:t>Boosted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Cascade</a:t>
            </a:r>
            <a:r>
              <a:rPr lang="hu-HU" dirty="0">
                <a:cs typeface="Calibri"/>
              </a:rPr>
              <a:t> of </a:t>
            </a:r>
            <a:r>
              <a:rPr lang="hu-HU" dirty="0" err="1">
                <a:cs typeface="Calibri"/>
              </a:rPr>
              <a:t>Simple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Features</a:t>
            </a:r>
          </a:p>
          <a:p>
            <a:r>
              <a:rPr lang="hu-HU" dirty="0">
                <a:cs typeface="Calibri"/>
              </a:rPr>
              <a:t>Összeadja a fehér téglalap alatt</a:t>
            </a:r>
          </a:p>
          <a:p>
            <a:pPr marL="0" indent="0">
              <a:buNone/>
            </a:pPr>
            <a:r>
              <a:rPr lang="hu-HU" dirty="0">
                <a:cs typeface="Calibri"/>
              </a:rPr>
              <a:t> Található pixelek értékét és </a:t>
            </a:r>
          </a:p>
          <a:p>
            <a:pPr marL="0" indent="0">
              <a:buNone/>
            </a:pPr>
            <a:r>
              <a:rPr lang="hu-HU" dirty="0">
                <a:cs typeface="Calibri"/>
              </a:rPr>
              <a:t>Kivonja a fekete téglalap alatt</a:t>
            </a:r>
          </a:p>
          <a:p>
            <a:pPr marL="0" indent="0">
              <a:buNone/>
            </a:pPr>
            <a:r>
              <a:rPr lang="hu-HU" dirty="0">
                <a:cs typeface="Calibri"/>
              </a:rPr>
              <a:t>Található pixelek értékének</a:t>
            </a:r>
          </a:p>
          <a:p>
            <a:pPr marL="0" indent="0">
              <a:buNone/>
            </a:pPr>
            <a:r>
              <a:rPr lang="hu-HU" dirty="0">
                <a:cs typeface="Calibri"/>
              </a:rPr>
              <a:t>Összegéből.</a:t>
            </a:r>
          </a:p>
          <a:p>
            <a:endParaRPr lang="hu-HU" dirty="0">
              <a:cs typeface="Calibri"/>
            </a:endParaRP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5CC372A0-6AFF-4308-AD93-037280F3F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120" y="2431361"/>
            <a:ext cx="5709920" cy="343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0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C5DB57-993A-48E0-9325-81BA7C4B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cs typeface="Calibri Light"/>
              </a:rPr>
              <a:t>Haar</a:t>
            </a:r>
            <a:r>
              <a:rPr lang="hu-HU" dirty="0">
                <a:cs typeface="Calibri Light"/>
              </a:rPr>
              <a:t> </a:t>
            </a:r>
            <a:r>
              <a:rPr lang="hu-HU" dirty="0" err="1">
                <a:cs typeface="Calibri Light"/>
              </a:rPr>
              <a:t>Cascade</a:t>
            </a:r>
            <a:r>
              <a:rPr lang="hu-HU" dirty="0">
                <a:cs typeface="Calibri Light"/>
              </a:rPr>
              <a:t> </a:t>
            </a:r>
            <a:r>
              <a:rPr lang="hu-HU" dirty="0" err="1">
                <a:cs typeface="Calibri Light"/>
              </a:rPr>
              <a:t>Classifier</a:t>
            </a:r>
            <a:br>
              <a:rPr lang="hu-HU" dirty="0">
                <a:cs typeface="Calibri Light"/>
              </a:rPr>
            </a:br>
            <a:r>
              <a:rPr lang="hu-HU" dirty="0">
                <a:cs typeface="Calibri Light"/>
              </a:rPr>
              <a:t>Minták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02E71B-482F-40B1-ADB1-BD826ECAD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hu-HU" dirty="0">
                <a:cs typeface="Calibri"/>
              </a:rPr>
              <a:t>Negatív minták</a:t>
            </a:r>
          </a:p>
          <a:p>
            <a:pPr lvl="1"/>
            <a:r>
              <a:rPr lang="hu-HU" dirty="0">
                <a:cs typeface="Calibri"/>
              </a:rPr>
              <a:t>Nem tartalmazzák a felismerendő objektumot</a:t>
            </a:r>
          </a:p>
          <a:p>
            <a:pPr lvl="1"/>
            <a:r>
              <a:rPr lang="hu-HU" dirty="0">
                <a:cs typeface="Calibri"/>
              </a:rPr>
              <a:t>Háttér mintának is hívják</a:t>
            </a:r>
          </a:p>
          <a:p>
            <a:pPr lvl="1"/>
            <a:r>
              <a:rPr lang="hu-HU" dirty="0">
                <a:cs typeface="Calibri"/>
              </a:rPr>
              <a:t>Bg.txt</a:t>
            </a:r>
          </a:p>
          <a:p>
            <a:pPr lvl="2"/>
            <a:r>
              <a:rPr lang="hu-HU" dirty="0">
                <a:cs typeface="Calibri"/>
              </a:rPr>
              <a:t>Csak az elérési útvonal kell</a:t>
            </a:r>
          </a:p>
          <a:p>
            <a:r>
              <a:rPr lang="hu-HU" dirty="0">
                <a:cs typeface="Calibri"/>
              </a:rPr>
              <a:t>Pozitív minták</a:t>
            </a:r>
          </a:p>
          <a:p>
            <a:pPr lvl="1"/>
            <a:r>
              <a:rPr lang="hu-HU" dirty="0">
                <a:cs typeface="Calibri"/>
              </a:rPr>
              <a:t>A felismerendő objektumot tartalmazza</a:t>
            </a:r>
          </a:p>
          <a:p>
            <a:pPr lvl="1"/>
            <a:r>
              <a:rPr lang="hu-HU" dirty="0">
                <a:cs typeface="Calibri"/>
              </a:rPr>
              <a:t>Info.dat</a:t>
            </a:r>
          </a:p>
          <a:p>
            <a:pPr lvl="2"/>
            <a:r>
              <a:rPr lang="hu-HU" dirty="0" err="1">
                <a:cs typeface="Calibri"/>
              </a:rPr>
              <a:t>Path</a:t>
            </a:r>
            <a:r>
              <a:rPr lang="hu-HU" dirty="0">
                <a:cs typeface="Calibri"/>
              </a:rPr>
              <a:t> x y w h</a:t>
            </a:r>
          </a:p>
          <a:p>
            <a:pPr lvl="2"/>
            <a:r>
              <a:rPr lang="hu-HU" dirty="0">
                <a:cs typeface="Calibri"/>
              </a:rPr>
              <a:t>Ahol x, y, w, h a képen az objektum pozíciója</a:t>
            </a:r>
          </a:p>
          <a:p>
            <a:r>
              <a:rPr lang="hu-HU" dirty="0">
                <a:cs typeface="Calibri"/>
              </a:rPr>
              <a:t>Vektor file</a:t>
            </a:r>
          </a:p>
          <a:p>
            <a:pPr lvl="1"/>
            <a:r>
              <a:rPr lang="hu-HU" dirty="0">
                <a:cs typeface="Calibri"/>
              </a:rPr>
              <a:t>Pozitív mintáinkat rávetíti a negatív mintákra, és ebből egy </a:t>
            </a:r>
            <a:r>
              <a:rPr lang="hu-HU" dirty="0" err="1">
                <a:cs typeface="Calibri"/>
              </a:rPr>
              <a:t>filet</a:t>
            </a:r>
            <a:r>
              <a:rPr lang="hu-HU" dirty="0">
                <a:cs typeface="Calibri"/>
              </a:rPr>
              <a:t> csinál</a:t>
            </a:r>
          </a:p>
          <a:p>
            <a:pPr lvl="1"/>
            <a:r>
              <a:rPr lang="hu-HU" dirty="0" err="1">
                <a:cs typeface="Calibri"/>
              </a:rPr>
              <a:t>Opencv_createsamples</a:t>
            </a:r>
            <a:r>
              <a:rPr lang="hu-HU" dirty="0">
                <a:cs typeface="Calibri"/>
              </a:rPr>
              <a:t> –</a:t>
            </a:r>
            <a:r>
              <a:rPr lang="hu-HU" dirty="0" err="1">
                <a:cs typeface="Calibri"/>
              </a:rPr>
              <a:t>info</a:t>
            </a:r>
            <a:r>
              <a:rPr lang="hu-HU" dirty="0">
                <a:cs typeface="Calibri"/>
              </a:rPr>
              <a:t> info.dat -</a:t>
            </a:r>
            <a:r>
              <a:rPr lang="hu-HU" dirty="0" err="1">
                <a:cs typeface="Calibri"/>
              </a:rPr>
              <a:t>vec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positives.vec</a:t>
            </a:r>
            <a:r>
              <a:rPr lang="hu-HU" dirty="0">
                <a:cs typeface="Calibri"/>
              </a:rPr>
              <a:t> -</a:t>
            </a:r>
            <a:r>
              <a:rPr lang="hu-HU" dirty="0" err="1">
                <a:cs typeface="Calibri"/>
              </a:rPr>
              <a:t>bg</a:t>
            </a:r>
            <a:r>
              <a:rPr lang="hu-HU" dirty="0">
                <a:cs typeface="Calibri"/>
              </a:rPr>
              <a:t> bg.txt -w 24 –h 24</a:t>
            </a:r>
          </a:p>
        </p:txBody>
      </p:sp>
    </p:spTree>
    <p:extLst>
      <p:ext uri="{BB962C8B-B14F-4D97-AF65-F5344CB8AC3E}">
        <p14:creationId xmlns:p14="http://schemas.microsoft.com/office/powerpoint/2010/main" val="408003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C5DB57-993A-48E0-9325-81BA7C4B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cs typeface="Calibri Light"/>
              </a:rPr>
              <a:t>Haar</a:t>
            </a:r>
            <a:r>
              <a:rPr lang="hu-HU" dirty="0">
                <a:cs typeface="Calibri Light"/>
              </a:rPr>
              <a:t> </a:t>
            </a:r>
            <a:r>
              <a:rPr lang="hu-HU" dirty="0" err="1">
                <a:cs typeface="Calibri Light"/>
              </a:rPr>
              <a:t>Cascade</a:t>
            </a:r>
            <a:r>
              <a:rPr lang="hu-HU" dirty="0">
                <a:cs typeface="Calibri Light"/>
              </a:rPr>
              <a:t> </a:t>
            </a:r>
            <a:r>
              <a:rPr lang="hu-HU" dirty="0" err="1">
                <a:cs typeface="Calibri Light"/>
              </a:rPr>
              <a:t>Classifier</a:t>
            </a:r>
            <a:br>
              <a:rPr lang="hu-HU" dirty="0">
                <a:cs typeface="Calibri Light"/>
              </a:rPr>
            </a:br>
            <a:r>
              <a:rPr lang="hu-HU" dirty="0">
                <a:cs typeface="Calibri Light"/>
              </a:rPr>
              <a:t>elkészítése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02E71B-482F-40B1-ADB1-BD826ECAD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>
                <a:cs typeface="Calibri"/>
              </a:rPr>
              <a:t>opencv_traincascade</a:t>
            </a:r>
            <a:r>
              <a:rPr lang="hu-HU" dirty="0">
                <a:cs typeface="Calibri"/>
              </a:rPr>
              <a:t> -</a:t>
            </a:r>
            <a:r>
              <a:rPr lang="hu-HU" dirty="0" err="1">
                <a:cs typeface="Calibri"/>
              </a:rPr>
              <a:t>data</a:t>
            </a:r>
            <a:r>
              <a:rPr lang="hu-HU" dirty="0">
                <a:cs typeface="Calibri"/>
              </a:rPr>
              <a:t> </a:t>
            </a:r>
            <a:r>
              <a:rPr lang="hu-HU" dirty="0" err="1">
                <a:cs typeface="Calibri"/>
              </a:rPr>
              <a:t>outputdir</a:t>
            </a:r>
            <a:r>
              <a:rPr lang="hu-HU" dirty="0">
                <a:cs typeface="Calibri"/>
              </a:rPr>
              <a:t> -</a:t>
            </a:r>
            <a:r>
              <a:rPr lang="hu-HU" dirty="0" err="1">
                <a:cs typeface="Calibri"/>
              </a:rPr>
              <a:t>vec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positives.vec</a:t>
            </a:r>
            <a:r>
              <a:rPr lang="hu-HU" dirty="0">
                <a:cs typeface="Calibri"/>
              </a:rPr>
              <a:t> -</a:t>
            </a:r>
            <a:r>
              <a:rPr lang="hu-HU" dirty="0" err="1">
                <a:cs typeface="Calibri"/>
              </a:rPr>
              <a:t>bg</a:t>
            </a:r>
            <a:r>
              <a:rPr lang="hu-HU" dirty="0">
                <a:cs typeface="Calibri"/>
              </a:rPr>
              <a:t> bg.txt -</a:t>
            </a:r>
            <a:r>
              <a:rPr lang="hu-HU" dirty="0" err="1">
                <a:cs typeface="Calibri"/>
              </a:rPr>
              <a:t>numPos</a:t>
            </a:r>
            <a:r>
              <a:rPr lang="hu-HU" dirty="0">
                <a:cs typeface="Calibri"/>
              </a:rPr>
              <a:t> 900 -</a:t>
            </a:r>
            <a:r>
              <a:rPr lang="hu-HU" dirty="0" err="1">
                <a:cs typeface="Calibri"/>
              </a:rPr>
              <a:t>numNeg</a:t>
            </a:r>
            <a:r>
              <a:rPr lang="hu-HU" dirty="0">
                <a:cs typeface="Calibri"/>
              </a:rPr>
              <a:t> 450 -</a:t>
            </a:r>
            <a:r>
              <a:rPr lang="hu-HU" dirty="0" err="1">
                <a:cs typeface="Calibri"/>
              </a:rPr>
              <a:t>numStages</a:t>
            </a:r>
            <a:r>
              <a:rPr lang="hu-HU" dirty="0">
                <a:cs typeface="Calibri"/>
              </a:rPr>
              <a:t> 10 -w 24 -h 24</a:t>
            </a:r>
          </a:p>
          <a:p>
            <a:pPr lvl="1"/>
            <a:r>
              <a:rPr lang="hu-HU" dirty="0">
                <a:cs typeface="Calibri"/>
              </a:rPr>
              <a:t>900 pozitív minta</a:t>
            </a:r>
          </a:p>
          <a:p>
            <a:pPr lvl="1"/>
            <a:r>
              <a:rPr lang="hu-HU" dirty="0">
                <a:cs typeface="Calibri"/>
              </a:rPr>
              <a:t>450 negatív minta</a:t>
            </a:r>
          </a:p>
          <a:p>
            <a:pPr lvl="1"/>
            <a:r>
              <a:rPr lang="hu-HU" dirty="0">
                <a:cs typeface="Calibri"/>
              </a:rPr>
              <a:t>10 iteráció</a:t>
            </a:r>
          </a:p>
          <a:p>
            <a:pPr lvl="1"/>
            <a:r>
              <a:rPr lang="hu-HU" dirty="0">
                <a:cs typeface="Calibri"/>
              </a:rPr>
              <a:t>24x24 </a:t>
            </a:r>
            <a:r>
              <a:rPr lang="hu-HU" dirty="0" err="1">
                <a:cs typeface="Calibri"/>
              </a:rPr>
              <a:t>px</a:t>
            </a:r>
            <a:r>
              <a:rPr lang="hu-HU" dirty="0">
                <a:cs typeface="Calibri"/>
              </a:rPr>
              <a:t>-es kernel</a:t>
            </a:r>
          </a:p>
          <a:p>
            <a:r>
              <a:rPr lang="hu-HU" dirty="0">
                <a:cs typeface="Calibri"/>
              </a:rPr>
              <a:t>Nagyobb mintáknál és iterációknál exponenciálisan </a:t>
            </a:r>
            <a:r>
              <a:rPr lang="hu-HU" dirty="0" err="1">
                <a:cs typeface="Calibri"/>
              </a:rPr>
              <a:t>kövekszik</a:t>
            </a:r>
            <a:endParaRPr lang="hu-HU" dirty="0">
              <a:cs typeface="Calibri"/>
            </a:endParaRPr>
          </a:p>
          <a:p>
            <a:r>
              <a:rPr lang="hu-HU" dirty="0">
                <a:cs typeface="Calibri"/>
              </a:rPr>
              <a:t>7 iteráció -&gt; ~10 másodperc</a:t>
            </a:r>
          </a:p>
          <a:p>
            <a:r>
              <a:rPr lang="hu-HU" dirty="0">
                <a:cs typeface="Calibri"/>
              </a:rPr>
              <a:t>24 iteráció -&gt; ~9 nap</a:t>
            </a:r>
          </a:p>
        </p:txBody>
      </p:sp>
    </p:spTree>
    <p:extLst>
      <p:ext uri="{BB962C8B-B14F-4D97-AF65-F5344CB8AC3E}">
        <p14:creationId xmlns:p14="http://schemas.microsoft.com/office/powerpoint/2010/main" val="240523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11074D-40D4-4A21-9369-D19471D5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cs typeface="Calibri Light"/>
              </a:rPr>
              <a:t>Haar</a:t>
            </a:r>
            <a:r>
              <a:rPr lang="hu-HU" dirty="0">
                <a:cs typeface="Calibri Light"/>
              </a:rPr>
              <a:t> </a:t>
            </a:r>
            <a:r>
              <a:rPr lang="hu-HU" dirty="0" err="1">
                <a:cs typeface="Calibri Light"/>
              </a:rPr>
              <a:t>Cascade</a:t>
            </a:r>
            <a:r>
              <a:rPr lang="hu-HU" dirty="0">
                <a:cs typeface="Calibri Light"/>
              </a:rPr>
              <a:t> </a:t>
            </a:r>
            <a:r>
              <a:rPr lang="hu-HU" dirty="0" err="1">
                <a:cs typeface="Calibri Light"/>
              </a:rPr>
              <a:t>Classifier</a:t>
            </a:r>
            <a:r>
              <a:rPr lang="hu-HU" dirty="0">
                <a:cs typeface="Calibri Light"/>
              </a:rPr>
              <a:t> alkalmazása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CBF292-92F5-4DDF-9760-618E0B746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cs typeface="Calibri"/>
              </a:rPr>
              <a:t>Image_facedec.py &lt;inputimg&gt; &lt;outputimp&gt;</a:t>
            </a:r>
          </a:p>
          <a:p>
            <a:pPr lvl="1"/>
            <a:r>
              <a:rPr lang="hu-HU" dirty="0">
                <a:cs typeface="Calibri"/>
              </a:rPr>
              <a:t>Inputként beolvas egy fájlt, végrehajt rajta 3 fajta arcfelismerést:</a:t>
            </a:r>
          </a:p>
          <a:p>
            <a:pPr lvl="2"/>
            <a:r>
              <a:rPr lang="hu-HU" dirty="0" err="1">
                <a:cs typeface="Calibri"/>
              </a:rPr>
              <a:t>OpenCV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default</a:t>
            </a:r>
            <a:r>
              <a:rPr lang="hu-HU" dirty="0">
                <a:cs typeface="Calibri"/>
              </a:rPr>
              <a:t> modell</a:t>
            </a:r>
          </a:p>
          <a:p>
            <a:pPr lvl="2"/>
            <a:r>
              <a:rPr lang="hu-HU" dirty="0">
                <a:cs typeface="Calibri"/>
              </a:rPr>
              <a:t>Saját modell 900:450 mintával 24x24 </a:t>
            </a:r>
            <a:r>
              <a:rPr lang="hu-HU" dirty="0" err="1">
                <a:cs typeface="Calibri"/>
              </a:rPr>
              <a:t>px</a:t>
            </a:r>
            <a:r>
              <a:rPr lang="hu-HU" dirty="0">
                <a:cs typeface="Calibri"/>
              </a:rPr>
              <a:t> kernel 7 iteráció</a:t>
            </a:r>
          </a:p>
          <a:p>
            <a:pPr lvl="2"/>
            <a:r>
              <a:rPr lang="hu-HU" dirty="0">
                <a:cs typeface="Calibri"/>
              </a:rPr>
              <a:t>Saját modell 900:450 mintával 24x24 px kernel 17 iteráció</a:t>
            </a:r>
          </a:p>
          <a:p>
            <a:r>
              <a:rPr lang="hu-HU" dirty="0">
                <a:cs typeface="Calibri"/>
              </a:rPr>
              <a:t>Video_facedec.py</a:t>
            </a:r>
          </a:p>
          <a:p>
            <a:pPr lvl="1"/>
            <a:r>
              <a:rPr lang="hu-HU" dirty="0">
                <a:cs typeface="Calibri"/>
              </a:rPr>
              <a:t>Webkamera képén hajtja végre a 3 fajta arcfelismerést</a:t>
            </a:r>
          </a:p>
        </p:txBody>
      </p:sp>
    </p:spTree>
    <p:extLst>
      <p:ext uri="{BB962C8B-B14F-4D97-AF65-F5344CB8AC3E}">
        <p14:creationId xmlns:p14="http://schemas.microsoft.com/office/powerpoint/2010/main" val="190557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11074D-40D4-4A21-9369-D19471D5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cs typeface="Calibri Light"/>
              </a:rPr>
              <a:t>Demo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CBF292-92F5-4DDF-9760-618E0B746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561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D11C50-6079-42D7-9016-8BDDCA40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Eredmények - Hamis pozitív</a:t>
            </a:r>
            <a:endParaRPr lang="hu-HU" dirty="0"/>
          </a:p>
        </p:txBody>
      </p:sp>
      <p:pic>
        <p:nvPicPr>
          <p:cNvPr id="4" name="Kép 4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AA6962F8-F114-4275-A93B-92E81E391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820" y="1462247"/>
            <a:ext cx="7970520" cy="492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7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D11C50-6079-42D7-9016-8BDDCA40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Eredmények - Pontosság</a:t>
            </a:r>
            <a:endParaRPr lang="hu-HU" dirty="0"/>
          </a:p>
        </p:txBody>
      </p:sp>
      <p:pic>
        <p:nvPicPr>
          <p:cNvPr id="6" name="Kép 6" descr="A képen szöveg, képernyőkép látható&#10;&#10;A leírás nagyon megbízható">
            <a:extLst>
              <a:ext uri="{FF2B5EF4-FFF2-40B4-BE49-F238E27FC236}">
                <a16:creationId xmlns:a16="http://schemas.microsoft.com/office/drawing/2014/main" id="{014CFFDF-9B21-454A-9FB4-35C1A8ADF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460" y="1330167"/>
            <a:ext cx="8488680" cy="525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97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9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0" baseType="lpstr">
      <vt:lpstr>Office-téma</vt:lpstr>
      <vt:lpstr>Kameraalapú arcfelismerés OpenCV segítségével</vt:lpstr>
      <vt:lpstr>Arcfelismerés</vt:lpstr>
      <vt:lpstr>Haar Cascade Classifier Hogyan működik</vt:lpstr>
      <vt:lpstr>Haar Cascade Classifier Minták</vt:lpstr>
      <vt:lpstr>Haar Cascade Classifier elkészítése</vt:lpstr>
      <vt:lpstr>Haar Cascade Classifier alkalmazása</vt:lpstr>
      <vt:lpstr>Demo</vt:lpstr>
      <vt:lpstr>Eredmények - Hamis pozitív</vt:lpstr>
      <vt:lpstr>Eredmények - Pontosság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228</cp:revision>
  <dcterms:created xsi:type="dcterms:W3CDTF">2012-08-15T22:11:07Z</dcterms:created>
  <dcterms:modified xsi:type="dcterms:W3CDTF">2018-12-09T20:53:55Z</dcterms:modified>
</cp:coreProperties>
</file>