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79099-B522-4E89-A506-7674CF6F79F8}" v="1" dt="2018-11-22T20:40:1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ation.io/speech" TargetMode="External"/><Relationship Id="rId2" Type="http://schemas.openxmlformats.org/officeDocument/2006/relationships/hyperlink" Target="https://speechnote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peech-to-tex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Speech</a:t>
            </a:r>
            <a:r>
              <a:rPr lang="hu-HU" dirty="0">
                <a:cs typeface="Calibri Light"/>
              </a:rPr>
              <a:t>-</a:t>
            </a:r>
            <a:r>
              <a:rPr lang="hu-HU" dirty="0" err="1">
                <a:cs typeface="Calibri Light"/>
              </a:rPr>
              <a:t>to</a:t>
            </a:r>
            <a:r>
              <a:rPr lang="hu-HU" dirty="0">
                <a:cs typeface="Calibri Light"/>
              </a:rPr>
              <a:t>-Text Conversion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Written by Bálint Skach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9343E-AE95-4E23-926F-99461A3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Modern </a:t>
            </a:r>
            <a:r>
              <a:rPr lang="hu-HU" dirty="0" err="1">
                <a:cs typeface="Calibri Light"/>
              </a:rPr>
              <a:t>Voice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Recognition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A3FF6D-8FF5-4711-B409-336BE9E9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Today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Voice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be </a:t>
            </a:r>
            <a:r>
              <a:rPr lang="hu-HU" dirty="0" err="1">
                <a:cs typeface="Calibri"/>
              </a:rPr>
              <a:t>found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everywhere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mostly</a:t>
            </a:r>
            <a:r>
              <a:rPr lang="hu-HU" dirty="0">
                <a:cs typeface="Calibri"/>
              </a:rPr>
              <a:t> in a </a:t>
            </a:r>
            <a:r>
              <a:rPr lang="hu-HU" dirty="0" err="1">
                <a:cs typeface="Calibri"/>
              </a:rPr>
              <a:t>form</a:t>
            </a:r>
            <a:r>
              <a:rPr lang="hu-HU" dirty="0">
                <a:cs typeface="Calibri"/>
              </a:rPr>
              <a:t> of a </a:t>
            </a:r>
            <a:r>
              <a:rPr lang="hu-HU" dirty="0" err="1">
                <a:cs typeface="Calibri"/>
              </a:rPr>
              <a:t>Recurrent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Neural</a:t>
            </a:r>
            <a:r>
              <a:rPr lang="hu-HU" dirty="0">
                <a:cs typeface="Calibri"/>
              </a:rPr>
              <a:t> Network – </a:t>
            </a:r>
            <a:r>
              <a:rPr lang="hu-HU" dirty="0" err="1">
                <a:cs typeface="Calibri"/>
              </a:rPr>
              <a:t>Hidden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Markov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Model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hybrid</a:t>
            </a:r>
            <a:r>
              <a:rPr lang="hu-HU" dirty="0">
                <a:cs typeface="Calibri"/>
              </a:rPr>
              <a:t>.</a:t>
            </a:r>
          </a:p>
          <a:p>
            <a:r>
              <a:rPr lang="hu-HU" dirty="0" err="1">
                <a:cs typeface="Calibri"/>
              </a:rPr>
              <a:t>Thanks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 "</a:t>
            </a:r>
            <a:r>
              <a:rPr lang="hu-HU" dirty="0" err="1">
                <a:cs typeface="Calibri"/>
              </a:rPr>
              <a:t>unlimited</a:t>
            </a:r>
            <a:r>
              <a:rPr lang="hu-HU" dirty="0">
                <a:cs typeface="Calibri"/>
              </a:rPr>
              <a:t>" </a:t>
            </a:r>
            <a:r>
              <a:rPr lang="hu-HU" dirty="0" err="1">
                <a:cs typeface="Calibri"/>
              </a:rPr>
              <a:t>computing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power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provided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big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cloud</a:t>
            </a:r>
            <a:r>
              <a:rPr lang="hu-HU" dirty="0">
                <a:cs typeface="Calibri"/>
              </a:rPr>
              <a:t> service </a:t>
            </a:r>
            <a:r>
              <a:rPr lang="hu-HU" dirty="0" err="1">
                <a:cs typeface="Calibri"/>
              </a:rPr>
              <a:t>providers</a:t>
            </a:r>
            <a:r>
              <a:rPr lang="hu-HU" dirty="0">
                <a:cs typeface="Calibri"/>
              </a:rPr>
              <a:t> (Google, Amazon, </a:t>
            </a:r>
            <a:r>
              <a:rPr lang="hu-HU" dirty="0" err="1">
                <a:cs typeface="Calibri"/>
              </a:rPr>
              <a:t>Azure</a:t>
            </a:r>
            <a:r>
              <a:rPr lang="hu-HU" dirty="0">
                <a:cs typeface="Calibri"/>
              </a:rPr>
              <a:t>), </a:t>
            </a:r>
            <a:r>
              <a:rPr lang="hu-HU" dirty="0" err="1">
                <a:cs typeface="Calibri"/>
              </a:rPr>
              <a:t>everyone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access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these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01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B2C41E-76BB-40D6-AB42-AB652E63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Speech</a:t>
            </a:r>
            <a:r>
              <a:rPr lang="hu-HU" dirty="0">
                <a:cs typeface="Calibri Light"/>
              </a:rPr>
              <a:t>-</a:t>
            </a:r>
            <a:r>
              <a:rPr lang="hu-HU" dirty="0" err="1">
                <a:cs typeface="Calibri Light"/>
              </a:rPr>
              <a:t>to</a:t>
            </a:r>
            <a:r>
              <a:rPr lang="hu-HU" dirty="0">
                <a:cs typeface="Calibri Light"/>
              </a:rPr>
              <a:t>-Text</a:t>
            </a:r>
            <a:br>
              <a:rPr lang="hu-HU" dirty="0">
                <a:ea typeface="+mj-lt"/>
                <a:cs typeface="+mj-lt"/>
              </a:rPr>
            </a:br>
            <a:r>
              <a:rPr lang="hu-HU" dirty="0" err="1">
                <a:ea typeface="+mj-lt"/>
                <a:cs typeface="+mj-lt"/>
              </a:rPr>
              <a:t>Microsoft.Speech</a:t>
            </a:r>
            <a:r>
              <a:rPr lang="hu-HU" dirty="0">
                <a:ea typeface="+mj-lt"/>
                <a:cs typeface="+mj-lt"/>
              </a:rPr>
              <a:t> </a:t>
            </a:r>
            <a:r>
              <a:rPr lang="hu-HU" dirty="0" err="1">
                <a:ea typeface="+mj-lt"/>
                <a:cs typeface="+mj-lt"/>
              </a:rPr>
              <a:t>library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0A625B-9CCD-47C5-9016-AE070D6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If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create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own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-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-Text </a:t>
            </a:r>
            <a:r>
              <a:rPr lang="hu-HU" dirty="0" err="1">
                <a:cs typeface="Calibri"/>
              </a:rPr>
              <a:t>application</a:t>
            </a:r>
            <a:r>
              <a:rPr lang="hu-HU" dirty="0">
                <a:cs typeface="Calibri"/>
              </a:rPr>
              <a:t> in </a:t>
            </a:r>
            <a:r>
              <a:rPr lang="hu-HU" dirty="0" err="1">
                <a:cs typeface="Calibri"/>
              </a:rPr>
              <a:t>about</a:t>
            </a:r>
            <a:r>
              <a:rPr lang="hu-HU" dirty="0">
                <a:cs typeface="Calibri"/>
              </a:rPr>
              <a:t> 10 </a:t>
            </a:r>
            <a:r>
              <a:rPr lang="hu-HU" dirty="0" err="1">
                <a:cs typeface="Calibri"/>
              </a:rPr>
              <a:t>lines</a:t>
            </a:r>
            <a:r>
              <a:rPr lang="hu-HU" dirty="0">
                <a:cs typeface="Calibri"/>
              </a:rPr>
              <a:t> of C# </a:t>
            </a:r>
            <a:r>
              <a:rPr lang="hu-HU" dirty="0" err="1">
                <a:cs typeface="Calibri"/>
              </a:rPr>
              <a:t>code</a:t>
            </a:r>
          </a:p>
          <a:p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will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not</a:t>
            </a:r>
            <a:r>
              <a:rPr lang="hu-HU" dirty="0">
                <a:cs typeface="Calibri"/>
              </a:rPr>
              <a:t> be </a:t>
            </a:r>
            <a:r>
              <a:rPr lang="hu-HU" dirty="0" err="1">
                <a:cs typeface="Calibri"/>
              </a:rPr>
              <a:t>nearly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accurate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free </a:t>
            </a:r>
            <a:r>
              <a:rPr lang="hu-HU" dirty="0" err="1">
                <a:cs typeface="Calibri"/>
              </a:rPr>
              <a:t>applications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available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internet</a:t>
            </a:r>
          </a:p>
          <a:p>
            <a:r>
              <a:rPr lang="hu-HU" dirty="0" err="1">
                <a:cs typeface="Calibri"/>
              </a:rPr>
              <a:t>But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demonstration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purposes</a:t>
            </a:r>
            <a:r>
              <a:rPr lang="hu-HU" dirty="0">
                <a:cs typeface="Calibri"/>
              </a:rPr>
              <a:t> I </a:t>
            </a:r>
            <a:r>
              <a:rPr lang="hu-HU" dirty="0" err="1">
                <a:cs typeface="Calibri"/>
              </a:rPr>
              <a:t>have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created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one</a:t>
            </a:r>
          </a:p>
          <a:p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be fair, I </a:t>
            </a:r>
            <a:r>
              <a:rPr lang="hu-HU" dirty="0" err="1">
                <a:cs typeface="Calibri"/>
              </a:rPr>
              <a:t>have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not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made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any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effort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calibrate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so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true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potential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still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unknown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41608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EDA899-63F4-449A-ABB2-B8B43C68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Demo</a:t>
            </a:r>
            <a:br>
              <a:rPr lang="hu-HU" dirty="0">
                <a:cs typeface="Calibri Light"/>
              </a:rPr>
            </a:br>
            <a:r>
              <a:rPr lang="hu-HU" dirty="0" err="1">
                <a:cs typeface="Calibri Light"/>
              </a:rPr>
              <a:t>Microsoft.Speech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library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E00AF0-82F6-4E7B-83C5-3049E82D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9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88112-C978-4F9D-B6C8-409EE306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Free(</a:t>
            </a:r>
            <a:r>
              <a:rPr lang="hu-HU" dirty="0" err="1">
                <a:cs typeface="Calibri Light"/>
              </a:rPr>
              <a:t>mium</a:t>
            </a:r>
            <a:r>
              <a:rPr lang="hu-HU" dirty="0">
                <a:cs typeface="Calibri Light"/>
              </a:rPr>
              <a:t>) </a:t>
            </a:r>
            <a:r>
              <a:rPr lang="hu-HU" dirty="0" err="1">
                <a:cs typeface="Calibri Light"/>
              </a:rPr>
              <a:t>applications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15B147-24DD-4F14-AF72-15949AB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dirty="0">
                <a:cs typeface="Calibri"/>
                <a:hlinkClick r:id="rId2"/>
              </a:rPr>
              <a:t>https://speechnotes.co/</a:t>
            </a:r>
            <a:endParaRPr lang="hu-HU">
              <a:cs typeface="Calibri"/>
            </a:endParaRPr>
          </a:p>
          <a:p>
            <a:pPr lvl="1"/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Google's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-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-text </a:t>
            </a:r>
            <a:r>
              <a:rPr lang="hu-HU" dirty="0" err="1">
                <a:cs typeface="Calibri"/>
              </a:rPr>
              <a:t>engine</a:t>
            </a:r>
          </a:p>
          <a:p>
            <a:pPr lvl="1"/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is a free version, and a </a:t>
            </a:r>
            <a:r>
              <a:rPr lang="hu-HU" dirty="0" err="1">
                <a:cs typeface="Calibri"/>
              </a:rPr>
              <a:t>single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purchase</a:t>
            </a:r>
            <a:r>
              <a:rPr lang="hu-HU" dirty="0">
                <a:cs typeface="Calibri"/>
              </a:rPr>
              <a:t> version</a:t>
            </a:r>
          </a:p>
          <a:p>
            <a:r>
              <a:rPr lang="hu-HU" dirty="0">
                <a:cs typeface="Calibri"/>
                <a:hlinkClick r:id="rId3"/>
              </a:rPr>
              <a:t>https://dictation.io/speech</a:t>
            </a:r>
          </a:p>
          <a:p>
            <a:pPr lvl="1"/>
            <a:r>
              <a:rPr lang="hu-HU" dirty="0" err="1">
                <a:cs typeface="Calibri"/>
              </a:rPr>
              <a:t>This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one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also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Google's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-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-text </a:t>
            </a:r>
            <a:r>
              <a:rPr lang="hu-HU" dirty="0" err="1">
                <a:cs typeface="Calibri"/>
              </a:rPr>
              <a:t>engine</a:t>
            </a:r>
          </a:p>
          <a:p>
            <a:pPr lvl="1"/>
            <a:r>
              <a:rPr lang="hu-HU" dirty="0" err="1">
                <a:cs typeface="Calibri"/>
              </a:rPr>
              <a:t>Completly</a:t>
            </a:r>
            <a:r>
              <a:rPr lang="hu-HU" dirty="0">
                <a:cs typeface="Calibri"/>
              </a:rPr>
              <a:t> free</a:t>
            </a:r>
          </a:p>
          <a:p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create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own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application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GCP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-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-text </a:t>
            </a:r>
            <a:r>
              <a:rPr lang="hu-HU" dirty="0" err="1">
                <a:cs typeface="Calibri"/>
              </a:rPr>
              <a:t>engine</a:t>
            </a:r>
          </a:p>
          <a:p>
            <a:pPr lvl="1">
              <a:spcBef>
                <a:spcPts val="1000"/>
              </a:spcBef>
            </a:pPr>
            <a:r>
              <a:rPr lang="hu-HU" sz="2600" dirty="0">
                <a:cs typeface="Calibri"/>
                <a:hlinkClick r:id="rId4"/>
              </a:rPr>
              <a:t>https://cloud.google.com/speech-to-text/</a:t>
            </a:r>
            <a:endParaRPr lang="hu-HU">
              <a:hlinkClick r:id="rId4"/>
            </a:endParaRPr>
          </a:p>
          <a:p>
            <a:pPr lvl="1">
              <a:spcBef>
                <a:spcPts val="1000"/>
              </a:spcBef>
            </a:pPr>
            <a:r>
              <a:rPr lang="hu-HU" dirty="0">
                <a:cs typeface="Calibri"/>
              </a:rPr>
              <a:t>Free </a:t>
            </a:r>
            <a:r>
              <a:rPr lang="hu-HU" err="1">
                <a:cs typeface="Calibri"/>
              </a:rPr>
              <a:t>up</a:t>
            </a:r>
            <a:r>
              <a:rPr lang="hu-HU" dirty="0">
                <a:cs typeface="Calibri"/>
              </a:rPr>
              <a:t> </a:t>
            </a:r>
            <a:r>
              <a:rPr lang="hu-HU" err="1">
                <a:cs typeface="Calibri"/>
              </a:rPr>
              <a:t>to</a:t>
            </a:r>
            <a:r>
              <a:rPr lang="hu-HU" dirty="0">
                <a:cs typeface="Calibri"/>
              </a:rPr>
              <a:t> 60 </a:t>
            </a:r>
            <a:r>
              <a:rPr lang="hu-HU" err="1">
                <a:cs typeface="Calibri"/>
              </a:rPr>
              <a:t>minutes</a:t>
            </a:r>
            <a:r>
              <a:rPr lang="hu-HU" dirty="0">
                <a:cs typeface="Calibri"/>
              </a:rPr>
              <a:t>, </a:t>
            </a:r>
            <a:r>
              <a:rPr lang="hu-HU" err="1">
                <a:cs typeface="Calibri"/>
              </a:rPr>
              <a:t>after</a:t>
            </a:r>
            <a:r>
              <a:rPr lang="hu-HU" dirty="0">
                <a:cs typeface="Calibri"/>
              </a:rPr>
              <a:t> </a:t>
            </a:r>
            <a:r>
              <a:rPr lang="hu-HU" err="1">
                <a:cs typeface="Calibri"/>
              </a:rPr>
              <a:t>that</a:t>
            </a:r>
            <a:r>
              <a:rPr lang="hu-HU" dirty="0">
                <a:cs typeface="Calibri"/>
              </a:rPr>
              <a:t> 0.006 USD / 15 </a:t>
            </a:r>
            <a:r>
              <a:rPr lang="hu-HU" err="1">
                <a:cs typeface="Calibri"/>
              </a:rPr>
              <a:t>seconds</a:t>
            </a:r>
          </a:p>
          <a:p>
            <a:pPr lvl="1">
              <a:spcBef>
                <a:spcPts val="1000"/>
              </a:spcBef>
            </a:pPr>
            <a:r>
              <a:rPr lang="hu-HU" dirty="0">
                <a:cs typeface="Calibri"/>
              </a:rPr>
              <a:t>120 </a:t>
            </a:r>
            <a:r>
              <a:rPr lang="hu-HU" dirty="0" err="1">
                <a:cs typeface="Calibri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353966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E3E569-B7E3-4A7D-B5AB-DC43F1BD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Use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cases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4FB4D5-6818-47B1-9963-031052FC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Personally</a:t>
            </a:r>
            <a:r>
              <a:rPr lang="hu-HU" dirty="0">
                <a:cs typeface="Calibri"/>
              </a:rPr>
              <a:t> I </a:t>
            </a:r>
            <a:r>
              <a:rPr lang="hu-HU" dirty="0" err="1">
                <a:cs typeface="Calibri"/>
              </a:rPr>
              <a:t>think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-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-Text is a </a:t>
            </a:r>
            <a:r>
              <a:rPr lang="hu-HU" dirty="0" err="1">
                <a:cs typeface="Calibri"/>
              </a:rPr>
              <a:t>very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small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subset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Voice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but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still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many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cases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example</a:t>
            </a:r>
            <a:r>
              <a:rPr lang="hu-HU" dirty="0">
                <a:cs typeface="Calibri"/>
              </a:rPr>
              <a:t>:</a:t>
            </a:r>
          </a:p>
          <a:p>
            <a:pPr lvl="1"/>
            <a:r>
              <a:rPr lang="hu-HU" dirty="0" err="1">
                <a:cs typeface="Calibri"/>
              </a:rPr>
              <a:t>Providing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way</a:t>
            </a:r>
            <a:r>
              <a:rPr lang="hu-HU" dirty="0">
                <a:cs typeface="Calibri"/>
              </a:rPr>
              <a:t> of </a:t>
            </a:r>
            <a:r>
              <a:rPr lang="hu-HU" dirty="0" err="1">
                <a:cs typeface="Calibri"/>
              </a:rPr>
              <a:t>communication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physically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disabled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people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who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can't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their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hands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blind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people</a:t>
            </a:r>
          </a:p>
          <a:p>
            <a:pPr lvl="1"/>
            <a:r>
              <a:rPr lang="hu-HU" dirty="0" err="1">
                <a:cs typeface="Calibri"/>
              </a:rPr>
              <a:t>Transcribing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meetings</a:t>
            </a:r>
          </a:p>
          <a:p>
            <a:pPr lvl="1"/>
            <a:r>
              <a:rPr lang="hu-HU" dirty="0">
                <a:cs typeface="Calibri"/>
              </a:rPr>
              <a:t>Real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transcribing</a:t>
            </a:r>
            <a:r>
              <a:rPr lang="hu-HU" dirty="0">
                <a:cs typeface="Calibri"/>
              </a:rPr>
              <a:t> TV </a:t>
            </a:r>
            <a:r>
              <a:rPr lang="hu-HU" dirty="0" err="1">
                <a:cs typeface="Calibri"/>
              </a:rPr>
              <a:t>broadcasts</a:t>
            </a:r>
          </a:p>
          <a:p>
            <a:pPr lvl="1"/>
            <a:r>
              <a:rPr lang="hu-HU" dirty="0" err="1">
                <a:cs typeface="Calibri"/>
              </a:rPr>
              <a:t>Translating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spoken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sentences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with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help</a:t>
            </a:r>
            <a:r>
              <a:rPr lang="hu-HU" dirty="0">
                <a:cs typeface="Calibri"/>
              </a:rPr>
              <a:t> of a </a:t>
            </a:r>
            <a:r>
              <a:rPr lang="hu-HU" dirty="0" err="1">
                <a:cs typeface="Calibri"/>
              </a:rPr>
              <a:t>translation</a:t>
            </a:r>
            <a:r>
              <a:rPr lang="hu-HU" dirty="0">
                <a:cs typeface="Calibri"/>
              </a:rPr>
              <a:t> service)</a:t>
            </a:r>
          </a:p>
          <a:p>
            <a:pPr lvl="1"/>
            <a:r>
              <a:rPr lang="hu-HU" dirty="0" err="1">
                <a:cs typeface="Calibri"/>
              </a:rPr>
              <a:t>Anytime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when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hands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not</a:t>
            </a:r>
            <a:r>
              <a:rPr lang="hu-HU" dirty="0">
                <a:cs typeface="Calibri"/>
              </a:rPr>
              <a:t> free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text </a:t>
            </a:r>
            <a:r>
              <a:rPr lang="hu-HU" dirty="0" err="1">
                <a:cs typeface="Calibri"/>
              </a:rPr>
              <a:t>someone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example</a:t>
            </a:r>
            <a:r>
              <a:rPr lang="hu-HU" dirty="0">
                <a:cs typeface="Calibri"/>
              </a:rPr>
              <a:t>: </a:t>
            </a:r>
            <a:r>
              <a:rPr lang="hu-HU" dirty="0" err="1">
                <a:cs typeface="Calibri"/>
              </a:rPr>
              <a:t>driving</a:t>
            </a:r>
            <a:r>
              <a:rPr lang="hu-HU" dirty="0">
                <a:cs typeface="Calibri"/>
              </a:rPr>
              <a:t>)</a:t>
            </a:r>
          </a:p>
          <a:p>
            <a:pPr lvl="1"/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7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FFA77-0A67-4EBD-9064-42354DAB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Concept for an applicaton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B9C78-DC68-4115-AAA9-F2CCB255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We want to create an application that provides a way for Students to transcribe their lectures.</a:t>
            </a:r>
          </a:p>
          <a:p>
            <a:r>
              <a:rPr lang="hu-HU">
                <a:cs typeface="Calibri"/>
              </a:rPr>
              <a:t>The application uses the Google Speech-to-Text engine.</a:t>
            </a:r>
          </a:p>
          <a:p>
            <a:r>
              <a:rPr lang="hu-HU">
                <a:cs typeface="Calibri"/>
              </a:rPr>
              <a:t>The student is able to store and catalog the lectures on their device and also on Cloud Storage.</a:t>
            </a:r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18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E0D2FAF-8620-45C6-991D-8B48BC6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202837"/>
            <a:ext cx="11064240" cy="7822474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D873A9E-C3FB-4EBC-8DD9-6BB746A2F4AC}"/>
              </a:ext>
            </a:extLst>
          </p:cNvPr>
          <p:cNvSpPr txBox="1"/>
          <p:nvPr/>
        </p:nvSpPr>
        <p:spPr>
          <a:xfrm>
            <a:off x="9347200" y="1183640"/>
            <a:ext cx="19507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>
                <a:cs typeface="Calibri"/>
              </a:rPr>
              <a:t>Students</a:t>
            </a:r>
          </a:p>
          <a:p>
            <a:r>
              <a:rPr lang="hu-HU">
                <a:cs typeface="Calibri"/>
              </a:rPr>
              <a:t>Professors</a:t>
            </a:r>
            <a:endParaRPr lang="hu-HU" dirty="0">
              <a:cs typeface="Calibri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C5537D6-E35D-419D-BB2A-4E572863BAF7}"/>
              </a:ext>
            </a:extLst>
          </p:cNvPr>
          <p:cNvSpPr txBox="1"/>
          <p:nvPr/>
        </p:nvSpPr>
        <p:spPr>
          <a:xfrm>
            <a:off x="5130799" y="1031240"/>
            <a:ext cx="195072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Calibri"/>
              </a:rPr>
              <a:t>Provide a way for Students to transcribe their </a:t>
            </a:r>
            <a:r>
              <a:rPr lang="hu-HU">
                <a:cs typeface="Calibri"/>
              </a:rPr>
              <a:t>lectures in a seemless way</a:t>
            </a:r>
            <a:endParaRPr lang="hu-HU" dirty="0">
              <a:cs typeface="Calibri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25CC7B-58D5-4E08-B9AE-2284322320AC}"/>
              </a:ext>
            </a:extLst>
          </p:cNvPr>
          <p:cNvSpPr txBox="1"/>
          <p:nvPr/>
        </p:nvSpPr>
        <p:spPr>
          <a:xfrm>
            <a:off x="5029200" y="2616200"/>
            <a:ext cx="2082800" cy="1097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/>
              <a:t>Main characteristics:</a:t>
            </a:r>
          </a:p>
          <a:p>
            <a:r>
              <a:rPr lang="hu-HU" sz="1600">
                <a:cs typeface="Calibri"/>
              </a:rPr>
              <a:t>Convenience</a:t>
            </a:r>
          </a:p>
          <a:p>
            <a:r>
              <a:rPr lang="hu-HU" sz="1600">
                <a:cs typeface="Calibri"/>
              </a:rPr>
              <a:t>Accessibility</a:t>
            </a:r>
          </a:p>
          <a:p>
            <a:r>
              <a:rPr lang="hu-HU" sz="1600">
                <a:cs typeface="Calibri"/>
              </a:rPr>
              <a:t>"Getting the job </a:t>
            </a:r>
            <a:r>
              <a:rPr lang="hu-HU" sz="1600" dirty="0">
                <a:cs typeface="Calibri"/>
              </a:rPr>
              <a:t>done"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8E7D39-6E72-4189-8A91-A42DC8B22D35}"/>
              </a:ext>
            </a:extLst>
          </p:cNvPr>
          <p:cNvSpPr txBox="1"/>
          <p:nvPr/>
        </p:nvSpPr>
        <p:spPr>
          <a:xfrm>
            <a:off x="7112000" y="3154680"/>
            <a:ext cx="20828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>
                <a:cs typeface="Calibri"/>
              </a:rPr>
              <a:t>-Reach them through Social media</a:t>
            </a:r>
            <a:endParaRPr lang="hu-HU" sz="1200" dirty="0">
              <a:cs typeface="Calibri"/>
            </a:endParaRPr>
          </a:p>
          <a:p>
            <a:r>
              <a:rPr lang="hu-HU" sz="1200">
                <a:cs typeface="Calibri"/>
              </a:rPr>
              <a:t>-On Campus advertisements</a:t>
            </a:r>
          </a:p>
          <a:p>
            <a:endParaRPr lang="hu-HU" sz="1200" dirty="0">
              <a:cs typeface="Calibri"/>
            </a:endParaRPr>
          </a:p>
          <a:p>
            <a:r>
              <a:rPr lang="hu-HU" sz="1200">
                <a:cs typeface="Calibri"/>
              </a:rPr>
              <a:t>-Refer-a-friend, get 2 lecture transcribing free</a:t>
            </a:r>
            <a:endParaRPr lang="hu-HU" sz="1200" dirty="0">
              <a:cs typeface="Calibri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D70641A-8DC4-44E6-A9C6-E37A3C96604F}"/>
              </a:ext>
            </a:extLst>
          </p:cNvPr>
          <p:cNvSpPr txBox="1"/>
          <p:nvPr/>
        </p:nvSpPr>
        <p:spPr>
          <a:xfrm>
            <a:off x="3017520" y="135636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Production</a:t>
            </a:r>
          </a:p>
          <a:p>
            <a:r>
              <a:rPr lang="hu-HU">
                <a:cs typeface="Calibri"/>
              </a:rPr>
              <a:t>Marketing</a:t>
            </a:r>
            <a:endParaRPr lang="hu-HU" dirty="0">
              <a:cs typeface="Calibri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20D634F-8767-493E-B4DF-F182E31196B1}"/>
              </a:ext>
            </a:extLst>
          </p:cNvPr>
          <p:cNvSpPr txBox="1"/>
          <p:nvPr/>
        </p:nvSpPr>
        <p:spPr>
          <a:xfrm>
            <a:off x="934720" y="1183640"/>
            <a:ext cx="20828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Google Cloud Platform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6C8B107-4550-48C0-946A-65882367EE4A}"/>
              </a:ext>
            </a:extLst>
          </p:cNvPr>
          <p:cNvSpPr txBox="1"/>
          <p:nvPr/>
        </p:nvSpPr>
        <p:spPr>
          <a:xfrm>
            <a:off x="7162800" y="1579880"/>
            <a:ext cx="203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cs typeface="Calibri"/>
              </a:rPr>
              <a:t>Free support/</a:t>
            </a:r>
            <a:endParaRPr lang="hu-HU" dirty="0">
              <a:cs typeface="Calibri"/>
            </a:endParaRPr>
          </a:p>
          <a:p>
            <a:r>
              <a:rPr lang="hu-HU">
                <a:cs typeface="Calibri"/>
              </a:rPr>
              <a:t>troubleshooting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9F023A6-0573-4851-91C8-5E6CBCB8C868}"/>
              </a:ext>
            </a:extLst>
          </p:cNvPr>
          <p:cNvSpPr txBox="1"/>
          <p:nvPr/>
        </p:nvSpPr>
        <p:spPr>
          <a:xfrm>
            <a:off x="2987040" y="3235960"/>
            <a:ext cx="2214880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>
                <a:cs typeface="Calibri"/>
              </a:rPr>
              <a:t>-Servers for the application</a:t>
            </a:r>
          </a:p>
          <a:p>
            <a:r>
              <a:rPr lang="hu-HU" sz="1600">
                <a:cs typeface="Calibri"/>
              </a:rPr>
              <a:t>-Developers</a:t>
            </a:r>
            <a:endParaRPr lang="hu-HU" sz="1600" dirty="0">
              <a:cs typeface="Calibri"/>
            </a:endParaRPr>
          </a:p>
          <a:p>
            <a:r>
              <a:rPr lang="hu-HU" sz="1600">
                <a:cs typeface="Calibri"/>
              </a:rPr>
              <a:t>-Marketing team</a:t>
            </a:r>
            <a:endParaRPr lang="hu-HU" sz="1600" dirty="0">
              <a:cs typeface="Calibri"/>
            </a:endParaRPr>
          </a:p>
          <a:p>
            <a:r>
              <a:rPr lang="hu-HU" sz="1600">
                <a:cs typeface="Calibri"/>
              </a:rPr>
              <a:t>-Customer support team</a:t>
            </a:r>
            <a:endParaRPr lang="hu-HU" sz="1600" dirty="0">
              <a:cs typeface="Calibri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E07F288-4BD7-4A9A-BB94-225F5A15F405}"/>
              </a:ext>
            </a:extLst>
          </p:cNvPr>
          <p:cNvSpPr txBox="1"/>
          <p:nvPr/>
        </p:nvSpPr>
        <p:spPr>
          <a:xfrm>
            <a:off x="1046479" y="5389880"/>
            <a:ext cx="46837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cs typeface="Calibri"/>
              </a:rPr>
              <a:t>Google related costs</a:t>
            </a:r>
            <a:endParaRPr lang="hu-HU" dirty="0">
              <a:cs typeface="Calibri"/>
            </a:endParaRPr>
          </a:p>
          <a:p>
            <a:r>
              <a:rPr lang="hu-HU">
                <a:cs typeface="Calibri"/>
              </a:rPr>
              <a:t>   - Linearly scales with usage</a:t>
            </a:r>
          </a:p>
          <a:p>
            <a:r>
              <a:rPr lang="hu-HU">
                <a:cs typeface="Calibri"/>
              </a:rPr>
              <a:t>Employee salary</a:t>
            </a:r>
            <a:endParaRPr lang="hu-HU" dirty="0">
              <a:cs typeface="Calibri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F913179-CB20-45F4-9077-785EEF05D86C}"/>
              </a:ext>
            </a:extLst>
          </p:cNvPr>
          <p:cNvSpPr txBox="1"/>
          <p:nvPr/>
        </p:nvSpPr>
        <p:spPr>
          <a:xfrm>
            <a:off x="6177279" y="5349240"/>
            <a:ext cx="2092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>
              <a:cs typeface="Calibri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87679DC-B1A9-49B7-82ED-9CAAF97222B8}"/>
              </a:ext>
            </a:extLst>
          </p:cNvPr>
          <p:cNvSpPr txBox="1"/>
          <p:nvPr/>
        </p:nvSpPr>
        <p:spPr>
          <a:xfrm>
            <a:off x="7843518" y="5532120"/>
            <a:ext cx="209296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Dynamic payment</a:t>
            </a:r>
            <a:r>
              <a:rPr lang="hu-HU">
                <a:cs typeface="Calibri"/>
              </a:rPr>
              <a:t>:</a:t>
            </a:r>
            <a:endParaRPr lang="hu-HU"/>
          </a:p>
          <a:p>
            <a:r>
              <a:rPr lang="hu-HU">
                <a:cs typeface="Calibri"/>
              </a:rPr>
              <a:t>-Per lecture based</a:t>
            </a:r>
          </a:p>
        </p:txBody>
      </p:sp>
    </p:spTree>
    <p:extLst>
      <p:ext uri="{BB962C8B-B14F-4D97-AF65-F5344CB8AC3E}">
        <p14:creationId xmlns:p14="http://schemas.microsoft.com/office/powerpoint/2010/main" val="252163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F776A-26AE-4043-B2CC-21D44FA2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AA055A-A598-46A1-BFA9-B3C0F6C0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dirty="0" err="1">
                <a:cs typeface="Calibri"/>
              </a:rPr>
              <a:t>Thank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attention</a:t>
            </a:r>
            <a:r>
              <a:rPr lang="hu-HU" dirty="0">
                <a:cs typeface="Calibri"/>
              </a:rPr>
              <a:t>!</a:t>
            </a:r>
          </a:p>
          <a:p>
            <a:pPr algn="ctr"/>
            <a:endParaRPr lang="hu-HU" dirty="0">
              <a:cs typeface="Calibri"/>
            </a:endParaRPr>
          </a:p>
          <a:p>
            <a:pPr algn="ctr"/>
            <a:endParaRPr lang="hu-HU" dirty="0">
              <a:cs typeface="Calibri"/>
            </a:endParaRPr>
          </a:p>
          <a:p>
            <a:pPr algn="ctr"/>
            <a:endParaRPr lang="hu-HU" dirty="0">
              <a:cs typeface="Calibri"/>
            </a:endParaRPr>
          </a:p>
          <a:p>
            <a:pPr marL="0" indent="0" algn="ctr">
              <a:buNone/>
            </a:pPr>
            <a:r>
              <a:rPr lang="hu-HU" dirty="0" err="1">
                <a:cs typeface="Calibri"/>
              </a:rPr>
              <a:t>Source</a:t>
            </a:r>
            <a:r>
              <a:rPr lang="hu-HU" dirty="0">
                <a:cs typeface="Calibri"/>
              </a:rPr>
              <a:t>:</a:t>
            </a:r>
          </a:p>
          <a:p>
            <a:pPr lvl="1" algn="ctr"/>
            <a:r>
              <a:rPr lang="hu-HU" dirty="0">
                <a:cs typeface="Calibri"/>
              </a:rPr>
              <a:t> Joe </a:t>
            </a:r>
            <a:r>
              <a:rPr lang="hu-HU" dirty="0" err="1">
                <a:cs typeface="Calibri"/>
              </a:rPr>
              <a:t>Tebelskis</a:t>
            </a:r>
            <a:r>
              <a:rPr lang="hu-HU" dirty="0">
                <a:cs typeface="Calibri"/>
              </a:rPr>
              <a:t> - 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using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Neural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Networks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9424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FDD99E-168B-47B2-B26D-EA818FA5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Origin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39EE1-A370-49AB-971C-A5AED08A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Since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1950s </a:t>
            </a:r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been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experiments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with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voice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</a:p>
          <a:p>
            <a:r>
              <a:rPr lang="hu-HU" dirty="0">
                <a:cs typeface="Calibri"/>
              </a:rPr>
              <a:t>The </a:t>
            </a:r>
            <a:r>
              <a:rPr lang="hu-HU" dirty="0" err="1">
                <a:cs typeface="Calibri"/>
              </a:rPr>
              <a:t>first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capable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around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words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from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single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speaker</a:t>
            </a:r>
          </a:p>
          <a:p>
            <a:r>
              <a:rPr lang="hu-HU" dirty="0">
                <a:cs typeface="Calibri"/>
              </a:rPr>
              <a:t>In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1960s </a:t>
            </a:r>
            <a:r>
              <a:rPr lang="hu-HU" dirty="0" err="1">
                <a:cs typeface="Calibri"/>
              </a:rPr>
              <a:t>Dynamic</a:t>
            </a:r>
            <a:r>
              <a:rPr lang="hu-HU" dirty="0">
                <a:cs typeface="Calibri"/>
              </a:rPr>
              <a:t> Time </a:t>
            </a:r>
            <a:r>
              <a:rPr lang="hu-HU" dirty="0" err="1">
                <a:cs typeface="Calibri"/>
              </a:rPr>
              <a:t>Warping</a:t>
            </a:r>
            <a:r>
              <a:rPr lang="hu-HU" dirty="0">
                <a:cs typeface="Calibri"/>
              </a:rPr>
              <a:t> (DTW) </a:t>
            </a:r>
            <a:r>
              <a:rPr lang="hu-HU" dirty="0" err="1">
                <a:cs typeface="Calibri"/>
              </a:rPr>
              <a:t>algorithm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made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possible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increase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vocabulary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200 </a:t>
            </a:r>
            <a:r>
              <a:rPr lang="hu-HU" dirty="0" err="1">
                <a:cs typeface="Calibri"/>
              </a:rPr>
              <a:t>words</a:t>
            </a:r>
          </a:p>
          <a:p>
            <a:r>
              <a:rPr lang="hu-HU" dirty="0">
                <a:cs typeface="Calibri"/>
              </a:rPr>
              <a:t>The </a:t>
            </a:r>
            <a:r>
              <a:rPr lang="hu-HU" dirty="0" err="1">
                <a:cs typeface="Calibri"/>
              </a:rPr>
              <a:t>first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became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available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consumers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was</a:t>
            </a:r>
            <a:r>
              <a:rPr lang="hu-HU" dirty="0">
                <a:cs typeface="Calibri"/>
              </a:rPr>
              <a:t> in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1990s, </a:t>
            </a:r>
            <a:r>
              <a:rPr lang="hu-HU" dirty="0" err="1">
                <a:cs typeface="Calibri"/>
              </a:rPr>
              <a:t>when</a:t>
            </a:r>
            <a:r>
              <a:rPr lang="hu-HU" dirty="0">
                <a:cs typeface="Calibri"/>
              </a:rPr>
              <a:t> AT&amp;T </a:t>
            </a:r>
            <a:r>
              <a:rPr lang="hu-HU" dirty="0" err="1">
                <a:cs typeface="Calibri"/>
              </a:rPr>
              <a:t>released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their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Voice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Processing</a:t>
            </a:r>
            <a:r>
              <a:rPr lang="hu-HU" dirty="0">
                <a:cs typeface="Calibri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3429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563E8-10BE-4B09-A84E-D8B1895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How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does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it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work</a:t>
            </a:r>
            <a:r>
              <a:rPr lang="hu-HU" dirty="0">
                <a:cs typeface="Calibri Light"/>
              </a:rPr>
              <a:t>?</a:t>
            </a:r>
            <a:endParaRPr lang="hu-HU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C2F2F7E-63A9-4225-83E0-4171AD79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37" y="2286794"/>
            <a:ext cx="6029325" cy="3429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75E6AA4-41A6-425F-85A8-D5B431CDF3AA}"/>
              </a:ext>
            </a:extLst>
          </p:cNvPr>
          <p:cNvSpPr txBox="1"/>
          <p:nvPr/>
        </p:nvSpPr>
        <p:spPr>
          <a:xfrm>
            <a:off x="2747058" y="6069956"/>
            <a:ext cx="653390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>
                <a:cs typeface="Calibri"/>
              </a:rPr>
              <a:t>Source: Joe Tebelskis - Speech Recognition </a:t>
            </a:r>
            <a:r>
              <a:rPr lang="hu-HU" dirty="0" err="1">
                <a:cs typeface="Calibri"/>
              </a:rPr>
              <a:t>using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Neural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Networks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Figure</a:t>
            </a:r>
            <a:r>
              <a:rPr lang="hu-HU" dirty="0">
                <a:cs typeface="Calibri"/>
              </a:rPr>
              <a:t> 2.1: </a:t>
            </a:r>
            <a:r>
              <a:rPr lang="hu-HU" dirty="0" err="1">
                <a:cs typeface="Calibri"/>
              </a:rPr>
              <a:t>Structure</a:t>
            </a:r>
            <a:r>
              <a:rPr lang="hu-HU" dirty="0">
                <a:cs typeface="Calibri"/>
              </a:rPr>
              <a:t> of a standard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system</a:t>
            </a:r>
            <a:r>
              <a:rPr lang="hu-HU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17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690AD-4C30-4BCA-8A82-28E60D7F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How does it work?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218D80-5E44-496D-941F-F8FD41D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To recognize voice, first we have to understand what voice is made of</a:t>
            </a:r>
          </a:p>
          <a:p>
            <a:pPr lvl="1"/>
            <a:r>
              <a:rPr lang="hu-HU">
                <a:cs typeface="Calibri"/>
              </a:rPr>
              <a:t>From a top-down approach we have </a:t>
            </a:r>
            <a:r>
              <a:rPr lang="hu-HU" b="1">
                <a:cs typeface="Calibri"/>
              </a:rPr>
              <a:t>sentences</a:t>
            </a:r>
            <a:endParaRPr lang="hu-HU">
              <a:cs typeface="Calibri"/>
            </a:endParaRPr>
          </a:p>
          <a:p>
            <a:pPr lvl="1"/>
            <a:r>
              <a:rPr lang="hu-HU">
                <a:cs typeface="Calibri"/>
              </a:rPr>
              <a:t>A sentence contains </a:t>
            </a:r>
            <a:r>
              <a:rPr lang="hu-HU" b="1">
                <a:cs typeface="Calibri"/>
              </a:rPr>
              <a:t>words</a:t>
            </a:r>
            <a:endParaRPr lang="hu-HU">
              <a:cs typeface="Calibri"/>
            </a:endParaRPr>
          </a:p>
          <a:p>
            <a:pPr lvl="1"/>
            <a:r>
              <a:rPr lang="hu-HU">
                <a:cs typeface="Calibri"/>
              </a:rPr>
              <a:t>A word contains </a:t>
            </a:r>
            <a:r>
              <a:rPr lang="hu-HU" b="1">
                <a:cs typeface="Calibri"/>
              </a:rPr>
              <a:t>morphemes</a:t>
            </a:r>
            <a:endParaRPr lang="hu-HU">
              <a:cs typeface="Calibri"/>
            </a:endParaRPr>
          </a:p>
          <a:p>
            <a:pPr lvl="2"/>
            <a:r>
              <a:rPr lang="hu-HU">
                <a:cs typeface="Calibri"/>
              </a:rPr>
              <a:t>Morphemes are the smallest unit of a language that has meaning</a:t>
            </a:r>
            <a:endParaRPr lang="hu-HU" dirty="0">
              <a:cs typeface="Calibri"/>
            </a:endParaRPr>
          </a:p>
          <a:p>
            <a:pPr lvl="1"/>
            <a:r>
              <a:rPr lang="hu-HU">
                <a:cs typeface="Calibri"/>
              </a:rPr>
              <a:t>A morpheme contains </a:t>
            </a:r>
            <a:r>
              <a:rPr lang="hu-HU" b="1">
                <a:cs typeface="Calibri"/>
              </a:rPr>
              <a:t>phonemes</a:t>
            </a:r>
            <a:endParaRPr lang="hu-HU" dirty="0">
              <a:cs typeface="Calibri"/>
            </a:endParaRPr>
          </a:p>
          <a:p>
            <a:pPr lvl="2"/>
            <a:r>
              <a:rPr lang="hu-HU">
                <a:cs typeface="Calibri"/>
              </a:rPr>
              <a:t>Phonemes are the smallest unit of sound</a:t>
            </a:r>
            <a:endParaRPr lang="hu-HU" dirty="0">
              <a:cs typeface="Calibri"/>
            </a:endParaRPr>
          </a:p>
          <a:p>
            <a:pPr lvl="2"/>
            <a:r>
              <a:rPr lang="hu-HU">
                <a:cs typeface="Calibri"/>
              </a:rPr>
              <a:t>This is where we will start our recognition</a:t>
            </a:r>
            <a:endParaRPr lang="hu-HU" dirty="0">
              <a:cs typeface="Calibri"/>
            </a:endParaRPr>
          </a:p>
          <a:p>
            <a:pPr lvl="1"/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13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24640-A09F-4871-B464-7558B139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Phonemes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2435C9-C871-4E49-B3AF-4FCEC391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The English </a:t>
            </a:r>
            <a:r>
              <a:rPr lang="hu-HU" dirty="0" err="1">
                <a:cs typeface="Calibri"/>
              </a:rPr>
              <a:t>language</a:t>
            </a:r>
            <a:r>
              <a:rPr lang="hu-HU" dirty="0">
                <a:cs typeface="Calibri"/>
              </a:rPr>
              <a:t> has </a:t>
            </a:r>
            <a:r>
              <a:rPr lang="hu-HU" dirty="0" err="1">
                <a:cs typeface="Calibri"/>
              </a:rPr>
              <a:t>about</a:t>
            </a:r>
            <a:r>
              <a:rPr lang="hu-HU" dirty="0">
                <a:cs typeface="Calibri"/>
              </a:rPr>
              <a:t> 44 </a:t>
            </a:r>
            <a:r>
              <a:rPr lang="hu-HU" dirty="0" err="1">
                <a:cs typeface="Calibri"/>
              </a:rPr>
              <a:t>phonemes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depending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dialect</a:t>
            </a:r>
            <a:endParaRPr lang="hu-HU" dirty="0" err="1"/>
          </a:p>
          <a:p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example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word</a:t>
            </a:r>
            <a:r>
              <a:rPr lang="hu-HU" dirty="0">
                <a:cs typeface="Calibri"/>
              </a:rPr>
              <a:t> "</a:t>
            </a:r>
            <a:r>
              <a:rPr lang="hu-HU" dirty="0" err="1">
                <a:cs typeface="Calibri"/>
              </a:rPr>
              <a:t>cat</a:t>
            </a:r>
            <a:r>
              <a:rPr lang="hu-HU" dirty="0">
                <a:cs typeface="Calibri"/>
              </a:rPr>
              <a:t>" is </a:t>
            </a:r>
            <a:r>
              <a:rPr lang="hu-HU" dirty="0" err="1">
                <a:cs typeface="Calibri"/>
              </a:rPr>
              <a:t>made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up</a:t>
            </a:r>
            <a:r>
              <a:rPr lang="hu-HU" dirty="0">
                <a:cs typeface="Calibri"/>
              </a:rPr>
              <a:t> of 3 </a:t>
            </a:r>
            <a:r>
              <a:rPr lang="hu-HU" dirty="0" err="1">
                <a:cs typeface="Calibri"/>
              </a:rPr>
              <a:t>phoneme</a:t>
            </a:r>
            <a:endParaRPr lang="hu-HU" dirty="0" err="1"/>
          </a:p>
          <a:p>
            <a:pPr lvl="1"/>
            <a:r>
              <a:rPr lang="hu-HU" dirty="0">
                <a:cs typeface="Calibri"/>
              </a:rPr>
              <a:t>/c/ /a/ and /t/</a:t>
            </a:r>
          </a:p>
          <a:p>
            <a:r>
              <a:rPr lang="hu-HU" dirty="0" err="1">
                <a:cs typeface="Calibri"/>
              </a:rPr>
              <a:t>These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small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sets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sounds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good</a:t>
            </a:r>
            <a:r>
              <a:rPr lang="hu-HU" dirty="0">
                <a:cs typeface="Calibri"/>
              </a:rPr>
              <a:t> start, </a:t>
            </a:r>
            <a:r>
              <a:rPr lang="hu-HU" dirty="0" err="1">
                <a:cs typeface="Calibri"/>
              </a:rPr>
              <a:t>because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easily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recognisable</a:t>
            </a:r>
          </a:p>
          <a:p>
            <a:r>
              <a:rPr lang="hu-HU" dirty="0" err="1">
                <a:cs typeface="Calibri"/>
              </a:rPr>
              <a:t>But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problem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that</a:t>
            </a:r>
            <a:r>
              <a:rPr lang="hu-HU" dirty="0">
                <a:cs typeface="Calibri"/>
              </a:rPr>
              <a:t> no </a:t>
            </a:r>
            <a:r>
              <a:rPr lang="hu-HU" dirty="0" err="1">
                <a:cs typeface="Calibri"/>
              </a:rPr>
              <a:t>one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pronounces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them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way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even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same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person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differently</a:t>
            </a:r>
          </a:p>
          <a:p>
            <a:r>
              <a:rPr lang="hu-HU" dirty="0" err="1">
                <a:cs typeface="Calibri"/>
              </a:rPr>
              <a:t>This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why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Dynamic</a:t>
            </a:r>
            <a:r>
              <a:rPr lang="hu-HU" dirty="0">
                <a:cs typeface="Calibri"/>
              </a:rPr>
              <a:t> Time </a:t>
            </a:r>
            <a:r>
              <a:rPr lang="hu-HU" dirty="0" err="1">
                <a:cs typeface="Calibri"/>
              </a:rPr>
              <a:t>Warping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algorithm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created</a:t>
            </a: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6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3B889A-A046-419F-9C77-D98E8D4C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Dynamic Time Warping (DTW)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975A76-9C42-4D35-8A28-36CB6EA6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dirty="0">
                <a:cs typeface="Calibri"/>
              </a:rPr>
              <a:t>DTW </a:t>
            </a:r>
            <a:r>
              <a:rPr lang="hu-HU" dirty="0" err="1">
                <a:cs typeface="Calibri"/>
              </a:rPr>
              <a:t>uses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words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its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base</a:t>
            </a:r>
          </a:p>
          <a:p>
            <a:r>
              <a:rPr lang="hu-HU" dirty="0" err="1">
                <a:cs typeface="Calibri"/>
              </a:rPr>
              <a:t>If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take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unknown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sound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that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want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recognize</a:t>
            </a:r>
            <a:r>
              <a:rPr lang="hu-HU" dirty="0">
                <a:cs typeface="Calibri"/>
              </a:rPr>
              <a:t>, and </a:t>
            </a:r>
            <a:r>
              <a:rPr lang="hu-HU" dirty="0" err="1">
                <a:cs typeface="Calibri"/>
              </a:rPr>
              <a:t>try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match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set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known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samples</a:t>
            </a:r>
            <a:r>
              <a:rPr lang="hu-HU" dirty="0">
                <a:cs typeface="Calibri"/>
              </a:rPr>
              <a:t>, most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would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not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get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decent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result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because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variances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between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sample</a:t>
            </a:r>
            <a:r>
              <a:rPr lang="hu-HU" dirty="0">
                <a:cs typeface="Calibri"/>
              </a:rPr>
              <a:t> and </a:t>
            </a:r>
            <a:r>
              <a:rPr lang="hu-HU" dirty="0" err="1">
                <a:cs typeface="Calibri"/>
              </a:rPr>
              <a:t>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sample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base</a:t>
            </a:r>
            <a:r>
              <a:rPr lang="hu-HU" dirty="0">
                <a:cs typeface="Calibri"/>
              </a:rPr>
              <a:t>.</a:t>
            </a:r>
            <a:endParaRPr lang="hu-HU" dirty="0"/>
          </a:p>
          <a:p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get</a:t>
            </a:r>
            <a:r>
              <a:rPr lang="hu-HU" dirty="0">
                <a:cs typeface="Calibri"/>
              </a:rPr>
              <a:t> over </a:t>
            </a:r>
            <a:r>
              <a:rPr lang="hu-HU" dirty="0" err="1">
                <a:cs typeface="Calibri"/>
              </a:rPr>
              <a:t>this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problem</a:t>
            </a:r>
            <a:r>
              <a:rPr lang="hu-HU" dirty="0">
                <a:cs typeface="Calibri"/>
              </a:rPr>
              <a:t>, DTW </a:t>
            </a:r>
            <a:r>
              <a:rPr lang="hu-HU" dirty="0" err="1">
                <a:cs typeface="Calibri"/>
              </a:rPr>
              <a:t>proposes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solution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where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normalize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our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unknown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sound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change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phase</a:t>
            </a:r>
            <a:r>
              <a:rPr lang="hu-HU" dirty="0">
                <a:cs typeface="Calibri"/>
              </a:rPr>
              <a:t> and </a:t>
            </a:r>
            <a:r>
              <a:rPr lang="hu-HU" dirty="0" err="1">
                <a:cs typeface="Calibri"/>
              </a:rPr>
              <a:t>find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best</a:t>
            </a:r>
            <a:r>
              <a:rPr lang="hu-HU" dirty="0">
                <a:cs typeface="Calibri"/>
              </a:rPr>
              <a:t> fitting </a:t>
            </a:r>
            <a:r>
              <a:rPr lang="hu-HU" dirty="0" err="1">
                <a:cs typeface="Calibri"/>
              </a:rPr>
              <a:t>sample</a:t>
            </a:r>
            <a:r>
              <a:rPr lang="hu-HU" dirty="0">
                <a:cs typeface="Calibri"/>
              </a:rPr>
              <a:t>.</a:t>
            </a:r>
          </a:p>
          <a:p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achieve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this</a:t>
            </a:r>
            <a:r>
              <a:rPr lang="hu-HU" dirty="0">
                <a:cs typeface="Calibri"/>
              </a:rPr>
              <a:t>, DTW </a:t>
            </a:r>
            <a:r>
              <a:rPr lang="hu-HU" dirty="0" err="1">
                <a:cs typeface="Calibri"/>
              </a:rPr>
              <a:t>uses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simple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matrix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calculation</a:t>
            </a:r>
          </a:p>
          <a:p>
            <a:pPr lvl="1"/>
            <a:r>
              <a:rPr lang="hu-HU" dirty="0">
                <a:cs typeface="Calibri"/>
              </a:rPr>
              <a:t>C(x, y) = MIN (C (x – 1,y) , C (x – 1,y – 1) , C (x, y – 1) ) + D (x, y)</a:t>
            </a:r>
          </a:p>
          <a:p>
            <a:pPr lvl="1"/>
            <a:r>
              <a:rPr lang="hu-HU" dirty="0" err="1">
                <a:cs typeface="Calibri"/>
              </a:rPr>
              <a:t>Where</a:t>
            </a:r>
            <a:r>
              <a:rPr lang="hu-HU" dirty="0">
                <a:cs typeface="Calibri"/>
              </a:rPr>
              <a:t> C(</a:t>
            </a:r>
            <a:r>
              <a:rPr lang="hu-HU" dirty="0" err="1">
                <a:cs typeface="Calibri"/>
              </a:rPr>
              <a:t>x,y</a:t>
            </a:r>
            <a:r>
              <a:rPr lang="hu-HU" dirty="0">
                <a:cs typeface="Calibri"/>
              </a:rPr>
              <a:t>) is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cumulative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score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along</a:t>
            </a:r>
            <a:r>
              <a:rPr lang="hu-HU" dirty="0">
                <a:cs typeface="Calibri"/>
              </a:rPr>
              <a:t> an </a:t>
            </a:r>
            <a:r>
              <a:rPr lang="hu-HU" dirty="0" err="1">
                <a:cs typeface="Calibri"/>
              </a:rPr>
              <a:t>optimal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alignment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path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that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leads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x,y</a:t>
            </a:r>
            <a:r>
              <a:rPr lang="hu-HU" dirty="0">
                <a:cs typeface="Calibri"/>
              </a:rPr>
              <a:t>)</a:t>
            </a:r>
          </a:p>
          <a:p>
            <a:pPr lvl="1"/>
            <a:r>
              <a:rPr lang="hu-HU" dirty="0">
                <a:cs typeface="Calibri"/>
              </a:rPr>
              <a:t>And D(</a:t>
            </a:r>
            <a:r>
              <a:rPr lang="hu-HU" dirty="0" err="1">
                <a:cs typeface="Calibri"/>
              </a:rPr>
              <a:t>x,y</a:t>
            </a:r>
            <a:r>
              <a:rPr lang="hu-HU" dirty="0">
                <a:cs typeface="Calibri"/>
              </a:rPr>
              <a:t>) is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Euclidean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distance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between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frame</a:t>
            </a:r>
            <a:r>
              <a:rPr lang="hu-HU" dirty="0">
                <a:cs typeface="Calibri"/>
              </a:rPr>
              <a:t> x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sample</a:t>
            </a:r>
            <a:r>
              <a:rPr lang="hu-HU" dirty="0">
                <a:cs typeface="Calibri"/>
              </a:rPr>
              <a:t> and </a:t>
            </a:r>
            <a:r>
              <a:rPr lang="hu-HU" dirty="0" err="1">
                <a:cs typeface="Calibri"/>
              </a:rPr>
              <a:t>frame</a:t>
            </a:r>
            <a:r>
              <a:rPr lang="hu-HU" dirty="0">
                <a:cs typeface="Calibri"/>
              </a:rPr>
              <a:t> y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reference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3686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B95EE-D40D-4DA4-8517-0F387C50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Dynamic Time Warping (DTW)</a:t>
            </a:r>
            <a:endParaRPr lang="hu-HU"/>
          </a:p>
        </p:txBody>
      </p:sp>
      <p:pic>
        <p:nvPicPr>
          <p:cNvPr id="4" name="Kép 4" descr="A képen szöveg látható&#10;&#10;A leírás nagyon megbízható">
            <a:extLst>
              <a:ext uri="{FF2B5EF4-FFF2-40B4-BE49-F238E27FC236}">
                <a16:creationId xmlns:a16="http://schemas.microsoft.com/office/drawing/2014/main" id="{009D1293-1B33-4E29-8966-57516C8C8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275" y="1825625"/>
            <a:ext cx="6397450" cy="435133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CCB1941-8174-4FAF-A2F8-7199ABEF52E7}"/>
              </a:ext>
            </a:extLst>
          </p:cNvPr>
          <p:cNvSpPr txBox="1"/>
          <p:nvPr/>
        </p:nvSpPr>
        <p:spPr>
          <a:xfrm>
            <a:off x="2901387" y="6089248"/>
            <a:ext cx="61095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>
                <a:cs typeface="Calibri"/>
              </a:rPr>
              <a:t>Source: Joe Tebelskis - Speech Recognition using Neural </a:t>
            </a:r>
            <a:r>
              <a:rPr lang="hu-HU">
                <a:cs typeface="Calibri"/>
              </a:rPr>
              <a:t>Networks, Figure 2.6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40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066A-25CF-4B55-A47D-14FEDDB0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Hidden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Markov</a:t>
            </a:r>
            <a:r>
              <a:rPr lang="hu-HU" dirty="0">
                <a:cs typeface="Calibri Light"/>
              </a:rPr>
              <a:t> </a:t>
            </a:r>
            <a:r>
              <a:rPr lang="hu-HU" dirty="0" err="1">
                <a:cs typeface="Calibri Light"/>
              </a:rPr>
              <a:t>Model</a:t>
            </a:r>
            <a:r>
              <a:rPr lang="hu-HU" dirty="0">
                <a:cs typeface="Calibri Light"/>
              </a:rPr>
              <a:t> (HMM)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02F276-A7F8-4FAF-A05D-1A3AA309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HMM </a:t>
            </a:r>
            <a:r>
              <a:rPr lang="hu-HU" dirty="0" err="1">
                <a:cs typeface="Calibri"/>
              </a:rPr>
              <a:t>works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multiple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layers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abstraction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consisting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states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interpreted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acoustic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models</a:t>
            </a:r>
            <a:r>
              <a:rPr lang="hu-HU" dirty="0">
                <a:cs typeface="Calibri"/>
              </a:rPr>
              <a:t>, and </a:t>
            </a:r>
            <a:r>
              <a:rPr lang="hu-HU" dirty="0" err="1">
                <a:cs typeface="Calibri"/>
              </a:rPr>
              <a:t>weights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connecting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states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indicating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probability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how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state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may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follow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another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state</a:t>
            </a:r>
            <a:r>
              <a:rPr lang="hu-HU" dirty="0">
                <a:cs typeface="Calibri"/>
              </a:rPr>
              <a:t> in </a:t>
            </a:r>
            <a:r>
              <a:rPr lang="hu-HU" dirty="0" err="1">
                <a:cs typeface="Calibri"/>
              </a:rPr>
              <a:t>sequence</a:t>
            </a:r>
          </a:p>
          <a:p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 3 </a:t>
            </a:r>
            <a:r>
              <a:rPr lang="hu-HU" dirty="0" err="1">
                <a:cs typeface="Calibri"/>
              </a:rPr>
              <a:t>kinds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algorithms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associated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with</a:t>
            </a:r>
            <a:r>
              <a:rPr lang="hu-HU" dirty="0">
                <a:cs typeface="Calibri"/>
              </a:rPr>
              <a:t> HMM:</a:t>
            </a:r>
          </a:p>
          <a:p>
            <a:pPr lvl="1"/>
            <a:r>
              <a:rPr lang="hu-HU" b="1" dirty="0" err="1">
                <a:cs typeface="Calibri"/>
              </a:rPr>
              <a:t>Forward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algorithm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isolated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word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</a:p>
          <a:p>
            <a:pPr lvl="1"/>
            <a:r>
              <a:rPr lang="hu-HU" b="1" dirty="0" err="1">
                <a:cs typeface="Calibri"/>
              </a:rPr>
              <a:t>Viterbi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algorithm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continuous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</a:p>
          <a:p>
            <a:pPr lvl="1"/>
            <a:r>
              <a:rPr lang="hu-HU" b="1" dirty="0" err="1">
                <a:cs typeface="Calibri"/>
              </a:rPr>
              <a:t>Forward-backward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algorithm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training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113727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DF5734-7C1D-436F-800C-B08800CA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Hidden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Markov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Model</a:t>
            </a:r>
            <a:r>
              <a:rPr lang="hu-HU" dirty="0">
                <a:cs typeface="Calibri Light"/>
              </a:rPr>
              <a:t> (HMM)</a:t>
            </a:r>
            <a:endParaRPr lang="hu-HU" dirty="0"/>
          </a:p>
        </p:txBody>
      </p:sp>
      <p:pic>
        <p:nvPicPr>
          <p:cNvPr id="4" name="Kép 4" descr="A képen szöveg látható&#10;&#10;A leírás teljesen megbízható">
            <a:extLst>
              <a:ext uri="{FF2B5EF4-FFF2-40B4-BE49-F238E27FC236}">
                <a16:creationId xmlns:a16="http://schemas.microsoft.com/office/drawing/2014/main" id="{BF920147-3113-4CCE-8493-C8230E1C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908" y="1825625"/>
            <a:ext cx="7438185" cy="435133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9FD47B5-89CE-4133-BECA-598873B0EF4F}"/>
              </a:ext>
            </a:extLst>
          </p:cNvPr>
          <p:cNvSpPr txBox="1"/>
          <p:nvPr/>
        </p:nvSpPr>
        <p:spPr>
          <a:xfrm>
            <a:off x="2757949" y="6142888"/>
            <a:ext cx="565600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 err="1"/>
              <a:t>Source</a:t>
            </a:r>
            <a:r>
              <a:rPr lang="hu-HU" dirty="0">
                <a:cs typeface="Calibri"/>
              </a:rPr>
              <a:t>: Joe </a:t>
            </a:r>
            <a:r>
              <a:rPr lang="hu-HU" dirty="0" err="1">
                <a:cs typeface="Calibri"/>
              </a:rPr>
              <a:t>Tebelskis</a:t>
            </a:r>
            <a:r>
              <a:rPr lang="hu-HU" dirty="0">
                <a:cs typeface="Calibri"/>
              </a:rPr>
              <a:t> - </a:t>
            </a:r>
            <a:r>
              <a:rPr lang="hu-HU" dirty="0" err="1">
                <a:cs typeface="Calibri"/>
              </a:rPr>
              <a:t>Speech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using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Neural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Networks</a:t>
            </a:r>
            <a:r>
              <a:rPr lang="hu-HU" dirty="0">
                <a:cs typeface="Calibri"/>
              </a:rPr>
              <a:t>, </a:t>
            </a:r>
            <a:r>
              <a:rPr lang="hu-HU" dirty="0" err="1">
                <a:cs typeface="Calibri"/>
              </a:rPr>
              <a:t>Figure</a:t>
            </a:r>
            <a:r>
              <a:rPr lang="hu-HU" dirty="0">
                <a:cs typeface="Calibri"/>
              </a:rPr>
              <a:t> 2.8</a:t>
            </a:r>
          </a:p>
          <a:p>
            <a:pPr algn="ctr"/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6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Office-téma</vt:lpstr>
      <vt:lpstr>Speech-to-Text Conversion</vt:lpstr>
      <vt:lpstr>Origin</vt:lpstr>
      <vt:lpstr>How does it work?</vt:lpstr>
      <vt:lpstr>How does it work?</vt:lpstr>
      <vt:lpstr>Phonemes</vt:lpstr>
      <vt:lpstr>Dynamic Time Warping (DTW)</vt:lpstr>
      <vt:lpstr>Dynamic Time Warping (DTW)</vt:lpstr>
      <vt:lpstr>Hidden Markov Model (HMM)</vt:lpstr>
      <vt:lpstr>Hidden Markov Model (HMM)</vt:lpstr>
      <vt:lpstr>Modern Voice Recognition</vt:lpstr>
      <vt:lpstr>Speech-to-Text Microsoft.Speech library</vt:lpstr>
      <vt:lpstr>Demo Microsoft.Speech library</vt:lpstr>
      <vt:lpstr>Free(mium) applications</vt:lpstr>
      <vt:lpstr>Use cases</vt:lpstr>
      <vt:lpstr>Concept for an applicaton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975</cp:revision>
  <dcterms:created xsi:type="dcterms:W3CDTF">2012-08-15T22:11:07Z</dcterms:created>
  <dcterms:modified xsi:type="dcterms:W3CDTF">2018-11-22T21:03:11Z</dcterms:modified>
</cp:coreProperties>
</file>