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58" r:id="rId5"/>
    <p:sldId id="259" r:id="rId6"/>
    <p:sldId id="260" r:id="rId7"/>
    <p:sldId id="262" r:id="rId8"/>
    <p:sldId id="263" r:id="rId9"/>
    <p:sldId id="264" r:id="rId10"/>
    <p:sldId id="268" r:id="rId11"/>
    <p:sldId id="265" r:id="rId12"/>
    <p:sldId id="270" r:id="rId13"/>
    <p:sldId id="267" r:id="rId14"/>
    <p:sldId id="266" r:id="rId15"/>
    <p:sldId id="269" r:id="rId1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60188" autoAdjust="0"/>
  </p:normalViewPr>
  <p:slideViewPr>
    <p:cSldViewPr snapToGrid="0">
      <p:cViewPr varScale="1">
        <p:scale>
          <a:sx n="76" d="100"/>
          <a:sy n="76"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42204-E244-426D-9814-721535B76DD6}" type="datetimeFigureOut">
              <a:rPr lang="hu-HU" smtClean="0"/>
              <a:t>2020. 12. 13.</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5534F-2F9F-4BC4-B119-618E9C1E5262}" type="slidenum">
              <a:rPr lang="hu-HU" smtClean="0"/>
              <a:t>‹#›</a:t>
            </a:fld>
            <a:endParaRPr lang="hu-HU"/>
          </a:p>
        </p:txBody>
      </p:sp>
    </p:spTree>
    <p:extLst>
      <p:ext uri="{BB962C8B-B14F-4D97-AF65-F5344CB8AC3E}">
        <p14:creationId xmlns:p14="http://schemas.microsoft.com/office/powerpoint/2010/main" val="33380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Androidnal nehez megmondani de kb a 2016 utani felsobb kategoria telefonok tamogatjak, aztan a kesobbi evekben egyre tobb telefon</a:t>
            </a:r>
          </a:p>
          <a:p>
            <a:endParaRPr lang="hu-HU" dirty="0"/>
          </a:p>
          <a:p>
            <a:r>
              <a:rPr lang="en-US" sz="1200" b="0" i="0" kern="1200" dirty="0">
                <a:solidFill>
                  <a:schemeClr val="tx1"/>
                </a:solidFill>
                <a:effectLst/>
                <a:latin typeface="+mn-lt"/>
                <a:ea typeface="+mn-ea"/>
                <a:cs typeface="+mn-cs"/>
              </a:rPr>
              <a:t>Vulkan 1.1 support is mandatory for 64-bit devices running </a:t>
            </a:r>
            <a:r>
              <a:rPr lang="hu-HU" sz="1200" b="0" i="0" u="none" strike="noStrike" kern="1200" dirty="0">
                <a:solidFill>
                  <a:schemeClr val="tx1"/>
                </a:solidFill>
                <a:effectLst/>
                <a:latin typeface="+mn-lt"/>
                <a:ea typeface="+mn-ea"/>
                <a:cs typeface="+mn-cs"/>
              </a:rPr>
              <a:t>Android 10</a:t>
            </a:r>
          </a:p>
          <a:p>
            <a:endParaRPr lang="hu-HU" sz="1200" b="0" i="0" u="none" strike="noStrike" kern="1200" dirty="0">
              <a:solidFill>
                <a:schemeClr val="tx1"/>
              </a:solidFill>
              <a:effectLst/>
              <a:latin typeface="+mn-lt"/>
              <a:ea typeface="+mn-ea"/>
              <a:cs typeface="+mn-cs"/>
            </a:endParaRPr>
          </a:p>
          <a:p>
            <a:endParaRPr lang="hu-HU"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255534F-2F9F-4BC4-B119-618E9C1E5262}" type="slidenum">
              <a:rPr lang="hu-HU" smtClean="0"/>
              <a:t>3</a:t>
            </a:fld>
            <a:endParaRPr lang="hu-HU"/>
          </a:p>
        </p:txBody>
      </p:sp>
    </p:spTree>
    <p:extLst>
      <p:ext uri="{BB962C8B-B14F-4D97-AF65-F5344CB8AC3E}">
        <p14:creationId xmlns:p14="http://schemas.microsoft.com/office/powerpoint/2010/main" val="362509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De én ezt annak tudom be hogy nem volt nagy driver overhead OpenGL oldalon sem mivel egy egyszerű megjelenítést használtam, és ha nem így lett volna akkor megmutatkozott volna a Vulkan előnye</a:t>
            </a:r>
          </a:p>
        </p:txBody>
      </p:sp>
      <p:sp>
        <p:nvSpPr>
          <p:cNvPr id="4" name="Slide Number Placeholder 3"/>
          <p:cNvSpPr>
            <a:spLocks noGrp="1"/>
          </p:cNvSpPr>
          <p:nvPr>
            <p:ph type="sldNum" sz="quarter" idx="5"/>
          </p:nvPr>
        </p:nvSpPr>
        <p:spPr/>
        <p:txBody>
          <a:bodyPr/>
          <a:lstStyle/>
          <a:p>
            <a:fld id="{F255534F-2F9F-4BC4-B119-618E9C1E5262}" type="slidenum">
              <a:rPr lang="hu-HU" smtClean="0"/>
              <a:t>12</a:t>
            </a:fld>
            <a:endParaRPr lang="hu-HU"/>
          </a:p>
        </p:txBody>
      </p:sp>
    </p:spTree>
    <p:extLst>
      <p:ext uri="{BB962C8B-B14F-4D97-AF65-F5344CB8AC3E}">
        <p14:creationId xmlns:p14="http://schemas.microsoft.com/office/powerpoint/2010/main" val="419748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14</a:t>
            </a:fld>
            <a:endParaRPr lang="hu-HU"/>
          </a:p>
        </p:txBody>
      </p:sp>
    </p:spTree>
    <p:extLst>
      <p:ext uri="{BB962C8B-B14F-4D97-AF65-F5344CB8AC3E}">
        <p14:creationId xmlns:p14="http://schemas.microsoft.com/office/powerpoint/2010/main" val="136543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Ez az is jelenti hogy a vulkan driverek egyszerűbbek</a:t>
            </a:r>
          </a:p>
        </p:txBody>
      </p:sp>
      <p:sp>
        <p:nvSpPr>
          <p:cNvPr id="4" name="Slide Number Placeholder 3"/>
          <p:cNvSpPr>
            <a:spLocks noGrp="1"/>
          </p:cNvSpPr>
          <p:nvPr>
            <p:ph type="sldNum" sz="quarter" idx="5"/>
          </p:nvPr>
        </p:nvSpPr>
        <p:spPr/>
        <p:txBody>
          <a:bodyPr/>
          <a:lstStyle/>
          <a:p>
            <a:fld id="{F255534F-2F9F-4BC4-B119-618E9C1E5262}" type="slidenum">
              <a:rPr lang="hu-HU" smtClean="0"/>
              <a:t>4</a:t>
            </a:fld>
            <a:endParaRPr lang="hu-HU"/>
          </a:p>
        </p:txBody>
      </p:sp>
    </p:spTree>
    <p:extLst>
      <p:ext uri="{BB962C8B-B14F-4D97-AF65-F5344CB8AC3E}">
        <p14:creationId xmlns:p14="http://schemas.microsoft.com/office/powerpoint/2010/main" val="311026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Ez csak az elozo hiahoz van hogy konnyebb legyen rola beszelni</a:t>
            </a:r>
          </a:p>
          <a:p>
            <a:r>
              <a:rPr lang="hu-HU" dirty="0"/>
              <a:t>https://www.anandtech.com/show/9038/next-generation-opengl-becomes-vulkan-additional-details-released</a:t>
            </a:r>
          </a:p>
        </p:txBody>
      </p:sp>
      <p:sp>
        <p:nvSpPr>
          <p:cNvPr id="4" name="Slide Number Placeholder 3"/>
          <p:cNvSpPr>
            <a:spLocks noGrp="1"/>
          </p:cNvSpPr>
          <p:nvPr>
            <p:ph type="sldNum" sz="quarter" idx="5"/>
          </p:nvPr>
        </p:nvSpPr>
        <p:spPr/>
        <p:txBody>
          <a:bodyPr/>
          <a:lstStyle/>
          <a:p>
            <a:fld id="{F255534F-2F9F-4BC4-B119-618E9C1E5262}" type="slidenum">
              <a:rPr lang="hu-HU" smtClean="0"/>
              <a:t>5</a:t>
            </a:fld>
            <a:endParaRPr lang="hu-HU"/>
          </a:p>
        </p:txBody>
      </p:sp>
    </p:spTree>
    <p:extLst>
      <p:ext uri="{BB962C8B-B14F-4D97-AF65-F5344CB8AC3E}">
        <p14:creationId xmlns:p14="http://schemas.microsoft.com/office/powerpoint/2010/main" val="397263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https://vulkan-tutorial.com/Overview</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Mint már mondtam korábban, az api elég bőbeszédes, így simán kellhet 1000 sornyi c++ kód hogy egy háromszöet meg tudjunk jeleníteni.</a:t>
            </a: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Instance: Összektöti az alkalmazást és a vulkan konyvtárat, és leírja hogy milyen bővítményeket használnánk</a:t>
            </a:r>
          </a:p>
          <a:p>
            <a:endParaRPr lang="hu-H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Phisical device: Fizikai gpu kiválasztása, le lehet kérdezni a kártya adottságait, pl ram méret, támogatott funkciók</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Logical Device: A phisical device-al tartja a kapcsolatot, pontosan leírja hogy milyen gpu funkciókat akarunk használni</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Queue, Queue family: az egyes queue-k különböző parancsokat támogatnak, így a parancsoknak megfelelő queue-t kell választani, mivel ezekből több is van (pl grafikus megjelenítés, compute parancsok, memory transfer parancsok, stb)</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Surface: Ablak a megjelenítéshez</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Swap chain: Double buffering, Triple buffering támogatásra való. A folyamatos megjelenítés miatt egyszerre több képen kell dolgozni. Páldául ha egy renderelt frame elkészült akkor azt meg kell mutatni a felhasználónak minnel gyorsabban, de közben a következő frameüen már el kell kezdeni dolgozni. Ezeket biztoítja a swapchain.</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Render pass: Leírja az egyes attachment-ek (pl colorbuffer, framebuffer) típusát, használatát, és hogy hogyan kell ezeket kezelni egy renderelési lépésnél</a:t>
            </a: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Subpass: A render pass lepesekre bontasa, azert jok mert elerhetik a korabbi subpass-ok eredményeit.</a:t>
            </a: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Pipeline: Leírja a gpu konfigurálható részeinei a működésést (pl viewport méret, depth buffer kezelés, color blending, shaderek használata)</a:t>
            </a: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Command pool, buffer: Az egyes elvégzendő műveleteket amik a queue-kba kerülnek rögzíteni kell egy command bufferba </a:t>
            </a:r>
          </a:p>
          <a:p>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6</a:t>
            </a:fld>
            <a:endParaRPr lang="hu-HU"/>
          </a:p>
        </p:txBody>
      </p:sp>
    </p:spTree>
    <p:extLst>
      <p:ext uri="{BB962C8B-B14F-4D97-AF65-F5344CB8AC3E}">
        <p14:creationId xmlns:p14="http://schemas.microsoft.com/office/powerpoint/2010/main" val="56696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Es meg igy igy egy csomo minden kimaradt, 1000+ sor cpp kód</a:t>
            </a:r>
          </a:p>
        </p:txBody>
      </p:sp>
      <p:sp>
        <p:nvSpPr>
          <p:cNvPr id="4" name="Slide Number Placeholder 3"/>
          <p:cNvSpPr>
            <a:spLocks noGrp="1"/>
          </p:cNvSpPr>
          <p:nvPr>
            <p:ph type="sldNum" sz="quarter" idx="5"/>
          </p:nvPr>
        </p:nvSpPr>
        <p:spPr/>
        <p:txBody>
          <a:bodyPr/>
          <a:lstStyle/>
          <a:p>
            <a:fld id="{F255534F-2F9F-4BC4-B119-618E9C1E5262}" type="slidenum">
              <a:rPr lang="hu-HU" smtClean="0"/>
              <a:t>7</a:t>
            </a:fld>
            <a:endParaRPr lang="hu-HU"/>
          </a:p>
        </p:txBody>
      </p:sp>
    </p:spTree>
    <p:extLst>
      <p:ext uri="{BB962C8B-B14F-4D97-AF65-F5344CB8AC3E}">
        <p14:creationId xmlns:p14="http://schemas.microsoft.com/office/powerpoint/2010/main" val="3588497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8</a:t>
            </a:fld>
            <a:endParaRPr lang="hu-HU"/>
          </a:p>
        </p:txBody>
      </p:sp>
    </p:spTree>
    <p:extLst>
      <p:ext uri="{BB962C8B-B14F-4D97-AF65-F5344CB8AC3E}">
        <p14:creationId xmlns:p14="http://schemas.microsoft.com/office/powerpoint/2010/main" val="265319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Meg lehetne keresni azt a fasza nvidia-s képet a bufferek kezeléséről</a:t>
            </a:r>
          </a:p>
          <a:p>
            <a:endParaRPr lang="hu-HU" dirty="0"/>
          </a:p>
          <a:p>
            <a:r>
              <a:rPr lang="hu-HU" dirty="0"/>
              <a:t>Staging buffer: amikor nem lehet cpu mapped memoryüt csinálni egy az egyben valamilyen okból kifolyólag (nem egyezik a formátum), akkor lehet hogy egy köztes buffert is be kell vetni, így először oda kell másolni, majd utána a végleges helyére	</a:t>
            </a:r>
          </a:p>
        </p:txBody>
      </p:sp>
      <p:sp>
        <p:nvSpPr>
          <p:cNvPr id="4" name="Slide Number Placeholder 3"/>
          <p:cNvSpPr>
            <a:spLocks noGrp="1"/>
          </p:cNvSpPr>
          <p:nvPr>
            <p:ph type="sldNum" sz="quarter" idx="5"/>
          </p:nvPr>
        </p:nvSpPr>
        <p:spPr/>
        <p:txBody>
          <a:bodyPr/>
          <a:lstStyle/>
          <a:p>
            <a:fld id="{F255534F-2F9F-4BC4-B119-618E9C1E5262}" type="slidenum">
              <a:rPr lang="hu-HU" smtClean="0"/>
              <a:t>9</a:t>
            </a:fld>
            <a:endParaRPr lang="hu-HU"/>
          </a:p>
        </p:txBody>
      </p:sp>
    </p:spTree>
    <p:extLst>
      <p:ext uri="{BB962C8B-B14F-4D97-AF65-F5344CB8AC3E}">
        <p14:creationId xmlns:p14="http://schemas.microsoft.com/office/powerpoint/2010/main" val="71937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https://developer.nvidia.com/vulkan-memory-management</a:t>
            </a:r>
          </a:p>
          <a:p>
            <a:endParaRPr lang="hu-HU" dirty="0"/>
          </a:p>
          <a:p>
            <a:r>
              <a:rPr lang="en-US" sz="1200" b="0" i="0" kern="1200" dirty="0">
                <a:solidFill>
                  <a:schemeClr val="tx1"/>
                </a:solidFill>
                <a:effectLst/>
                <a:latin typeface="+mn-lt"/>
                <a:ea typeface="+mn-ea"/>
                <a:cs typeface="+mn-cs"/>
              </a:rPr>
              <a:t>Sub-allocation is considered to be a first class approach when working in Vulkan. There are certainly cases where one doesn’t need to use it (e.g. very large 3D volume textures). However, the fact that Vulkan provides us with this flexible and granular approach to memory management, means that with careful consideration to the requirements of our application, one can craft improved memory management schemes.</a:t>
            </a:r>
          </a:p>
          <a:p>
            <a:r>
              <a:rPr lang="en-US" sz="1200" b="0" i="0" kern="1200" dirty="0">
                <a:solidFill>
                  <a:schemeClr val="tx1"/>
                </a:solidFill>
                <a:effectLst/>
                <a:latin typeface="+mn-lt"/>
                <a:ea typeface="+mn-ea"/>
                <a:cs typeface="+mn-cs"/>
              </a:rPr>
              <a:t>When this level of performance control is less important than maintainability, OpenGL will continue to deliver. Vulkan on the other hand will find its place where highly dynamic scenes containing many elements require this type of orchestration to achieve peak performance across platforms.</a:t>
            </a:r>
          </a:p>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10</a:t>
            </a:fld>
            <a:endParaRPr lang="hu-HU"/>
          </a:p>
        </p:txBody>
      </p:sp>
    </p:spTree>
    <p:extLst>
      <p:ext uri="{BB962C8B-B14F-4D97-AF65-F5344CB8AC3E}">
        <p14:creationId xmlns:p14="http://schemas.microsoft.com/office/powerpoint/2010/main" val="4160315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Megemlíteni hogy kb két külön programot kellett írni</a:t>
            </a:r>
          </a:p>
          <a:p>
            <a:r>
              <a:rPr lang="hu-HU" dirty="0"/>
              <a:t>És szerintem nem is lenne érdemes máshogy megcsinálni</a:t>
            </a:r>
          </a:p>
          <a:p>
            <a:r>
              <a:rPr lang="hu-HU" dirty="0"/>
              <a:t>Nem feltétlenül lesz egyforma minőségű a két backend</a:t>
            </a:r>
          </a:p>
          <a:p>
            <a:endParaRPr lang="hu-HU" dirty="0"/>
          </a:p>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11</a:t>
            </a:fld>
            <a:endParaRPr lang="hu-HU"/>
          </a:p>
        </p:txBody>
      </p:sp>
    </p:spTree>
    <p:extLst>
      <p:ext uri="{BB962C8B-B14F-4D97-AF65-F5344CB8AC3E}">
        <p14:creationId xmlns:p14="http://schemas.microsoft.com/office/powerpoint/2010/main" val="27087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4C57-FBE8-42A9-965F-988AC5AE1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EAB2DC76-42CA-4D10-BD59-D9227E383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79CCDA0D-1A49-4D6F-A3FC-E6B46C4422CC}"/>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19253DCC-9BA7-4BBD-B427-7166BC5FAC03}"/>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8E3B50B2-E35E-4BF1-9543-091287DAA6AD}"/>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202916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61BF-4542-4C78-87B3-50634EAF1E1D}"/>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AAB7C71F-9C95-40A2-B126-15B9360BB1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3A10BC4E-A751-4161-92C2-29D1A873E6D3}"/>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85F3A253-CC0F-43DB-B787-AE12E246E12E}"/>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7504F723-0F08-4AB8-BC6A-E860F6249F0E}"/>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189848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B8ED0-612A-4397-95B3-08604AAD5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181C5C4E-DC6F-4EC3-BEA1-CCEC665EDE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B777FF29-D1BC-41A7-923F-C3398C45CD83}"/>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B6E97BB3-8A09-42F7-8185-C7C286C16D4A}"/>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9CEA70A-88FD-466C-A92C-D69AF5C6D438}"/>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105076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19DE-76BF-4E42-BE86-64FD3186650A}"/>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3DE553BF-CEB8-492B-8B64-35A6F3164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A8621FEB-D3AD-4472-8B15-4C866B17B2A7}"/>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B3D403A9-82AC-4834-9236-0231B5465BB7}"/>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C84FEAC-E13F-45E8-A51D-4D2844DE2A34}"/>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371416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8020-BB35-471E-BEF3-05E9441EB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8EBC8FDD-C929-4209-B0D8-0B17A2DC5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699AE-209E-4401-8D94-29FE318CC25D}"/>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F5FCF863-B50F-4FA4-9C27-EF4CBEA7308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5F94EF23-4FCD-4C3D-A9F6-119E04D952DB}"/>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248223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7798-A9BF-4DC2-B734-EACB6AA2D8DF}"/>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DD777B12-20F5-4703-9576-D66202CC5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0DBDEF2B-0AE6-4AF6-8285-C10C43B76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75C0615A-CD67-49DF-8011-404AD4560E97}"/>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6" name="Footer Placeholder 5">
            <a:extLst>
              <a:ext uri="{FF2B5EF4-FFF2-40B4-BE49-F238E27FC236}">
                <a16:creationId xmlns:a16="http://schemas.microsoft.com/office/drawing/2014/main" id="{17EF5BDE-151E-4F58-AB7E-AC3EEA732576}"/>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648EC4A4-1090-4712-84A4-46EBE9354151}"/>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13755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3E85-6090-49BD-85E7-98338AFFA1CF}"/>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2A5BA766-3074-44A0-B149-5F30A67FF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132FF2-8526-433B-8B4D-1B23A411E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CCD40507-681E-43F1-B9B4-3CC51EC17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916CEB-291B-4713-AF4E-962D7B61F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116110CF-DD94-4FCF-B4D2-CF700DDF4958}"/>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8" name="Footer Placeholder 7">
            <a:extLst>
              <a:ext uri="{FF2B5EF4-FFF2-40B4-BE49-F238E27FC236}">
                <a16:creationId xmlns:a16="http://schemas.microsoft.com/office/drawing/2014/main" id="{2B420B0C-E231-49F0-BBD1-7ADEAE550D7D}"/>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BF237E5B-0549-4992-B0DF-24A2E0569EC7}"/>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86982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5FE6-9740-4552-8B1B-BAAF533E3DF9}"/>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D9F9B971-D75F-47F2-B8DF-F2B00D7FC1ED}"/>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4" name="Footer Placeholder 3">
            <a:extLst>
              <a:ext uri="{FF2B5EF4-FFF2-40B4-BE49-F238E27FC236}">
                <a16:creationId xmlns:a16="http://schemas.microsoft.com/office/drawing/2014/main" id="{85A75560-57D5-449F-B57F-E331A7C1A57F}"/>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AC4693AC-69FE-40F3-852D-897AC0190D3D}"/>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6720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06F03-318B-46B8-9025-78338FB28C6E}"/>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3" name="Footer Placeholder 2">
            <a:extLst>
              <a:ext uri="{FF2B5EF4-FFF2-40B4-BE49-F238E27FC236}">
                <a16:creationId xmlns:a16="http://schemas.microsoft.com/office/drawing/2014/main" id="{5C6E057E-EC04-4B48-92F0-DE95148381B9}"/>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0AFDA709-2D29-46FA-A5E0-271E231FA5F2}"/>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29505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3697-0A8A-4135-A9CF-402C8FC13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EB701307-439B-4301-BC9C-A250406D5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C0C6C7B0-A849-4BDC-BE67-2A6A7BECF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7994B-3F60-4F9B-AAF3-D9270C778E78}"/>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6" name="Footer Placeholder 5">
            <a:extLst>
              <a:ext uri="{FF2B5EF4-FFF2-40B4-BE49-F238E27FC236}">
                <a16:creationId xmlns:a16="http://schemas.microsoft.com/office/drawing/2014/main" id="{4CDC92CF-8209-4940-8504-51DCDEF9AC25}"/>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D9FB4181-D355-4518-AB18-2C0678362A87}"/>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32641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645C-60C7-482C-BCB4-6D033056B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218C2FB2-0982-455A-A198-4EDD91063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6722865C-198C-42D4-9CC5-F957E750B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CBB4D-D6B0-4730-8B1C-DFCDBEBAFD37}"/>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6" name="Footer Placeholder 5">
            <a:extLst>
              <a:ext uri="{FF2B5EF4-FFF2-40B4-BE49-F238E27FC236}">
                <a16:creationId xmlns:a16="http://schemas.microsoft.com/office/drawing/2014/main" id="{B11E7AF8-1A77-4419-A1F0-1E50255D7ADE}"/>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D4FC3AFE-860E-4643-9CCB-787C8E416DF6}"/>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84971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52FCB-A6C2-4F42-9E88-A90A2433C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78D2A9B4-BA5C-420A-9A5C-69CB5DF3F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81A0BD6C-7929-4B85-8F0D-4964D71F8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79CA6478-8EE0-4E66-ABFF-448C65708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BCE4A276-D6D9-4602-BE19-E5B87B233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F51B-D5C2-47EF-80C1-7ADBFB32A217}" type="slidenum">
              <a:rPr lang="hu-HU" smtClean="0"/>
              <a:t>‹#›</a:t>
            </a:fld>
            <a:endParaRPr lang="hu-HU"/>
          </a:p>
        </p:txBody>
      </p:sp>
    </p:spTree>
    <p:extLst>
      <p:ext uri="{BB962C8B-B14F-4D97-AF65-F5344CB8AC3E}">
        <p14:creationId xmlns:p14="http://schemas.microsoft.com/office/powerpoint/2010/main" val="267936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83F2-32D4-4971-A1AE-F29878E6981F}"/>
              </a:ext>
            </a:extLst>
          </p:cNvPr>
          <p:cNvSpPr>
            <a:spLocks noGrp="1"/>
          </p:cNvSpPr>
          <p:nvPr>
            <p:ph type="ctrTitle"/>
          </p:nvPr>
        </p:nvSpPr>
        <p:spPr/>
        <p:txBody>
          <a:bodyPr>
            <a:normAutofit/>
          </a:bodyPr>
          <a:lstStyle/>
          <a:p>
            <a:pPr fontAlgn="base"/>
            <a:r>
              <a:rPr lang="da-DK" dirty="0"/>
              <a:t>3D grafikus motor fejlesztése Vulkan alapokon</a:t>
            </a:r>
            <a:endParaRPr lang="hu-HU" dirty="0"/>
          </a:p>
        </p:txBody>
      </p:sp>
      <p:sp>
        <p:nvSpPr>
          <p:cNvPr id="3" name="Subtitle 2">
            <a:extLst>
              <a:ext uri="{FF2B5EF4-FFF2-40B4-BE49-F238E27FC236}">
                <a16:creationId xmlns:a16="http://schemas.microsoft.com/office/drawing/2014/main" id="{8F558D8C-CC42-4F93-B408-0242BFD299A3}"/>
              </a:ext>
            </a:extLst>
          </p:cNvPr>
          <p:cNvSpPr>
            <a:spLocks noGrp="1"/>
          </p:cNvSpPr>
          <p:nvPr>
            <p:ph type="subTitle" idx="1"/>
          </p:nvPr>
        </p:nvSpPr>
        <p:spPr/>
        <p:txBody>
          <a:bodyPr/>
          <a:lstStyle/>
          <a:p>
            <a:r>
              <a:rPr lang="hu-HU" dirty="0"/>
              <a:t>Oczot Balázs</a:t>
            </a:r>
          </a:p>
        </p:txBody>
      </p:sp>
    </p:spTree>
    <p:extLst>
      <p:ext uri="{BB962C8B-B14F-4D97-AF65-F5344CB8AC3E}">
        <p14:creationId xmlns:p14="http://schemas.microsoft.com/office/powerpoint/2010/main" val="146635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FEAF-539E-4E6A-8E29-1924A819AEB5}"/>
              </a:ext>
            </a:extLst>
          </p:cNvPr>
          <p:cNvSpPr>
            <a:spLocks noGrp="1"/>
          </p:cNvSpPr>
          <p:nvPr>
            <p:ph type="title"/>
          </p:nvPr>
        </p:nvSpPr>
        <p:spPr/>
        <p:txBody>
          <a:bodyPr/>
          <a:lstStyle/>
          <a:p>
            <a:r>
              <a:rPr lang="hu-HU" dirty="0"/>
              <a:t>Memóriakezelés II</a:t>
            </a:r>
          </a:p>
        </p:txBody>
      </p:sp>
      <p:pic>
        <p:nvPicPr>
          <p:cNvPr id="3074" name="Picture 2" descr="memory strategy">
            <a:extLst>
              <a:ext uri="{FF2B5EF4-FFF2-40B4-BE49-F238E27FC236}">
                <a16:creationId xmlns:a16="http://schemas.microsoft.com/office/drawing/2014/main" id="{49FCFD4F-053E-4872-A9D3-B2D0028E20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72805" y="2008662"/>
            <a:ext cx="9646389" cy="381536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0609E74-8EE5-49F3-9C19-7A6160A8868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t>Sub-allocation</a:t>
            </a:r>
          </a:p>
          <a:p>
            <a:endParaRPr lang="hu-HU" dirty="0"/>
          </a:p>
        </p:txBody>
      </p:sp>
    </p:spTree>
    <p:extLst>
      <p:ext uri="{BB962C8B-B14F-4D97-AF65-F5344CB8AC3E}">
        <p14:creationId xmlns:p14="http://schemas.microsoft.com/office/powerpoint/2010/main" val="333664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952-4019-4E11-992F-EF5D634E2091}"/>
              </a:ext>
            </a:extLst>
          </p:cNvPr>
          <p:cNvSpPr>
            <a:spLocks noGrp="1"/>
          </p:cNvSpPr>
          <p:nvPr>
            <p:ph type="title"/>
          </p:nvPr>
        </p:nvSpPr>
        <p:spPr/>
        <p:txBody>
          <a:bodyPr/>
          <a:lstStyle/>
          <a:p>
            <a:r>
              <a:rPr lang="hu-HU" dirty="0"/>
              <a:t>Több render engine backend</a:t>
            </a:r>
          </a:p>
        </p:txBody>
      </p:sp>
      <p:sp>
        <p:nvSpPr>
          <p:cNvPr id="3" name="Content Placeholder 2">
            <a:extLst>
              <a:ext uri="{FF2B5EF4-FFF2-40B4-BE49-F238E27FC236}">
                <a16:creationId xmlns:a16="http://schemas.microsoft.com/office/drawing/2014/main" id="{2A157D85-D0F2-4E8B-A80C-6D0DD7383654}"/>
              </a:ext>
            </a:extLst>
          </p:cNvPr>
          <p:cNvSpPr>
            <a:spLocks noGrp="1"/>
          </p:cNvSpPr>
          <p:nvPr>
            <p:ph idx="1"/>
          </p:nvPr>
        </p:nvSpPr>
        <p:spPr/>
        <p:txBody>
          <a:bodyPr/>
          <a:lstStyle/>
          <a:p>
            <a:r>
              <a:rPr lang="en-US" dirty="0"/>
              <a:t>Cs</a:t>
            </a:r>
            <a:r>
              <a:rPr lang="hu-HU" dirty="0"/>
              <a:t>ináltam egy c++ programot ami Vulkan és OpenGL backendet is használni tud a rendereléshez</a:t>
            </a:r>
          </a:p>
          <a:p>
            <a:r>
              <a:rPr lang="hu-HU" dirty="0"/>
              <a:t>Mivel nincs benne semmi játéklogika csak a render engine kódok, így az asset betoltő részt és vagy 10 közös interface függvényt leszámítva konkrétan 2 külön program fut alatta</a:t>
            </a:r>
          </a:p>
          <a:p>
            <a:endParaRPr lang="hu-HU" dirty="0"/>
          </a:p>
          <a:p>
            <a:endParaRPr lang="hu-HU" dirty="0"/>
          </a:p>
          <a:p>
            <a:endParaRPr lang="hu-HU" dirty="0"/>
          </a:p>
        </p:txBody>
      </p:sp>
    </p:spTree>
    <p:extLst>
      <p:ext uri="{BB962C8B-B14F-4D97-AF65-F5344CB8AC3E}">
        <p14:creationId xmlns:p14="http://schemas.microsoft.com/office/powerpoint/2010/main" val="205532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CB-05E9-46C7-86CD-623A7F507C0B}"/>
              </a:ext>
            </a:extLst>
          </p:cNvPr>
          <p:cNvSpPr>
            <a:spLocks noGrp="1"/>
          </p:cNvSpPr>
          <p:nvPr>
            <p:ph type="title"/>
          </p:nvPr>
        </p:nvSpPr>
        <p:spPr/>
        <p:txBody>
          <a:bodyPr/>
          <a:lstStyle/>
          <a:p>
            <a:r>
              <a:rPr lang="hu-HU" dirty="0"/>
              <a:t>Modell megjelenítés benchmark</a:t>
            </a:r>
          </a:p>
        </p:txBody>
      </p:sp>
      <p:sp>
        <p:nvSpPr>
          <p:cNvPr id="3" name="Content Placeholder 2">
            <a:extLst>
              <a:ext uri="{FF2B5EF4-FFF2-40B4-BE49-F238E27FC236}">
                <a16:creationId xmlns:a16="http://schemas.microsoft.com/office/drawing/2014/main" id="{AA6A4748-D765-4AEF-96B3-74431A80110C}"/>
              </a:ext>
            </a:extLst>
          </p:cNvPr>
          <p:cNvSpPr>
            <a:spLocks noGrp="1"/>
          </p:cNvSpPr>
          <p:nvPr>
            <p:ph idx="1"/>
          </p:nvPr>
        </p:nvSpPr>
        <p:spPr/>
        <p:txBody>
          <a:bodyPr/>
          <a:lstStyle/>
          <a:p>
            <a:r>
              <a:rPr lang="hu-HU" dirty="0"/>
              <a:t>Stanford dragon modell</a:t>
            </a:r>
          </a:p>
          <a:p>
            <a:r>
              <a:rPr lang="hu-HU" dirty="0"/>
              <a:t>871306 háromszög</a:t>
            </a:r>
          </a:p>
          <a:p>
            <a:r>
              <a:rPr lang="hu-HU" dirty="0"/>
              <a:t>2560x1080 felbontás</a:t>
            </a:r>
          </a:p>
          <a:p>
            <a:r>
              <a:rPr lang="hu-HU" dirty="0"/>
              <a:t>Gtx 1080 Ti</a:t>
            </a:r>
          </a:p>
          <a:p>
            <a:endParaRPr lang="hu-HU" dirty="0"/>
          </a:p>
          <a:p>
            <a:pPr marL="0" indent="0">
              <a:buNone/>
            </a:pPr>
            <a:r>
              <a:rPr lang="hu-HU" dirty="0"/>
              <a:t>Mindkét esetben kb 2150 fps-en futott, de</a:t>
            </a:r>
          </a:p>
          <a:p>
            <a:pPr marL="0" indent="0">
              <a:buNone/>
            </a:pPr>
            <a:r>
              <a:rPr lang="hu-HU" dirty="0"/>
              <a:t>más modellek esetén is kb fej-fej mellett voltak</a:t>
            </a:r>
          </a:p>
          <a:p>
            <a:endParaRPr lang="hu-HU" dirty="0"/>
          </a:p>
          <a:p>
            <a:endParaRPr lang="hu-HU" dirty="0"/>
          </a:p>
        </p:txBody>
      </p:sp>
      <p:pic>
        <p:nvPicPr>
          <p:cNvPr id="4" name="Picture 3">
            <a:extLst>
              <a:ext uri="{FF2B5EF4-FFF2-40B4-BE49-F238E27FC236}">
                <a16:creationId xmlns:a16="http://schemas.microsoft.com/office/drawing/2014/main" id="{B73EF5FF-12E3-4940-8529-C007C7890109}"/>
              </a:ext>
            </a:extLst>
          </p:cNvPr>
          <p:cNvPicPr>
            <a:picLocks noChangeAspect="1"/>
          </p:cNvPicPr>
          <p:nvPr/>
        </p:nvPicPr>
        <p:blipFill>
          <a:blip r:embed="rId3"/>
          <a:stretch>
            <a:fillRect/>
          </a:stretch>
        </p:blipFill>
        <p:spPr>
          <a:xfrm>
            <a:off x="7798192" y="1564079"/>
            <a:ext cx="3835790" cy="3062336"/>
          </a:xfrm>
          <a:prstGeom prst="rect">
            <a:avLst/>
          </a:prstGeom>
        </p:spPr>
      </p:pic>
    </p:spTree>
    <p:extLst>
      <p:ext uri="{BB962C8B-B14F-4D97-AF65-F5344CB8AC3E}">
        <p14:creationId xmlns:p14="http://schemas.microsoft.com/office/powerpoint/2010/main" val="264377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CAF0-B1E5-4A39-89A6-84997B7F7A11}"/>
              </a:ext>
            </a:extLst>
          </p:cNvPr>
          <p:cNvSpPr>
            <a:spLocks noGrp="1"/>
          </p:cNvSpPr>
          <p:nvPr>
            <p:ph type="title"/>
          </p:nvPr>
        </p:nvSpPr>
        <p:spPr/>
        <p:txBody>
          <a:bodyPr/>
          <a:lstStyle/>
          <a:p>
            <a:r>
              <a:rPr lang="hu-HU" dirty="0"/>
              <a:t>Kinek éri meg Vulkant használni</a:t>
            </a:r>
          </a:p>
        </p:txBody>
      </p:sp>
      <p:sp>
        <p:nvSpPr>
          <p:cNvPr id="3" name="Content Placeholder 2">
            <a:extLst>
              <a:ext uri="{FF2B5EF4-FFF2-40B4-BE49-F238E27FC236}">
                <a16:creationId xmlns:a16="http://schemas.microsoft.com/office/drawing/2014/main" id="{E60C9A15-55C8-4E7C-830D-B982F159FAD2}"/>
              </a:ext>
            </a:extLst>
          </p:cNvPr>
          <p:cNvSpPr>
            <a:spLocks noGrp="1"/>
          </p:cNvSpPr>
          <p:nvPr>
            <p:ph idx="1"/>
          </p:nvPr>
        </p:nvSpPr>
        <p:spPr/>
        <p:txBody>
          <a:bodyPr/>
          <a:lstStyle/>
          <a:p>
            <a:r>
              <a:rPr lang="hu-HU" dirty="0"/>
              <a:t>Minden teljesítmény kell ami a gpu-ban van </a:t>
            </a:r>
          </a:p>
          <a:p>
            <a:pPr lvl="1"/>
            <a:r>
              <a:rPr lang="hu-HU" dirty="0"/>
              <a:t>Nagy AAA játékfejlesztő stúdió</a:t>
            </a:r>
          </a:p>
          <a:p>
            <a:r>
              <a:rPr lang="hu-HU" dirty="0"/>
              <a:t>Ha valakit a grafika érdekel, nem pedig a játékfejlesztés rész</a:t>
            </a:r>
          </a:p>
        </p:txBody>
      </p:sp>
    </p:spTree>
    <p:extLst>
      <p:ext uri="{BB962C8B-B14F-4D97-AF65-F5344CB8AC3E}">
        <p14:creationId xmlns:p14="http://schemas.microsoft.com/office/powerpoint/2010/main" val="113485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71A6-5D33-49E3-BABC-4FA842A23884}"/>
              </a:ext>
            </a:extLst>
          </p:cNvPr>
          <p:cNvSpPr>
            <a:spLocks noGrp="1"/>
          </p:cNvSpPr>
          <p:nvPr>
            <p:ph type="title"/>
          </p:nvPr>
        </p:nvSpPr>
        <p:spPr/>
        <p:txBody>
          <a:bodyPr/>
          <a:lstStyle/>
          <a:p>
            <a:r>
              <a:rPr lang="hu-HU" dirty="0"/>
              <a:t>Kinek NEM éri meg Vulkant használni?</a:t>
            </a:r>
          </a:p>
        </p:txBody>
      </p:sp>
      <p:sp>
        <p:nvSpPr>
          <p:cNvPr id="3" name="Content Placeholder 2">
            <a:extLst>
              <a:ext uri="{FF2B5EF4-FFF2-40B4-BE49-F238E27FC236}">
                <a16:creationId xmlns:a16="http://schemas.microsoft.com/office/drawing/2014/main" id="{F68E2469-DB48-4062-944B-FE320CD7562E}"/>
              </a:ext>
            </a:extLst>
          </p:cNvPr>
          <p:cNvSpPr>
            <a:spLocks noGrp="1"/>
          </p:cNvSpPr>
          <p:nvPr>
            <p:ph idx="1"/>
          </p:nvPr>
        </p:nvSpPr>
        <p:spPr/>
        <p:txBody>
          <a:bodyPr>
            <a:normAutofit/>
          </a:bodyPr>
          <a:lstStyle/>
          <a:p>
            <a:r>
              <a:rPr lang="hu-HU" dirty="0"/>
              <a:t>Nincs sok (rengeteg) ideje</a:t>
            </a:r>
          </a:p>
          <a:p>
            <a:r>
              <a:rPr lang="hu-HU" dirty="0"/>
              <a:t>Komplex lesz a kód, végtetekig optimalizált esetben hibalehetőségekkel tele</a:t>
            </a:r>
          </a:p>
          <a:p>
            <a:r>
              <a:rPr lang="hu-HU" dirty="0"/>
              <a:t>Nehezen debugolható szinkronizáció</a:t>
            </a:r>
          </a:p>
          <a:p>
            <a:r>
              <a:rPr lang="hu-HU" dirty="0"/>
              <a:t>Könnyű benézni dolgokat, és apróságok miatt akár rosszabb teljesítmény is kapható mintha valaki csak simán OpenGL-t használna</a:t>
            </a:r>
          </a:p>
        </p:txBody>
      </p:sp>
    </p:spTree>
    <p:extLst>
      <p:ext uri="{BB962C8B-B14F-4D97-AF65-F5344CB8AC3E}">
        <p14:creationId xmlns:p14="http://schemas.microsoft.com/office/powerpoint/2010/main" val="300735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528B-3D9A-4802-BDD9-B432C8C7888A}"/>
              </a:ext>
            </a:extLst>
          </p:cNvPr>
          <p:cNvSpPr>
            <a:spLocks noGrp="1"/>
          </p:cNvSpPr>
          <p:nvPr>
            <p:ph type="title"/>
          </p:nvPr>
        </p:nvSpPr>
        <p:spPr>
          <a:xfrm>
            <a:off x="3314114" y="2766218"/>
            <a:ext cx="10515600" cy="1325563"/>
          </a:xfrm>
        </p:spPr>
        <p:txBody>
          <a:bodyPr/>
          <a:lstStyle/>
          <a:p>
            <a:r>
              <a:rPr lang="hu-HU" dirty="0"/>
              <a:t>Köszönöm a figyelmet</a:t>
            </a:r>
          </a:p>
        </p:txBody>
      </p:sp>
    </p:spTree>
    <p:extLst>
      <p:ext uri="{BB962C8B-B14F-4D97-AF65-F5344CB8AC3E}">
        <p14:creationId xmlns:p14="http://schemas.microsoft.com/office/powerpoint/2010/main" val="37145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290A-60AE-40CA-8AE8-4F46A8815677}"/>
              </a:ext>
            </a:extLst>
          </p:cNvPr>
          <p:cNvSpPr>
            <a:spLocks noGrp="1"/>
          </p:cNvSpPr>
          <p:nvPr>
            <p:ph type="title"/>
          </p:nvPr>
        </p:nvSpPr>
        <p:spPr/>
        <p:txBody>
          <a:bodyPr/>
          <a:lstStyle/>
          <a:p>
            <a:r>
              <a:rPr lang="en-US" dirty="0"/>
              <a:t>Vulkan API</a:t>
            </a:r>
            <a:endParaRPr lang="hu-HU" dirty="0"/>
          </a:p>
        </p:txBody>
      </p:sp>
      <p:sp>
        <p:nvSpPr>
          <p:cNvPr id="3" name="Content Placeholder 2">
            <a:extLst>
              <a:ext uri="{FF2B5EF4-FFF2-40B4-BE49-F238E27FC236}">
                <a16:creationId xmlns:a16="http://schemas.microsoft.com/office/drawing/2014/main" id="{A244DDC2-B432-41FA-8EA2-CB1670A07BD4}"/>
              </a:ext>
            </a:extLst>
          </p:cNvPr>
          <p:cNvSpPr>
            <a:spLocks noGrp="1"/>
          </p:cNvSpPr>
          <p:nvPr>
            <p:ph idx="1"/>
          </p:nvPr>
        </p:nvSpPr>
        <p:spPr/>
        <p:txBody>
          <a:bodyPr/>
          <a:lstStyle/>
          <a:p>
            <a:r>
              <a:rPr lang="en-US" dirty="0"/>
              <a:t>2016-ban </a:t>
            </a:r>
            <a:r>
              <a:rPr lang="en-US" dirty="0" err="1"/>
              <a:t>kiadta</a:t>
            </a:r>
            <a:r>
              <a:rPr lang="en-US" dirty="0"/>
              <a:t> a </a:t>
            </a:r>
            <a:r>
              <a:rPr lang="en-US" dirty="0" err="1"/>
              <a:t>Khronos</a:t>
            </a:r>
            <a:r>
              <a:rPr lang="en-US" dirty="0"/>
              <a:t> Group</a:t>
            </a:r>
          </a:p>
          <a:p>
            <a:r>
              <a:rPr lang="en-US" dirty="0"/>
              <a:t>Low</a:t>
            </a:r>
            <a:r>
              <a:rPr lang="hu-HU" dirty="0"/>
              <a:t> driver </a:t>
            </a:r>
            <a:r>
              <a:rPr lang="en-US" dirty="0"/>
              <a:t>overhead</a:t>
            </a:r>
            <a:endParaRPr lang="hu-HU" dirty="0"/>
          </a:p>
          <a:p>
            <a:r>
              <a:rPr lang="hu-HU" dirty="0"/>
              <a:t>S</a:t>
            </a:r>
            <a:r>
              <a:rPr lang="en-US" dirty="0"/>
              <a:t>z</a:t>
            </a:r>
            <a:r>
              <a:rPr lang="hu-HU" dirty="0"/>
              <a:t>éleskörűbb lehetőségeket biztosít, jobban illesztkedik a modern gpu-k felépítéséhez, de sokkal „bőbeszédűbb” az API</a:t>
            </a:r>
          </a:p>
          <a:p>
            <a:r>
              <a:rPr lang="en-US" dirty="0"/>
              <a:t>Cross platform</a:t>
            </a:r>
            <a:endParaRPr lang="hu-HU" dirty="0"/>
          </a:p>
          <a:p>
            <a:r>
              <a:rPr lang="hu-HU" dirty="0"/>
              <a:t>Hasonló a Direct3D X12-höz, vagy Metal-hoz</a:t>
            </a:r>
          </a:p>
        </p:txBody>
      </p:sp>
    </p:spTree>
    <p:extLst>
      <p:ext uri="{BB962C8B-B14F-4D97-AF65-F5344CB8AC3E}">
        <p14:creationId xmlns:p14="http://schemas.microsoft.com/office/powerpoint/2010/main" val="233203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E60D-598E-401A-B69C-B8BF498C9D66}"/>
              </a:ext>
            </a:extLst>
          </p:cNvPr>
          <p:cNvSpPr>
            <a:spLocks noGrp="1"/>
          </p:cNvSpPr>
          <p:nvPr>
            <p:ph type="title"/>
          </p:nvPr>
        </p:nvSpPr>
        <p:spPr/>
        <p:txBody>
          <a:bodyPr/>
          <a:lstStyle/>
          <a:p>
            <a:r>
              <a:rPr lang="hu-HU" dirty="0"/>
              <a:t>Követelmények</a:t>
            </a:r>
          </a:p>
        </p:txBody>
      </p:sp>
      <p:sp>
        <p:nvSpPr>
          <p:cNvPr id="3" name="Content Placeholder 2">
            <a:extLst>
              <a:ext uri="{FF2B5EF4-FFF2-40B4-BE49-F238E27FC236}">
                <a16:creationId xmlns:a16="http://schemas.microsoft.com/office/drawing/2014/main" id="{82E91A0C-A516-471C-947A-ABDD97621D6A}"/>
              </a:ext>
            </a:extLst>
          </p:cNvPr>
          <p:cNvSpPr>
            <a:spLocks noGrp="1"/>
          </p:cNvSpPr>
          <p:nvPr>
            <p:ph idx="1"/>
          </p:nvPr>
        </p:nvSpPr>
        <p:spPr/>
        <p:txBody>
          <a:bodyPr/>
          <a:lstStyle/>
          <a:p>
            <a:r>
              <a:rPr lang="hu-HU" dirty="0"/>
              <a:t>Driver támogatás</a:t>
            </a:r>
          </a:p>
          <a:p>
            <a:r>
              <a:rPr lang="hu-HU" dirty="0"/>
              <a:t>Hardver támogatás</a:t>
            </a:r>
          </a:p>
          <a:p>
            <a:pPr lvl="1"/>
            <a:r>
              <a:rPr lang="hu-HU" dirty="0"/>
              <a:t>AMD: Radeon HD 7000 (2012)</a:t>
            </a:r>
          </a:p>
          <a:p>
            <a:pPr lvl="1"/>
            <a:r>
              <a:rPr lang="hu-HU" dirty="0"/>
              <a:t>NVIDIA: Geforce 600 (2012)</a:t>
            </a:r>
          </a:p>
          <a:p>
            <a:pPr lvl="1"/>
            <a:r>
              <a:rPr lang="hu-HU" dirty="0"/>
              <a:t>Intel: HD500, i5-6000 (2015)</a:t>
            </a:r>
          </a:p>
          <a:p>
            <a:pPr lvl="1"/>
            <a:r>
              <a:rPr lang="hu-HU" dirty="0"/>
              <a:t>Android: 7.x Nougat (2015)</a:t>
            </a:r>
          </a:p>
          <a:p>
            <a:endParaRPr lang="hu-HU" dirty="0"/>
          </a:p>
        </p:txBody>
      </p:sp>
    </p:spTree>
    <p:extLst>
      <p:ext uri="{BB962C8B-B14F-4D97-AF65-F5344CB8AC3E}">
        <p14:creationId xmlns:p14="http://schemas.microsoft.com/office/powerpoint/2010/main" val="41312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D7B-700F-419B-9B62-156BB63C54BA}"/>
              </a:ext>
            </a:extLst>
          </p:cNvPr>
          <p:cNvSpPr>
            <a:spLocks noGrp="1"/>
          </p:cNvSpPr>
          <p:nvPr>
            <p:ph type="title"/>
          </p:nvPr>
        </p:nvSpPr>
        <p:spPr/>
        <p:txBody>
          <a:bodyPr/>
          <a:lstStyle/>
          <a:p>
            <a:r>
              <a:rPr lang="hu-HU" dirty="0"/>
              <a:t>Különbségek az OpenGL-hez képest</a:t>
            </a:r>
          </a:p>
        </p:txBody>
      </p:sp>
      <p:sp>
        <p:nvSpPr>
          <p:cNvPr id="3" name="Content Placeholder 2">
            <a:extLst>
              <a:ext uri="{FF2B5EF4-FFF2-40B4-BE49-F238E27FC236}">
                <a16:creationId xmlns:a16="http://schemas.microsoft.com/office/drawing/2014/main" id="{AB4BF0BB-D92E-4BB1-AD59-E76C3F32473B}"/>
              </a:ext>
            </a:extLst>
          </p:cNvPr>
          <p:cNvSpPr>
            <a:spLocks noGrp="1"/>
          </p:cNvSpPr>
          <p:nvPr>
            <p:ph idx="1"/>
          </p:nvPr>
        </p:nvSpPr>
        <p:spPr>
          <a:xfrm>
            <a:off x="838200" y="1825625"/>
            <a:ext cx="4579620" cy="4667250"/>
          </a:xfrm>
        </p:spPr>
        <p:txBody>
          <a:bodyPr>
            <a:normAutofit/>
          </a:bodyPr>
          <a:lstStyle/>
          <a:p>
            <a:pPr marL="0" indent="0">
              <a:buNone/>
            </a:pPr>
            <a:r>
              <a:rPr lang="hu-HU" dirty="0"/>
              <a:t>OpenGL</a:t>
            </a:r>
          </a:p>
          <a:p>
            <a:r>
              <a:rPr lang="hu-HU" sz="2400" dirty="0"/>
              <a:t>Globális állapot</a:t>
            </a:r>
          </a:p>
          <a:p>
            <a:r>
              <a:rPr lang="hu-HU" sz="2400" dirty="0"/>
              <a:t>Driver által biztosított hibakezelés</a:t>
            </a:r>
          </a:p>
          <a:p>
            <a:r>
              <a:rPr lang="hu-HU" sz="2400" dirty="0"/>
              <a:t>Driver által biztosított memória kezezés</a:t>
            </a:r>
          </a:p>
          <a:p>
            <a:r>
              <a:rPr lang="hu-HU" sz="2400" dirty="0"/>
              <a:t>Egyszálúság</a:t>
            </a:r>
          </a:p>
          <a:p>
            <a:r>
              <a:rPr lang="hu-HU" sz="2400" dirty="0"/>
              <a:t>Single gpu</a:t>
            </a:r>
          </a:p>
          <a:p>
            <a:r>
              <a:rPr lang="hu-HU" sz="2400" dirty="0"/>
              <a:t>GLSL</a:t>
            </a:r>
          </a:p>
          <a:p>
            <a:r>
              <a:rPr lang="hu-HU" sz="2400" dirty="0"/>
              <a:t>Külön API desktopra es mobil eszkozokre</a:t>
            </a:r>
          </a:p>
        </p:txBody>
      </p:sp>
      <p:sp>
        <p:nvSpPr>
          <p:cNvPr id="4" name="Content Placeholder 2">
            <a:extLst>
              <a:ext uri="{FF2B5EF4-FFF2-40B4-BE49-F238E27FC236}">
                <a16:creationId xmlns:a16="http://schemas.microsoft.com/office/drawing/2014/main" id="{75D3E5CA-7458-461E-9A8B-A5EF51710E7B}"/>
              </a:ext>
            </a:extLst>
          </p:cNvPr>
          <p:cNvSpPr txBox="1">
            <a:spLocks/>
          </p:cNvSpPr>
          <p:nvPr/>
        </p:nvSpPr>
        <p:spPr>
          <a:xfrm>
            <a:off x="6492240" y="1825625"/>
            <a:ext cx="4861560" cy="45294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dirty="0"/>
              <a:t>Vulkan</a:t>
            </a:r>
          </a:p>
          <a:p>
            <a:r>
              <a:rPr lang="hu-HU" sz="2400" dirty="0"/>
              <a:t>Objektumorientált</a:t>
            </a:r>
          </a:p>
          <a:p>
            <a:r>
              <a:rPr lang="hu-HU" sz="2400" dirty="0"/>
              <a:t>Validációs layer-ek opcionális használata a hibakezelésre</a:t>
            </a:r>
          </a:p>
          <a:p>
            <a:r>
              <a:rPr lang="hu-HU" sz="2400" dirty="0"/>
              <a:t>Explicit memóriakezelés az alkalmazásban</a:t>
            </a:r>
          </a:p>
          <a:p>
            <a:r>
              <a:rPr lang="hu-HU" sz="2400" dirty="0"/>
              <a:t>Többszálúság</a:t>
            </a:r>
          </a:p>
          <a:p>
            <a:r>
              <a:rPr lang="hu-HU" sz="2400" dirty="0"/>
              <a:t>Multi gpu támogatás</a:t>
            </a:r>
          </a:p>
          <a:p>
            <a:r>
              <a:rPr lang="hu-HU" sz="2400" dirty="0"/>
              <a:t>SPIR-V</a:t>
            </a:r>
          </a:p>
          <a:p>
            <a:r>
              <a:rPr lang="hu-HU" sz="2400" dirty="0"/>
              <a:t>Egyesitett API</a:t>
            </a:r>
          </a:p>
        </p:txBody>
      </p:sp>
    </p:spTree>
    <p:extLst>
      <p:ext uri="{BB962C8B-B14F-4D97-AF65-F5344CB8AC3E}">
        <p14:creationId xmlns:p14="http://schemas.microsoft.com/office/powerpoint/2010/main" val="282748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28962B-AE8E-4F08-9B7D-5AA084CE3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357188"/>
            <a:ext cx="10925175" cy="61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63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8F63-C203-4BC6-8F8F-1236EC6BBE1F}"/>
              </a:ext>
            </a:extLst>
          </p:cNvPr>
          <p:cNvSpPr>
            <a:spLocks noGrp="1"/>
          </p:cNvSpPr>
          <p:nvPr>
            <p:ph type="title"/>
          </p:nvPr>
        </p:nvSpPr>
        <p:spPr/>
        <p:txBody>
          <a:bodyPr/>
          <a:lstStyle/>
          <a:p>
            <a:r>
              <a:rPr lang="hu-HU" dirty="0"/>
              <a:t>Legfontosabb erőforrások</a:t>
            </a:r>
          </a:p>
        </p:txBody>
      </p:sp>
      <p:sp>
        <p:nvSpPr>
          <p:cNvPr id="3" name="Content Placeholder 2">
            <a:extLst>
              <a:ext uri="{FF2B5EF4-FFF2-40B4-BE49-F238E27FC236}">
                <a16:creationId xmlns:a16="http://schemas.microsoft.com/office/drawing/2014/main" id="{C8B4B8C7-542C-4F42-BEAB-F03B6B7AB3E3}"/>
              </a:ext>
            </a:extLst>
          </p:cNvPr>
          <p:cNvSpPr>
            <a:spLocks noGrp="1"/>
          </p:cNvSpPr>
          <p:nvPr>
            <p:ph idx="1"/>
          </p:nvPr>
        </p:nvSpPr>
        <p:spPr/>
        <p:txBody>
          <a:bodyPr>
            <a:normAutofit/>
          </a:bodyPr>
          <a:lstStyle/>
          <a:p>
            <a:r>
              <a:rPr lang="hu-HU" dirty="0"/>
              <a:t>Instance</a:t>
            </a:r>
          </a:p>
          <a:p>
            <a:r>
              <a:rPr lang="hu-HU" dirty="0"/>
              <a:t>Phisical device, Logical device</a:t>
            </a:r>
          </a:p>
          <a:p>
            <a:r>
              <a:rPr lang="hu-HU" dirty="0"/>
              <a:t>Queue, Queue family</a:t>
            </a:r>
          </a:p>
          <a:p>
            <a:r>
              <a:rPr lang="hu-HU" dirty="0"/>
              <a:t>Surface</a:t>
            </a:r>
          </a:p>
          <a:p>
            <a:r>
              <a:rPr lang="hu-HU" dirty="0"/>
              <a:t>Swap chain</a:t>
            </a:r>
          </a:p>
          <a:p>
            <a:r>
              <a:rPr lang="hu-HU" dirty="0"/>
              <a:t>Rendess pass, subpass</a:t>
            </a:r>
          </a:p>
          <a:p>
            <a:r>
              <a:rPr lang="hu-HU" dirty="0"/>
              <a:t>Graphics pipeline</a:t>
            </a:r>
          </a:p>
          <a:p>
            <a:r>
              <a:rPr lang="hu-HU" dirty="0"/>
              <a:t>Command buffer</a:t>
            </a:r>
          </a:p>
          <a:p>
            <a:endParaRPr lang="hu-HU" dirty="0"/>
          </a:p>
        </p:txBody>
      </p:sp>
    </p:spTree>
    <p:extLst>
      <p:ext uri="{BB962C8B-B14F-4D97-AF65-F5344CB8AC3E}">
        <p14:creationId xmlns:p14="http://schemas.microsoft.com/office/powerpoint/2010/main" val="7154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C70-B0BF-44FF-AD45-87248BC11946}"/>
              </a:ext>
            </a:extLst>
          </p:cNvPr>
          <p:cNvSpPr>
            <a:spLocks noGrp="1"/>
          </p:cNvSpPr>
          <p:nvPr>
            <p:ph type="title"/>
          </p:nvPr>
        </p:nvSpPr>
        <p:spPr/>
        <p:txBody>
          <a:bodyPr/>
          <a:lstStyle/>
          <a:p>
            <a:r>
              <a:rPr lang="hu-HU" dirty="0"/>
              <a:t>Háromszög rajzolás</a:t>
            </a:r>
          </a:p>
        </p:txBody>
      </p:sp>
      <p:sp>
        <p:nvSpPr>
          <p:cNvPr id="3" name="Content Placeholder 2">
            <a:extLst>
              <a:ext uri="{FF2B5EF4-FFF2-40B4-BE49-F238E27FC236}">
                <a16:creationId xmlns:a16="http://schemas.microsoft.com/office/drawing/2014/main" id="{20FF03FA-5B0C-4C17-991D-D4ED39BE9991}"/>
              </a:ext>
            </a:extLst>
          </p:cNvPr>
          <p:cNvSpPr>
            <a:spLocks noGrp="1"/>
          </p:cNvSpPr>
          <p:nvPr>
            <p:ph idx="1"/>
          </p:nvPr>
        </p:nvSpPr>
        <p:spPr/>
        <p:txBody>
          <a:bodyPr>
            <a:normAutofit fontScale="85000" lnSpcReduction="20000"/>
          </a:bodyPr>
          <a:lstStyle/>
          <a:p>
            <a:r>
              <a:rPr lang="en-US" dirty="0" err="1"/>
              <a:t>VkInstance</a:t>
            </a:r>
            <a:r>
              <a:rPr lang="hu-HU" dirty="0"/>
              <a:t> elkészítése</a:t>
            </a:r>
            <a:endParaRPr lang="en-US" dirty="0"/>
          </a:p>
          <a:p>
            <a:r>
              <a:rPr lang="hu-HU" dirty="0"/>
              <a:t>Gpu kiválasztása</a:t>
            </a:r>
            <a:r>
              <a:rPr lang="en-US" dirty="0"/>
              <a:t> (</a:t>
            </a:r>
            <a:r>
              <a:rPr lang="en-US" dirty="0" err="1"/>
              <a:t>VkPhysicalDevice</a:t>
            </a:r>
            <a:r>
              <a:rPr lang="en-US" dirty="0"/>
              <a:t>)</a:t>
            </a:r>
          </a:p>
          <a:p>
            <a:r>
              <a:rPr lang="en-US" dirty="0" err="1"/>
              <a:t>VkDevice</a:t>
            </a:r>
            <a:r>
              <a:rPr lang="en-US" dirty="0"/>
              <a:t> </a:t>
            </a:r>
            <a:r>
              <a:rPr lang="hu-HU" dirty="0"/>
              <a:t>és </a:t>
            </a:r>
            <a:r>
              <a:rPr lang="en-US" dirty="0" err="1"/>
              <a:t>VkQueue</a:t>
            </a:r>
            <a:r>
              <a:rPr lang="en-US" dirty="0"/>
              <a:t> </a:t>
            </a:r>
            <a:r>
              <a:rPr lang="hu-HU" dirty="0"/>
              <a:t>elkészítése a rajzoláshoz és megjelenítéshez</a:t>
            </a:r>
            <a:endParaRPr lang="en-US" dirty="0"/>
          </a:p>
          <a:p>
            <a:r>
              <a:rPr lang="hu-HU" dirty="0"/>
              <a:t>Ablak, surface, és swapchain elkészítése</a:t>
            </a:r>
            <a:endParaRPr lang="en-US" dirty="0"/>
          </a:p>
          <a:p>
            <a:r>
              <a:rPr lang="hu-HU" dirty="0"/>
              <a:t>S</a:t>
            </a:r>
            <a:r>
              <a:rPr lang="en-US" dirty="0" err="1"/>
              <a:t>wapchain</a:t>
            </a:r>
            <a:r>
              <a:rPr lang="en-US" dirty="0"/>
              <a:t> </a:t>
            </a:r>
            <a:r>
              <a:rPr lang="hu-HU" dirty="0"/>
              <a:t>képelhez </a:t>
            </a:r>
            <a:r>
              <a:rPr lang="en-US" dirty="0" err="1"/>
              <a:t>VkImageView</a:t>
            </a:r>
            <a:r>
              <a:rPr lang="hu-HU" dirty="0"/>
              <a:t> referencia készítése</a:t>
            </a:r>
            <a:endParaRPr lang="en-US" dirty="0"/>
          </a:p>
          <a:p>
            <a:r>
              <a:rPr lang="hu-HU" dirty="0"/>
              <a:t>Renderpass elkészítése</a:t>
            </a:r>
            <a:endParaRPr lang="en-US" dirty="0"/>
          </a:p>
          <a:p>
            <a:r>
              <a:rPr lang="hu-HU" dirty="0"/>
              <a:t>Framebufferel elkészítésére a renderpass-hoz</a:t>
            </a:r>
            <a:endParaRPr lang="en-US" dirty="0"/>
          </a:p>
          <a:p>
            <a:r>
              <a:rPr lang="hu-HU" dirty="0"/>
              <a:t>G</a:t>
            </a:r>
            <a:r>
              <a:rPr lang="en-US" dirty="0" err="1"/>
              <a:t>raphics</a:t>
            </a:r>
            <a:r>
              <a:rPr lang="en-US" dirty="0"/>
              <a:t> pipeline</a:t>
            </a:r>
            <a:r>
              <a:rPr lang="hu-HU" dirty="0"/>
              <a:t> elkészítése</a:t>
            </a:r>
          </a:p>
          <a:p>
            <a:r>
              <a:rPr lang="hu-HU" dirty="0"/>
              <a:t>A rajoló parancsok allokálása és felvétele minden swapchain képhez</a:t>
            </a:r>
          </a:p>
          <a:p>
            <a:r>
              <a:rPr lang="hu-HU" dirty="0"/>
              <a:t>Üres kép kérése a swapchain-től, majd command buffer beküldése, és a kész kép visszarakása a swapchain-be</a:t>
            </a:r>
            <a:endParaRPr lang="en-US" dirty="0"/>
          </a:p>
        </p:txBody>
      </p:sp>
    </p:spTree>
    <p:extLst>
      <p:ext uri="{BB962C8B-B14F-4D97-AF65-F5344CB8AC3E}">
        <p14:creationId xmlns:p14="http://schemas.microsoft.com/office/powerpoint/2010/main" val="46856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8458-FAA1-471A-A7EE-7437C0D0608C}"/>
              </a:ext>
            </a:extLst>
          </p:cNvPr>
          <p:cNvSpPr>
            <a:spLocks noGrp="1"/>
          </p:cNvSpPr>
          <p:nvPr>
            <p:ph type="title"/>
          </p:nvPr>
        </p:nvSpPr>
        <p:spPr/>
        <p:txBody>
          <a:bodyPr/>
          <a:lstStyle/>
          <a:p>
            <a:r>
              <a:rPr lang="hu-HU" dirty="0"/>
              <a:t>Szinkronizáció</a:t>
            </a:r>
          </a:p>
        </p:txBody>
      </p:sp>
      <p:sp>
        <p:nvSpPr>
          <p:cNvPr id="3" name="Content Placeholder 2">
            <a:extLst>
              <a:ext uri="{FF2B5EF4-FFF2-40B4-BE49-F238E27FC236}">
                <a16:creationId xmlns:a16="http://schemas.microsoft.com/office/drawing/2014/main" id="{BA89EE6B-70F6-4FA5-A6CA-59868EFA6DC9}"/>
              </a:ext>
            </a:extLst>
          </p:cNvPr>
          <p:cNvSpPr>
            <a:spLocks noGrp="1"/>
          </p:cNvSpPr>
          <p:nvPr>
            <p:ph idx="1"/>
          </p:nvPr>
        </p:nvSpPr>
        <p:spPr/>
        <p:txBody>
          <a:bodyPr>
            <a:normAutofit lnSpcReduction="10000"/>
          </a:bodyPr>
          <a:lstStyle/>
          <a:p>
            <a:r>
              <a:rPr lang="hu-HU" dirty="0"/>
              <a:t>A queue-kba beküldött parancsok aszinkron futnak, így szinkronizációra is szükség van a helyes végrehajtáshoz</a:t>
            </a:r>
          </a:p>
          <a:p>
            <a:r>
              <a:rPr lang="hu-HU" dirty="0"/>
              <a:t>Pl ne kezdjünk el egy műveletet addig, amig az ahhoz szükséges input nincs készen</a:t>
            </a:r>
          </a:p>
          <a:p>
            <a:r>
              <a:rPr lang="hu-HU" dirty="0"/>
              <a:t>Fence: </a:t>
            </a:r>
          </a:p>
          <a:p>
            <a:pPr lvl="1"/>
            <a:r>
              <a:rPr lang="hu-HU" dirty="0"/>
              <a:t>CPU-GPU között</a:t>
            </a:r>
          </a:p>
          <a:p>
            <a:pPr lvl="1"/>
            <a:r>
              <a:rPr lang="hu-HU" dirty="0"/>
              <a:t>Explicit lehet rá várni vkWaitForFence függvénnyel</a:t>
            </a:r>
          </a:p>
          <a:p>
            <a:r>
              <a:rPr lang="hu-HU" dirty="0"/>
              <a:t>Semaphore</a:t>
            </a:r>
          </a:p>
          <a:p>
            <a:pPr lvl="1"/>
            <a:r>
              <a:rPr lang="hu-HU" dirty="0"/>
              <a:t>CPU-GPU között</a:t>
            </a:r>
          </a:p>
          <a:p>
            <a:pPr lvl="1"/>
            <a:r>
              <a:rPr lang="hu-HU" dirty="0"/>
              <a:t>Nem lehet rá várakozni explicit a programból, de a command queue-kban használhatóak a parancsok szinkronizálására egyfajta előkövetelményként</a:t>
            </a:r>
          </a:p>
          <a:p>
            <a:pPr lvl="1"/>
            <a:endParaRPr lang="hu-HU" dirty="0"/>
          </a:p>
        </p:txBody>
      </p:sp>
    </p:spTree>
    <p:extLst>
      <p:ext uri="{BB962C8B-B14F-4D97-AF65-F5344CB8AC3E}">
        <p14:creationId xmlns:p14="http://schemas.microsoft.com/office/powerpoint/2010/main" val="54285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F2BE-18BF-4437-9DEB-4D417ED2DE5F}"/>
              </a:ext>
            </a:extLst>
          </p:cNvPr>
          <p:cNvSpPr>
            <a:spLocks noGrp="1"/>
          </p:cNvSpPr>
          <p:nvPr>
            <p:ph type="title"/>
          </p:nvPr>
        </p:nvSpPr>
        <p:spPr/>
        <p:txBody>
          <a:bodyPr/>
          <a:lstStyle/>
          <a:p>
            <a:r>
              <a:rPr lang="hu-HU" dirty="0"/>
              <a:t>Memóriakezelés</a:t>
            </a:r>
          </a:p>
        </p:txBody>
      </p:sp>
      <p:sp>
        <p:nvSpPr>
          <p:cNvPr id="3" name="Content Placeholder 2">
            <a:extLst>
              <a:ext uri="{FF2B5EF4-FFF2-40B4-BE49-F238E27FC236}">
                <a16:creationId xmlns:a16="http://schemas.microsoft.com/office/drawing/2014/main" id="{842409B5-4303-4AB6-98EE-DFFF48DFB6AA}"/>
              </a:ext>
            </a:extLst>
          </p:cNvPr>
          <p:cNvSpPr>
            <a:spLocks noGrp="1"/>
          </p:cNvSpPr>
          <p:nvPr>
            <p:ph idx="1"/>
          </p:nvPr>
        </p:nvSpPr>
        <p:spPr/>
        <p:txBody>
          <a:bodyPr>
            <a:normAutofit fontScale="92500" lnSpcReduction="10000"/>
          </a:bodyPr>
          <a:lstStyle/>
          <a:p>
            <a:r>
              <a:rPr lang="hu-HU" dirty="0"/>
              <a:t>Explicit, míg OpenGL esetben mindent a driver intéz</a:t>
            </a:r>
          </a:p>
          <a:p>
            <a:r>
              <a:rPr lang="hu-HU" dirty="0"/>
              <a:t>„Semmi gond, tudom mit csinálok” megközelítés</a:t>
            </a:r>
          </a:p>
          <a:p>
            <a:r>
              <a:rPr lang="hu-HU" dirty="0"/>
              <a:t>Általában gyorsabb újrahasználni egy objektumot mint újra létrehozni</a:t>
            </a:r>
          </a:p>
          <a:p>
            <a:r>
              <a:rPr lang="hu-HU" dirty="0"/>
              <a:t>Jobb cache kihasználtság érhető el, ha folytonos memóriaterületen vannak</a:t>
            </a:r>
          </a:p>
          <a:p>
            <a:r>
              <a:rPr lang="hu-HU" dirty="0"/>
              <a:t>Különbőző memóriatipusokkal különböző erőforrások kompalitiblisek, vagy előnyösebb a használatuk</a:t>
            </a:r>
          </a:p>
          <a:p>
            <a:r>
              <a:rPr lang="hu-HU" dirty="0"/>
              <a:t>Staging buffer</a:t>
            </a:r>
          </a:p>
          <a:p>
            <a:r>
              <a:rPr lang="hu-HU" dirty="0"/>
              <a:t>Memory aliasing (tobb resource hasznalja ugyanazt a területet, de közben csak mindig csak egy aktív) </a:t>
            </a:r>
          </a:p>
          <a:p>
            <a:r>
              <a:rPr lang="hu-HU" dirty="0"/>
              <a:t>Lehetőség egyedi memory allocator használatára</a:t>
            </a:r>
          </a:p>
          <a:p>
            <a:endParaRPr lang="hu-HU" dirty="0"/>
          </a:p>
        </p:txBody>
      </p:sp>
    </p:spTree>
    <p:extLst>
      <p:ext uri="{BB962C8B-B14F-4D97-AF65-F5344CB8AC3E}">
        <p14:creationId xmlns:p14="http://schemas.microsoft.com/office/powerpoint/2010/main" val="1055548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1107</Words>
  <Application>Microsoft Office PowerPoint</Application>
  <PresentationFormat>Widescreen</PresentationFormat>
  <Paragraphs>147</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3D grafikus motor fejlesztése Vulkan alapokon</vt:lpstr>
      <vt:lpstr>Vulkan API</vt:lpstr>
      <vt:lpstr>Követelmények</vt:lpstr>
      <vt:lpstr>Különbségek az OpenGL-hez képest</vt:lpstr>
      <vt:lpstr>PowerPoint Presentation</vt:lpstr>
      <vt:lpstr>Legfontosabb erőforrások</vt:lpstr>
      <vt:lpstr>Háromszög rajzolás</vt:lpstr>
      <vt:lpstr>Szinkronizáció</vt:lpstr>
      <vt:lpstr>Memóriakezelés</vt:lpstr>
      <vt:lpstr>Memóriakezelés II</vt:lpstr>
      <vt:lpstr>Több render engine backend</vt:lpstr>
      <vt:lpstr>Modell megjelenítés benchmark</vt:lpstr>
      <vt:lpstr>Kinek éri meg Vulkant használni</vt:lpstr>
      <vt:lpstr>Kinek NEM éri meg Vulkant használni?</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Oczot Balázs</dc:creator>
  <cp:lastModifiedBy>Oczot Balázs</cp:lastModifiedBy>
  <cp:revision>25</cp:revision>
  <dcterms:created xsi:type="dcterms:W3CDTF">2020-12-13T14:03:24Z</dcterms:created>
  <dcterms:modified xsi:type="dcterms:W3CDTF">2020-12-13T23:21:03Z</dcterms:modified>
</cp:coreProperties>
</file>