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1"/>
  </p:sldMasterIdLst>
  <p:notesMasterIdLst>
    <p:notesMasterId r:id="rId26"/>
  </p:notesMasterIdLst>
  <p:handoutMasterIdLst>
    <p:handoutMasterId r:id="rId27"/>
  </p:handoutMasterIdLst>
  <p:sldIdLst>
    <p:sldId id="256" r:id="rId2"/>
    <p:sldId id="611" r:id="rId3"/>
    <p:sldId id="582" r:id="rId4"/>
    <p:sldId id="583" r:id="rId5"/>
    <p:sldId id="584" r:id="rId6"/>
    <p:sldId id="585" r:id="rId7"/>
    <p:sldId id="592" r:id="rId8"/>
    <p:sldId id="593" r:id="rId9"/>
    <p:sldId id="594" r:id="rId10"/>
    <p:sldId id="595" r:id="rId11"/>
    <p:sldId id="596" r:id="rId12"/>
    <p:sldId id="588" r:id="rId13"/>
    <p:sldId id="589" r:id="rId14"/>
    <p:sldId id="590" r:id="rId15"/>
    <p:sldId id="591" r:id="rId16"/>
    <p:sldId id="615" r:id="rId17"/>
    <p:sldId id="621" r:id="rId18"/>
    <p:sldId id="622" r:id="rId19"/>
    <p:sldId id="625" r:id="rId20"/>
    <p:sldId id="616" r:id="rId21"/>
    <p:sldId id="617" r:id="rId22"/>
    <p:sldId id="618" r:id="rId23"/>
    <p:sldId id="623" r:id="rId24"/>
    <p:sldId id="624" r:id="rId25"/>
  </p:sldIdLst>
  <p:sldSz cx="9906000" cy="6858000" type="A4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1525">
          <p15:clr>
            <a:srgbClr val="A4A3A4"/>
          </p15:clr>
        </p15:guide>
        <p15:guide id="5" pos="3120">
          <p15:clr>
            <a:srgbClr val="A4A3A4"/>
          </p15:clr>
        </p15:guide>
        <p15:guide id="6" pos="417">
          <p15:clr>
            <a:srgbClr val="A4A3A4"/>
          </p15:clr>
        </p15:guide>
        <p15:guide id="7" pos="5823">
          <p15:clr>
            <a:srgbClr val="A4A3A4"/>
          </p15:clr>
        </p15:guide>
        <p15:guide id="8" pos="1744">
          <p15:clr>
            <a:srgbClr val="A4A3A4"/>
          </p15:clr>
        </p15:guide>
        <p15:guide id="9" pos="4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0000"/>
    <a:srgbClr val="FFFF99"/>
    <a:srgbClr val="FF9900"/>
    <a:srgbClr val="FFFFCC"/>
    <a:srgbClr val="800000"/>
    <a:srgbClr val="034506"/>
    <a:srgbClr val="102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8" autoAdjust="0"/>
    <p:restoredTop sz="90288" autoAdjust="0"/>
  </p:normalViewPr>
  <p:slideViewPr>
    <p:cSldViewPr>
      <p:cViewPr varScale="1">
        <p:scale>
          <a:sx n="56" d="100"/>
          <a:sy n="56" d="100"/>
        </p:scale>
        <p:origin x="1420" y="56"/>
      </p:cViewPr>
      <p:guideLst>
        <p:guide orient="horz" pos="3929"/>
        <p:guide orient="horz" pos="482"/>
        <p:guide orient="horz" pos="4065"/>
        <p:guide orient="horz" pos="1525"/>
        <p:guide pos="3120"/>
        <p:guide pos="417"/>
        <p:guide pos="5823"/>
        <p:guide pos="1744"/>
        <p:guide pos="4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fld id="{89CCEA5A-176D-4305-AF51-D777EF878D1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199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fld id="{E3562380-3176-4558-8EB5-2AFEC284ED4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482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CF47565-D356-4FD4-AF3C-57D1A5F28C1E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0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284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gray">
          <a:xfrm rot="10800000" flipH="1">
            <a:off x="4763" y="3398838"/>
            <a:ext cx="423862" cy="390525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ja-JP" altLang="en-US" smtClean="0"/>
          </a:p>
        </p:txBody>
      </p:sp>
      <p:sp>
        <p:nvSpPr>
          <p:cNvPr id="3" name="Rectangle 10"/>
          <p:cNvSpPr>
            <a:spLocks noChangeArrowheads="1"/>
          </p:cNvSpPr>
          <p:nvPr userDrawn="1"/>
        </p:nvSpPr>
        <p:spPr bwMode="gray">
          <a:xfrm>
            <a:off x="0" y="3429000"/>
            <a:ext cx="9906000" cy="34290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ja-JP" altLang="en-US" smtClean="0"/>
          </a:p>
        </p:txBody>
      </p:sp>
      <p:pic>
        <p:nvPicPr>
          <p:cNvPr id="4" name="Picture 12" descr="koshikiロ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123825"/>
            <a:ext cx="171608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292100" y="6489700"/>
            <a:ext cx="931862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8648700" algn="r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tabLst>
                <a:tab pos="8648700" algn="r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tabLst>
                <a:tab pos="8648700" algn="r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tabLst>
                <a:tab pos="8648700" algn="r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tabLst>
                <a:tab pos="8648700" algn="r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48700" algn="r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48700" algn="r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48700" algn="r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48700" algn="r"/>
              </a:tabLs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000" b="0" smtClean="0">
                <a:solidFill>
                  <a:schemeClr val="bg1"/>
                </a:solidFill>
              </a:rPr>
              <a:t>http://www.koshikivaluehub.jp/</a:t>
            </a:r>
            <a:r>
              <a:rPr lang="en-US" altLang="ja-JP" sz="1000" b="0" smtClean="0">
                <a:solidFill>
                  <a:srgbClr val="000000"/>
                </a:solidFill>
              </a:rPr>
              <a:t> 	</a:t>
            </a:r>
            <a:r>
              <a:rPr lang="en-US" altLang="ja-JP" sz="1000" b="0" smtClean="0">
                <a:solidFill>
                  <a:schemeClr val="bg1"/>
                </a:solidFill>
              </a:rPr>
              <a:t>Copyright © 2006-2014  KOSHIKI ValueHub Corporation. All rights reserved. </a:t>
            </a:r>
            <a:r>
              <a:rPr lang="ja-JP" altLang="en-US" sz="1000" b="0" smtClean="0">
                <a:solidFill>
                  <a:schemeClr val="bg1"/>
                </a:solidFill>
              </a:rPr>
              <a:t>無断複製、転載を禁ず</a:t>
            </a:r>
          </a:p>
        </p:txBody>
      </p:sp>
    </p:spTree>
    <p:extLst>
      <p:ext uri="{BB962C8B-B14F-4D97-AF65-F5344CB8AC3E}">
        <p14:creationId xmlns:p14="http://schemas.microsoft.com/office/powerpoint/2010/main" val="366024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83F05-8F1D-4926-B39B-579F449BFBC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7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5D0FC-738E-4E5D-B40F-3FF111DE6B5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829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AA836-AB3F-4677-B096-F864C104E0E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982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10CBE-8A8A-4A85-B174-9291512C2EA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12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294C6-7903-4AF4-A4A8-016A56F02B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3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A85C8-DA7C-475F-900E-B7B04ECC067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461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45A55-0262-4723-A42E-C4A546EAE7C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453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0A12EA-A65B-4848-A28A-76D8E5CC9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540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10911-9E88-4F86-9FE4-08C8AF0AE42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824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925795-D080-41C9-AF4D-B8E976F6085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636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4600" y="6650038"/>
            <a:ext cx="231140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400" b="0"/>
            </a:lvl1pPr>
          </a:lstStyle>
          <a:p>
            <a:fld id="{97AD171D-FA31-41BF-8E57-60C6AE4A2A42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0"/>
            <a:ext cx="9906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ja-JP" altLang="en-US" smtClean="0"/>
          </a:p>
        </p:txBody>
      </p:sp>
      <p:pic>
        <p:nvPicPr>
          <p:cNvPr id="1028" name="Picture 9" descr="koshikiロゴ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8575"/>
            <a:ext cx="8191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974725" y="620713"/>
            <a:ext cx="8931275" cy="71437"/>
          </a:xfrm>
          <a:prstGeom prst="rect">
            <a:avLst/>
          </a:prstGeom>
          <a:gradFill rotWithShape="1">
            <a:gsLst>
              <a:gs pos="0">
                <a:srgbClr val="DFDFF9"/>
              </a:gs>
              <a:gs pos="100000">
                <a:srgbClr val="0000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ja-JP" altLang="en-US" smtClean="0"/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2066925" y="5805488"/>
            <a:ext cx="670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ja-JP" altLang="ja-JP" b="0" smtClean="0"/>
          </a:p>
        </p:txBody>
      </p:sp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0" y="6491288"/>
            <a:ext cx="3119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1000" b="0" smtClean="0"/>
              <a:t> KOSHIKI ValueHub Confidential</a:t>
            </a:r>
            <a:endParaRPr lang="en-US" altLang="ja-JP" b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5"/>
          <p:cNvSpPr>
            <a:spLocks noChangeArrowheads="1"/>
          </p:cNvSpPr>
          <p:nvPr/>
        </p:nvSpPr>
        <p:spPr bwMode="auto">
          <a:xfrm>
            <a:off x="3944888" y="3789363"/>
            <a:ext cx="5610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0033CC"/>
              </a:buClr>
            </a:pPr>
            <a:r>
              <a:rPr kumimoji="1" lang="en-US" altLang="ja-JP" sz="2400" b="0" dirty="0" smtClean="0">
                <a:solidFill>
                  <a:srgbClr val="FFFFFF"/>
                </a:solidFill>
              </a:rPr>
              <a:t>TMN</a:t>
            </a:r>
          </a:p>
          <a:p>
            <a:pPr algn="r" eaLnBrk="1" hangingPunct="1">
              <a:spcBef>
                <a:spcPct val="20000"/>
              </a:spcBef>
              <a:buClr>
                <a:srgbClr val="0033CC"/>
              </a:buClr>
            </a:pPr>
            <a:r>
              <a:rPr kumimoji="1" lang="en-US" altLang="ja-JP" sz="1600" b="0" i="1" dirty="0" smtClean="0">
                <a:solidFill>
                  <a:srgbClr val="FFFFFF"/>
                </a:solidFill>
              </a:rPr>
              <a:t>TEAM</a:t>
            </a:r>
            <a:r>
              <a:rPr kumimoji="1" lang="ja-JP" altLang="en-US" sz="1600" b="0" i="1" dirty="0" smtClean="0">
                <a:solidFill>
                  <a:srgbClr val="FFFFFF"/>
                </a:solidFill>
              </a:rPr>
              <a:t>　</a:t>
            </a:r>
            <a:r>
              <a:rPr kumimoji="1" lang="en-US" altLang="ja-JP" sz="1600" b="0" i="1" dirty="0" smtClean="0">
                <a:solidFill>
                  <a:srgbClr val="FFFFFF"/>
                </a:solidFill>
              </a:rPr>
              <a:t>“MENTEES</a:t>
            </a:r>
            <a:r>
              <a:rPr kumimoji="1" lang="ja-JP" altLang="en-US" sz="1600" b="0" i="1" dirty="0" smtClean="0">
                <a:solidFill>
                  <a:srgbClr val="FFFFFF"/>
                </a:solidFill>
              </a:rPr>
              <a:t>　</a:t>
            </a:r>
            <a:r>
              <a:rPr kumimoji="1" lang="en-US" altLang="ja-JP" sz="1600" b="0" i="1" dirty="0" smtClean="0">
                <a:solidFill>
                  <a:srgbClr val="FFFFFF"/>
                </a:solidFill>
              </a:rPr>
              <a:t>NETWORK”</a:t>
            </a:r>
            <a:endParaRPr kumimoji="1" lang="en-US" altLang="ja-JP" sz="1600" b="0" i="1" dirty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20000"/>
              </a:spcBef>
              <a:buClr>
                <a:srgbClr val="0033CC"/>
              </a:buClr>
            </a:pPr>
            <a:endParaRPr kumimoji="1" lang="en-US" altLang="ja-JP" sz="2400" b="0" dirty="0">
              <a:solidFill>
                <a:srgbClr val="FFFFFF"/>
              </a:solidFill>
            </a:endParaRPr>
          </a:p>
        </p:txBody>
      </p:sp>
      <p:sp>
        <p:nvSpPr>
          <p:cNvPr id="3075" name="Rectangle 56"/>
          <p:cNvSpPr>
            <a:spLocks noChangeArrowheads="1"/>
          </p:cNvSpPr>
          <p:nvPr/>
        </p:nvSpPr>
        <p:spPr bwMode="auto">
          <a:xfrm>
            <a:off x="387350" y="2276872"/>
            <a:ext cx="92043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ja-JP" altLang="en-US" sz="2800" b="0" dirty="0" smtClean="0"/>
              <a:t>生産性ログアプリ</a:t>
            </a:r>
            <a:endParaRPr kumimoji="1" lang="en-US" altLang="ja-JP" sz="2800" b="0" dirty="0" smtClean="0"/>
          </a:p>
          <a:p>
            <a:pPr algn="ctr" eaLnBrk="1" hangingPunct="1">
              <a:spcBef>
                <a:spcPct val="20000"/>
              </a:spcBef>
            </a:pPr>
            <a:r>
              <a:rPr kumimoji="1" lang="ja-JP" altLang="en-US" sz="2800" b="0" dirty="0" smtClean="0"/>
              <a:t>画面遷移と画面定義</a:t>
            </a:r>
            <a:endParaRPr kumimoji="1" lang="en-US" altLang="ja-JP" sz="2800" b="0" dirty="0" smtClean="0"/>
          </a:p>
        </p:txBody>
      </p:sp>
      <p:sp>
        <p:nvSpPr>
          <p:cNvPr id="3076" name="Rectangle 11"/>
          <p:cNvSpPr>
            <a:spLocks noChangeArrowheads="1"/>
          </p:cNvSpPr>
          <p:nvPr/>
        </p:nvSpPr>
        <p:spPr bwMode="gray">
          <a:xfrm>
            <a:off x="7292975" y="6021388"/>
            <a:ext cx="2311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r>
              <a:rPr kumimoji="1" lang="en-US" altLang="ja-JP" sz="1400" b="0" dirty="0" smtClean="0">
                <a:solidFill>
                  <a:schemeClr val="bg1"/>
                </a:solidFill>
              </a:rPr>
              <a:t>2015/6</a:t>
            </a:r>
            <a:endParaRPr kumimoji="1" lang="en-US" altLang="ja-JP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r>
              <a:rPr lang="ja-JP" altLang="en-US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定義⑭アクティビティ追加　色設定</a:t>
            </a:r>
            <a:endParaRPr lang="en-US" altLang="ja-JP" sz="24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44488" y="1052736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⑭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アクティビティ追加　色設定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792435"/>
            <a:ext cx="3352800" cy="587692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3276600" y="5301208"/>
            <a:ext cx="110033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四角形吹き出し 8"/>
          <p:cNvSpPr/>
          <p:nvPr/>
        </p:nvSpPr>
        <p:spPr bwMode="auto">
          <a:xfrm>
            <a:off x="880533" y="2924944"/>
            <a:ext cx="2200259" cy="1224136"/>
          </a:xfrm>
          <a:prstGeom prst="wedgeRectCallout">
            <a:avLst>
              <a:gd name="adj1" fmla="val 53973"/>
              <a:gd name="adj2" fmla="val 15213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丸くなる必要はない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選択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されてることがわかればいい</a:t>
            </a:r>
          </a:p>
        </p:txBody>
      </p:sp>
      <p:sp>
        <p:nvSpPr>
          <p:cNvPr id="10" name="円/楕円 9"/>
          <p:cNvSpPr/>
          <p:nvPr/>
        </p:nvSpPr>
        <p:spPr bwMode="auto">
          <a:xfrm>
            <a:off x="482600" y="4530060"/>
            <a:ext cx="1828800" cy="1828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決定ボタンが必要ではないでしょうか？</a:t>
            </a:r>
          </a:p>
        </p:txBody>
      </p:sp>
    </p:spTree>
    <p:extLst>
      <p:ext uri="{BB962C8B-B14F-4D97-AF65-F5344CB8AC3E}">
        <p14:creationId xmlns:p14="http://schemas.microsoft.com/office/powerpoint/2010/main" val="3156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画面定義⑮アクティビティ追加　カテゴリー</a:t>
            </a: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44488" y="1052736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⑮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アクティビティ追加　カテゴリー設定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l="-1" r="1070" b="13427"/>
          <a:stretch/>
        </p:blipFill>
        <p:spPr>
          <a:xfrm>
            <a:off x="3724303" y="1124744"/>
            <a:ext cx="3316929" cy="511256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6033120" y="1340768"/>
            <a:ext cx="1008112" cy="3674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304928" y="1765399"/>
            <a:ext cx="2592288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仕事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304928" y="2215169"/>
            <a:ext cx="2592288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運動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304928" y="2680544"/>
            <a:ext cx="2592288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余暇　インドア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304928" y="3149463"/>
            <a:ext cx="2592288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余暇　アウトドア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724302" y="3639927"/>
            <a:ext cx="3172913" cy="40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562657" y="1788056"/>
            <a:ext cx="308145" cy="3674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0" dirty="0">
                <a:latin typeface="+mj-ea"/>
                <a:ea typeface="+mj-ea"/>
                <a:cs typeface="メイリオ" panose="020B0604030504040204" pitchFamily="50" charset="-128"/>
                <a:sym typeface="Wingdings" panose="05000000000000000000" pitchFamily="2" charset="2"/>
              </a:rPr>
              <a:t></a:t>
            </a:r>
            <a:endParaRPr lang="en-US" altLang="ja-JP" sz="1400" b="0" dirty="0" smtClean="0">
              <a:latin typeface="+mj-ea"/>
              <a:ea typeface="+mj-ea"/>
              <a:cs typeface="メイリオ" panose="020B0604030504040204" pitchFamily="50" charset="-128"/>
            </a:endParaRPr>
          </a:p>
        </p:txBody>
      </p:sp>
      <p:sp>
        <p:nvSpPr>
          <p:cNvPr id="15" name="四角形吹き出し 14"/>
          <p:cNvSpPr/>
          <p:nvPr/>
        </p:nvSpPr>
        <p:spPr bwMode="auto">
          <a:xfrm>
            <a:off x="7276846" y="1461641"/>
            <a:ext cx="1755135" cy="599207"/>
          </a:xfrm>
          <a:prstGeom prst="wedgeRectCallout">
            <a:avLst>
              <a:gd name="adj1" fmla="val -63836"/>
              <a:gd name="adj2" fmla="val 4063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選択されているカテゴリにはチェックマークをつける。単一選択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円/楕円 1"/>
          <p:cNvSpPr/>
          <p:nvPr/>
        </p:nvSpPr>
        <p:spPr bwMode="auto">
          <a:xfrm>
            <a:off x="687744" y="3333191"/>
            <a:ext cx="1828800" cy="1828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決定ボタンが必要ではないでしょうか？</a:t>
            </a:r>
          </a:p>
        </p:txBody>
      </p:sp>
    </p:spTree>
    <p:extLst>
      <p:ext uri="{BB962C8B-B14F-4D97-AF65-F5344CB8AC3E}">
        <p14:creationId xmlns:p14="http://schemas.microsoft.com/office/powerpoint/2010/main" val="7329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画面定義</a:t>
            </a:r>
            <a:r>
              <a:rPr lang="zh-TW" altLang="en-US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⑧週次</a:t>
            </a:r>
            <a:r>
              <a:rPr lang="zh-TW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履歴問診</a:t>
            </a:r>
            <a:endParaRPr lang="zh-TW" altLang="en-US" sz="24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44488" y="1052736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⑧週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次履歴</a:t>
            </a:r>
            <a:b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問診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908720"/>
            <a:ext cx="7452320" cy="5589240"/>
          </a:xfrm>
          <a:prstGeom prst="rect">
            <a:avLst/>
          </a:prstGeom>
        </p:spPr>
      </p:pic>
      <p:sp>
        <p:nvSpPr>
          <p:cNvPr id="21" name="四角形吹き出し 20"/>
          <p:cNvSpPr/>
          <p:nvPr/>
        </p:nvSpPr>
        <p:spPr bwMode="auto">
          <a:xfrm>
            <a:off x="4520952" y="862262"/>
            <a:ext cx="1755135" cy="406498"/>
          </a:xfrm>
          <a:prstGeom prst="wedgeRectCallout">
            <a:avLst>
              <a:gd name="adj1" fmla="val -54738"/>
              <a:gd name="adj2" fmla="val 1042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①に戻る</a:t>
            </a:r>
          </a:p>
        </p:txBody>
      </p:sp>
      <p:sp>
        <p:nvSpPr>
          <p:cNvPr id="22" name="四角形吹き出し 21"/>
          <p:cNvSpPr/>
          <p:nvPr/>
        </p:nvSpPr>
        <p:spPr bwMode="auto">
          <a:xfrm>
            <a:off x="7209174" y="1080815"/>
            <a:ext cx="1755135" cy="475977"/>
          </a:xfrm>
          <a:prstGeom prst="wedgeRectCallout">
            <a:avLst>
              <a:gd name="adj1" fmla="val -58046"/>
              <a:gd name="adj2" fmla="val 1491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設けない</a:t>
            </a:r>
          </a:p>
        </p:txBody>
      </p:sp>
      <p:sp>
        <p:nvSpPr>
          <p:cNvPr id="23" name="四角形吹き出し 22"/>
          <p:cNvSpPr/>
          <p:nvPr/>
        </p:nvSpPr>
        <p:spPr bwMode="auto">
          <a:xfrm>
            <a:off x="7209174" y="2541760"/>
            <a:ext cx="1755135" cy="1247279"/>
          </a:xfrm>
          <a:prstGeom prst="wedgeRectCallout">
            <a:avLst>
              <a:gd name="adj1" fmla="val -65489"/>
              <a:gd name="adj2" fmla="val -133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生産性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kvh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）を棒グラフで表示する。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目標の数字をアカウント設定しておいて達成した日には☆をつける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右矢印 23"/>
          <p:cNvSpPr/>
          <p:nvPr/>
        </p:nvSpPr>
        <p:spPr bwMode="auto">
          <a:xfrm>
            <a:off x="7159911" y="4222513"/>
            <a:ext cx="889433" cy="502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8084255" y="4113788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⑥生産性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軸評価入力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904" y="6381328"/>
            <a:ext cx="2980680" cy="471627"/>
          </a:xfrm>
          <a:prstGeom prst="rect">
            <a:avLst/>
          </a:prstGeom>
        </p:spPr>
      </p:pic>
      <p:sp>
        <p:nvSpPr>
          <p:cNvPr id="18" name="四角形吹き出し 17"/>
          <p:cNvSpPr/>
          <p:nvPr/>
        </p:nvSpPr>
        <p:spPr bwMode="auto">
          <a:xfrm>
            <a:off x="7209174" y="5301208"/>
            <a:ext cx="1755135" cy="755372"/>
          </a:xfrm>
          <a:prstGeom prst="wedgeRectCallout">
            <a:avLst>
              <a:gd name="adj1" fmla="val -60527"/>
              <a:gd name="adj2" fmla="val -830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各行で該当する日の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生産性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軸評価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入力に遷移して参照、編集が可能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 bwMode="auto">
          <a:xfrm>
            <a:off x="1951360" y="3536186"/>
            <a:ext cx="1755135" cy="937642"/>
          </a:xfrm>
          <a:prstGeom prst="wedgeRectCallout">
            <a:avLst>
              <a:gd name="adj1" fmla="val 65998"/>
              <a:gd name="adj2" fmla="val -427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グラフをクリックしても何も遷移しない</a:t>
            </a:r>
          </a:p>
        </p:txBody>
      </p:sp>
      <p:sp>
        <p:nvSpPr>
          <p:cNvPr id="20" name="四角形吹き出し 19"/>
          <p:cNvSpPr/>
          <p:nvPr/>
        </p:nvSpPr>
        <p:spPr bwMode="auto">
          <a:xfrm>
            <a:off x="2072680" y="5301208"/>
            <a:ext cx="1755135" cy="937642"/>
          </a:xfrm>
          <a:prstGeom prst="wedgeRectCallout">
            <a:avLst>
              <a:gd name="adj1" fmla="val 63517"/>
              <a:gd name="adj2" fmla="val -768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日別のゾーンと問診内容を表示する</a:t>
            </a:r>
          </a:p>
        </p:txBody>
      </p:sp>
      <p:sp>
        <p:nvSpPr>
          <p:cNvPr id="27" name="四角形吹き出し 26"/>
          <p:cNvSpPr/>
          <p:nvPr/>
        </p:nvSpPr>
        <p:spPr bwMode="auto">
          <a:xfrm>
            <a:off x="7209174" y="6165304"/>
            <a:ext cx="1755135" cy="576064"/>
          </a:xfrm>
          <a:prstGeom prst="wedgeRectCallout">
            <a:avLst>
              <a:gd name="adj1" fmla="val -59700"/>
              <a:gd name="adj2" fmla="val -23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メニューバーは全画面で表示する</a:t>
            </a: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571294" y="4221088"/>
            <a:ext cx="2498290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飲酒：お酒でストレス解消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4571294" y="4694971"/>
            <a:ext cx="2498290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4571294" y="5147827"/>
            <a:ext cx="2498290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飲酒：どうも飲み過ぎた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4571294" y="5600683"/>
            <a:ext cx="2498290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飲酒：どうも飲み過ぎた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4571294" y="6037619"/>
            <a:ext cx="2498290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飲酒：どうも飲み過ぎた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四角形吹き出し 27"/>
          <p:cNvSpPr/>
          <p:nvPr/>
        </p:nvSpPr>
        <p:spPr bwMode="auto">
          <a:xfrm>
            <a:off x="2091680" y="1120301"/>
            <a:ext cx="1755135" cy="937642"/>
          </a:xfrm>
          <a:prstGeom prst="wedgeRectCallout">
            <a:avLst>
              <a:gd name="adj1" fmla="val 79147"/>
              <a:gd name="adj2" fmla="val 3703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前週、先週に移動する矢印をつける（画面定義①と同様）</a:t>
            </a:r>
          </a:p>
        </p:txBody>
      </p:sp>
      <p:sp>
        <p:nvSpPr>
          <p:cNvPr id="29" name="四角形吹き出し 28"/>
          <p:cNvSpPr/>
          <p:nvPr/>
        </p:nvSpPr>
        <p:spPr bwMode="auto">
          <a:xfrm>
            <a:off x="7872732" y="1351879"/>
            <a:ext cx="1755135" cy="937642"/>
          </a:xfrm>
          <a:prstGeom prst="wedgeRectCallout">
            <a:avLst>
              <a:gd name="adj1" fmla="val -163980"/>
              <a:gd name="adj2" fmla="val -2310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ラベルは生産性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0" lang="en-US" altLang="ja-JP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kvh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とする。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円/楕円 2"/>
          <p:cNvSpPr/>
          <p:nvPr/>
        </p:nvSpPr>
        <p:spPr bwMode="auto">
          <a:xfrm>
            <a:off x="344488" y="5003700"/>
            <a:ext cx="1828800" cy="1828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「飲酒：お酒でストレス解消」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はなんですか？</a:t>
            </a:r>
          </a:p>
        </p:txBody>
      </p:sp>
    </p:spTree>
    <p:extLst>
      <p:ext uri="{BB962C8B-B14F-4D97-AF65-F5344CB8AC3E}">
        <p14:creationId xmlns:p14="http://schemas.microsoft.com/office/powerpoint/2010/main" val="10881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画面定義</a:t>
            </a:r>
            <a:r>
              <a:rPr lang="zh-TW" altLang="en-US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⑥生産性</a:t>
            </a:r>
            <a:r>
              <a:rPr lang="en-US" altLang="zh-TW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zh-TW" altLang="en-US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軸評価</a:t>
            </a:r>
            <a:r>
              <a:rPr lang="zh-TW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入力</a:t>
            </a:r>
            <a:endParaRPr lang="zh-TW" altLang="en-US" sz="24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4680652" y="1412776"/>
            <a:ext cx="2964329" cy="4431752"/>
            <a:chOff x="683568" y="1628800"/>
            <a:chExt cx="1850695" cy="3696233"/>
          </a:xfrm>
        </p:grpSpPr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628800"/>
              <a:ext cx="1850695" cy="3284984"/>
            </a:xfrm>
            <a:prstGeom prst="rect">
              <a:avLst/>
            </a:prstGeom>
          </p:spPr>
        </p:pic>
        <p:sp>
          <p:nvSpPr>
            <p:cNvPr id="46" name="正方形/長方形 45"/>
            <p:cNvSpPr/>
            <p:nvPr/>
          </p:nvSpPr>
          <p:spPr>
            <a:xfrm>
              <a:off x="996847" y="1772816"/>
              <a:ext cx="1224136" cy="216024"/>
            </a:xfrm>
            <a:prstGeom prst="rect">
              <a:avLst/>
            </a:prstGeom>
            <a:solidFill>
              <a:srgbClr val="51C4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(</a:t>
              </a:r>
              <a:r>
                <a:rPr kumimoji="1" lang="ja-JP" altLang="en-US" sz="1200" dirty="0" smtClean="0"/>
                <a:t>仮</a:t>
              </a:r>
              <a:r>
                <a:rPr kumimoji="1" lang="en-US" altLang="ja-JP" sz="1200" dirty="0" smtClean="0"/>
                <a:t>) </a:t>
              </a:r>
              <a:r>
                <a:rPr kumimoji="1" lang="ja-JP" altLang="en-US" sz="1200" dirty="0" smtClean="0"/>
                <a:t>知</a:t>
              </a:r>
              <a:r>
                <a:rPr kumimoji="1" lang="en-US" altLang="ja-JP" sz="1200" dirty="0" smtClean="0"/>
                <a:t>bit</a:t>
              </a:r>
              <a:endParaRPr kumimoji="1" lang="ja-JP" altLang="en-US" sz="1200" dirty="0"/>
            </a:p>
          </p:txBody>
        </p:sp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568" y="3048558"/>
              <a:ext cx="1838325" cy="2276475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263" y="2708920"/>
              <a:ext cx="260648" cy="260648"/>
            </a:xfrm>
            <a:prstGeom prst="rect">
              <a:avLst/>
            </a:prstGeom>
          </p:spPr>
        </p:pic>
        <p:sp>
          <p:nvSpPr>
            <p:cNvPr id="57" name="テキスト ボックス 56"/>
            <p:cNvSpPr txBox="1"/>
            <p:nvPr/>
          </p:nvSpPr>
          <p:spPr>
            <a:xfrm>
              <a:off x="996847" y="2646288"/>
              <a:ext cx="1239136" cy="2566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676F7B"/>
                  </a:solidFill>
                </a:rPr>
                <a:t>1204</a:t>
              </a:r>
              <a:r>
                <a:rPr kumimoji="1" lang="en-US" altLang="ja-JP" sz="1400" dirty="0" smtClean="0">
                  <a:solidFill>
                    <a:srgbClr val="BDC1C6"/>
                  </a:solidFill>
                </a:rPr>
                <a:t> </a:t>
              </a:r>
              <a:r>
                <a:rPr kumimoji="1" lang="en-US" altLang="ja-JP" sz="1400" dirty="0" err="1" smtClean="0">
                  <a:solidFill>
                    <a:srgbClr val="676F7B"/>
                  </a:solidFill>
                </a:rPr>
                <a:t>kvh</a:t>
              </a:r>
              <a:endParaRPr kumimoji="1" lang="ja-JP" altLang="en-US" sz="1400" dirty="0">
                <a:solidFill>
                  <a:srgbClr val="676F7B"/>
                </a:solidFill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186964" y="5247684"/>
              <a:ext cx="360040" cy="7200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 b="1" dirty="0" smtClean="0">
                  <a:solidFill>
                    <a:srgbClr val="17C3C3"/>
                  </a:solidFill>
                </a:rPr>
                <a:t>レポート</a:t>
              </a:r>
              <a:endParaRPr kumimoji="1" lang="ja-JP" altLang="en-US" sz="400" b="1" dirty="0">
                <a:solidFill>
                  <a:srgbClr val="17C3C3"/>
                </a:solidFill>
              </a:endParaRPr>
            </a:p>
          </p:txBody>
        </p:sp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5066174"/>
              <a:ext cx="214704" cy="176334"/>
            </a:xfrm>
            <a:prstGeom prst="rect">
              <a:avLst/>
            </a:prstGeom>
          </p:spPr>
        </p:pic>
        <p:sp>
          <p:nvSpPr>
            <p:cNvPr id="60" name="正方形/長方形 59"/>
            <p:cNvSpPr/>
            <p:nvPr/>
          </p:nvSpPr>
          <p:spPr>
            <a:xfrm>
              <a:off x="1616415" y="5254207"/>
              <a:ext cx="432048" cy="4778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 b="1" dirty="0" smtClean="0">
                  <a:solidFill>
                    <a:srgbClr val="17C3C3"/>
                  </a:solidFill>
                </a:rPr>
                <a:t>コミュニティ</a:t>
              </a:r>
              <a:endParaRPr kumimoji="1" lang="ja-JP" altLang="en-US" sz="400" b="1" dirty="0">
                <a:solidFill>
                  <a:srgbClr val="17C3C3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934935" y="2045203"/>
              <a:ext cx="1224136" cy="1440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smtClean="0">
                  <a:solidFill>
                    <a:srgbClr val="17C3C3"/>
                  </a:solidFill>
                </a:rPr>
                <a:t>2015/4/1</a:t>
              </a:r>
              <a:endParaRPr kumimoji="1" lang="ja-JP" altLang="en-US" sz="900" b="1" dirty="0">
                <a:solidFill>
                  <a:srgbClr val="17C3C3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961142" y="2033785"/>
              <a:ext cx="1224136" cy="1440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smtClean="0">
                  <a:solidFill>
                    <a:srgbClr val="17C3C3"/>
                  </a:solidFill>
                </a:rPr>
                <a:t>2015/4/1</a:t>
              </a:r>
              <a:endParaRPr kumimoji="1" lang="ja-JP" altLang="en-US" sz="900" b="1" dirty="0">
                <a:solidFill>
                  <a:srgbClr val="17C3C3"/>
                </a:solidFill>
              </a:endParaRPr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4680652" y="2105969"/>
            <a:ext cx="2908297" cy="3373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4737826" y="2389775"/>
            <a:ext cx="3239510" cy="2301759"/>
            <a:chOff x="4499992" y="1447856"/>
            <a:chExt cx="3599788" cy="2527412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5292080" y="2708920"/>
              <a:ext cx="1440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V="1">
              <a:off x="6012160" y="1982660"/>
              <a:ext cx="0" cy="1446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5112060" y="1447856"/>
              <a:ext cx="1800200" cy="473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難易度　</a:t>
              </a:r>
              <a:endParaRPr kumimoji="1" lang="en-US" altLang="ja-JP" sz="1100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endParaRPr>
            </a:p>
            <a:p>
              <a:pPr algn="ctr"/>
              <a:r>
                <a:rPr kumimoji="1" lang="en-US" altLang="ja-JP" sz="1100" b="1" dirty="0" smtClean="0">
                  <a:solidFill>
                    <a:srgbClr val="FF0000"/>
                  </a:solidFill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HELL</a:t>
              </a:r>
              <a:r>
                <a:rPr kumimoji="1" lang="en-US" altLang="ja-JP" sz="11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 </a:t>
              </a:r>
              <a:r>
                <a:rPr kumimoji="1" lang="ja-JP" altLang="en-US" sz="11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★★</a:t>
              </a:r>
              <a:r>
                <a:rPr lang="ja-JP" altLang="en-US" sz="11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★★★</a:t>
              </a:r>
              <a:r>
                <a:rPr kumimoji="1" lang="ja-JP" altLang="en-US" sz="11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 </a:t>
              </a:r>
              <a:endParaRPr kumimoji="1" lang="ja-JP" altLang="en-US" sz="1100" dirty="0">
                <a:latin typeface="AR P丸ゴシック体M" panose="020B0600010101010101" pitchFamily="50" charset="-128"/>
                <a:ea typeface="AR P丸ゴシック体M" panose="020B0600010101010101" pitchFamily="50" charset="-128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5580112" y="3502139"/>
              <a:ext cx="864095" cy="473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　</a:t>
              </a:r>
              <a:r>
                <a:rPr kumimoji="1" lang="en-US" altLang="ja-JP" sz="11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EASY </a:t>
              </a:r>
              <a:r>
                <a:rPr kumimoji="1" lang="ja-JP" altLang="en-US" sz="11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★</a:t>
              </a:r>
              <a:endParaRPr kumimoji="1" lang="ja-JP" altLang="en-US" sz="1100" dirty="0">
                <a:latin typeface="AR P丸ゴシック体M" panose="020B0600010101010101" pitchFamily="50" charset="-128"/>
                <a:ea typeface="AR P丸ゴシック体M" panose="020B0600010101010101" pitchFamily="50" charset="-128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6299580" y="2227093"/>
              <a:ext cx="1800200" cy="692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達成感</a:t>
              </a:r>
              <a:endParaRPr kumimoji="1" lang="en-US" altLang="ja-JP" sz="1200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endParaRPr>
            </a:p>
            <a:p>
              <a:pPr algn="ctr"/>
              <a:r>
                <a:rPr kumimoji="1" lang="ja-JP" altLang="en-US" sz="1200" dirty="0"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誰</a:t>
              </a:r>
              <a:r>
                <a:rPr kumimoji="1" lang="ja-JP" altLang="en-US" sz="12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か褒めて！</a:t>
              </a:r>
              <a:endParaRPr kumimoji="1" lang="en-US" altLang="ja-JP" sz="1200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endParaRPr>
            </a:p>
            <a:p>
              <a:pPr algn="ctr"/>
              <a:r>
                <a:rPr kumimoji="1" lang="ja-JP" altLang="en-US" sz="11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 </a:t>
              </a:r>
              <a:endParaRPr kumimoji="1" lang="ja-JP" altLang="en-US" sz="1100" dirty="0">
                <a:latin typeface="AR P丸ゴシック体M" panose="020B0600010101010101" pitchFamily="50" charset="-128"/>
                <a:ea typeface="AR P丸ゴシック体M" panose="020B0600010101010101" pitchFamily="50" charset="-128"/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6781056" y="2636912"/>
              <a:ext cx="792088" cy="473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  <a:sym typeface="Wingdings" panose="05000000000000000000" pitchFamily="2" charset="2"/>
                </a:rPr>
                <a:t></a:t>
              </a:r>
              <a:r>
                <a:rPr lang="en-US" altLang="ja-JP" sz="1100" dirty="0">
                  <a:latin typeface="AR P丸ゴシック体M" panose="020B0600010101010101" pitchFamily="50" charset="-128"/>
                  <a:ea typeface="AR P丸ゴシック体M" panose="020B0600010101010101" pitchFamily="50" charset="-128"/>
                  <a:sym typeface="Wingdings" panose="05000000000000000000" pitchFamily="2" charset="2"/>
                </a:rPr>
                <a:t> </a:t>
              </a:r>
              <a:r>
                <a:rPr lang="en-US" altLang="ja-JP" sz="11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  <a:sym typeface="Wingdings" panose="05000000000000000000" pitchFamily="2" charset="2"/>
                </a:rPr>
                <a:t></a:t>
              </a:r>
              <a:r>
                <a:rPr lang="en-US" altLang="ja-JP" sz="1100" dirty="0">
                  <a:latin typeface="AR P丸ゴシック体M" panose="020B0600010101010101" pitchFamily="50" charset="-128"/>
                  <a:ea typeface="AR P丸ゴシック体M" panose="020B0600010101010101" pitchFamily="50" charset="-128"/>
                  <a:sym typeface="Wingdings" panose="05000000000000000000" pitchFamily="2" charset="2"/>
                </a:rPr>
                <a:t> </a:t>
              </a:r>
              <a:endParaRPr kumimoji="1" lang="en-US" altLang="ja-JP" sz="1100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endParaRPr>
            </a:p>
            <a:p>
              <a:pPr algn="ctr"/>
              <a:r>
                <a:rPr kumimoji="1" lang="ja-JP" altLang="en-US" sz="11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 </a:t>
              </a:r>
              <a:endParaRPr kumimoji="1" lang="ja-JP" altLang="en-US" sz="1100" dirty="0">
                <a:latin typeface="AR P丸ゴシック体M" panose="020B0600010101010101" pitchFamily="50" charset="-128"/>
                <a:ea typeface="AR P丸ゴシック体M" panose="020B0600010101010101" pitchFamily="50" charset="-128"/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4499992" y="2574920"/>
              <a:ext cx="792088" cy="287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  <a:sym typeface="Wingdings" panose="05000000000000000000" pitchFamily="2" charset="2"/>
                </a:rPr>
                <a:t></a:t>
              </a:r>
              <a:r>
                <a:rPr lang="en-US" altLang="ja-JP" sz="1100" dirty="0">
                  <a:latin typeface="AR P丸ゴシック体M" panose="020B0600010101010101" pitchFamily="50" charset="-128"/>
                  <a:ea typeface="AR P丸ゴシック体M" panose="020B0600010101010101" pitchFamily="50" charset="-128"/>
                  <a:sym typeface="Wingdings" panose="05000000000000000000" pitchFamily="2" charset="2"/>
                </a:rPr>
                <a:t> </a:t>
              </a:r>
              <a:r>
                <a:rPr lang="en-US" altLang="ja-JP" sz="11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  <a:sym typeface="Wingdings" panose="05000000000000000000" pitchFamily="2" charset="2"/>
                </a:rPr>
                <a:t></a:t>
              </a:r>
              <a:r>
                <a:rPr lang="en-US" altLang="ja-JP" sz="1100" dirty="0">
                  <a:latin typeface="AR P丸ゴシック体M" panose="020B0600010101010101" pitchFamily="50" charset="-128"/>
                  <a:ea typeface="AR P丸ゴシック体M" panose="020B0600010101010101" pitchFamily="50" charset="-128"/>
                  <a:sym typeface="Wingdings" panose="05000000000000000000" pitchFamily="2" charset="2"/>
                </a:rPr>
                <a:t> </a:t>
              </a:r>
              <a:r>
                <a:rPr kumimoji="1" lang="ja-JP" altLang="en-US" sz="1100" dirty="0" smtClean="0">
                  <a:latin typeface="AR P丸ゴシック体M" panose="020B0600010101010101" pitchFamily="50" charset="-128"/>
                  <a:ea typeface="AR P丸ゴシック体M" panose="020B0600010101010101" pitchFamily="50" charset="-128"/>
                </a:rPr>
                <a:t> </a:t>
              </a:r>
              <a:endParaRPr kumimoji="1" lang="ja-JP" altLang="en-US" sz="1100" dirty="0">
                <a:latin typeface="AR P丸ゴシック体M" panose="020B0600010101010101" pitchFamily="50" charset="-128"/>
                <a:ea typeface="AR P丸ゴシック体M" panose="020B0600010101010101" pitchFamily="50" charset="-128"/>
              </a:endParaRPr>
            </a:p>
          </p:txBody>
        </p:sp>
      </p:grpSp>
      <p:sp>
        <p:nvSpPr>
          <p:cNvPr id="27" name="円/楕円 26"/>
          <p:cNvSpPr/>
          <p:nvPr/>
        </p:nvSpPr>
        <p:spPr>
          <a:xfrm>
            <a:off x="6237959" y="3275644"/>
            <a:ext cx="312035" cy="32030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48754" y="3057912"/>
            <a:ext cx="16200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残念感</a:t>
            </a:r>
            <a:endParaRPr kumimoji="1" lang="en-US" altLang="ja-JP" sz="1200" dirty="0" smtClean="0"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  <a:p>
            <a:pPr algn="ctr"/>
            <a:r>
              <a:rPr kumimoji="1" lang="ja-JP" altLang="en-US" sz="1200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やっちゃった</a:t>
            </a:r>
            <a:r>
              <a:rPr kumimoji="1" lang="ja-JP" altLang="en-US" sz="1200" dirty="0" err="1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。。</a:t>
            </a:r>
            <a:endParaRPr kumimoji="1" lang="en-US" altLang="ja-JP" sz="1200" dirty="0" smtClean="0"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  <a:p>
            <a:pPr algn="ctr"/>
            <a:r>
              <a:rPr kumimoji="1" lang="ja-JP" altLang="en-US" sz="1100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 </a:t>
            </a:r>
            <a:endParaRPr kumimoji="1" lang="ja-JP" altLang="en-US" sz="1100" dirty="0"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</p:txBody>
      </p:sp>
      <p:cxnSp>
        <p:nvCxnSpPr>
          <p:cNvPr id="4" name="直線矢印コネクタ 3"/>
          <p:cNvCxnSpPr/>
          <p:nvPr/>
        </p:nvCxnSpPr>
        <p:spPr bwMode="auto">
          <a:xfrm flipH="1">
            <a:off x="5709844" y="3547017"/>
            <a:ext cx="388807" cy="458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円弧 4"/>
          <p:cNvSpPr/>
          <p:nvPr/>
        </p:nvSpPr>
        <p:spPr bwMode="auto">
          <a:xfrm rot="5400000" flipV="1">
            <a:off x="5487693" y="2908210"/>
            <a:ext cx="1197087" cy="1230555"/>
          </a:xfrm>
          <a:prstGeom prst="arc">
            <a:avLst>
              <a:gd name="adj1" fmla="val 16200000"/>
              <a:gd name="adj2" fmla="val 2159999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9234" y="4122031"/>
            <a:ext cx="1324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中心からの距離で値を識別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7167321" y="2204864"/>
            <a:ext cx="810015" cy="502967"/>
          </a:xfrm>
          <a:prstGeom prst="wedgeRectCallout">
            <a:avLst>
              <a:gd name="adj1" fmla="val -137917"/>
              <a:gd name="adj2" fmla="val 998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質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×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量</a:t>
            </a:r>
            <a:endParaRPr kumimoji="0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44488" y="1052736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⑥生産性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軸評価入力</a:t>
            </a:r>
          </a:p>
        </p:txBody>
      </p:sp>
      <p:sp>
        <p:nvSpPr>
          <p:cNvPr id="39" name="四角形吹き出し 38"/>
          <p:cNvSpPr/>
          <p:nvPr/>
        </p:nvSpPr>
        <p:spPr bwMode="auto">
          <a:xfrm>
            <a:off x="7944028" y="3184349"/>
            <a:ext cx="1755135" cy="937642"/>
          </a:xfrm>
          <a:prstGeom prst="wedgeRectCallout">
            <a:avLst>
              <a:gd name="adj1" fmla="val -80374"/>
              <a:gd name="adj2" fmla="val 3154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登録済みの日付の場合は、評価値を○で表示。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再度別の場所をタップすると値変更される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6609184" y="5077767"/>
            <a:ext cx="904937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変更なし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四角形吹き出し 40"/>
          <p:cNvSpPr/>
          <p:nvPr/>
        </p:nvSpPr>
        <p:spPr bwMode="auto">
          <a:xfrm>
            <a:off x="7944028" y="4441235"/>
            <a:ext cx="1755135" cy="937642"/>
          </a:xfrm>
          <a:prstGeom prst="wedgeRectCallout">
            <a:avLst>
              <a:gd name="adj1" fmla="val -80374"/>
              <a:gd name="adj2" fmla="val 3154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変更なしのばあいはタップ</a:t>
            </a:r>
          </a:p>
        </p:txBody>
      </p:sp>
      <p:sp>
        <p:nvSpPr>
          <p:cNvPr id="42" name="右矢印 41"/>
          <p:cNvSpPr/>
          <p:nvPr/>
        </p:nvSpPr>
        <p:spPr bwMode="auto">
          <a:xfrm>
            <a:off x="7617296" y="5494265"/>
            <a:ext cx="889433" cy="502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8553400" y="5445224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⑦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生産性問診入力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4736975" y="2060848"/>
            <a:ext cx="2307045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今日の生産性はどうでしたか？</a:t>
            </a: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151630" y="1579350"/>
            <a:ext cx="451152" cy="2364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円/楕円 1"/>
          <p:cNvSpPr/>
          <p:nvPr/>
        </p:nvSpPr>
        <p:spPr bwMode="auto">
          <a:xfrm>
            <a:off x="1534298" y="5024701"/>
            <a:ext cx="1828800" cy="1828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何を押せば⑦に行くのですか？</a:t>
            </a:r>
          </a:p>
        </p:txBody>
      </p:sp>
    </p:spTree>
    <p:extLst>
      <p:ext uri="{BB962C8B-B14F-4D97-AF65-F5344CB8AC3E}">
        <p14:creationId xmlns:p14="http://schemas.microsoft.com/office/powerpoint/2010/main" val="18956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画面定義</a:t>
            </a:r>
            <a:r>
              <a:rPr lang="zh-TW" altLang="en-US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⑦生産性問診入力⑫登録</a:t>
            </a:r>
            <a:r>
              <a:rPr lang="zh-TW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完了</a:t>
            </a:r>
            <a:endParaRPr lang="zh-TW" altLang="en-US" sz="24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44488" y="1052736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⑦生産性問診入力</a:t>
            </a: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072680" y="908720"/>
            <a:ext cx="3456384" cy="5472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96" y="5877272"/>
            <a:ext cx="2980680" cy="471627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325" y="944910"/>
            <a:ext cx="3302759" cy="539874"/>
          </a:xfrm>
          <a:prstGeom prst="rect">
            <a:avLst/>
          </a:prstGeom>
        </p:spPr>
      </p:pic>
      <p:sp>
        <p:nvSpPr>
          <p:cNvPr id="45" name="正方形/長方形 44"/>
          <p:cNvSpPr/>
          <p:nvPr/>
        </p:nvSpPr>
        <p:spPr bwMode="auto">
          <a:xfrm>
            <a:off x="2216696" y="1556792"/>
            <a:ext cx="316835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該当するものを選んでください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696" y="1988840"/>
            <a:ext cx="3115448" cy="2160240"/>
          </a:xfrm>
          <a:prstGeom prst="rect">
            <a:avLst/>
          </a:prstGeom>
        </p:spPr>
      </p:pic>
      <p:sp>
        <p:nvSpPr>
          <p:cNvPr id="48" name="正方形/長方形 47"/>
          <p:cNvSpPr/>
          <p:nvPr/>
        </p:nvSpPr>
        <p:spPr bwMode="auto">
          <a:xfrm>
            <a:off x="2288704" y="4869160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診断を実行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2288704" y="5332389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生産性評価に戻る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933896" y="1196752"/>
            <a:ext cx="451152" cy="2364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5938416" y="908720"/>
            <a:ext cx="3456384" cy="5472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432" y="5877272"/>
            <a:ext cx="2980680" cy="471627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061" y="944910"/>
            <a:ext cx="3302759" cy="539874"/>
          </a:xfrm>
          <a:prstGeom prst="rect">
            <a:avLst/>
          </a:prstGeom>
        </p:spPr>
      </p:pic>
      <p:sp>
        <p:nvSpPr>
          <p:cNvPr id="72" name="正方形/長方形 71"/>
          <p:cNvSpPr/>
          <p:nvPr/>
        </p:nvSpPr>
        <p:spPr bwMode="auto">
          <a:xfrm>
            <a:off x="8799632" y="1196752"/>
            <a:ext cx="451152" cy="2364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 bwMode="auto">
          <a:xfrm>
            <a:off x="6376876" y="2225286"/>
            <a:ext cx="2647128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診断が完了しました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あなたの今日の生産性は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1234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0" lang="en-US" altLang="ja-JP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kvh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です！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絶好調！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ノーストレスの達人です！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344488" y="1988840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⑫登録完了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 bwMode="auto">
          <a:xfrm>
            <a:off x="7751406" y="927512"/>
            <a:ext cx="1755135" cy="574670"/>
          </a:xfrm>
          <a:prstGeom prst="wedgeRectCallout">
            <a:avLst>
              <a:gd name="adj1" fmla="val -21660"/>
              <a:gd name="adj2" fmla="val 14454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タップすると閉じて①ダッシュボードに遷移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2216696" y="4329100"/>
            <a:ext cx="316835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歩数　</a:t>
            </a:r>
            <a:r>
              <a:rPr kumimoji="0" lang="ja-JP" altLang="en-US" sz="12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↑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アクティブな時間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0" lang="ja-JP" altLang="en-US" sz="12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睡眠時間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0" lang="ja-JP" altLang="en-US" sz="1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↓</a:t>
            </a:r>
          </a:p>
        </p:txBody>
      </p:sp>
      <p:sp>
        <p:nvSpPr>
          <p:cNvPr id="26" name="四角形吹き出し 25"/>
          <p:cNvSpPr/>
          <p:nvPr/>
        </p:nvSpPr>
        <p:spPr bwMode="auto">
          <a:xfrm>
            <a:off x="173529" y="3683918"/>
            <a:ext cx="1755135" cy="1005222"/>
          </a:xfrm>
          <a:prstGeom prst="wedgeRectCallout">
            <a:avLst>
              <a:gd name="adj1" fmla="val 64303"/>
              <a:gd name="adj2" fmla="val 307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前日比較を矢印で表現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増加　</a:t>
            </a:r>
            <a:r>
              <a:rPr lang="ja-JP" altLang="en-US" sz="1200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↑</a:t>
            </a:r>
            <a:endParaRPr lang="en-US" altLang="ja-JP" sz="1200" dirty="0" smtClean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同じ　</a:t>
            </a:r>
            <a:r>
              <a:rPr kumimoji="0" lang="ja-JP" altLang="en-US" sz="12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endParaRPr kumimoji="0" lang="en-US" altLang="ja-JP" sz="12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現象　</a:t>
            </a:r>
            <a:r>
              <a:rPr lang="ja-JP" altLang="en-US" sz="12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4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画面定義④週間</a:t>
            </a: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履歴カレンダー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44488" y="1052736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④週間履歴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カレンダー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05" y="1637503"/>
            <a:ext cx="2529031" cy="414372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905" y="1623273"/>
            <a:ext cx="2529031" cy="447545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4813360" y="1804613"/>
            <a:ext cx="1092121" cy="234830"/>
          </a:xfrm>
          <a:prstGeom prst="rect">
            <a:avLst/>
          </a:prstGeom>
          <a:solidFill>
            <a:srgbClr val="17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仕事</a:t>
            </a:r>
            <a:endParaRPr kumimoji="1" lang="ja-JP" altLang="en-US" sz="1400" dirty="0"/>
          </a:p>
        </p:txBody>
      </p:sp>
      <p:sp>
        <p:nvSpPr>
          <p:cNvPr id="24" name="正方形/長方形 23"/>
          <p:cNvSpPr/>
          <p:nvPr/>
        </p:nvSpPr>
        <p:spPr>
          <a:xfrm>
            <a:off x="4125200" y="1835747"/>
            <a:ext cx="702078" cy="228622"/>
          </a:xfrm>
          <a:prstGeom prst="rect">
            <a:avLst/>
          </a:prstGeom>
          <a:solidFill>
            <a:srgbClr val="17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rgbClr val="BFE9E8"/>
                </a:solidFill>
              </a:rPr>
              <a:t>&lt;</a:t>
            </a:r>
            <a:r>
              <a:rPr kumimoji="1" lang="ja-JP" altLang="en-US" sz="1100" dirty="0" smtClean="0">
                <a:solidFill>
                  <a:srgbClr val="BFE9E8"/>
                </a:solidFill>
              </a:rPr>
              <a:t>　戻る</a:t>
            </a:r>
            <a:endParaRPr kumimoji="1" lang="ja-JP" altLang="en-US" sz="1100" dirty="0">
              <a:solidFill>
                <a:srgbClr val="BFE9E8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907774" y="1811012"/>
            <a:ext cx="702078" cy="228622"/>
          </a:xfrm>
          <a:prstGeom prst="rect">
            <a:avLst/>
          </a:prstGeom>
          <a:solidFill>
            <a:srgbClr val="17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BFE9E8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087493" y="2358864"/>
            <a:ext cx="2597275" cy="2527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 smtClean="0"/>
              <a:t>本日の</a:t>
            </a:r>
            <a:r>
              <a:rPr kumimoji="1" lang="ja-JP" altLang="en-US" sz="1050" dirty="0"/>
              <a:t>生産性</a:t>
            </a:r>
            <a:r>
              <a:rPr kumimoji="1" lang="ja-JP" altLang="en-US" sz="1050" b="1" dirty="0" smtClean="0"/>
              <a:t>　 </a:t>
            </a:r>
            <a:r>
              <a:rPr kumimoji="1" lang="en-US" altLang="ja-JP" sz="1050" b="1" dirty="0" smtClean="0"/>
              <a:t>52 </a:t>
            </a:r>
            <a:r>
              <a:rPr kumimoji="1" lang="en-US" altLang="ja-JP" sz="1050" b="1" dirty="0" err="1" smtClean="0"/>
              <a:t>kvh</a:t>
            </a:r>
            <a:endParaRPr kumimoji="1" lang="ja-JP" altLang="en-US" sz="1050" b="1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08" y="2422093"/>
            <a:ext cx="154957" cy="143037"/>
          </a:xfrm>
          <a:prstGeom prst="rect">
            <a:avLst/>
          </a:prstGeom>
        </p:spPr>
      </p:pic>
      <p:sp>
        <p:nvSpPr>
          <p:cNvPr id="28" name="角丸四角形 27"/>
          <p:cNvSpPr/>
          <p:nvPr/>
        </p:nvSpPr>
        <p:spPr>
          <a:xfrm>
            <a:off x="4620729" y="3113135"/>
            <a:ext cx="166712" cy="439717"/>
          </a:xfrm>
          <a:prstGeom prst="roundRect">
            <a:avLst/>
          </a:prstGeom>
          <a:solidFill>
            <a:srgbClr val="BF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4622341" y="4106598"/>
            <a:ext cx="165100" cy="4397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4953000" y="3570604"/>
            <a:ext cx="156017" cy="722493"/>
          </a:xfrm>
          <a:prstGeom prst="roundRect">
            <a:avLst/>
          </a:prstGeom>
          <a:solidFill>
            <a:srgbClr val="BF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4953000" y="2932571"/>
            <a:ext cx="165100" cy="4397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4905" y="5455917"/>
            <a:ext cx="2529031" cy="340655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>
            <a:off x="4094448" y="4839278"/>
            <a:ext cx="2529488" cy="605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 smtClean="0"/>
              <a:t>運動の時間</a:t>
            </a:r>
            <a:r>
              <a:rPr kumimoji="1" lang="en-US" altLang="ja-JP" sz="800" dirty="0" smtClean="0"/>
              <a:t>:</a:t>
            </a:r>
            <a:r>
              <a:rPr lang="en-US" altLang="ja-JP" sz="800" b="1" dirty="0">
                <a:solidFill>
                  <a:schemeClr val="accent3"/>
                </a:solidFill>
              </a:rPr>
              <a:t>2</a:t>
            </a:r>
            <a:r>
              <a:rPr kumimoji="1" lang="ja-JP" altLang="en-US" sz="800" b="1" dirty="0" smtClean="0">
                <a:solidFill>
                  <a:schemeClr val="accent3"/>
                </a:solidFill>
              </a:rPr>
              <a:t>時間</a:t>
            </a:r>
            <a:endParaRPr kumimoji="1" lang="en-US" altLang="ja-JP" sz="800" b="1" dirty="0" smtClean="0">
              <a:solidFill>
                <a:schemeClr val="accent3"/>
              </a:solidFill>
            </a:endParaRPr>
          </a:p>
          <a:p>
            <a:r>
              <a:rPr kumimoji="1" lang="ja-JP" altLang="en-US" sz="800" dirty="0" smtClean="0"/>
              <a:t>仕事の時間</a:t>
            </a:r>
            <a:r>
              <a:rPr kumimoji="1" lang="en-US" altLang="ja-JP" sz="800" dirty="0" smtClean="0"/>
              <a:t>:</a:t>
            </a:r>
            <a:r>
              <a:rPr lang="en-US" altLang="ja-JP" sz="800" b="1" dirty="0" smtClean="0">
                <a:solidFill>
                  <a:schemeClr val="accent3"/>
                </a:solidFill>
              </a:rPr>
              <a:t>4</a:t>
            </a:r>
            <a:r>
              <a:rPr lang="ja-JP" altLang="en-US" sz="800" b="1" dirty="0" smtClean="0">
                <a:solidFill>
                  <a:schemeClr val="accent3"/>
                </a:solidFill>
              </a:rPr>
              <a:t>時間</a:t>
            </a:r>
            <a:endParaRPr kumimoji="1" lang="en-US" altLang="ja-JP" sz="800" b="1" dirty="0" smtClean="0">
              <a:solidFill>
                <a:schemeClr val="accent3"/>
              </a:solidFill>
            </a:endParaRPr>
          </a:p>
          <a:p>
            <a:r>
              <a:rPr kumimoji="1" lang="ja-JP" altLang="en-US" sz="800" dirty="0" smtClean="0"/>
              <a:t>睡眠時間：</a:t>
            </a:r>
            <a:r>
              <a:rPr kumimoji="1" lang="en-US" altLang="ja-JP" sz="800" b="1" dirty="0" smtClean="0">
                <a:solidFill>
                  <a:schemeClr val="accent3"/>
                </a:solidFill>
              </a:rPr>
              <a:t>7</a:t>
            </a:r>
            <a:r>
              <a:rPr kumimoji="1" lang="ja-JP" altLang="en-US" sz="800" b="1" dirty="0" smtClean="0">
                <a:solidFill>
                  <a:schemeClr val="accent3"/>
                </a:solidFill>
              </a:rPr>
              <a:t>時間</a:t>
            </a:r>
            <a:endParaRPr kumimoji="1" lang="ja-JP" altLang="en-US" sz="800" b="1" dirty="0">
              <a:solidFill>
                <a:schemeClr val="accent3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4043408" y="5108762"/>
            <a:ext cx="834191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877599" y="5108762"/>
            <a:ext cx="834191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週間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四角形吹き出し 37"/>
          <p:cNvSpPr/>
          <p:nvPr/>
        </p:nvSpPr>
        <p:spPr bwMode="auto">
          <a:xfrm>
            <a:off x="2072680" y="5085184"/>
            <a:ext cx="1755135" cy="576064"/>
          </a:xfrm>
          <a:prstGeom prst="wedgeRectCallout">
            <a:avLst>
              <a:gd name="adj1" fmla="val 61036"/>
              <a:gd name="adj2" fmla="val -250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初期表示は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日が選択されている。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週間をタップすると④に遷移</a:t>
            </a:r>
          </a:p>
        </p:txBody>
      </p:sp>
      <p:sp>
        <p:nvSpPr>
          <p:cNvPr id="39" name="四角形吹き出し 38"/>
          <p:cNvSpPr/>
          <p:nvPr/>
        </p:nvSpPr>
        <p:spPr bwMode="auto">
          <a:xfrm>
            <a:off x="2072680" y="3084256"/>
            <a:ext cx="1755135" cy="576064"/>
          </a:xfrm>
          <a:prstGeom prst="wedgeRectCallout">
            <a:avLst>
              <a:gd name="adj1" fmla="val 61036"/>
              <a:gd name="adj2" fmla="val -250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色はアクティビティ設定画面で設定</a:t>
            </a:r>
          </a:p>
        </p:txBody>
      </p:sp>
      <p:sp>
        <p:nvSpPr>
          <p:cNvPr id="40" name="四角形吹き出し 39"/>
          <p:cNvSpPr/>
          <p:nvPr/>
        </p:nvSpPr>
        <p:spPr bwMode="auto">
          <a:xfrm>
            <a:off x="2072680" y="2277098"/>
            <a:ext cx="1755135" cy="576064"/>
          </a:xfrm>
          <a:prstGeom prst="wedgeRectCallout">
            <a:avLst>
              <a:gd name="adj1" fmla="val 61036"/>
              <a:gd name="adj2" fmla="val -250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本日の生産性を表示</a:t>
            </a:r>
          </a:p>
        </p:txBody>
      </p:sp>
      <p:sp>
        <p:nvSpPr>
          <p:cNvPr id="41" name="四角形吹き出し 40"/>
          <p:cNvSpPr/>
          <p:nvPr/>
        </p:nvSpPr>
        <p:spPr bwMode="auto">
          <a:xfrm>
            <a:off x="2072680" y="1052736"/>
            <a:ext cx="1755135" cy="1144956"/>
          </a:xfrm>
          <a:prstGeom prst="wedgeRectCallout">
            <a:avLst>
              <a:gd name="adj1" fmla="val 61863"/>
              <a:gd name="adj2" fmla="val 404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本日を含む週を日曜始まりで表示（週始まりはアカウント設定）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右と左で前後の週に遷移</a:t>
            </a: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4877599" y="1725931"/>
            <a:ext cx="834191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四角形吹き出し 45"/>
          <p:cNvSpPr/>
          <p:nvPr/>
        </p:nvSpPr>
        <p:spPr bwMode="auto">
          <a:xfrm>
            <a:off x="2072680" y="4038424"/>
            <a:ext cx="1755135" cy="576064"/>
          </a:xfrm>
          <a:prstGeom prst="wedgeRectCallout">
            <a:avLst>
              <a:gd name="adj1" fmla="val 61036"/>
              <a:gd name="adj2" fmla="val -250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ピンチインアウトの伸縮はさせない</a:t>
            </a:r>
          </a:p>
        </p:txBody>
      </p:sp>
      <p:sp>
        <p:nvSpPr>
          <p:cNvPr id="2" name="角丸四角形 1"/>
          <p:cNvSpPr/>
          <p:nvPr/>
        </p:nvSpPr>
        <p:spPr bwMode="auto">
          <a:xfrm>
            <a:off x="5847576" y="2652152"/>
            <a:ext cx="302552" cy="21558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7" name="四角形吹き出し 36"/>
          <p:cNvSpPr/>
          <p:nvPr/>
        </p:nvSpPr>
        <p:spPr bwMode="auto">
          <a:xfrm>
            <a:off x="6899110" y="2277097"/>
            <a:ext cx="2302362" cy="1275755"/>
          </a:xfrm>
          <a:prstGeom prst="wedgeRectCallout">
            <a:avLst>
              <a:gd name="adj1" fmla="val -89793"/>
              <a:gd name="adj2" fmla="val 458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タップした日付の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日画面に遷移する。アクティビティ単位での遷移はしない。例えば水色の枠内であればどこをタップしても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27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日の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日画面に遷移する</a:t>
            </a:r>
          </a:p>
        </p:txBody>
      </p:sp>
    </p:spTree>
    <p:extLst>
      <p:ext uri="{BB962C8B-B14F-4D97-AF65-F5344CB8AC3E}">
        <p14:creationId xmlns:p14="http://schemas.microsoft.com/office/powerpoint/2010/main" val="273628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定義⑯レポート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44488" y="1052736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⑯レポート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2072680" y="908720"/>
            <a:ext cx="3456384" cy="5472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96" y="5877272"/>
            <a:ext cx="2980680" cy="471627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168" y="944910"/>
            <a:ext cx="3302759" cy="53987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264" y="1526312"/>
            <a:ext cx="3279235" cy="2124050"/>
          </a:xfrm>
          <a:prstGeom prst="rect">
            <a:avLst/>
          </a:prstGeom>
        </p:spPr>
      </p:pic>
      <p:sp>
        <p:nvSpPr>
          <p:cNvPr id="47" name="正方形/長方形 46"/>
          <p:cNvSpPr/>
          <p:nvPr/>
        </p:nvSpPr>
        <p:spPr bwMode="auto">
          <a:xfrm>
            <a:off x="2186216" y="3715919"/>
            <a:ext cx="2592288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歩数</a:t>
            </a:r>
            <a:r>
              <a:rPr lang="en-US" altLang="ja-JP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×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生産性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4443945" y="3738576"/>
            <a:ext cx="308145" cy="3674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0" dirty="0">
                <a:latin typeface="+mj-ea"/>
                <a:ea typeface="+mj-ea"/>
                <a:cs typeface="メイリオ" panose="020B0604030504040204" pitchFamily="50" charset="-128"/>
                <a:sym typeface="Wingdings" panose="05000000000000000000" pitchFamily="2" charset="2"/>
              </a:rPr>
              <a:t></a:t>
            </a:r>
            <a:endParaRPr lang="en-US" altLang="ja-JP" sz="1400" b="0" dirty="0" smtClean="0">
              <a:latin typeface="+mj-ea"/>
              <a:ea typeface="+mj-ea"/>
              <a:cs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2186216" y="4128690"/>
            <a:ext cx="2592288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睡眠</a:t>
            </a:r>
            <a:r>
              <a:rPr lang="ja-JP" altLang="en-US" sz="1200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時間</a:t>
            </a:r>
            <a:r>
              <a:rPr lang="en-US" altLang="ja-JP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×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生産性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2186216" y="4541461"/>
            <a:ext cx="2592288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アクティブな時間</a:t>
            </a:r>
            <a:r>
              <a:rPr lang="en-US" altLang="ja-JP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×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生産性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2186216" y="4980128"/>
            <a:ext cx="2592288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歩数</a:t>
            </a:r>
            <a:r>
              <a:rPr lang="en-US" altLang="ja-JP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×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生産性ランク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2186216" y="5392899"/>
            <a:ext cx="2592288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睡眠</a:t>
            </a:r>
            <a:r>
              <a:rPr lang="ja-JP" altLang="en-US" sz="1200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時間</a:t>
            </a:r>
            <a:r>
              <a:rPr lang="en-US" altLang="ja-JP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×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生産性ランク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四角形吹き出し 55"/>
          <p:cNvSpPr/>
          <p:nvPr/>
        </p:nvSpPr>
        <p:spPr bwMode="auto">
          <a:xfrm>
            <a:off x="128464" y="2277098"/>
            <a:ext cx="1755135" cy="576064"/>
          </a:xfrm>
          <a:prstGeom prst="wedgeRectCallout">
            <a:avLst>
              <a:gd name="adj1" fmla="val 61036"/>
              <a:gd name="adj2" fmla="val -250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下のレポート一覧でチェックをつけているものが初期表示</a:t>
            </a:r>
          </a:p>
        </p:txBody>
      </p:sp>
      <p:sp>
        <p:nvSpPr>
          <p:cNvPr id="57" name="四角形吹き出し 56"/>
          <p:cNvSpPr/>
          <p:nvPr/>
        </p:nvSpPr>
        <p:spPr bwMode="auto">
          <a:xfrm>
            <a:off x="128464" y="3840658"/>
            <a:ext cx="1755135" cy="576064"/>
          </a:xfrm>
          <a:prstGeom prst="wedgeRectCallout">
            <a:avLst>
              <a:gd name="adj1" fmla="val 61036"/>
              <a:gd name="adj2" fmla="val -250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レポート一覧を表示。下にスクロール</a:t>
            </a: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4854704" y="1124744"/>
            <a:ext cx="534536" cy="3360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5726584" y="908720"/>
            <a:ext cx="3456384" cy="5472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600" y="5877272"/>
            <a:ext cx="2980680" cy="471627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072" y="944910"/>
            <a:ext cx="3302759" cy="539874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 bwMode="auto">
          <a:xfrm>
            <a:off x="8508608" y="1124744"/>
            <a:ext cx="534536" cy="3360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 bwMode="auto">
          <a:xfrm>
            <a:off x="5857280" y="1549375"/>
            <a:ext cx="2592288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睡眠時間</a:t>
            </a:r>
            <a:r>
              <a:rPr lang="en-US" altLang="ja-JP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×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生産性ランク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5857280" y="2321805"/>
            <a:ext cx="2592288" cy="7349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・・・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5857280" y="2872046"/>
            <a:ext cx="2592288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あなたの業種で比較　購入</a:t>
            </a:r>
            <a:r>
              <a:rPr lang="en-US" altLang="ja-JP" sz="12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200</a:t>
            </a:r>
            <a:r>
              <a:rPr lang="ja-JP" altLang="en-US" sz="12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</a:t>
            </a:r>
            <a:endParaRPr lang="en-US" altLang="ja-JP" sz="1200" b="0" dirty="0" smtClean="0">
              <a:solidFill>
                <a:schemeClr val="accent6">
                  <a:lumMod val="60000"/>
                  <a:lumOff val="4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5857280" y="3277567"/>
            <a:ext cx="2592288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あなたの年代で比較　購入</a:t>
            </a:r>
            <a:r>
              <a:rPr lang="en-US" altLang="ja-JP" sz="12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200</a:t>
            </a:r>
            <a:r>
              <a:rPr lang="ja-JP" altLang="en-US" sz="12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</a:t>
            </a:r>
            <a:endParaRPr lang="en-US" altLang="ja-JP" sz="1200" b="0" dirty="0" smtClean="0">
              <a:solidFill>
                <a:schemeClr val="accent6">
                  <a:lumMod val="60000"/>
                  <a:lumOff val="4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四角形吹き出し 67"/>
          <p:cNvSpPr/>
          <p:nvPr/>
        </p:nvSpPr>
        <p:spPr bwMode="auto">
          <a:xfrm>
            <a:off x="8022401" y="2060848"/>
            <a:ext cx="1755135" cy="576064"/>
          </a:xfrm>
          <a:prstGeom prst="wedgeRectCallout">
            <a:avLst>
              <a:gd name="adj1" fmla="val -61396"/>
              <a:gd name="adj2" fmla="val -329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スクロール後の画面</a:t>
            </a:r>
          </a:p>
        </p:txBody>
      </p:sp>
      <p:sp>
        <p:nvSpPr>
          <p:cNvPr id="69" name="四角形吹き出し 68"/>
          <p:cNvSpPr/>
          <p:nvPr/>
        </p:nvSpPr>
        <p:spPr bwMode="auto">
          <a:xfrm>
            <a:off x="8022401" y="3907869"/>
            <a:ext cx="1755135" cy="576064"/>
          </a:xfrm>
          <a:prstGeom prst="wedgeRectCallout">
            <a:avLst>
              <a:gd name="adj1" fmla="val -41425"/>
              <a:gd name="adj2" fmla="val -779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有料レポートを見たくなったら購入ボタンをタップ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76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定義　通知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3224808" y="908720"/>
            <a:ext cx="3456384" cy="5472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3224808" y="908720"/>
            <a:ext cx="3456384" cy="50524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今日の生産性はいかがでしたか？</a:t>
            </a:r>
          </a:p>
        </p:txBody>
      </p:sp>
      <p:sp>
        <p:nvSpPr>
          <p:cNvPr id="31" name="四角形吹き出し 30"/>
          <p:cNvSpPr/>
          <p:nvPr/>
        </p:nvSpPr>
        <p:spPr bwMode="auto">
          <a:xfrm>
            <a:off x="1037625" y="1196752"/>
            <a:ext cx="1755135" cy="2016224"/>
          </a:xfrm>
          <a:prstGeom prst="wedgeRectCallout">
            <a:avLst>
              <a:gd name="adj1" fmla="val 61036"/>
              <a:gd name="adj2" fmla="val -250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アカウント設定した時間（例えば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18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時）に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iOS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の通知でリマインド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通知が消える前にタップすればそのままアプリ起動。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消えた後は普通にホーム画面からアプリ起動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3395112" y="1556792"/>
            <a:ext cx="64807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4222264" y="1556792"/>
            <a:ext cx="64807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5049416" y="1556792"/>
            <a:ext cx="64807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876568" y="1556792"/>
            <a:ext cx="64807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395112" y="2291710"/>
            <a:ext cx="64807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4222264" y="2291710"/>
            <a:ext cx="64807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5049416" y="2291710"/>
            <a:ext cx="64807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5876568" y="2291710"/>
            <a:ext cx="64807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3395112" y="3025537"/>
            <a:ext cx="64807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4222264" y="3025537"/>
            <a:ext cx="64807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5049416" y="3025537"/>
            <a:ext cx="64807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876568" y="3025537"/>
            <a:ext cx="64807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3395112" y="3759364"/>
            <a:ext cx="64807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222264" y="3759364"/>
            <a:ext cx="64807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5049416" y="3759364"/>
            <a:ext cx="64807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876568" y="3759364"/>
            <a:ext cx="64807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四角形吹き出し 23"/>
          <p:cNvSpPr/>
          <p:nvPr/>
        </p:nvSpPr>
        <p:spPr bwMode="auto">
          <a:xfrm>
            <a:off x="1037625" y="3856241"/>
            <a:ext cx="1755135" cy="2016224"/>
          </a:xfrm>
          <a:prstGeom prst="wedgeRectCallout">
            <a:avLst>
              <a:gd name="adj1" fmla="val 61036"/>
              <a:gd name="adj2" fmla="val -2505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回以上は設定できない（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回まで）よう制御する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905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定義　⑰アカウント設定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3224808" y="908720"/>
            <a:ext cx="3456384" cy="5472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352" y="5877272"/>
            <a:ext cx="2980680" cy="471627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824" y="944910"/>
            <a:ext cx="3302759" cy="539874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 bwMode="auto">
          <a:xfrm>
            <a:off x="3368824" y="2053431"/>
            <a:ext cx="2592288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368824" y="2521297"/>
            <a:ext cx="2592288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詳細設定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368824" y="1585565"/>
            <a:ext cx="2592288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プロフィール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113240" y="1585565"/>
            <a:ext cx="2592288" cy="33556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プロフィール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・生年月日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・性別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・業種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・働き方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・仕事の特性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・地域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・国籍</a:t>
            </a:r>
            <a:endParaRPr lang="en-US" altLang="ja-JP" sz="1200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・子供の有無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・生産性目標（</a:t>
            </a:r>
            <a:r>
              <a:rPr lang="en-US" altLang="ja-JP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80kvh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・月間入力率（</a:t>
            </a:r>
            <a:r>
              <a:rPr lang="en-US" altLang="ja-JP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80%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詳細設定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・通知時刻　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日何回でも設定可能とする）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3368824" y="2989163"/>
            <a:ext cx="2592288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ヘルプ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880533" y="2924944"/>
            <a:ext cx="2200259" cy="12241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ヘルプは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など管理者で更新できればいい。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1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12EA-A65B-4848-A28A-76D8E5CC9379}" type="slidenum">
              <a:rPr lang="en-US" altLang="ja-JP" smtClean="0"/>
              <a:pPr/>
              <a:t>18</a:t>
            </a:fld>
            <a:endParaRPr lang="en-US" altLang="ja-JP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定義　⑨ダッシュボード編集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344488" y="1052736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⑨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ダッシュ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ボード編集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四角形吹き出し 5"/>
          <p:cNvSpPr/>
          <p:nvPr/>
        </p:nvSpPr>
        <p:spPr bwMode="auto">
          <a:xfrm>
            <a:off x="6537176" y="1196752"/>
            <a:ext cx="1755135" cy="937642"/>
          </a:xfrm>
          <a:prstGeom prst="wedgeRectCallout">
            <a:avLst>
              <a:gd name="adj1" fmla="val -49777"/>
              <a:gd name="adj2" fmla="val 981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並べ替え設定</a:t>
            </a: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1280592" y="2131318"/>
            <a:ext cx="1755135" cy="937642"/>
          </a:xfrm>
          <a:prstGeom prst="wedgeRectCallout">
            <a:avLst>
              <a:gd name="adj1" fmla="val 61367"/>
              <a:gd name="adj2" fmla="val 525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表示、非表示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16" y="844290"/>
            <a:ext cx="3148584" cy="553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画面遷移図</a:t>
            </a:r>
            <a:endParaRPr lang="en-US" altLang="ja-JP" sz="24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1479291" y="836712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①ダッシュボード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936235" y="836712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②週次履歴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グラフ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393178" y="836712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日次履歴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カレンダー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5850122" y="836712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④週間履歴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カレンダー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850122" y="1628800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⑤アクティビティ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選択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850122" y="4221088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⑥生産性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軸評価入力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287100" y="4221088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⑦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生産性問診入力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2936235" y="4221088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⑧週次履歴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問診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582808" y="5733256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⑯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レポート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2936235" y="5733256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#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コミュニティ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266488" y="5733256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⑰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アカウント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設定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1479291" y="2132856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⑨ダッシュボード編集</a:t>
            </a:r>
          </a:p>
        </p:txBody>
      </p:sp>
      <p:cxnSp>
        <p:nvCxnSpPr>
          <p:cNvPr id="6" name="直線矢印コネクタ 5"/>
          <p:cNvCxnSpPr>
            <a:stCxn id="2" idx="3"/>
            <a:endCxn id="21" idx="1"/>
          </p:cNvCxnSpPr>
          <p:nvPr/>
        </p:nvCxnSpPr>
        <p:spPr bwMode="auto">
          <a:xfrm>
            <a:off x="2619508" y="1196752"/>
            <a:ext cx="31672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5" name="直線矢印コネクタ 34"/>
          <p:cNvCxnSpPr>
            <a:stCxn id="21" idx="3"/>
            <a:endCxn id="22" idx="1"/>
          </p:cNvCxnSpPr>
          <p:nvPr/>
        </p:nvCxnSpPr>
        <p:spPr bwMode="auto">
          <a:xfrm>
            <a:off x="4076451" y="1196752"/>
            <a:ext cx="31672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8" name="直線矢印コネクタ 37"/>
          <p:cNvCxnSpPr>
            <a:stCxn id="22" idx="3"/>
            <a:endCxn id="23" idx="1"/>
          </p:cNvCxnSpPr>
          <p:nvPr/>
        </p:nvCxnSpPr>
        <p:spPr bwMode="auto">
          <a:xfrm>
            <a:off x="5533395" y="1196752"/>
            <a:ext cx="31672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1" name="直線矢印コネクタ 40"/>
          <p:cNvCxnSpPr>
            <a:stCxn id="22" idx="3"/>
            <a:endCxn id="24" idx="1"/>
          </p:cNvCxnSpPr>
          <p:nvPr/>
        </p:nvCxnSpPr>
        <p:spPr bwMode="auto">
          <a:xfrm>
            <a:off x="5533395" y="1196752"/>
            <a:ext cx="316727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4" name="直線矢印コネクタ 43"/>
          <p:cNvCxnSpPr>
            <a:stCxn id="2" idx="3"/>
            <a:endCxn id="27" idx="1"/>
          </p:cNvCxnSpPr>
          <p:nvPr/>
        </p:nvCxnSpPr>
        <p:spPr bwMode="auto">
          <a:xfrm>
            <a:off x="2619508" y="1196752"/>
            <a:ext cx="316727" cy="3384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7" name="直線矢印コネクタ 46"/>
          <p:cNvCxnSpPr>
            <a:stCxn id="2" idx="2"/>
            <a:endCxn id="31" idx="0"/>
          </p:cNvCxnSpPr>
          <p:nvPr/>
        </p:nvCxnSpPr>
        <p:spPr bwMode="auto">
          <a:xfrm>
            <a:off x="2049400" y="1556792"/>
            <a:ext cx="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63" name="直線矢印コネクタ 62"/>
          <p:cNvCxnSpPr>
            <a:stCxn id="27" idx="3"/>
            <a:endCxn id="25" idx="1"/>
          </p:cNvCxnSpPr>
          <p:nvPr/>
        </p:nvCxnSpPr>
        <p:spPr bwMode="auto">
          <a:xfrm>
            <a:off x="4076452" y="4581128"/>
            <a:ext cx="17736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/>
          <p:cNvCxnSpPr>
            <a:stCxn id="25" idx="3"/>
            <a:endCxn id="26" idx="1"/>
          </p:cNvCxnSpPr>
          <p:nvPr/>
        </p:nvCxnSpPr>
        <p:spPr bwMode="auto">
          <a:xfrm>
            <a:off x="6990339" y="4581128"/>
            <a:ext cx="2967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/>
          <p:cNvSpPr/>
          <p:nvPr/>
        </p:nvSpPr>
        <p:spPr bwMode="auto">
          <a:xfrm>
            <a:off x="7307066" y="2467532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⑪アクティビティ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追加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307066" y="1628800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⑩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アクティビティ時間入力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0" name="直線矢印コネクタ 79"/>
          <p:cNvCxnSpPr>
            <a:stCxn id="24" idx="3"/>
            <a:endCxn id="76" idx="1"/>
          </p:cNvCxnSpPr>
          <p:nvPr/>
        </p:nvCxnSpPr>
        <p:spPr bwMode="auto">
          <a:xfrm>
            <a:off x="6990339" y="1988840"/>
            <a:ext cx="31672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83" name="正方形/長方形 82"/>
          <p:cNvSpPr/>
          <p:nvPr/>
        </p:nvSpPr>
        <p:spPr bwMode="auto">
          <a:xfrm>
            <a:off x="8637319" y="4221088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⑫登録完了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ホームベース 87"/>
          <p:cNvSpPr/>
          <p:nvPr/>
        </p:nvSpPr>
        <p:spPr bwMode="auto">
          <a:xfrm>
            <a:off x="140375" y="836712"/>
            <a:ext cx="1140217" cy="720080"/>
          </a:xfrm>
          <a:prstGeom prst="homePlat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アクティビティの切れ目</a:t>
            </a:r>
          </a:p>
        </p:txBody>
      </p:sp>
      <p:sp>
        <p:nvSpPr>
          <p:cNvPr id="90" name="ホームベース 89"/>
          <p:cNvSpPr/>
          <p:nvPr/>
        </p:nvSpPr>
        <p:spPr bwMode="auto">
          <a:xfrm>
            <a:off x="140375" y="4221088"/>
            <a:ext cx="1140217" cy="720080"/>
          </a:xfrm>
          <a:prstGeom prst="homePlat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「通知」で気づいて</a:t>
            </a:r>
          </a:p>
        </p:txBody>
      </p:sp>
      <p:sp>
        <p:nvSpPr>
          <p:cNvPr id="91" name="ホームベース 90"/>
          <p:cNvSpPr/>
          <p:nvPr/>
        </p:nvSpPr>
        <p:spPr bwMode="auto">
          <a:xfrm>
            <a:off x="7148702" y="148964"/>
            <a:ext cx="1140217" cy="302642"/>
          </a:xfrm>
          <a:prstGeom prst="homePlat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トリガー</a:t>
            </a: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8427317" y="125941"/>
            <a:ext cx="1140217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</a:t>
            </a:r>
          </a:p>
        </p:txBody>
      </p:sp>
      <p:sp>
        <p:nvSpPr>
          <p:cNvPr id="96" name="ホームベース 95"/>
          <p:cNvSpPr/>
          <p:nvPr/>
        </p:nvSpPr>
        <p:spPr bwMode="auto">
          <a:xfrm>
            <a:off x="140375" y="5733256"/>
            <a:ext cx="1140217" cy="720080"/>
          </a:xfrm>
          <a:prstGeom prst="homePlat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随時</a:t>
            </a:r>
          </a:p>
        </p:txBody>
      </p:sp>
      <p:cxnSp>
        <p:nvCxnSpPr>
          <p:cNvPr id="39" name="直線矢印コネクタ 38"/>
          <p:cNvCxnSpPr>
            <a:stCxn id="24" idx="3"/>
            <a:endCxn id="74" idx="1"/>
          </p:cNvCxnSpPr>
          <p:nvPr/>
        </p:nvCxnSpPr>
        <p:spPr bwMode="auto">
          <a:xfrm>
            <a:off x="6990339" y="1988840"/>
            <a:ext cx="316727" cy="838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5" name="直線矢印コネクタ 44"/>
          <p:cNvCxnSpPr>
            <a:stCxn id="26" idx="3"/>
            <a:endCxn id="83" idx="1"/>
          </p:cNvCxnSpPr>
          <p:nvPr/>
        </p:nvCxnSpPr>
        <p:spPr bwMode="auto">
          <a:xfrm>
            <a:off x="8427317" y="4581128"/>
            <a:ext cx="2100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正方形/長方形 49"/>
          <p:cNvSpPr/>
          <p:nvPr/>
        </p:nvSpPr>
        <p:spPr bwMode="auto">
          <a:xfrm>
            <a:off x="8637319" y="3331628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⑮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アクティビティ追加　カテゴリー設定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8637319" y="2467532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⑭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アクティビティ追加　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色設定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2" name="直線矢印コネクタ 51"/>
          <p:cNvCxnSpPr>
            <a:stCxn id="74" idx="3"/>
            <a:endCxn id="51" idx="1"/>
          </p:cNvCxnSpPr>
          <p:nvPr/>
        </p:nvCxnSpPr>
        <p:spPr bwMode="auto">
          <a:xfrm>
            <a:off x="8447283" y="2827572"/>
            <a:ext cx="1900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55" name="直線矢印コネクタ 54"/>
          <p:cNvCxnSpPr>
            <a:stCxn id="74" idx="3"/>
            <a:endCxn id="50" idx="1"/>
          </p:cNvCxnSpPr>
          <p:nvPr/>
        </p:nvCxnSpPr>
        <p:spPr bwMode="auto">
          <a:xfrm>
            <a:off x="8447283" y="2827572"/>
            <a:ext cx="190036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2" name="ホームベース 41"/>
          <p:cNvSpPr/>
          <p:nvPr/>
        </p:nvSpPr>
        <p:spPr bwMode="auto">
          <a:xfrm>
            <a:off x="140375" y="2132856"/>
            <a:ext cx="1140217" cy="720080"/>
          </a:xfrm>
          <a:prstGeom prst="homePlat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随時</a:t>
            </a: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2792760" y="5429984"/>
            <a:ext cx="1349853" cy="1420357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対象外</a:t>
            </a:r>
          </a:p>
        </p:txBody>
      </p:sp>
    </p:spTree>
    <p:extLst>
      <p:ext uri="{BB962C8B-B14F-4D97-AF65-F5344CB8AC3E}">
        <p14:creationId xmlns:p14="http://schemas.microsoft.com/office/powerpoint/2010/main" val="40158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レポート項目</a:t>
            </a:r>
            <a:endParaRPr lang="en-US" altLang="ja-JP" sz="24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344488" y="836712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時系列の比較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049399" y="980728"/>
          <a:ext cx="7080065" cy="41166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67497"/>
                <a:gridCol w="1489933"/>
                <a:gridCol w="1908935"/>
                <a:gridCol w="17137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生産性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問診</a:t>
                      </a:r>
                      <a:r>
                        <a:rPr lang="ja-JP" altLang="en-US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エリア</a:t>
                      </a:r>
                      <a:r>
                        <a:rPr lang="en-US" altLang="ja-JP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(A~E)</a:t>
                      </a: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問診項目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歩数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横軸を</a:t>
                      </a:r>
                      <a:r>
                        <a:rPr lang="en-US" altLang="ja-JP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週間にとり、生産性との折れ線グラフを表示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横軸を</a:t>
                      </a:r>
                      <a:r>
                        <a:rPr lang="en-US" altLang="ja-JP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週間にとり、問診エリア（スマイルアイコン）との比較を表示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問診項目ごとにその日の数値と平均との乖離を表示</a:t>
                      </a:r>
                      <a:b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カロリー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距離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睡眠時間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横軸を</a:t>
                      </a:r>
                      <a:r>
                        <a:rPr lang="en-US" altLang="ja-JP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lang="ja-JP" altLang="en-US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週間にとり、生産性との折れ線グラフを表示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横軸を</a:t>
                      </a:r>
                      <a:r>
                        <a:rPr lang="en-US" altLang="ja-JP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lang="ja-JP" altLang="en-US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週間にとり、問診エリア（スマイルアイコン）との比較を表示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問診項目ごとにその日の数値と平均との乖離を表示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落ち着きのない眠りの状態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目覚めた</a:t>
                      </a:r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状態の回数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登った階数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アクティブな時間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横軸を</a:t>
                      </a:r>
                      <a:r>
                        <a:rPr lang="en-US" altLang="ja-JP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lang="ja-JP" altLang="en-US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週間にとり、生産性との折れ線グラフを表示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横軸を</a:t>
                      </a:r>
                      <a:r>
                        <a:rPr lang="en-US" altLang="ja-JP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lang="ja-JP" altLang="en-US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週間にとり、問診エリア（スマイルアイコン）との比較を表示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問診項目ごとにその日の数値と平均との乖離を表示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心拍数　ピーク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心拍数　心肺機能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心拍数　脂肪燃焼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346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心拍数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46195"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から</a:t>
                      </a:r>
                      <a:r>
                        <a:rPr lang="en-US" altLang="ja-JP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</a:t>
                      </a:r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ごとに平均、最大、最小の数値をサマリして表示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lang="en-US" altLang="ja-JP" sz="1200" u="none" strike="noStrike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Fitit</a:t>
                      </a:r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数値同士の</a:t>
                      </a:r>
                      <a:r>
                        <a:rPr lang="ja-JP" altLang="en-US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比較分析は</a:t>
                      </a:r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対象外にする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</a:tbl>
          </a:graphicData>
        </a:graphic>
      </p:graphicFrame>
      <p:sp>
        <p:nvSpPr>
          <p:cNvPr id="48" name="正方形/長方形 47"/>
          <p:cNvSpPr/>
          <p:nvPr/>
        </p:nvSpPr>
        <p:spPr bwMode="auto">
          <a:xfrm>
            <a:off x="1928664" y="5445224"/>
            <a:ext cx="7200799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初期表示を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当週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週間（当日から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日前まで）とし、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前週ボタンで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週ずつさかのぼる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0" lang="ja-JP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ヶ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月、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か月表示のボタンを設ける</a:t>
            </a:r>
          </a:p>
        </p:txBody>
      </p:sp>
    </p:spTree>
    <p:extLst>
      <p:ext uri="{BB962C8B-B14F-4D97-AF65-F5344CB8AC3E}">
        <p14:creationId xmlns:p14="http://schemas.microsoft.com/office/powerpoint/2010/main" val="16284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レポート項目</a:t>
            </a:r>
            <a:endParaRPr lang="en-US" altLang="ja-JP" sz="24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344488" y="836712"/>
            <a:ext cx="1140217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他人との比較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2049397" y="980728"/>
          <a:ext cx="4127738" cy="28365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1544"/>
                <a:gridCol w="1243097"/>
                <a:gridCol w="1243097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Fitbit+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知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bit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比較項目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グラフ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歩数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対象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ヒストグラム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カロリー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距離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睡眠時間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対象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ヒストグラム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落ち着きのない眠りの状態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目覚めた</a:t>
                      </a:r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状態の回数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登った階数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アクティブな時間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対象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ヒストグラム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心拍数　ピーク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心拍数　心肺機能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577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心拍数　脂肪燃焼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346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心拍数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</a:tr>
              <a:tr h="4619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生産性（</a:t>
                      </a:r>
                      <a:r>
                        <a:rPr lang="en-US" altLang="ja-JP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kvh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対象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ヒストグラム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</a:tr>
              <a:tr h="4619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生産性（ランク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A~E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対象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円グラフ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222" marR="6222" marT="6222" marB="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 bwMode="auto">
          <a:xfrm>
            <a:off x="6465168" y="980728"/>
            <a:ext cx="3089431" cy="20162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比較軸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業種　</a:t>
            </a:r>
            <a:r>
              <a:rPr lang="en-US" altLang="ja-JP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IT</a:t>
            </a:r>
            <a:r>
              <a:rPr lang="ja-JP" altLang="en-US" sz="1200" b="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製造、金融・・・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年代　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代、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30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代、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40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台・・</a:t>
            </a:r>
            <a:endParaRPr kumimoji="0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性別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働き方　外回り、デスクワーク</a:t>
            </a:r>
            <a:endParaRPr kumimoji="0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仕事特性　ルーチン、クリエイティブ</a:t>
            </a:r>
            <a:endParaRPr kumimoji="0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地域</a:t>
            </a:r>
            <a:endParaRPr kumimoji="0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国籍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子供有無</a:t>
            </a:r>
            <a:endParaRPr kumimoji="0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000672" y="4077072"/>
            <a:ext cx="3089431" cy="18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ランクごとの傾向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en-US" altLang="ja-JP" sz="1200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ja-JP" altLang="en-US" sz="1200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が多い人の　歩数、カロリー、・・・、アクティビティカテゴリ比率、問診入力の</a:t>
            </a: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傾向</a:t>
            </a:r>
            <a:endParaRPr lang="en-US" altLang="ja-JP" sz="1200" b="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endParaRPr lang="en-US" altLang="ja-JP" sz="1200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Ｂが多い人の　歩数、カロリー、・・・、アクティビティカテゴリ比率、問診入力の傾向</a:t>
            </a:r>
            <a:endParaRPr lang="en-US" altLang="ja-JP" sz="1200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609184" y="4077072"/>
            <a:ext cx="3089431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ストレスとの関係による赤青黄</a:t>
            </a:r>
            <a:endParaRPr lang="en-US" altLang="ja-JP" sz="1200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24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生産性、満足度の算出元情報（ロジック要検討）</a:t>
            </a:r>
            <a:endParaRPr lang="en-US" altLang="ja-JP" sz="24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0512" y="763577"/>
            <a:ext cx="9505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最終的に算出する値を生産性にするのか、満足度にするのかは決める必要あり。両方にするとしても。</a:t>
            </a:r>
            <a:endParaRPr kumimoji="1" lang="en-US" altLang="ja-JP" sz="1600" b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算出の元になるデータは以下の通り</a:t>
            </a:r>
            <a:endParaRPr kumimoji="1" lang="en-US" altLang="ja-JP" sz="1600" b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運動や睡眠の基準値を厚労省などのデータから使う</a:t>
            </a:r>
            <a:endParaRPr kumimoji="1" lang="en-US" altLang="ja-JP" sz="1600" b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日々の値に応じた補正を行う</a:t>
            </a:r>
            <a:endParaRPr kumimoji="1" lang="en-US" altLang="ja-JP" sz="1600" b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549816" y="1988840"/>
          <a:ext cx="4320480" cy="42519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2108"/>
                <a:gridCol w="3348372"/>
              </a:tblGrid>
              <a:tr h="1934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Fitbit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歩数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3475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カロリー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3475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距離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3475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睡眠時間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7910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落ち着きのない眠りの</a:t>
                      </a:r>
                      <a:r>
                        <a:rPr lang="ja-JP" altLang="en-US" sz="14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状態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3475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目覚めた状態の回数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3475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登った階数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3475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アクティブな時間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3475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心拍数　ピーク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3475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心拍数　心肺機能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3475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心拍数　脂肪燃焼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3475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心拍数　平均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101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入力</a:t>
                      </a:r>
                      <a:endParaRPr lang="ja-JP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生産性（</a:t>
                      </a:r>
                      <a:r>
                        <a:rPr lang="en-US" altLang="zh-TW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kvh</a:t>
                      </a:r>
                      <a:r>
                        <a:rPr lang="zh-TW" altLang="en-US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＝算出結果</a:t>
                      </a:r>
                      <a:r>
                        <a:rPr lang="en-US" altLang="zh-TW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1010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生産性（ランク＝Ａ～Ｅ</a:t>
                      </a:r>
                      <a:r>
                        <a:rPr lang="en-US" altLang="ja-JP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3475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生産性（座標</a:t>
                      </a:r>
                      <a:r>
                        <a:rPr lang="en-US" altLang="zh-TW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3475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問診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3475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仕事時間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3475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余暇時間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9" marR="9439" marT="94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6110436" y="2708920"/>
            <a:ext cx="1343025" cy="72008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仕事の満足度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難易度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達成感</a:t>
            </a:r>
            <a:endParaRPr kumimoji="1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kern="0" dirty="0" smtClean="0">
                <a:solidFill>
                  <a:sysClr val="window" lastClr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40</a:t>
            </a:r>
            <a:r>
              <a:rPr kumimoji="1" lang="ja-JP" altLang="en-US" sz="1200" b="0" kern="0" dirty="0" smtClean="0">
                <a:solidFill>
                  <a:sysClr val="window" lastClr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kumimoji="1" lang="en-US" altLang="ja-JP" sz="1200" b="0" kern="0" dirty="0" smtClean="0">
                <a:solidFill>
                  <a:sysClr val="window" lastClr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40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443936" y="2708920"/>
            <a:ext cx="542925" cy="72008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運動</a:t>
            </a:r>
            <a:endParaRPr kumimoji="1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kern="0" dirty="0">
              <a:solidFill>
                <a:sysClr val="window" lastClr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kern="0" noProof="0" dirty="0" smtClean="0">
                <a:solidFill>
                  <a:sysClr val="window" lastClr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977336" y="2708920"/>
            <a:ext cx="542925" cy="72008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睡眠</a:t>
            </a:r>
            <a:endParaRPr kumimoji="1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kern="0" dirty="0">
              <a:solidFill>
                <a:sysClr val="window" lastClr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kern="0" dirty="0">
                <a:solidFill>
                  <a:sysClr val="window" lastClr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578238" y="5055503"/>
            <a:ext cx="549970" cy="2403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補正</a:t>
            </a:r>
            <a:endParaRPr kumimoji="0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110436" y="4365526"/>
            <a:ext cx="2409825" cy="61185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仕事の満足度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難易度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達成感</a:t>
            </a:r>
            <a:endParaRPr kumimoji="1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kern="0" dirty="0">
                <a:solidFill>
                  <a:sysClr val="window" lastClr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en-US" altLang="ja-JP" sz="1200" b="0" kern="0" dirty="0" smtClean="0">
                <a:solidFill>
                  <a:sysClr val="window" lastClr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1200" b="0" kern="0" dirty="0" smtClean="0">
                <a:solidFill>
                  <a:sysClr val="window" lastClr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kumimoji="1" lang="en-US" altLang="ja-JP" sz="1200" b="0" kern="0" dirty="0">
                <a:solidFill>
                  <a:sysClr val="window" lastClr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en-US" altLang="ja-JP" sz="1200" b="0" kern="0" dirty="0" smtClean="0">
                <a:solidFill>
                  <a:sysClr val="window" lastClr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110436" y="5337423"/>
            <a:ext cx="1146820" cy="4678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運動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257256" y="5337423"/>
            <a:ext cx="1263005" cy="4678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kern="0" dirty="0">
                <a:solidFill>
                  <a:sysClr val="window" lastClr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睡眠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上矢印 3"/>
          <p:cNvSpPr/>
          <p:nvPr/>
        </p:nvSpPr>
        <p:spPr bwMode="auto">
          <a:xfrm>
            <a:off x="7014944" y="5049391"/>
            <a:ext cx="481360" cy="21602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6110435" y="2348879"/>
            <a:ext cx="2409825" cy="2041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運動、睡眠も一定量配分</a:t>
            </a:r>
            <a:endParaRPr kumimoji="0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6110435" y="3981329"/>
            <a:ext cx="2409825" cy="2041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運動睡眠はあくまで補正に使用</a:t>
            </a:r>
            <a:endParaRPr kumimoji="0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12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システム構成</a:t>
            </a:r>
            <a:endParaRPr lang="en-US" altLang="ja-JP" sz="24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円柱 68"/>
          <p:cNvSpPr/>
          <p:nvPr/>
        </p:nvSpPr>
        <p:spPr>
          <a:xfrm>
            <a:off x="2681287" y="1449105"/>
            <a:ext cx="1114425" cy="755759"/>
          </a:xfrm>
          <a:prstGeom prst="ca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DB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（新規）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0" name="円柱 69"/>
          <p:cNvSpPr/>
          <p:nvPr/>
        </p:nvSpPr>
        <p:spPr>
          <a:xfrm>
            <a:off x="6107708" y="1449105"/>
            <a:ext cx="1114425" cy="755759"/>
          </a:xfrm>
          <a:prstGeom prst="ca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Fitbit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Server</a:t>
            </a:r>
          </a:p>
        </p:txBody>
      </p:sp>
      <p:cxnSp>
        <p:nvCxnSpPr>
          <p:cNvPr id="72" name="直線コネクタ 71"/>
          <p:cNvCxnSpPr>
            <a:stCxn id="70" idx="2"/>
            <a:endCxn id="81" idx="3"/>
          </p:cNvCxnSpPr>
          <p:nvPr/>
        </p:nvCxnSpPr>
        <p:spPr>
          <a:xfrm flipH="1">
            <a:off x="5510212" y="1826985"/>
            <a:ext cx="597496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73" name="直線コネクタ 72"/>
          <p:cNvCxnSpPr>
            <a:stCxn id="94" idx="0"/>
            <a:endCxn id="81" idx="2"/>
          </p:cNvCxnSpPr>
          <p:nvPr/>
        </p:nvCxnSpPr>
        <p:spPr>
          <a:xfrm flipV="1">
            <a:off x="3250884" y="2204864"/>
            <a:ext cx="1702116" cy="167939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arrow"/>
          </a:ln>
          <a:effectLst/>
        </p:spPr>
      </p:cxnSp>
      <p:sp>
        <p:nvSpPr>
          <p:cNvPr id="75" name="角丸四角形 74"/>
          <p:cNvSpPr/>
          <p:nvPr/>
        </p:nvSpPr>
        <p:spPr>
          <a:xfrm>
            <a:off x="6107708" y="3890402"/>
            <a:ext cx="1114425" cy="75575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Fitbit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スマホアプリ</a:t>
            </a:r>
            <a:endParaRPr kumimoji="1" lang="en-US" altLang="ja-JP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77" name="直線コネクタ 76"/>
          <p:cNvCxnSpPr>
            <a:endCxn id="70" idx="3"/>
          </p:cNvCxnSpPr>
          <p:nvPr/>
        </p:nvCxnSpPr>
        <p:spPr>
          <a:xfrm flipV="1">
            <a:off x="6664920" y="2204864"/>
            <a:ext cx="1" cy="1685539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78" name="角丸四角形 77"/>
          <p:cNvSpPr/>
          <p:nvPr/>
        </p:nvSpPr>
        <p:spPr>
          <a:xfrm>
            <a:off x="6107708" y="5193521"/>
            <a:ext cx="1114425" cy="75575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Fitbit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端末</a:t>
            </a:r>
            <a:endParaRPr kumimoji="1" lang="en-US" altLang="ja-JP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395787" y="1449105"/>
            <a:ext cx="1114425" cy="75575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公開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API</a:t>
            </a:r>
            <a:endParaRPr kumimoji="1" lang="ja-JP" alt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82" name="直線コネクタ 81"/>
          <p:cNvCxnSpPr>
            <a:stCxn id="81" idx="1"/>
            <a:endCxn id="69" idx="4"/>
          </p:cNvCxnSpPr>
          <p:nvPr/>
        </p:nvCxnSpPr>
        <p:spPr>
          <a:xfrm flipH="1">
            <a:off x="3795712" y="1826985"/>
            <a:ext cx="600075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arrow"/>
          </a:ln>
          <a:effectLst/>
        </p:spPr>
      </p:cxnSp>
      <p:sp>
        <p:nvSpPr>
          <p:cNvPr id="84" name="円柱 83"/>
          <p:cNvSpPr/>
          <p:nvPr/>
        </p:nvSpPr>
        <p:spPr>
          <a:xfrm>
            <a:off x="2681287" y="5176277"/>
            <a:ext cx="1114425" cy="755759"/>
          </a:xfrm>
          <a:prstGeom prst="ca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Facebook</a:t>
            </a:r>
          </a:p>
        </p:txBody>
      </p:sp>
      <p:cxnSp>
        <p:nvCxnSpPr>
          <p:cNvPr id="85" name="直線コネクタ 84"/>
          <p:cNvCxnSpPr>
            <a:stCxn id="84" idx="1"/>
          </p:cNvCxnSpPr>
          <p:nvPr/>
        </p:nvCxnSpPr>
        <p:spPr>
          <a:xfrm flipV="1">
            <a:off x="3238500" y="4646161"/>
            <a:ext cx="0" cy="53011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arrow"/>
            <a:tailEnd type="none"/>
          </a:ln>
          <a:effectLst/>
        </p:spPr>
      </p:cxnSp>
      <p:sp>
        <p:nvSpPr>
          <p:cNvPr id="86" name="角丸四角形 85"/>
          <p:cNvSpPr/>
          <p:nvPr/>
        </p:nvSpPr>
        <p:spPr>
          <a:xfrm>
            <a:off x="2681287" y="2652152"/>
            <a:ext cx="1114425" cy="75575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API</a:t>
            </a:r>
            <a:b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新規）</a:t>
            </a:r>
          </a:p>
        </p:txBody>
      </p:sp>
      <p:cxnSp>
        <p:nvCxnSpPr>
          <p:cNvPr id="87" name="直線コネクタ 86"/>
          <p:cNvCxnSpPr>
            <a:endCxn id="86" idx="2"/>
          </p:cNvCxnSpPr>
          <p:nvPr/>
        </p:nvCxnSpPr>
        <p:spPr>
          <a:xfrm flipV="1">
            <a:off x="3238500" y="3407911"/>
            <a:ext cx="0" cy="482491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arrow"/>
          </a:ln>
          <a:effectLst/>
        </p:spPr>
      </p:cxnSp>
      <p:sp>
        <p:nvSpPr>
          <p:cNvPr id="89" name="テキスト ボックス 1"/>
          <p:cNvSpPr txBox="1"/>
          <p:nvPr/>
        </p:nvSpPr>
        <p:spPr>
          <a:xfrm>
            <a:off x="4016896" y="3969385"/>
            <a:ext cx="1933574" cy="326313"/>
          </a:xfrm>
          <a:prstGeom prst="rect">
            <a:avLst/>
          </a:prstGeom>
          <a:solidFill>
            <a:sysClr val="window" lastClr="FFFFFF"/>
          </a:solidFill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ランチャー（アプリ呼び出し）</a:t>
            </a:r>
          </a:p>
        </p:txBody>
      </p:sp>
      <p:cxnSp>
        <p:nvCxnSpPr>
          <p:cNvPr id="92" name="直線コネクタ 91"/>
          <p:cNvCxnSpPr>
            <a:stCxn id="75" idx="1"/>
          </p:cNvCxnSpPr>
          <p:nvPr/>
        </p:nvCxnSpPr>
        <p:spPr>
          <a:xfrm flipH="1">
            <a:off x="3795713" y="4268282"/>
            <a:ext cx="2311995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none"/>
          </a:ln>
          <a:effectLst/>
        </p:spPr>
      </p:cxnSp>
      <p:sp>
        <p:nvSpPr>
          <p:cNvPr id="94" name="角丸四角形 93"/>
          <p:cNvSpPr/>
          <p:nvPr/>
        </p:nvSpPr>
        <p:spPr>
          <a:xfrm>
            <a:off x="2693671" y="3884262"/>
            <a:ext cx="1114425" cy="75575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仮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知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bit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スマホ（新規）</a:t>
            </a:r>
            <a:endParaRPr kumimoji="1" lang="en-US" altLang="ja-JP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97" name="直線コネクタ 96"/>
          <p:cNvCxnSpPr>
            <a:stCxn id="78" idx="0"/>
            <a:endCxn id="75" idx="2"/>
          </p:cNvCxnSpPr>
          <p:nvPr/>
        </p:nvCxnSpPr>
        <p:spPr>
          <a:xfrm flipV="1">
            <a:off x="6664921" y="4646161"/>
            <a:ext cx="0" cy="54736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98" name="直線コネクタ 97"/>
          <p:cNvCxnSpPr>
            <a:stCxn id="86" idx="0"/>
            <a:endCxn id="69" idx="3"/>
          </p:cNvCxnSpPr>
          <p:nvPr/>
        </p:nvCxnSpPr>
        <p:spPr>
          <a:xfrm flipV="1">
            <a:off x="3238500" y="2204864"/>
            <a:ext cx="0" cy="44728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arrow"/>
          </a:ln>
          <a:effectLst/>
        </p:spPr>
      </p:cxnSp>
      <p:sp>
        <p:nvSpPr>
          <p:cNvPr id="99" name="四角形吹き出し 98"/>
          <p:cNvSpPr/>
          <p:nvPr/>
        </p:nvSpPr>
        <p:spPr bwMode="auto">
          <a:xfrm>
            <a:off x="4652787" y="2539321"/>
            <a:ext cx="1755135" cy="937642"/>
          </a:xfrm>
          <a:prstGeom prst="wedgeRectCallout">
            <a:avLst>
              <a:gd name="adj1" fmla="val -32410"/>
              <a:gd name="adj2" fmla="val -775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アクティブな時間の開始、終了をとるには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Partner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の使用が必要。要技術検証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0" name="正方形/長方形 99"/>
          <p:cNvSpPr/>
          <p:nvPr/>
        </p:nvSpPr>
        <p:spPr bwMode="auto">
          <a:xfrm>
            <a:off x="3899605" y="3989953"/>
            <a:ext cx="2103035" cy="545908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対象外</a:t>
            </a:r>
          </a:p>
        </p:txBody>
      </p:sp>
      <p:sp>
        <p:nvSpPr>
          <p:cNvPr id="101" name="正方形/長方形 100"/>
          <p:cNvSpPr/>
          <p:nvPr/>
        </p:nvSpPr>
        <p:spPr bwMode="auto">
          <a:xfrm>
            <a:off x="2549752" y="4744946"/>
            <a:ext cx="1349853" cy="1420357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対象外</a:t>
            </a:r>
          </a:p>
        </p:txBody>
      </p:sp>
    </p:spTree>
    <p:extLst>
      <p:ext uri="{BB962C8B-B14F-4D97-AF65-F5344CB8AC3E}">
        <p14:creationId xmlns:p14="http://schemas.microsoft.com/office/powerpoint/2010/main" val="20721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データモデル（</a:t>
            </a:r>
            <a:r>
              <a:rPr lang="en-US" altLang="ja-JP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304928" y="3036668"/>
            <a:ext cx="1584176" cy="108012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ユーザマスタ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・パスワード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Fitbit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アカウント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Fitbit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パスワード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Fitbit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連携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ON/OFF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070038" y="2868176"/>
            <a:ext cx="1584176" cy="72008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設定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マスタ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・生産性目標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・月間入力率目標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711444" y="2112524"/>
            <a:ext cx="1766311" cy="102844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ダッシュボード設定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・ユーザ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・画面名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・表示有無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・表示順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233601" y="4941168"/>
            <a:ext cx="1584176" cy="1512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生産性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・ユーザ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・日付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・座標（難易度）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・座標（達成度）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・目標達成フラグ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生産性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3995604" y="4944968"/>
            <a:ext cx="1584176" cy="15083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・ユーザ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・日付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・アクティビティ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・開始時刻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・終了時刻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90266" y="749769"/>
            <a:ext cx="1478357" cy="12717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テーブル共通項目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PK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・作成日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・作成者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・更新日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・更新者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906009" y="5013176"/>
            <a:ext cx="1711287" cy="13681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アクティビティマスタ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・ユーザ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・アクティビティ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・色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・カテゴリー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・メモ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28464" y="2132857"/>
            <a:ext cx="1766311" cy="14242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生産性設定マスタ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・縦軸名称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・縦軸最小値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・縦軸最大値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・横軸名称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・横軸最小値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・横軸最大値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27714" y="3645024"/>
            <a:ext cx="1766310" cy="67884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問診マスタ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・ランク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・問診項目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7867145" y="851271"/>
            <a:ext cx="1766310" cy="96598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変数リスト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コード、メッセージ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・変数名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・コード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・値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6716478" y="3284984"/>
            <a:ext cx="1766312" cy="106761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レポートマスタ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・ユーザ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・レポート名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・初期表示対象フラグ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・有料フラグ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" name="直線コネクタ 2"/>
          <p:cNvCxnSpPr>
            <a:stCxn id="12" idx="1"/>
            <a:endCxn id="13" idx="3"/>
          </p:cNvCxnSpPr>
          <p:nvPr/>
        </p:nvCxnSpPr>
        <p:spPr bwMode="auto">
          <a:xfrm rot="10800000">
            <a:off x="3654214" y="3228216"/>
            <a:ext cx="650714" cy="3485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7" name="直線コネクタ 26"/>
          <p:cNvCxnSpPr>
            <a:stCxn id="12" idx="2"/>
            <a:endCxn id="15" idx="0"/>
          </p:cNvCxnSpPr>
          <p:nvPr/>
        </p:nvCxnSpPr>
        <p:spPr bwMode="auto">
          <a:xfrm rot="5400000">
            <a:off x="3649163" y="3493315"/>
            <a:ext cx="824380" cy="20713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3" name="直線コネクタ 32"/>
          <p:cNvCxnSpPr>
            <a:stCxn id="12" idx="2"/>
            <a:endCxn id="16" idx="0"/>
          </p:cNvCxnSpPr>
          <p:nvPr/>
        </p:nvCxnSpPr>
        <p:spPr bwMode="auto">
          <a:xfrm rot="5400000">
            <a:off x="4528264" y="4376216"/>
            <a:ext cx="828180" cy="3093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6" name="直線コネクタ 35"/>
          <p:cNvCxnSpPr>
            <a:stCxn id="16" idx="3"/>
            <a:endCxn id="18" idx="1"/>
          </p:cNvCxnSpPr>
          <p:nvPr/>
        </p:nvCxnSpPr>
        <p:spPr bwMode="auto">
          <a:xfrm flipV="1">
            <a:off x="5579780" y="5697252"/>
            <a:ext cx="326229" cy="1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44" name="正方形/長方形 43"/>
          <p:cNvSpPr/>
          <p:nvPr/>
        </p:nvSpPr>
        <p:spPr bwMode="auto">
          <a:xfrm>
            <a:off x="2070038" y="757280"/>
            <a:ext cx="1584176" cy="20541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プロフィール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・ユーザ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・生年月日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・性別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・業種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・働き方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・仕事の特性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・地域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・国籍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・子供の有無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5" name="直線コネクタ 44"/>
          <p:cNvCxnSpPr>
            <a:stCxn id="12" idx="1"/>
            <a:endCxn id="44" idx="3"/>
          </p:cNvCxnSpPr>
          <p:nvPr/>
        </p:nvCxnSpPr>
        <p:spPr bwMode="auto">
          <a:xfrm rot="10800000">
            <a:off x="3654214" y="1784344"/>
            <a:ext cx="650714" cy="17923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52" name="正方形/長方形 51"/>
          <p:cNvSpPr/>
          <p:nvPr/>
        </p:nvSpPr>
        <p:spPr bwMode="auto">
          <a:xfrm>
            <a:off x="2070038" y="3645024"/>
            <a:ext cx="1584176" cy="72008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通知時刻マスタ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・ユーザ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・通知時刻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454534" y="4941168"/>
            <a:ext cx="1584176" cy="1512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月間入力率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・ユーザ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・年月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・月数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・入力日数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5" name="直線コネクタ 54"/>
          <p:cNvCxnSpPr>
            <a:stCxn id="12" idx="2"/>
            <a:endCxn id="54" idx="0"/>
          </p:cNvCxnSpPr>
          <p:nvPr/>
        </p:nvCxnSpPr>
        <p:spPr bwMode="auto">
          <a:xfrm rot="5400000">
            <a:off x="2759629" y="2603781"/>
            <a:ext cx="824380" cy="38503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58" name="直線コネクタ 57"/>
          <p:cNvCxnSpPr>
            <a:stCxn id="12" idx="1"/>
            <a:endCxn id="52" idx="3"/>
          </p:cNvCxnSpPr>
          <p:nvPr/>
        </p:nvCxnSpPr>
        <p:spPr bwMode="auto">
          <a:xfrm rot="10800000" flipV="1">
            <a:off x="3654214" y="3576728"/>
            <a:ext cx="650714" cy="4283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70" name="直線コネクタ 69"/>
          <p:cNvCxnSpPr>
            <a:stCxn id="12" idx="3"/>
            <a:endCxn id="14" idx="1"/>
          </p:cNvCxnSpPr>
          <p:nvPr/>
        </p:nvCxnSpPr>
        <p:spPr bwMode="auto">
          <a:xfrm flipV="1">
            <a:off x="5889104" y="2626746"/>
            <a:ext cx="822340" cy="9499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73" name="直線コネクタ 72"/>
          <p:cNvCxnSpPr>
            <a:stCxn id="12" idx="3"/>
            <a:endCxn id="23" idx="1"/>
          </p:cNvCxnSpPr>
          <p:nvPr/>
        </p:nvCxnSpPr>
        <p:spPr bwMode="auto">
          <a:xfrm>
            <a:off x="5889104" y="3576728"/>
            <a:ext cx="827374" cy="24206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8205" name="直線コネクタ 8204"/>
          <p:cNvCxnSpPr>
            <a:stCxn id="22" idx="2"/>
            <a:endCxn id="18" idx="3"/>
          </p:cNvCxnSpPr>
          <p:nvPr/>
        </p:nvCxnSpPr>
        <p:spPr bwMode="auto">
          <a:xfrm rot="5400000">
            <a:off x="6243799" y="3190750"/>
            <a:ext cx="3879999" cy="113300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81" name="直線コネクタ 8204"/>
          <p:cNvCxnSpPr>
            <a:stCxn id="22" idx="1"/>
            <a:endCxn id="44" idx="3"/>
          </p:cNvCxnSpPr>
          <p:nvPr/>
        </p:nvCxnSpPr>
        <p:spPr bwMode="auto">
          <a:xfrm rot="10800000" flipV="1">
            <a:off x="3654215" y="1334262"/>
            <a:ext cx="4212931" cy="4500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34" name="正方形/長方形 33"/>
          <p:cNvSpPr/>
          <p:nvPr/>
        </p:nvSpPr>
        <p:spPr bwMode="auto">
          <a:xfrm>
            <a:off x="7382212" y="166773"/>
            <a:ext cx="883156" cy="30989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マスタ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8340947" y="166773"/>
            <a:ext cx="1474772" cy="3098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トランザクション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6249144" y="223541"/>
            <a:ext cx="46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線コネクタ 36"/>
          <p:cNvCxnSpPr/>
          <p:nvPr/>
        </p:nvCxnSpPr>
        <p:spPr bwMode="auto">
          <a:xfrm>
            <a:off x="6249144" y="389424"/>
            <a:ext cx="46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39" name="正方形/長方形 38"/>
          <p:cNvSpPr/>
          <p:nvPr/>
        </p:nvSpPr>
        <p:spPr bwMode="auto">
          <a:xfrm>
            <a:off x="6770408" y="90573"/>
            <a:ext cx="535604" cy="3098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1:1</a:t>
            </a: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6770408" y="332656"/>
            <a:ext cx="535604" cy="3098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1:N</a:t>
            </a:r>
          </a:p>
        </p:txBody>
      </p:sp>
      <p:sp>
        <p:nvSpPr>
          <p:cNvPr id="43" name="四角形吹き出し 42"/>
          <p:cNvSpPr/>
          <p:nvPr/>
        </p:nvSpPr>
        <p:spPr bwMode="auto">
          <a:xfrm>
            <a:off x="4133969" y="90344"/>
            <a:ext cx="1755135" cy="460127"/>
          </a:xfrm>
          <a:prstGeom prst="wedgeRectCallout">
            <a:avLst>
              <a:gd name="adj1" fmla="val -63132"/>
              <a:gd name="adj2" fmla="val -151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スマホ端末にどこまで持たせるか</a:t>
            </a:r>
          </a:p>
        </p:txBody>
      </p:sp>
      <p:sp>
        <p:nvSpPr>
          <p:cNvPr id="2" name="四角形吹き出し 1"/>
          <p:cNvSpPr/>
          <p:nvPr/>
        </p:nvSpPr>
        <p:spPr bwMode="auto">
          <a:xfrm>
            <a:off x="624314" y="6259279"/>
            <a:ext cx="1584175" cy="422813"/>
          </a:xfrm>
          <a:prstGeom prst="wedgeRectCallout">
            <a:avLst>
              <a:gd name="adj1" fmla="val 62862"/>
              <a:gd name="adj2" fmla="val -9970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目標設定フラグは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物理項目は持たない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02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画面定義①ダッシュボード</a:t>
            </a:r>
            <a:endParaRPr lang="en-US" altLang="ja-JP" sz="24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68" y="836712"/>
            <a:ext cx="7322120" cy="5491590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344488" y="1052736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①ダッシュ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ボード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520952" y="2924944"/>
            <a:ext cx="2853377" cy="5256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生産性を記録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4520952" y="3488894"/>
            <a:ext cx="2853377" cy="5256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アクティビティを記録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8362713" y="2708920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⑧週次履歴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問診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右矢印 3"/>
          <p:cNvSpPr/>
          <p:nvPr/>
        </p:nvSpPr>
        <p:spPr bwMode="auto">
          <a:xfrm>
            <a:off x="7473280" y="2854361"/>
            <a:ext cx="889433" cy="502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8362713" y="3501008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②週次履歴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グラフ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2" name="右矢印 31"/>
          <p:cNvSpPr/>
          <p:nvPr/>
        </p:nvSpPr>
        <p:spPr bwMode="auto">
          <a:xfrm>
            <a:off x="7473280" y="3605732"/>
            <a:ext cx="889433" cy="502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4520952" y="4052844"/>
            <a:ext cx="2853377" cy="21844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↑当面、上の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行のみとする。追加開発時に他の表示項目を検討する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四角形吹き出し 4"/>
          <p:cNvSpPr/>
          <p:nvPr/>
        </p:nvSpPr>
        <p:spPr bwMode="auto">
          <a:xfrm>
            <a:off x="7374329" y="115094"/>
            <a:ext cx="1755135" cy="937642"/>
          </a:xfrm>
          <a:prstGeom prst="wedgeRectCallout">
            <a:avLst>
              <a:gd name="adj1" fmla="val -49777"/>
              <a:gd name="adj2" fmla="val 981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編集による表示、非表示、並べ替え設定は構築する</a:t>
            </a:r>
          </a:p>
        </p:txBody>
      </p:sp>
      <p:sp>
        <p:nvSpPr>
          <p:cNvPr id="34" name="四角形吹き出し 33"/>
          <p:cNvSpPr/>
          <p:nvPr/>
        </p:nvSpPr>
        <p:spPr bwMode="auto">
          <a:xfrm>
            <a:off x="4520952" y="115094"/>
            <a:ext cx="1755135" cy="937642"/>
          </a:xfrm>
          <a:prstGeom prst="wedgeRectCallout">
            <a:avLst>
              <a:gd name="adj1" fmla="val 2322"/>
              <a:gd name="adj2" fmla="val 16466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初期値はスマホの時計カレンダーにおける当日を表示する。左と右の矢印で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日ずつ前後に移動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8362713" y="1412776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⑨ダッシュボード編集</a:t>
            </a:r>
          </a:p>
        </p:txBody>
      </p:sp>
      <p:sp>
        <p:nvSpPr>
          <p:cNvPr id="36" name="右矢印 35"/>
          <p:cNvSpPr/>
          <p:nvPr/>
        </p:nvSpPr>
        <p:spPr bwMode="auto">
          <a:xfrm>
            <a:off x="7473280" y="1558217"/>
            <a:ext cx="889433" cy="502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円/楕円 1"/>
          <p:cNvSpPr/>
          <p:nvPr/>
        </p:nvSpPr>
        <p:spPr bwMode="auto">
          <a:xfrm>
            <a:off x="6897216" y="1558217"/>
            <a:ext cx="576064" cy="50120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520952" y="2360994"/>
            <a:ext cx="2853377" cy="5256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1024kvh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円/楕円 21"/>
          <p:cNvSpPr/>
          <p:nvPr/>
        </p:nvSpPr>
        <p:spPr bwMode="auto">
          <a:xfrm>
            <a:off x="4349992" y="2059423"/>
            <a:ext cx="3244607" cy="3270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58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画面定義②週次履歴グラフ</a:t>
            </a:r>
            <a:endParaRPr lang="en-US" altLang="ja-JP" sz="24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44488" y="1052736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②週次履歴</a:t>
            </a:r>
            <a:b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グラフ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908720"/>
            <a:ext cx="7452320" cy="5589240"/>
          </a:xfrm>
          <a:prstGeom prst="rect">
            <a:avLst/>
          </a:prstGeom>
        </p:spPr>
      </p:pic>
      <p:sp>
        <p:nvSpPr>
          <p:cNvPr id="21" name="四角形吹き出し 20"/>
          <p:cNvSpPr/>
          <p:nvPr/>
        </p:nvSpPr>
        <p:spPr bwMode="auto">
          <a:xfrm>
            <a:off x="4520952" y="115094"/>
            <a:ext cx="1755135" cy="937642"/>
          </a:xfrm>
          <a:prstGeom prst="wedgeRectCallout">
            <a:avLst>
              <a:gd name="adj1" fmla="val -54738"/>
              <a:gd name="adj2" fmla="val 1042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①に戻る</a:t>
            </a:r>
          </a:p>
        </p:txBody>
      </p:sp>
      <p:sp>
        <p:nvSpPr>
          <p:cNvPr id="22" name="四角形吹き出し 21"/>
          <p:cNvSpPr/>
          <p:nvPr/>
        </p:nvSpPr>
        <p:spPr bwMode="auto">
          <a:xfrm>
            <a:off x="7209174" y="115094"/>
            <a:ext cx="1755135" cy="937642"/>
          </a:xfrm>
          <a:prstGeom prst="wedgeRectCallout">
            <a:avLst>
              <a:gd name="adj1" fmla="val -58046"/>
              <a:gd name="adj2" fmla="val 1491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設けない</a:t>
            </a:r>
          </a:p>
        </p:txBody>
      </p:sp>
      <p:sp>
        <p:nvSpPr>
          <p:cNvPr id="23" name="四角形吹き出し 22"/>
          <p:cNvSpPr/>
          <p:nvPr/>
        </p:nvSpPr>
        <p:spPr bwMode="auto">
          <a:xfrm>
            <a:off x="7209174" y="2541760"/>
            <a:ext cx="1755135" cy="1247279"/>
          </a:xfrm>
          <a:prstGeom prst="wedgeRectCallout">
            <a:avLst>
              <a:gd name="adj1" fmla="val -65489"/>
              <a:gd name="adj2" fmla="val -133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生産性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kvh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）を棒グラフで表示する。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目標の数字をアカウント設定しておいて達成した日には☆をつける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右矢印 23"/>
          <p:cNvSpPr/>
          <p:nvPr/>
        </p:nvSpPr>
        <p:spPr bwMode="auto">
          <a:xfrm>
            <a:off x="7159911" y="4222513"/>
            <a:ext cx="889433" cy="502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8084255" y="4113788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日次履歴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カレンダー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四角形吹き出し 27"/>
          <p:cNvSpPr/>
          <p:nvPr/>
        </p:nvSpPr>
        <p:spPr bwMode="auto">
          <a:xfrm>
            <a:off x="7209174" y="5301208"/>
            <a:ext cx="1755135" cy="576064"/>
          </a:xfrm>
          <a:prstGeom prst="wedgeRectCallout">
            <a:avLst>
              <a:gd name="adj1" fmla="val -60527"/>
              <a:gd name="adj2" fmla="val -830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各行で該当する日の日次履歴カレンダーに遷移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四角形吹き出し 28"/>
          <p:cNvSpPr/>
          <p:nvPr/>
        </p:nvSpPr>
        <p:spPr bwMode="auto">
          <a:xfrm>
            <a:off x="1951360" y="3536186"/>
            <a:ext cx="1755135" cy="937642"/>
          </a:xfrm>
          <a:prstGeom prst="wedgeRectCallout">
            <a:avLst>
              <a:gd name="adj1" fmla="val 65998"/>
              <a:gd name="adj2" fmla="val -427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グラフをクリックしても何も遷移しない</a:t>
            </a:r>
          </a:p>
        </p:txBody>
      </p:sp>
      <p:sp>
        <p:nvSpPr>
          <p:cNvPr id="30" name="四角形吹き出し 29"/>
          <p:cNvSpPr/>
          <p:nvPr/>
        </p:nvSpPr>
        <p:spPr bwMode="auto">
          <a:xfrm>
            <a:off x="2072680" y="5301208"/>
            <a:ext cx="1755135" cy="432048"/>
          </a:xfrm>
          <a:prstGeom prst="wedgeRectCallout">
            <a:avLst>
              <a:gd name="adj1" fmla="val 60912"/>
              <a:gd name="adj2" fmla="val -1191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日別の生産性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0" lang="en-US" altLang="ja-JP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kvh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の数字を表示する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904" y="6381328"/>
            <a:ext cx="2980680" cy="471627"/>
          </a:xfrm>
          <a:prstGeom prst="rect">
            <a:avLst/>
          </a:prstGeom>
        </p:spPr>
      </p:pic>
      <p:sp>
        <p:nvSpPr>
          <p:cNvPr id="37" name="四角形吹き出し 36"/>
          <p:cNvSpPr/>
          <p:nvPr/>
        </p:nvSpPr>
        <p:spPr bwMode="auto">
          <a:xfrm>
            <a:off x="7209174" y="6165304"/>
            <a:ext cx="1755135" cy="576064"/>
          </a:xfrm>
          <a:prstGeom prst="wedgeRectCallout">
            <a:avLst>
              <a:gd name="adj1" fmla="val -59700"/>
              <a:gd name="adj2" fmla="val -23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メニューバーは全画面で表示する</a:t>
            </a:r>
          </a:p>
        </p:txBody>
      </p:sp>
      <p:sp>
        <p:nvSpPr>
          <p:cNvPr id="18" name="四角形吹き出し 17"/>
          <p:cNvSpPr/>
          <p:nvPr/>
        </p:nvSpPr>
        <p:spPr bwMode="auto">
          <a:xfrm>
            <a:off x="2091680" y="1120301"/>
            <a:ext cx="1755135" cy="937642"/>
          </a:xfrm>
          <a:prstGeom prst="wedgeRectCallout">
            <a:avLst>
              <a:gd name="adj1" fmla="val 79147"/>
              <a:gd name="adj2" fmla="val 3703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前週、先週に移動する矢印をつける（画面定義①と同様）</a:t>
            </a:r>
          </a:p>
        </p:txBody>
      </p:sp>
      <p:sp>
        <p:nvSpPr>
          <p:cNvPr id="19" name="四角形吹き出し 18"/>
          <p:cNvSpPr/>
          <p:nvPr/>
        </p:nvSpPr>
        <p:spPr bwMode="auto">
          <a:xfrm>
            <a:off x="7872732" y="1351879"/>
            <a:ext cx="1755135" cy="937642"/>
          </a:xfrm>
          <a:prstGeom prst="wedgeRectCallout">
            <a:avLst>
              <a:gd name="adj1" fmla="val -163980"/>
              <a:gd name="adj2" fmla="val -2310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ラベルは生産性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0" lang="en-US" altLang="ja-JP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kvh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とする。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四角形吹き出し 19"/>
          <p:cNvSpPr/>
          <p:nvPr/>
        </p:nvSpPr>
        <p:spPr bwMode="auto">
          <a:xfrm>
            <a:off x="2072680" y="5952071"/>
            <a:ext cx="1755135" cy="432048"/>
          </a:xfrm>
          <a:prstGeom prst="wedgeRectCallout">
            <a:avLst>
              <a:gd name="adj1" fmla="val 126903"/>
              <a:gd name="adj2" fmla="val -1332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歩ではなく</a:t>
            </a:r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kvh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角丸四角形 2"/>
          <p:cNvSpPr/>
          <p:nvPr/>
        </p:nvSpPr>
        <p:spPr bwMode="auto">
          <a:xfrm>
            <a:off x="5241032" y="4473828"/>
            <a:ext cx="216024" cy="19075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80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画面定義③日次履歴カレンダー</a:t>
            </a:r>
            <a:endParaRPr lang="en-US" altLang="ja-JP" sz="24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44488" y="1052736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③日次履歴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カレンダー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904514"/>
            <a:ext cx="7328855" cy="5496641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5355143" y="2060848"/>
            <a:ext cx="2239457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Active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355143" y="4869160"/>
            <a:ext cx="2239457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Active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 bwMode="auto">
          <a:xfrm>
            <a:off x="7977336" y="1844824"/>
            <a:ext cx="1755135" cy="1247279"/>
          </a:xfrm>
          <a:prstGeom prst="wedgeRectCallout">
            <a:avLst>
              <a:gd name="adj1" fmla="val -65489"/>
              <a:gd name="adj2" fmla="val -133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Fitbit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ユーザは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Active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な時間帯が自動設定される。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この時間帯の初期値はアカウント設定画面で変更可能とする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四角形吹き出し 19"/>
          <p:cNvSpPr/>
          <p:nvPr/>
        </p:nvSpPr>
        <p:spPr bwMode="auto">
          <a:xfrm>
            <a:off x="2742648" y="3909913"/>
            <a:ext cx="1755135" cy="671215"/>
          </a:xfrm>
          <a:prstGeom prst="wedgeRectCallout">
            <a:avLst>
              <a:gd name="adj1" fmla="val 77575"/>
              <a:gd name="adj2" fmla="val -1036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クリックした箇所を開始時刻として⑤に画面遷移する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293012" y="3320777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⑤アクティビティ入力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右矢印 26"/>
          <p:cNvSpPr/>
          <p:nvPr/>
        </p:nvSpPr>
        <p:spPr bwMode="auto">
          <a:xfrm>
            <a:off x="7403579" y="3432279"/>
            <a:ext cx="889433" cy="502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091" y="6309320"/>
            <a:ext cx="2980680" cy="471627"/>
          </a:xfrm>
          <a:prstGeom prst="rect">
            <a:avLst/>
          </a:prstGeom>
        </p:spPr>
      </p:pic>
      <p:sp>
        <p:nvSpPr>
          <p:cNvPr id="31" name="四角形吹き出し 30"/>
          <p:cNvSpPr/>
          <p:nvPr/>
        </p:nvSpPr>
        <p:spPr bwMode="auto">
          <a:xfrm>
            <a:off x="7662361" y="6093296"/>
            <a:ext cx="1755135" cy="576064"/>
          </a:xfrm>
          <a:prstGeom prst="wedgeRectCallout">
            <a:avLst>
              <a:gd name="adj1" fmla="val -59700"/>
              <a:gd name="adj2" fmla="val -23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メニューバーは全画面で表示する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4504990" y="5517232"/>
            <a:ext cx="3017781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3" name="四角形吹き出し 32"/>
          <p:cNvSpPr/>
          <p:nvPr/>
        </p:nvSpPr>
        <p:spPr bwMode="auto">
          <a:xfrm>
            <a:off x="4520952" y="577056"/>
            <a:ext cx="1755135" cy="475680"/>
          </a:xfrm>
          <a:prstGeom prst="wedgeRectCallout">
            <a:avLst>
              <a:gd name="adj1" fmla="val -20833"/>
              <a:gd name="adj2" fmla="val 6869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に戻る</a:t>
            </a:r>
          </a:p>
        </p:txBody>
      </p:sp>
      <p:sp>
        <p:nvSpPr>
          <p:cNvPr id="34" name="四角形吹き出し 33"/>
          <p:cNvSpPr/>
          <p:nvPr/>
        </p:nvSpPr>
        <p:spPr bwMode="auto">
          <a:xfrm>
            <a:off x="2433584" y="742119"/>
            <a:ext cx="1755135" cy="937642"/>
          </a:xfrm>
          <a:prstGeom prst="wedgeRectCallout">
            <a:avLst>
              <a:gd name="adj1" fmla="val 108752"/>
              <a:gd name="adj2" fmla="val 566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②からのパラメータにより日付表示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右と左の矢印も設ける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四角形吹き出し 34"/>
          <p:cNvSpPr/>
          <p:nvPr/>
        </p:nvSpPr>
        <p:spPr bwMode="auto">
          <a:xfrm>
            <a:off x="2742648" y="4924639"/>
            <a:ext cx="1755135" cy="671215"/>
          </a:xfrm>
          <a:prstGeom prst="wedgeRectCallout">
            <a:avLst>
              <a:gd name="adj1" fmla="val 77575"/>
              <a:gd name="adj2" fmla="val -1036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15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分刻み。ピンチインアウトの伸縮はさせない。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520952" y="5869855"/>
            <a:ext cx="834191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355143" y="5869855"/>
            <a:ext cx="834191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週間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8293012" y="5250489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④週間履歴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カレンダ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ー</a:t>
            </a:r>
          </a:p>
        </p:txBody>
      </p:sp>
      <p:sp>
        <p:nvSpPr>
          <p:cNvPr id="39" name="右矢印 38"/>
          <p:cNvSpPr/>
          <p:nvPr/>
        </p:nvSpPr>
        <p:spPr bwMode="auto">
          <a:xfrm>
            <a:off x="7403579" y="5361991"/>
            <a:ext cx="889433" cy="502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四角形吹き出し 39"/>
          <p:cNvSpPr/>
          <p:nvPr/>
        </p:nvSpPr>
        <p:spPr bwMode="auto">
          <a:xfrm>
            <a:off x="2550224" y="5846277"/>
            <a:ext cx="1755135" cy="576064"/>
          </a:xfrm>
          <a:prstGeom prst="wedgeRectCallout">
            <a:avLst>
              <a:gd name="adj1" fmla="val 61036"/>
              <a:gd name="adj2" fmla="val -250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初期表示は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日が選択されている。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週間をタップすると④に遷移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737948" y="1152520"/>
            <a:ext cx="834191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59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-1" r="1070" b="13427"/>
          <a:stretch/>
        </p:blipFill>
        <p:spPr>
          <a:xfrm>
            <a:off x="3724303" y="1674978"/>
            <a:ext cx="3316929" cy="5112568"/>
          </a:xfrm>
          <a:prstGeom prst="rect">
            <a:avLst/>
          </a:prstGeom>
        </p:spPr>
      </p:pic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画面定義⑤アクティビティ</a:t>
            </a: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選択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44488" y="1052736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⑤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選択</a:t>
            </a:r>
          </a:p>
        </p:txBody>
      </p:sp>
      <p:sp>
        <p:nvSpPr>
          <p:cNvPr id="39" name="右矢印 38"/>
          <p:cNvSpPr/>
          <p:nvPr/>
        </p:nvSpPr>
        <p:spPr bwMode="auto">
          <a:xfrm>
            <a:off x="7087903" y="2420888"/>
            <a:ext cx="889433" cy="502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8121352" y="2276872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⑩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アクティビティ時間入力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2" name="四角形吹き出し 41"/>
          <p:cNvSpPr/>
          <p:nvPr/>
        </p:nvSpPr>
        <p:spPr bwMode="auto">
          <a:xfrm>
            <a:off x="7209174" y="5981709"/>
            <a:ext cx="1755135" cy="576064"/>
          </a:xfrm>
          <a:prstGeom prst="wedgeRectCallout">
            <a:avLst>
              <a:gd name="adj1" fmla="val -66646"/>
              <a:gd name="adj2" fmla="val 822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メニューバーは全画面で表示する</a:t>
            </a:r>
          </a:p>
        </p:txBody>
      </p:sp>
      <p:sp>
        <p:nvSpPr>
          <p:cNvPr id="34" name="四角形吹き出し 33"/>
          <p:cNvSpPr/>
          <p:nvPr/>
        </p:nvSpPr>
        <p:spPr bwMode="auto">
          <a:xfrm>
            <a:off x="1541681" y="2060848"/>
            <a:ext cx="1755135" cy="599207"/>
          </a:xfrm>
          <a:prstGeom prst="wedgeRectCallout">
            <a:avLst>
              <a:gd name="adj1" fmla="val 67651"/>
              <a:gd name="adj2" fmla="val -373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最近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件を表示する</a:t>
            </a:r>
          </a:p>
        </p:txBody>
      </p:sp>
      <p:sp>
        <p:nvSpPr>
          <p:cNvPr id="35" name="四角形吹き出し 34"/>
          <p:cNvSpPr/>
          <p:nvPr/>
        </p:nvSpPr>
        <p:spPr bwMode="auto">
          <a:xfrm>
            <a:off x="1541681" y="4795839"/>
            <a:ext cx="1755135" cy="1474277"/>
          </a:xfrm>
          <a:prstGeom prst="wedgeRectCallout">
            <a:avLst>
              <a:gd name="adj1" fmla="val 67651"/>
              <a:gd name="adj2" fmla="val -271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登録されたアクティビティを全件表示する。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順は、カテゴリ＞アクティビティの昇順。編集設定で個別に順番変更が可能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7" name="四角形吹き出し 36"/>
          <p:cNvSpPr/>
          <p:nvPr/>
        </p:nvSpPr>
        <p:spPr bwMode="auto">
          <a:xfrm>
            <a:off x="1541681" y="2740588"/>
            <a:ext cx="1755135" cy="599207"/>
          </a:xfrm>
          <a:prstGeom prst="wedgeRectCallout">
            <a:avLst>
              <a:gd name="adj1" fmla="val 67651"/>
              <a:gd name="adj2" fmla="val -271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アクティビティをタップすると⑤に遷移する</a:t>
            </a: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4153515" y="2337066"/>
            <a:ext cx="1226972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余暇インドア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4153515" y="2804677"/>
            <a:ext cx="1226972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仕事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4153515" y="3272288"/>
            <a:ext cx="1226972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仕事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153515" y="3739899"/>
            <a:ext cx="1226972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運動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303" y="1417632"/>
            <a:ext cx="3362325" cy="4953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292" y="836712"/>
            <a:ext cx="3362324" cy="596776"/>
          </a:xfrm>
          <a:prstGeom prst="rect">
            <a:avLst/>
          </a:prstGeom>
        </p:spPr>
      </p:pic>
      <p:sp>
        <p:nvSpPr>
          <p:cNvPr id="48" name="正方形/長方形 47"/>
          <p:cNvSpPr/>
          <p:nvPr/>
        </p:nvSpPr>
        <p:spPr bwMode="auto">
          <a:xfrm>
            <a:off x="3713623" y="1912932"/>
            <a:ext cx="3348239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最近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3713623" y="4183583"/>
            <a:ext cx="3348239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全件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9960" y="4560294"/>
            <a:ext cx="3311271" cy="1879370"/>
          </a:xfrm>
          <a:prstGeom prst="rect">
            <a:avLst/>
          </a:prstGeom>
        </p:spPr>
      </p:pic>
      <p:sp>
        <p:nvSpPr>
          <p:cNvPr id="33" name="四角形吹き出し 32"/>
          <p:cNvSpPr/>
          <p:nvPr/>
        </p:nvSpPr>
        <p:spPr bwMode="auto">
          <a:xfrm>
            <a:off x="1535256" y="1401204"/>
            <a:ext cx="1755135" cy="599207"/>
          </a:xfrm>
          <a:prstGeom prst="wedgeRectCallout">
            <a:avLst>
              <a:gd name="adj1" fmla="val 70752"/>
              <a:gd name="adj2" fmla="val -127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テキスト検索（あいまい検索）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2" name="四角形吹き出し 31"/>
          <p:cNvSpPr/>
          <p:nvPr/>
        </p:nvSpPr>
        <p:spPr bwMode="auto">
          <a:xfrm>
            <a:off x="1535257" y="3484450"/>
            <a:ext cx="1755135" cy="1074032"/>
          </a:xfrm>
          <a:prstGeom prst="wedgeRectCallout">
            <a:avLst>
              <a:gd name="adj1" fmla="val 96263"/>
              <a:gd name="adj2" fmla="val -716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他者比較のために設定する（仕事、運動、余暇インドア、余暇アウトドア）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153515" y="4596787"/>
            <a:ext cx="1226972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余暇インドア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4153515" y="5064398"/>
            <a:ext cx="1226972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仕事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153515" y="5532009"/>
            <a:ext cx="1226972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仕事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4153515" y="5999620"/>
            <a:ext cx="1226972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運動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四角形吹き出し 23"/>
          <p:cNvSpPr/>
          <p:nvPr/>
        </p:nvSpPr>
        <p:spPr bwMode="auto">
          <a:xfrm>
            <a:off x="1837097" y="741561"/>
            <a:ext cx="1755135" cy="599207"/>
          </a:xfrm>
          <a:prstGeom prst="wedgeRectCallout">
            <a:avLst>
              <a:gd name="adj1" fmla="val 62689"/>
              <a:gd name="adj2" fmla="val 55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登録をキャンセルし③の画面に戻る</a:t>
            </a:r>
          </a:p>
        </p:txBody>
      </p:sp>
      <p:sp>
        <p:nvSpPr>
          <p:cNvPr id="23" name="四角形吹き出し 22"/>
          <p:cNvSpPr/>
          <p:nvPr/>
        </p:nvSpPr>
        <p:spPr bwMode="auto">
          <a:xfrm>
            <a:off x="7529679" y="1601311"/>
            <a:ext cx="1755135" cy="599207"/>
          </a:xfrm>
          <a:prstGeom prst="wedgeRectCallout">
            <a:avLst>
              <a:gd name="adj1" fmla="val -58626"/>
              <a:gd name="adj2" fmla="val -509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アクティビティを追加登録する</a:t>
            </a: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5429822" y="2337066"/>
            <a:ext cx="1632040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映画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5429822" y="2804677"/>
            <a:ext cx="1632040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クリエイティブ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5429822" y="3272288"/>
            <a:ext cx="1632040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ルーチン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5429822" y="3739899"/>
            <a:ext cx="1632040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ランニング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5429822" y="4596787"/>
            <a:ext cx="1632040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映画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5429822" y="5064398"/>
            <a:ext cx="1632040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クリエイティブ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 bwMode="auto">
          <a:xfrm>
            <a:off x="5429822" y="5532009"/>
            <a:ext cx="1632040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ルーチン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5429822" y="5999620"/>
            <a:ext cx="1632040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ランニング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3623" y="6283489"/>
            <a:ext cx="3348239" cy="471627"/>
          </a:xfrm>
          <a:prstGeom prst="rect">
            <a:avLst/>
          </a:prstGeom>
        </p:spPr>
      </p:pic>
      <p:sp>
        <p:nvSpPr>
          <p:cNvPr id="66" name="右矢印 65"/>
          <p:cNvSpPr/>
          <p:nvPr/>
        </p:nvSpPr>
        <p:spPr bwMode="auto">
          <a:xfrm>
            <a:off x="7087903" y="980728"/>
            <a:ext cx="889434" cy="502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8121352" y="836712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⑪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追加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19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64" y="764704"/>
            <a:ext cx="3333750" cy="5886450"/>
          </a:xfrm>
          <a:prstGeom prst="rect">
            <a:avLst/>
          </a:prstGeom>
        </p:spPr>
      </p:pic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画面定義⑩アクティビティ時間入力</a:t>
            </a:r>
          </a:p>
          <a:p>
            <a:pPr>
              <a:buNone/>
              <a:defRPr/>
            </a:pPr>
            <a:endParaRPr lang="en-US" altLang="ja-JP" sz="24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44488" y="1052736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⑩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時間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四角形吹き出し 22"/>
          <p:cNvSpPr/>
          <p:nvPr/>
        </p:nvSpPr>
        <p:spPr bwMode="auto">
          <a:xfrm>
            <a:off x="7151376" y="1121"/>
            <a:ext cx="1755135" cy="599207"/>
          </a:xfrm>
          <a:prstGeom prst="wedgeRectCallout">
            <a:avLst>
              <a:gd name="adj1" fmla="val -41260"/>
              <a:gd name="adj2" fmla="val 889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アクティビティ登録する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四角形吹き出し 23"/>
          <p:cNvSpPr/>
          <p:nvPr/>
        </p:nvSpPr>
        <p:spPr bwMode="auto">
          <a:xfrm>
            <a:off x="1825588" y="813569"/>
            <a:ext cx="1755135" cy="599207"/>
          </a:xfrm>
          <a:prstGeom prst="wedgeRectCallout">
            <a:avLst>
              <a:gd name="adj1" fmla="val 61821"/>
              <a:gd name="adj2" fmla="val 43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登録をキャンセルし③の画面に戻る</a:t>
            </a:r>
          </a:p>
        </p:txBody>
      </p:sp>
      <p:sp>
        <p:nvSpPr>
          <p:cNvPr id="39" name="右矢印 38"/>
          <p:cNvSpPr/>
          <p:nvPr/>
        </p:nvSpPr>
        <p:spPr bwMode="auto">
          <a:xfrm>
            <a:off x="7222755" y="1695575"/>
            <a:ext cx="889433" cy="502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8256204" y="1551559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⑤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アクティビティ選択に戻る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2" name="四角形吹き出し 41"/>
          <p:cNvSpPr/>
          <p:nvPr/>
        </p:nvSpPr>
        <p:spPr bwMode="auto">
          <a:xfrm>
            <a:off x="7210755" y="4687167"/>
            <a:ext cx="1755135" cy="576064"/>
          </a:xfrm>
          <a:prstGeom prst="wedgeRectCallout">
            <a:avLst>
              <a:gd name="adj1" fmla="val -59700"/>
              <a:gd name="adj2" fmla="val -23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初期値は開始時刻の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15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分後。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分単位の設定とする</a:t>
            </a: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863" y="6269741"/>
            <a:ext cx="3348239" cy="471627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 bwMode="auto">
          <a:xfrm>
            <a:off x="6385763" y="980728"/>
            <a:ext cx="583461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四角形吹き出し 15"/>
          <p:cNvSpPr/>
          <p:nvPr/>
        </p:nvSpPr>
        <p:spPr bwMode="auto">
          <a:xfrm>
            <a:off x="7210755" y="2709045"/>
            <a:ext cx="1755135" cy="576064"/>
          </a:xfrm>
          <a:prstGeom prst="wedgeRectCallout">
            <a:avLst>
              <a:gd name="adj1" fmla="val -77066"/>
              <a:gd name="adj2" fmla="val -5000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時間設定の際に参照できるメモ欄。最大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100</a:t>
            </a: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</a:t>
            </a:r>
          </a:p>
        </p:txBody>
      </p:sp>
      <p:sp>
        <p:nvSpPr>
          <p:cNvPr id="18" name="四角形吹き出し 17"/>
          <p:cNvSpPr/>
          <p:nvPr/>
        </p:nvSpPr>
        <p:spPr bwMode="auto">
          <a:xfrm>
            <a:off x="1640632" y="4687167"/>
            <a:ext cx="1755135" cy="576064"/>
          </a:xfrm>
          <a:prstGeom prst="wedgeRectCallout">
            <a:avLst>
              <a:gd name="adj1" fmla="val 66205"/>
              <a:gd name="adj2" fmla="val -103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タップした時刻が開始時刻として初期設定される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右矢印 18"/>
          <p:cNvSpPr/>
          <p:nvPr/>
        </p:nvSpPr>
        <p:spPr bwMode="auto">
          <a:xfrm>
            <a:off x="7222755" y="899046"/>
            <a:ext cx="889433" cy="502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8256204" y="755030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③日次履歴カレンダーに戻る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四角形吹き出し 2"/>
          <p:cNvSpPr/>
          <p:nvPr/>
        </p:nvSpPr>
        <p:spPr bwMode="auto">
          <a:xfrm>
            <a:off x="1219614" y="3285109"/>
            <a:ext cx="2200259" cy="761608"/>
          </a:xfrm>
          <a:prstGeom prst="wedgeRectCallout">
            <a:avLst>
              <a:gd name="adj1" fmla="val 73367"/>
              <a:gd name="adj2" fmla="val 4449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前と翌を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入れる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当日の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の一つ前に前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23~</a:t>
            </a:r>
          </a:p>
          <a:p>
            <a:pPr eaLnBrk="0" hangingPunct="0"/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312581" y="1901592"/>
            <a:ext cx="2200259" cy="112584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他のアクティビティと重なる場合は、エラーメッセージを出力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「同じ時間への重複記録はできません。時間を変更してください」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四角形吹き出し 21"/>
          <p:cNvSpPr/>
          <p:nvPr/>
        </p:nvSpPr>
        <p:spPr bwMode="auto">
          <a:xfrm>
            <a:off x="7395711" y="5545793"/>
            <a:ext cx="2200259" cy="761608"/>
          </a:xfrm>
          <a:prstGeom prst="wedgeRectCallout">
            <a:avLst>
              <a:gd name="adj1" fmla="val -66547"/>
              <a:gd name="adj2" fmla="val 847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前と翌を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入れる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0" hangingPunct="0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当日の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23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の次に翌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0~</a:t>
            </a:r>
          </a:p>
          <a:p>
            <a:pPr eaLnBrk="0" hangingPunct="0"/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四角形吹き出し 3"/>
          <p:cNvSpPr/>
          <p:nvPr/>
        </p:nvSpPr>
        <p:spPr bwMode="auto">
          <a:xfrm>
            <a:off x="78160" y="5313949"/>
            <a:ext cx="1828800" cy="589732"/>
          </a:xfrm>
          <a:prstGeom prst="wedgeRectCallout">
            <a:avLst>
              <a:gd name="adj1" fmla="val 73542"/>
              <a:gd name="adj2" fmla="val -71482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④に戻るのではないでしょうか？</a:t>
            </a:r>
          </a:p>
        </p:txBody>
      </p:sp>
      <p:sp>
        <p:nvSpPr>
          <p:cNvPr id="25" name="四角形吹き出し 24"/>
          <p:cNvSpPr/>
          <p:nvPr/>
        </p:nvSpPr>
        <p:spPr bwMode="auto">
          <a:xfrm>
            <a:off x="1724350" y="5545793"/>
            <a:ext cx="2004512" cy="1312206"/>
          </a:xfrm>
          <a:prstGeom prst="wedgeRectCallout">
            <a:avLst>
              <a:gd name="adj1" fmla="val 116975"/>
              <a:gd name="adj2" fmla="val -3306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カテゴリ名：アクティビティ名称。ではないでしょうか。例）「仕事：クリエイィブ」</a:t>
            </a:r>
          </a:p>
        </p:txBody>
      </p:sp>
    </p:spTree>
    <p:extLst>
      <p:ext uri="{BB962C8B-B14F-4D97-AF65-F5344CB8AC3E}">
        <p14:creationId xmlns:p14="http://schemas.microsoft.com/office/powerpoint/2010/main" val="10440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66" y="821928"/>
            <a:ext cx="3352800" cy="5314950"/>
          </a:xfrm>
          <a:prstGeom prst="rect">
            <a:avLst/>
          </a:prstGeom>
        </p:spPr>
      </p:pic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画面定義⑪アクティビティ</a:t>
            </a: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追加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44488" y="1052736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⑪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アクティビティ追加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四角形吹き出し 22"/>
          <p:cNvSpPr/>
          <p:nvPr/>
        </p:nvSpPr>
        <p:spPr bwMode="auto">
          <a:xfrm>
            <a:off x="7276846" y="764704"/>
            <a:ext cx="1755135" cy="599207"/>
          </a:xfrm>
          <a:prstGeom prst="wedgeRectCallout">
            <a:avLst>
              <a:gd name="adj1" fmla="val -63836"/>
              <a:gd name="adj2" fmla="val 4063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アクティビティ登録する→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日次履歴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カレンダーに戻る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四角形吹き出し 23"/>
          <p:cNvSpPr/>
          <p:nvPr/>
        </p:nvSpPr>
        <p:spPr bwMode="auto">
          <a:xfrm>
            <a:off x="1825588" y="813569"/>
            <a:ext cx="1755135" cy="599207"/>
          </a:xfrm>
          <a:prstGeom prst="wedgeRectCallout">
            <a:avLst>
              <a:gd name="adj1" fmla="val 61821"/>
              <a:gd name="adj2" fmla="val 43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登録をキャンセルし③の画面に戻る</a:t>
            </a:r>
          </a:p>
        </p:txBody>
      </p:sp>
      <p:sp>
        <p:nvSpPr>
          <p:cNvPr id="39" name="右矢印 38"/>
          <p:cNvSpPr/>
          <p:nvPr/>
        </p:nvSpPr>
        <p:spPr bwMode="auto">
          <a:xfrm>
            <a:off x="7222755" y="1695575"/>
            <a:ext cx="889433" cy="502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8256204" y="1551559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⑩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アクティビティ追加　名称入力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863" y="6269741"/>
            <a:ext cx="3348239" cy="471627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 bwMode="auto">
          <a:xfrm>
            <a:off x="3872880" y="3225606"/>
            <a:ext cx="1008112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カテゴリー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3800871" y="3654206"/>
            <a:ext cx="3168353" cy="36745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830" y="3654206"/>
            <a:ext cx="285120" cy="356400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 bwMode="auto">
          <a:xfrm>
            <a:off x="4893568" y="3205559"/>
            <a:ext cx="1571600" cy="3674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右矢印 21"/>
          <p:cNvSpPr/>
          <p:nvPr/>
        </p:nvSpPr>
        <p:spPr bwMode="auto">
          <a:xfrm>
            <a:off x="7222755" y="2595607"/>
            <a:ext cx="889433" cy="502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8256204" y="2451591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⑩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アクティビティ追加　色設定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右矢印 25"/>
          <p:cNvSpPr/>
          <p:nvPr/>
        </p:nvSpPr>
        <p:spPr bwMode="auto">
          <a:xfrm>
            <a:off x="7222755" y="3587221"/>
            <a:ext cx="889433" cy="502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8256204" y="3443205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⑩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アクティビティ追加　カテゴリ選択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4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 txBox="1">
            <a:spLocks noGrp="1"/>
          </p:cNvSpPr>
          <p:nvPr/>
        </p:nvSpPr>
        <p:spPr bwMode="auto">
          <a:xfrm>
            <a:off x="7594600" y="63817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1AD3D1-6486-4517-B141-55648CE56559}" type="slidenum">
              <a:rPr lang="en-US" altLang="ja-JP" sz="1400" b="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 b="0"/>
          </a:p>
        </p:txBody>
      </p:sp>
      <p:pic>
        <p:nvPicPr>
          <p:cNvPr id="8195" name="Picture 4" descr="koshikiロ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575"/>
            <a:ext cx="818621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74559" y="115094"/>
            <a:ext cx="8580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9pPr>
          </a:lstStyle>
          <a:p>
            <a:pPr>
              <a:buNone/>
              <a:defRPr/>
            </a:pPr>
            <a:r>
              <a:rPr lang="ja-JP" altLang="en-US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画面定義⑪アクティビティ追加　名称</a:t>
            </a: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入力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44488" y="1052736"/>
            <a:ext cx="1296144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⑪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アクティビティ追加　名称入力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773385"/>
            <a:ext cx="3333750" cy="5895975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 bwMode="auto">
          <a:xfrm>
            <a:off x="3440833" y="3161015"/>
            <a:ext cx="1008112" cy="3674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カテゴリー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3368824" y="3589615"/>
            <a:ext cx="3168353" cy="36745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83" y="3589615"/>
            <a:ext cx="285120" cy="356400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 bwMode="auto">
          <a:xfrm>
            <a:off x="4461521" y="3140968"/>
            <a:ext cx="1571600" cy="3674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28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-cool11">
  <a:themeElements>
    <a:clrScheme name="s-cool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cool1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-cool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33139</TotalTime>
  <Words>2153</Words>
  <Application>Microsoft Office PowerPoint</Application>
  <PresentationFormat>A4 210 x 297 mm</PresentationFormat>
  <Paragraphs>531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3" baseType="lpstr">
      <vt:lpstr>AR P丸ゴシック体M</vt:lpstr>
      <vt:lpstr>Arial Unicode MS</vt:lpstr>
      <vt:lpstr>Meiryo UI</vt:lpstr>
      <vt:lpstr>ＭＳ Ｐゴシック</vt:lpstr>
      <vt:lpstr>ＭＳ Ｐ明朝</vt:lpstr>
      <vt:lpstr>メイリオ</vt:lpstr>
      <vt:lpstr>Arial</vt:lpstr>
      <vt:lpstr>Wingdings</vt:lpstr>
      <vt:lpstr>s-cool11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BPS</dc:title>
  <dc:creator>Minoru Hisaeda</dc:creator>
  <cp:lastModifiedBy>わたしたちのかいしゃ</cp:lastModifiedBy>
  <cp:revision>1841</cp:revision>
  <cp:lastPrinted>2015-05-07T07:00:11Z</cp:lastPrinted>
  <dcterms:created xsi:type="dcterms:W3CDTF">2005-06-22T09:34:31Z</dcterms:created>
  <dcterms:modified xsi:type="dcterms:W3CDTF">2015-06-21T12:26:37Z</dcterms:modified>
</cp:coreProperties>
</file>