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A8DCCF-BABA-41F0-8135-6FC502F40B3A}" type="datetimeFigureOut">
              <a:rPr lang="en-CA" smtClean="0"/>
              <a:t>2023-01-05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51559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A8DCCF-BABA-41F0-8135-6FC502F40B3A}" type="datetimeFigureOut">
              <a:rPr lang="en-CA" smtClean="0"/>
              <a:t>2023-01-05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194126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A8DCCF-BABA-41F0-8135-6FC502F40B3A}" type="datetimeFigureOut">
              <a:rPr lang="en-CA" smtClean="0"/>
              <a:t>2023-01-05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3B079F-1056-4615-9AD5-AF7D5E793E19}"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405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A8DCCF-BABA-41F0-8135-6FC502F40B3A}" type="datetimeFigureOut">
              <a:rPr lang="en-CA" smtClean="0"/>
              <a:t>2023-01-05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3555687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A8DCCF-BABA-41F0-8135-6FC502F40B3A}" type="datetimeFigureOut">
              <a:rPr lang="en-CA" smtClean="0"/>
              <a:t>2023-01-05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3B079F-1056-4615-9AD5-AF7D5E793E19}"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7742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A8DCCF-BABA-41F0-8135-6FC502F40B3A}" type="datetimeFigureOut">
              <a:rPr lang="en-CA" smtClean="0"/>
              <a:t>2023-01-05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3661637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8DCCF-BABA-41F0-8135-6FC502F40B3A}" type="datetimeFigureOut">
              <a:rPr lang="en-CA" smtClean="0"/>
              <a:t>2023-01-05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264025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8DCCF-BABA-41F0-8135-6FC502F40B3A}" type="datetimeFigureOut">
              <a:rPr lang="en-CA" smtClean="0"/>
              <a:t>2023-01-05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213901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8DCCF-BABA-41F0-8135-6FC502F40B3A}" type="datetimeFigureOut">
              <a:rPr lang="en-CA" smtClean="0"/>
              <a:t>2023-01-05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36147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A8DCCF-BABA-41F0-8135-6FC502F40B3A}" type="datetimeFigureOut">
              <a:rPr lang="en-CA" smtClean="0"/>
              <a:t>2023-01-05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359813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8DCCF-BABA-41F0-8135-6FC502F40B3A}" type="datetimeFigureOut">
              <a:rPr lang="en-CA" smtClean="0"/>
              <a:t>2023-01-05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73607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8DCCF-BABA-41F0-8135-6FC502F40B3A}" type="datetimeFigureOut">
              <a:rPr lang="en-CA" smtClean="0"/>
              <a:t>2023-01-05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2283935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A8DCCF-BABA-41F0-8135-6FC502F40B3A}" type="datetimeFigureOut">
              <a:rPr lang="en-CA" smtClean="0"/>
              <a:t>2023-01-05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354871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8DCCF-BABA-41F0-8135-6FC502F40B3A}" type="datetimeFigureOut">
              <a:rPr lang="en-CA" smtClean="0"/>
              <a:t>2023-01-05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239347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A8DCCF-BABA-41F0-8135-6FC502F40B3A}" type="datetimeFigureOut">
              <a:rPr lang="en-CA" smtClean="0"/>
              <a:t>2023-01-05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144232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A8DCCF-BABA-41F0-8135-6FC502F40B3A}" type="datetimeFigureOut">
              <a:rPr lang="en-CA" smtClean="0"/>
              <a:t>2023-01-05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3B079F-1056-4615-9AD5-AF7D5E793E19}" type="slidenum">
              <a:rPr lang="en-CA" smtClean="0"/>
              <a:t>‹#›</a:t>
            </a:fld>
            <a:endParaRPr lang="en-CA"/>
          </a:p>
        </p:txBody>
      </p:sp>
    </p:spTree>
    <p:extLst>
      <p:ext uri="{BB962C8B-B14F-4D97-AF65-F5344CB8AC3E}">
        <p14:creationId xmlns:p14="http://schemas.microsoft.com/office/powerpoint/2010/main" val="50415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A8DCCF-BABA-41F0-8135-6FC502F40B3A}" type="datetimeFigureOut">
              <a:rPr lang="en-CA" smtClean="0"/>
              <a:t>2023-01-05</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3B079F-1056-4615-9AD5-AF7D5E793E19}" type="slidenum">
              <a:rPr lang="en-CA" smtClean="0"/>
              <a:t>‹#›</a:t>
            </a:fld>
            <a:endParaRPr lang="en-CA"/>
          </a:p>
        </p:txBody>
      </p:sp>
    </p:spTree>
    <p:extLst>
      <p:ext uri="{BB962C8B-B14F-4D97-AF65-F5344CB8AC3E}">
        <p14:creationId xmlns:p14="http://schemas.microsoft.com/office/powerpoint/2010/main" val="2363593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5352-3BB2-478E-1CA7-88CB617E02F1}"/>
              </a:ext>
            </a:extLst>
          </p:cNvPr>
          <p:cNvSpPr>
            <a:spLocks noGrp="1"/>
          </p:cNvSpPr>
          <p:nvPr>
            <p:ph type="ctrTitle"/>
          </p:nvPr>
        </p:nvSpPr>
        <p:spPr/>
        <p:txBody>
          <a:bodyPr/>
          <a:lstStyle/>
          <a:p>
            <a:r>
              <a:rPr lang="en-CA" dirty="0"/>
              <a:t>Olympics</a:t>
            </a:r>
          </a:p>
        </p:txBody>
      </p:sp>
    </p:spTree>
    <p:extLst>
      <p:ext uri="{BB962C8B-B14F-4D97-AF65-F5344CB8AC3E}">
        <p14:creationId xmlns:p14="http://schemas.microsoft.com/office/powerpoint/2010/main" val="207399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02C5-0DB2-176F-D353-68FA6BD3C62B}"/>
              </a:ext>
            </a:extLst>
          </p:cNvPr>
          <p:cNvSpPr>
            <a:spLocks noGrp="1"/>
          </p:cNvSpPr>
          <p:nvPr>
            <p:ph type="title"/>
          </p:nvPr>
        </p:nvSpPr>
        <p:spPr>
          <a:xfrm>
            <a:off x="677334" y="218983"/>
            <a:ext cx="8596668" cy="1320800"/>
          </a:xfrm>
        </p:spPr>
        <p:txBody>
          <a:bodyPr>
            <a:normAutofit fontScale="90000"/>
          </a:bodyPr>
          <a:lstStyle/>
          <a:p>
            <a:r>
              <a:rPr lang="en-CA" sz="4400" dirty="0">
                <a:latin typeface="Calibri" panose="020F0502020204030204" pitchFamily="34" charset="0"/>
                <a:cs typeface="Times New Roman" panose="02020603050405020304" pitchFamily="18" charset="0"/>
              </a:rPr>
              <a:t>Regions that compete in a Olympic that is located in their region has better chance of winning a medal?</a:t>
            </a:r>
            <a:endParaRPr lang="en-CA" dirty="0"/>
          </a:p>
        </p:txBody>
      </p:sp>
      <p:sp>
        <p:nvSpPr>
          <p:cNvPr id="3" name="Content Placeholder 2">
            <a:extLst>
              <a:ext uri="{FF2B5EF4-FFF2-40B4-BE49-F238E27FC236}">
                <a16:creationId xmlns:a16="http://schemas.microsoft.com/office/drawing/2014/main" id="{027F3B86-CA58-4BAB-EAFE-A90E17A494D8}"/>
              </a:ext>
            </a:extLst>
          </p:cNvPr>
          <p:cNvSpPr>
            <a:spLocks noGrp="1"/>
          </p:cNvSpPr>
          <p:nvPr>
            <p:ph idx="1"/>
          </p:nvPr>
        </p:nvSpPr>
        <p:spPr/>
        <p:txBody>
          <a:bodyPr/>
          <a:lstStyle/>
          <a:p>
            <a:r>
              <a:rPr lang="en-CA" dirty="0"/>
              <a:t>Regions that compete in the Olympics that is located in their region</a:t>
            </a:r>
          </a:p>
          <a:p>
            <a:pPr marL="0" indent="0">
              <a:buNone/>
            </a:pPr>
            <a:r>
              <a:rPr lang="en-CA" dirty="0"/>
              <a:t>Has better chance of winning a medal.</a:t>
            </a:r>
          </a:p>
          <a:p>
            <a:pPr marL="0" indent="0">
              <a:buNone/>
            </a:pPr>
            <a:endParaRPr lang="en-CA" dirty="0"/>
          </a:p>
        </p:txBody>
      </p:sp>
      <p:pic>
        <p:nvPicPr>
          <p:cNvPr id="7" name="Picture 6">
            <a:extLst>
              <a:ext uri="{FF2B5EF4-FFF2-40B4-BE49-F238E27FC236}">
                <a16:creationId xmlns:a16="http://schemas.microsoft.com/office/drawing/2014/main" id="{6DEBDF1A-9DBC-90C7-895E-5BE114A7699F}"/>
              </a:ext>
            </a:extLst>
          </p:cNvPr>
          <p:cNvPicPr>
            <a:picLocks noChangeAspect="1"/>
          </p:cNvPicPr>
          <p:nvPr/>
        </p:nvPicPr>
        <p:blipFill>
          <a:blip r:embed="rId2"/>
          <a:stretch>
            <a:fillRect/>
          </a:stretch>
        </p:blipFill>
        <p:spPr>
          <a:xfrm>
            <a:off x="843933" y="3770790"/>
            <a:ext cx="6551837" cy="1469571"/>
          </a:xfrm>
          <a:prstGeom prst="rect">
            <a:avLst/>
          </a:prstGeom>
        </p:spPr>
      </p:pic>
    </p:spTree>
    <p:extLst>
      <p:ext uri="{BB962C8B-B14F-4D97-AF65-F5344CB8AC3E}">
        <p14:creationId xmlns:p14="http://schemas.microsoft.com/office/powerpoint/2010/main" val="91103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427B-B45D-F26D-4DB8-E866C9BD34C8}"/>
              </a:ext>
            </a:extLst>
          </p:cNvPr>
          <p:cNvSpPr>
            <a:spLocks noGrp="1"/>
          </p:cNvSpPr>
          <p:nvPr>
            <p:ph type="title"/>
          </p:nvPr>
        </p:nvSpPr>
        <p:spPr/>
        <p:txBody>
          <a:bodyPr>
            <a:normAutofit/>
          </a:bodyPr>
          <a:lstStyle/>
          <a:p>
            <a:r>
              <a:rPr lang="en-CA" sz="4400" dirty="0">
                <a:latin typeface="Calibri" panose="020F0502020204030204" pitchFamily="34" charset="0"/>
                <a:cs typeface="Times New Roman" panose="02020603050405020304" pitchFamily="18" charset="0"/>
              </a:rPr>
              <a:t>which cities don’t follow this trend?</a:t>
            </a:r>
            <a:endParaRPr lang="en-CA" dirty="0"/>
          </a:p>
        </p:txBody>
      </p:sp>
      <p:sp>
        <p:nvSpPr>
          <p:cNvPr id="3" name="Content Placeholder 2">
            <a:extLst>
              <a:ext uri="{FF2B5EF4-FFF2-40B4-BE49-F238E27FC236}">
                <a16:creationId xmlns:a16="http://schemas.microsoft.com/office/drawing/2014/main" id="{172F9306-1F1F-7C1D-DC43-CAEDEB090115}"/>
              </a:ext>
            </a:extLst>
          </p:cNvPr>
          <p:cNvSpPr>
            <a:spLocks noGrp="1"/>
          </p:cNvSpPr>
          <p:nvPr>
            <p:ph idx="1"/>
          </p:nvPr>
        </p:nvSpPr>
        <p:spPr/>
        <p:txBody>
          <a:bodyPr/>
          <a:lstStyle/>
          <a:p>
            <a:r>
              <a:rPr lang="en-CA" dirty="0"/>
              <a:t>Mexico and Brazil do not follow this trend.</a:t>
            </a:r>
          </a:p>
          <a:p>
            <a:r>
              <a:rPr lang="en-CA" dirty="0"/>
              <a:t>When Brazil competed in an Olympic that was in their region the average of age of their Athletes were older compare to Olympics that were outside of their region. Moreover, the average weight and height were lower of Brazilian Athletes that competed in a Olympics in their region. This can be said about Mexican Athletes as well. </a:t>
            </a:r>
          </a:p>
        </p:txBody>
      </p:sp>
    </p:spTree>
    <p:extLst>
      <p:ext uri="{BB962C8B-B14F-4D97-AF65-F5344CB8AC3E}">
        <p14:creationId xmlns:p14="http://schemas.microsoft.com/office/powerpoint/2010/main" val="419076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902B-FAE0-AE46-C272-7239FF6650C9}"/>
              </a:ext>
            </a:extLst>
          </p:cNvPr>
          <p:cNvSpPr>
            <a:spLocks noGrp="1"/>
          </p:cNvSpPr>
          <p:nvPr>
            <p:ph type="title"/>
          </p:nvPr>
        </p:nvSpPr>
        <p:spPr/>
        <p:txBody>
          <a:bodyPr/>
          <a:lstStyle/>
          <a:p>
            <a:r>
              <a:rPr lang="en-CA" dirty="0"/>
              <a:t>recommendation</a:t>
            </a:r>
          </a:p>
        </p:txBody>
      </p:sp>
      <p:sp>
        <p:nvSpPr>
          <p:cNvPr id="3" name="Content Placeholder 2">
            <a:extLst>
              <a:ext uri="{FF2B5EF4-FFF2-40B4-BE49-F238E27FC236}">
                <a16:creationId xmlns:a16="http://schemas.microsoft.com/office/drawing/2014/main" id="{0A93AC80-9401-44DB-1787-FE2AD0A02807}"/>
              </a:ext>
            </a:extLst>
          </p:cNvPr>
          <p:cNvSpPr>
            <a:spLocks noGrp="1"/>
          </p:cNvSpPr>
          <p:nvPr>
            <p:ph idx="1"/>
          </p:nvPr>
        </p:nvSpPr>
        <p:spPr/>
        <p:txBody>
          <a:bodyPr/>
          <a:lstStyle/>
          <a:p>
            <a:r>
              <a:rPr lang="en-US" dirty="0">
                <a:effectLst/>
              </a:rPr>
              <a:t>Countries should spend more resources on athletes that are less than 31 years old because there is a significant drop off in winning a medal and age. Moreover, they should use those resources on younger athletes from age 20-29 because they have higher chance on winning medals.</a:t>
            </a:r>
          </a:p>
          <a:p>
            <a:r>
              <a:rPr lang="en-US">
                <a:effectLst/>
              </a:rPr>
              <a:t>Undeveloped countries should try to encourage young people to play more sports, as a result have more young talent joining the Olympics which increases their chance of winning a medal.</a:t>
            </a:r>
            <a:endParaRPr lang="en-CA" dirty="0"/>
          </a:p>
        </p:txBody>
      </p:sp>
    </p:spTree>
    <p:extLst>
      <p:ext uri="{BB962C8B-B14F-4D97-AF65-F5344CB8AC3E}">
        <p14:creationId xmlns:p14="http://schemas.microsoft.com/office/powerpoint/2010/main" val="10473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9777-297D-798A-6D79-E217DFEE7D21}"/>
              </a:ext>
            </a:extLst>
          </p:cNvPr>
          <p:cNvSpPr>
            <a:spLocks noGrp="1"/>
          </p:cNvSpPr>
          <p:nvPr>
            <p:ph type="title"/>
          </p:nvPr>
        </p:nvSpPr>
        <p:spPr/>
        <p:txBody>
          <a:bodyPr/>
          <a:lstStyle/>
          <a:p>
            <a:r>
              <a:rPr lang="en-CA" dirty="0"/>
              <a:t>Audience and Hypotheses</a:t>
            </a:r>
          </a:p>
        </p:txBody>
      </p:sp>
      <p:sp>
        <p:nvSpPr>
          <p:cNvPr id="3" name="Content Placeholder 2">
            <a:extLst>
              <a:ext uri="{FF2B5EF4-FFF2-40B4-BE49-F238E27FC236}">
                <a16:creationId xmlns:a16="http://schemas.microsoft.com/office/drawing/2014/main" id="{A07226D2-8845-9DD2-5B93-B5E7728567DC}"/>
              </a:ext>
            </a:extLst>
          </p:cNvPr>
          <p:cNvSpPr>
            <a:spLocks noGrp="1"/>
          </p:cNvSpPr>
          <p:nvPr>
            <p:ph idx="1"/>
          </p:nvPr>
        </p:nvSpPr>
        <p:spPr/>
        <p:txBody>
          <a:bodyPr/>
          <a:lstStyle/>
          <a:p>
            <a:r>
              <a:rPr lang="en-CA" dirty="0"/>
              <a:t>My audience are people who want to know why some factors contribute to athletes winning medals.</a:t>
            </a:r>
          </a:p>
          <a:p>
            <a:r>
              <a:rPr lang="en-CA" dirty="0"/>
              <a:t>Hypotheses</a:t>
            </a:r>
          </a:p>
          <a:p>
            <a:pPr lvl="1"/>
            <a:r>
              <a:rPr lang="en-CA" dirty="0">
                <a:effectLst/>
                <a:latin typeface="Calibri" panose="020F0502020204030204" pitchFamily="34" charset="0"/>
                <a:ea typeface="Calibri" panose="020F0502020204030204" pitchFamily="34" charset="0"/>
                <a:cs typeface="Times New Roman" panose="02020603050405020304" pitchFamily="18" charset="0"/>
              </a:rPr>
              <a:t>Older age athletes win less than younger age athletes.</a:t>
            </a:r>
          </a:p>
          <a:p>
            <a:pPr lvl="1"/>
            <a:r>
              <a:rPr lang="en-CA" dirty="0">
                <a:effectLst/>
                <a:latin typeface="Calibri" panose="020F0502020204030204" pitchFamily="34" charset="0"/>
                <a:ea typeface="Calibri" panose="020F0502020204030204" pitchFamily="34" charset="0"/>
                <a:cs typeface="Times New Roman" panose="02020603050405020304" pitchFamily="18" charset="0"/>
              </a:rPr>
              <a:t>Developed countries win more than undeveloped countries</a:t>
            </a:r>
          </a:p>
          <a:p>
            <a:pPr lvl="1"/>
            <a:r>
              <a:rPr lang="en-CA" dirty="0">
                <a:effectLst/>
                <a:latin typeface="Calibri" panose="020F0502020204030204" pitchFamily="34" charset="0"/>
                <a:ea typeface="Calibri" panose="020F0502020204030204" pitchFamily="34" charset="0"/>
                <a:cs typeface="Times New Roman" panose="02020603050405020304" pitchFamily="18" charset="0"/>
              </a:rPr>
              <a:t>The location of the Olympics does not influence the chance of winning a medal.</a:t>
            </a:r>
          </a:p>
          <a:p>
            <a:endParaRPr lang="en-CA" dirty="0"/>
          </a:p>
        </p:txBody>
      </p:sp>
    </p:spTree>
    <p:extLst>
      <p:ext uri="{BB962C8B-B14F-4D97-AF65-F5344CB8AC3E}">
        <p14:creationId xmlns:p14="http://schemas.microsoft.com/office/powerpoint/2010/main" val="411359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F8D7-0E8D-4816-C486-7F5C28F82FE0}"/>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3E5F15C0-8044-BE9C-AFAB-57B5CE4BDF76}"/>
              </a:ext>
            </a:extLst>
          </p:cNvPr>
          <p:cNvSpPr>
            <a:spLocks noGrp="1"/>
          </p:cNvSpPr>
          <p:nvPr>
            <p:ph idx="1"/>
          </p:nvPr>
        </p:nvSpPr>
        <p:spPr/>
        <p:txBody>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1)Older age athletes win less than younger age athletes?</a:t>
            </a:r>
          </a:p>
          <a:p>
            <a:pPr marL="800100" lvl="1" indent="-342900">
              <a:buAutoNum type="alphaUcParenR"/>
            </a:pPr>
            <a:r>
              <a:rPr lang="en-CA" sz="1800" dirty="0">
                <a:latin typeface="Calibri" panose="020F0502020204030204" pitchFamily="34" charset="0"/>
                <a:cs typeface="Times New Roman" panose="02020603050405020304" pitchFamily="18" charset="0"/>
              </a:rPr>
              <a:t>What is the prime age for athletes?</a:t>
            </a:r>
          </a:p>
          <a:p>
            <a:pPr marL="800100" lvl="1" indent="-342900">
              <a:buAutoNum type="alphaUcParenR"/>
            </a:pPr>
            <a:r>
              <a:rPr lang="en-CA" sz="1800" dirty="0">
                <a:latin typeface="Calibri" panose="020F0502020204030204" pitchFamily="34" charset="0"/>
                <a:cs typeface="Times New Roman" panose="02020603050405020304" pitchFamily="18" charset="0"/>
              </a:rPr>
              <a:t>Athlete age and year.</a:t>
            </a:r>
          </a:p>
          <a:p>
            <a:r>
              <a:rPr lang="en-CA" sz="1800" dirty="0">
                <a:latin typeface="Calibri" panose="020F0502020204030204" pitchFamily="34" charset="0"/>
                <a:ea typeface="Calibri" panose="020F0502020204030204" pitchFamily="34" charset="0"/>
                <a:cs typeface="Times New Roman" panose="02020603050405020304" pitchFamily="18" charset="0"/>
              </a:rPr>
              <a:t>2) Developed vs undeveloped countries</a:t>
            </a:r>
          </a:p>
          <a:p>
            <a:pPr marL="0" indent="0">
              <a:buNone/>
            </a:pPr>
            <a:r>
              <a:rPr lang="en-CA" sz="1400" dirty="0">
                <a:latin typeface="Calibri" panose="020F0502020204030204" pitchFamily="34" charset="0"/>
                <a:ea typeface="Calibri" panose="020F0502020204030204" pitchFamily="34" charset="0"/>
                <a:cs typeface="Times New Roman" panose="02020603050405020304" pitchFamily="18" charset="0"/>
              </a:rPr>
              <a:t>            A)</a:t>
            </a:r>
            <a:r>
              <a:rPr lang="en-CA" sz="1800" dirty="0">
                <a:effectLst/>
                <a:latin typeface="Calibri" panose="020F0502020204030204" pitchFamily="34" charset="0"/>
                <a:ea typeface="Calibri" panose="020F0502020204030204" pitchFamily="34" charset="0"/>
                <a:cs typeface="Times New Roman" panose="02020603050405020304" pitchFamily="18" charset="0"/>
              </a:rPr>
              <a:t>Developed vs undeveloped countries in top 10 sports</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latin typeface="Calibri" panose="020F0502020204030204" pitchFamily="34" charset="0"/>
                <a:cs typeface="Times New Roman" panose="02020603050405020304" pitchFamily="18" charset="0"/>
              </a:rPr>
              <a:t>3) Regions that compete in a Olympic that is located in their region has better chance of winning a medal?</a:t>
            </a:r>
          </a:p>
          <a:p>
            <a:pPr marL="457200" lvl="1" indent="0">
              <a:buNone/>
            </a:pPr>
            <a:r>
              <a:rPr lang="en-CA" sz="1400" dirty="0">
                <a:latin typeface="Calibri" panose="020F0502020204030204" pitchFamily="34" charset="0"/>
                <a:cs typeface="Times New Roman" panose="02020603050405020304" pitchFamily="18" charset="0"/>
              </a:rPr>
              <a:t>A</a:t>
            </a:r>
            <a:r>
              <a:rPr lang="en-CA" sz="1800" dirty="0">
                <a:latin typeface="Calibri" panose="020F0502020204030204" pitchFamily="34" charset="0"/>
                <a:cs typeface="Times New Roman" panose="02020603050405020304" pitchFamily="18" charset="0"/>
              </a:rPr>
              <a:t>) which cities follow this trend and which one don’t?</a:t>
            </a:r>
          </a:p>
        </p:txBody>
      </p:sp>
    </p:spTree>
    <p:extLst>
      <p:ext uri="{BB962C8B-B14F-4D97-AF65-F5344CB8AC3E}">
        <p14:creationId xmlns:p14="http://schemas.microsoft.com/office/powerpoint/2010/main" val="390146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1D0E-579E-7658-C684-78EF61CF04D2}"/>
              </a:ext>
            </a:extLst>
          </p:cNvPr>
          <p:cNvSpPr>
            <a:spLocks noGrp="1"/>
          </p:cNvSpPr>
          <p:nvPr>
            <p:ph type="title"/>
          </p:nvPr>
        </p:nvSpPr>
        <p:spPr/>
        <p:txBody>
          <a:bodyPr>
            <a:normAutofit fontScale="90000"/>
          </a:bodyPr>
          <a:lstStyle/>
          <a:p>
            <a:r>
              <a:rPr lang="en-CA" sz="4400" dirty="0">
                <a:effectLst/>
                <a:latin typeface="Calibri" panose="020F0502020204030204" pitchFamily="34" charset="0"/>
                <a:ea typeface="Calibri" panose="020F0502020204030204" pitchFamily="34" charset="0"/>
                <a:cs typeface="Times New Roman" panose="02020603050405020304" pitchFamily="18" charset="0"/>
              </a:rPr>
              <a:t>Older age athletes win less than younger age athletes?</a:t>
            </a:r>
            <a:endParaRPr lang="en-CA" dirty="0"/>
          </a:p>
        </p:txBody>
      </p:sp>
      <p:pic>
        <p:nvPicPr>
          <p:cNvPr id="4" name="Content Placeholder 3" descr="Chart, histogram&#10;&#10;Description automatically generated">
            <a:extLst>
              <a:ext uri="{FF2B5EF4-FFF2-40B4-BE49-F238E27FC236}">
                <a16:creationId xmlns:a16="http://schemas.microsoft.com/office/drawing/2014/main" id="{1690C645-5000-9F78-F805-34A436407836}"/>
              </a:ext>
            </a:extLst>
          </p:cNvPr>
          <p:cNvPicPr>
            <a:picLocks noGrp="1" noChangeAspect="1"/>
          </p:cNvPicPr>
          <p:nvPr>
            <p:ph idx="1"/>
          </p:nvPr>
        </p:nvPicPr>
        <p:blipFill>
          <a:blip r:embed="rId2"/>
          <a:stretch>
            <a:fillRect/>
          </a:stretch>
        </p:blipFill>
        <p:spPr>
          <a:xfrm>
            <a:off x="644717" y="1810782"/>
            <a:ext cx="10515600" cy="4981820"/>
          </a:xfrm>
          <a:prstGeom prst="rect">
            <a:avLst/>
          </a:prstGeom>
        </p:spPr>
      </p:pic>
    </p:spTree>
    <p:extLst>
      <p:ext uri="{BB962C8B-B14F-4D97-AF65-F5344CB8AC3E}">
        <p14:creationId xmlns:p14="http://schemas.microsoft.com/office/powerpoint/2010/main" val="22588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1AB6-49A1-F61C-5C2B-E637D198452A}"/>
              </a:ext>
            </a:extLst>
          </p:cNvPr>
          <p:cNvSpPr>
            <a:spLocks noGrp="1"/>
          </p:cNvSpPr>
          <p:nvPr>
            <p:ph type="title"/>
          </p:nvPr>
        </p:nvSpPr>
        <p:spPr/>
        <p:txBody>
          <a:bodyPr>
            <a:normAutofit fontScale="90000"/>
          </a:bodyPr>
          <a:lstStyle/>
          <a:p>
            <a:r>
              <a:rPr lang="en-CA" sz="4400" dirty="0">
                <a:effectLst/>
                <a:latin typeface="Calibri" panose="020F0502020204030204" pitchFamily="34" charset="0"/>
                <a:ea typeface="Calibri" panose="020F0502020204030204" pitchFamily="34" charset="0"/>
                <a:cs typeface="Times New Roman" panose="02020603050405020304" pitchFamily="18" charset="0"/>
              </a:rPr>
              <a:t>Older age athletes win less than younger age athletes?</a:t>
            </a:r>
            <a:endParaRPr lang="en-CA" dirty="0"/>
          </a:p>
        </p:txBody>
      </p:sp>
      <p:sp>
        <p:nvSpPr>
          <p:cNvPr id="3" name="Content Placeholder 2">
            <a:extLst>
              <a:ext uri="{FF2B5EF4-FFF2-40B4-BE49-F238E27FC236}">
                <a16:creationId xmlns:a16="http://schemas.microsoft.com/office/drawing/2014/main" id="{5CAB02B8-753D-B89C-D1E1-788AF967536B}"/>
              </a:ext>
            </a:extLst>
          </p:cNvPr>
          <p:cNvSpPr>
            <a:spLocks noGrp="1"/>
          </p:cNvSpPr>
          <p:nvPr>
            <p:ph idx="1"/>
          </p:nvPr>
        </p:nvSpPr>
        <p:spPr/>
        <p:txBody>
          <a:bodyPr/>
          <a:lstStyle/>
          <a:p>
            <a:r>
              <a:rPr lang="en-CA" dirty="0"/>
              <a:t>From the previous slide we can see that the distribution for winning medals for bronze, silver, and gold are the same. </a:t>
            </a:r>
          </a:p>
          <a:p>
            <a:r>
              <a:rPr lang="en-CA" dirty="0"/>
              <a:t>Age 20 to 30 have the most medals. From the graph below we can see that from age 20 to 23 there is positive relationship  between winning medals and age. However, from age 24 to 30  there is a negative relationship</a:t>
            </a:r>
          </a:p>
          <a:p>
            <a:endParaRPr lang="en-CA" dirty="0"/>
          </a:p>
          <a:p>
            <a:endParaRPr lang="en-CA" dirty="0"/>
          </a:p>
        </p:txBody>
      </p:sp>
      <p:pic>
        <p:nvPicPr>
          <p:cNvPr id="5" name="Picture 4" descr="Chart, bar chart&#10;&#10;Description automatically generated">
            <a:extLst>
              <a:ext uri="{FF2B5EF4-FFF2-40B4-BE49-F238E27FC236}">
                <a16:creationId xmlns:a16="http://schemas.microsoft.com/office/drawing/2014/main" id="{3C63E58D-3D5B-ECE1-AE25-5F542FD359E6}"/>
              </a:ext>
            </a:extLst>
          </p:cNvPr>
          <p:cNvPicPr>
            <a:picLocks noChangeAspect="1"/>
          </p:cNvPicPr>
          <p:nvPr/>
        </p:nvPicPr>
        <p:blipFill>
          <a:blip r:embed="rId2"/>
          <a:stretch>
            <a:fillRect/>
          </a:stretch>
        </p:blipFill>
        <p:spPr>
          <a:xfrm>
            <a:off x="3095333" y="4001294"/>
            <a:ext cx="3743325" cy="2419350"/>
          </a:xfrm>
          <a:prstGeom prst="rect">
            <a:avLst/>
          </a:prstGeom>
        </p:spPr>
      </p:pic>
    </p:spTree>
    <p:extLst>
      <p:ext uri="{BB962C8B-B14F-4D97-AF65-F5344CB8AC3E}">
        <p14:creationId xmlns:p14="http://schemas.microsoft.com/office/powerpoint/2010/main" val="38215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F78C-8D68-4F93-0D24-5A381A0D5639}"/>
              </a:ext>
            </a:extLst>
          </p:cNvPr>
          <p:cNvSpPr>
            <a:spLocks noGrp="1"/>
          </p:cNvSpPr>
          <p:nvPr>
            <p:ph type="title"/>
          </p:nvPr>
        </p:nvSpPr>
        <p:spPr/>
        <p:txBody>
          <a:bodyPr>
            <a:normAutofit fontScale="90000"/>
          </a:bodyPr>
          <a:lstStyle/>
          <a:p>
            <a:r>
              <a:rPr lang="en-CA" sz="4400" dirty="0">
                <a:effectLst/>
                <a:latin typeface="Calibri" panose="020F0502020204030204" pitchFamily="34" charset="0"/>
                <a:ea typeface="Calibri" panose="020F0502020204030204" pitchFamily="34" charset="0"/>
                <a:cs typeface="Times New Roman" panose="02020603050405020304" pitchFamily="18" charset="0"/>
              </a:rPr>
              <a:t>1)Older age athletes win less than younger age athletes?</a:t>
            </a:r>
            <a:endParaRPr lang="en-CA" dirty="0"/>
          </a:p>
        </p:txBody>
      </p:sp>
      <p:sp>
        <p:nvSpPr>
          <p:cNvPr id="3" name="Content Placeholder 2">
            <a:extLst>
              <a:ext uri="{FF2B5EF4-FFF2-40B4-BE49-F238E27FC236}">
                <a16:creationId xmlns:a16="http://schemas.microsoft.com/office/drawing/2014/main" id="{53A21564-E44F-9D99-F1BB-6ED8BC5D887F}"/>
              </a:ext>
            </a:extLst>
          </p:cNvPr>
          <p:cNvSpPr>
            <a:spLocks noGrp="1"/>
          </p:cNvSpPr>
          <p:nvPr>
            <p:ph idx="1"/>
          </p:nvPr>
        </p:nvSpPr>
        <p:spPr/>
        <p:txBody>
          <a:bodyPr>
            <a:normAutofit/>
          </a:bodyPr>
          <a:lstStyle/>
          <a:p>
            <a:r>
              <a:rPr lang="en-CA" dirty="0"/>
              <a:t>Has age changed over time?</a:t>
            </a:r>
          </a:p>
          <a:p>
            <a:endParaRPr lang="en-CA" dirty="0"/>
          </a:p>
          <a:p>
            <a:endParaRPr lang="en-CA" dirty="0"/>
          </a:p>
          <a:p>
            <a:endParaRPr lang="en-CA" dirty="0"/>
          </a:p>
          <a:p>
            <a:endParaRPr lang="en-CA" dirty="0"/>
          </a:p>
          <a:p>
            <a:endParaRPr lang="en-CA" dirty="0"/>
          </a:p>
          <a:p>
            <a:endParaRPr lang="en-CA" dirty="0"/>
          </a:p>
          <a:p>
            <a:r>
              <a:rPr lang="en-CA" dirty="0"/>
              <a:t>From this graph the average age has decreased from year 1960 to 2000. From 2000 to 2020 there is slight increase.</a:t>
            </a:r>
          </a:p>
          <a:p>
            <a:endParaRPr lang="en-CA" dirty="0"/>
          </a:p>
          <a:p>
            <a:endParaRPr lang="en-CA" dirty="0"/>
          </a:p>
          <a:p>
            <a:pPr marL="0" indent="0">
              <a:buNone/>
            </a:pPr>
            <a:endParaRPr lang="en-CA" dirty="0"/>
          </a:p>
        </p:txBody>
      </p:sp>
      <p:pic>
        <p:nvPicPr>
          <p:cNvPr id="5" name="Picture 4">
            <a:extLst>
              <a:ext uri="{FF2B5EF4-FFF2-40B4-BE49-F238E27FC236}">
                <a16:creationId xmlns:a16="http://schemas.microsoft.com/office/drawing/2014/main" id="{3C31C288-EAD4-8E81-32FE-107E68645F9A}"/>
              </a:ext>
            </a:extLst>
          </p:cNvPr>
          <p:cNvPicPr>
            <a:picLocks noChangeAspect="1"/>
          </p:cNvPicPr>
          <p:nvPr/>
        </p:nvPicPr>
        <p:blipFill>
          <a:blip r:embed="rId2"/>
          <a:stretch>
            <a:fillRect/>
          </a:stretch>
        </p:blipFill>
        <p:spPr>
          <a:xfrm>
            <a:off x="752460" y="2555876"/>
            <a:ext cx="9305925" cy="2371725"/>
          </a:xfrm>
          <a:prstGeom prst="rect">
            <a:avLst/>
          </a:prstGeom>
        </p:spPr>
      </p:pic>
    </p:spTree>
    <p:extLst>
      <p:ext uri="{BB962C8B-B14F-4D97-AF65-F5344CB8AC3E}">
        <p14:creationId xmlns:p14="http://schemas.microsoft.com/office/powerpoint/2010/main" val="336665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3138-B17F-33B9-3EF2-BD9C44343013}"/>
              </a:ext>
            </a:extLst>
          </p:cNvPr>
          <p:cNvSpPr>
            <a:spLocks noGrp="1"/>
          </p:cNvSpPr>
          <p:nvPr>
            <p:ph type="title"/>
          </p:nvPr>
        </p:nvSpPr>
        <p:spPr/>
        <p:txBody>
          <a:bodyPr/>
          <a:lstStyle/>
          <a:p>
            <a:r>
              <a:rPr lang="en-CA" dirty="0"/>
              <a:t>Develop countries vs undeveloped countries</a:t>
            </a:r>
          </a:p>
        </p:txBody>
      </p:sp>
      <p:sp>
        <p:nvSpPr>
          <p:cNvPr id="3" name="Content Placeholder 2">
            <a:extLst>
              <a:ext uri="{FF2B5EF4-FFF2-40B4-BE49-F238E27FC236}">
                <a16:creationId xmlns:a16="http://schemas.microsoft.com/office/drawing/2014/main" id="{41A7EB2B-C156-0E8D-5AD4-E8DFF9869DDD}"/>
              </a:ext>
            </a:extLst>
          </p:cNvPr>
          <p:cNvSpPr>
            <a:spLocks noGrp="1"/>
          </p:cNvSpPr>
          <p:nvPr>
            <p:ph idx="1"/>
          </p:nvPr>
        </p:nvSpPr>
        <p:spPr/>
        <p:txBody>
          <a:bodyPr/>
          <a:lstStyle/>
          <a:p>
            <a:r>
              <a:rPr lang="en-CA" dirty="0"/>
              <a:t>Developed countries have more medals won vs undeveloped countries. </a:t>
            </a:r>
            <a:r>
              <a:rPr lang="en-CA" dirty="0" err="1"/>
              <a:t>CMedals</a:t>
            </a:r>
            <a:r>
              <a:rPr lang="en-CA" dirty="0"/>
              <a:t> = number Medals won. Developed countries have 4 times the medals than undeveloped countries. Moreover, I used a statistical test that takes into account the number of athletes from undeveloped and developed countries, as a result there was a statistical difference that developed countries win more.</a:t>
            </a:r>
          </a:p>
        </p:txBody>
      </p:sp>
      <p:pic>
        <p:nvPicPr>
          <p:cNvPr id="4" name="Picture 3" descr="Graphical user interface&#10;&#10;Description automatically generated">
            <a:extLst>
              <a:ext uri="{FF2B5EF4-FFF2-40B4-BE49-F238E27FC236}">
                <a16:creationId xmlns:a16="http://schemas.microsoft.com/office/drawing/2014/main" id="{4CB9F3F3-A793-CBDE-F1E1-6C3AC0A9E712}"/>
              </a:ext>
            </a:extLst>
          </p:cNvPr>
          <p:cNvPicPr>
            <a:picLocks noChangeAspect="1"/>
          </p:cNvPicPr>
          <p:nvPr/>
        </p:nvPicPr>
        <p:blipFill>
          <a:blip r:embed="rId2"/>
          <a:stretch>
            <a:fillRect/>
          </a:stretch>
        </p:blipFill>
        <p:spPr>
          <a:xfrm>
            <a:off x="1057782" y="3998557"/>
            <a:ext cx="3278814" cy="1549985"/>
          </a:xfrm>
          <a:prstGeom prst="rect">
            <a:avLst/>
          </a:prstGeom>
        </p:spPr>
      </p:pic>
    </p:spTree>
    <p:extLst>
      <p:ext uri="{BB962C8B-B14F-4D97-AF65-F5344CB8AC3E}">
        <p14:creationId xmlns:p14="http://schemas.microsoft.com/office/powerpoint/2010/main" val="152369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BA15-EA18-585F-4BCB-A74FFA4787D2}"/>
              </a:ext>
            </a:extLst>
          </p:cNvPr>
          <p:cNvSpPr>
            <a:spLocks noGrp="1"/>
          </p:cNvSpPr>
          <p:nvPr>
            <p:ph type="title"/>
          </p:nvPr>
        </p:nvSpPr>
        <p:spPr>
          <a:xfrm>
            <a:off x="677334" y="156238"/>
            <a:ext cx="8596668" cy="1320800"/>
          </a:xfrm>
        </p:spPr>
        <p:txBody>
          <a:bodyPr>
            <a:normAutofit fontScale="90000"/>
          </a:bodyPr>
          <a:lstStyle/>
          <a:p>
            <a:r>
              <a:rPr lang="en-CA" sz="4400" dirty="0">
                <a:effectLst/>
                <a:latin typeface="Calibri" panose="020F0502020204030204" pitchFamily="34" charset="0"/>
                <a:ea typeface="Calibri" panose="020F0502020204030204" pitchFamily="34" charset="0"/>
                <a:cs typeface="Times New Roman" panose="02020603050405020304" pitchFamily="18" charset="0"/>
              </a:rPr>
              <a:t>Developed vs undeveloped countries in top 10 sports based on number of medals won</a:t>
            </a:r>
            <a:endParaRPr lang="en-CA" dirty="0"/>
          </a:p>
        </p:txBody>
      </p:sp>
      <p:sp>
        <p:nvSpPr>
          <p:cNvPr id="3" name="Content Placeholder 2">
            <a:extLst>
              <a:ext uri="{FF2B5EF4-FFF2-40B4-BE49-F238E27FC236}">
                <a16:creationId xmlns:a16="http://schemas.microsoft.com/office/drawing/2014/main" id="{E462761C-24B9-ADDD-780F-FF9D60FFEF59}"/>
              </a:ext>
            </a:extLst>
          </p:cNvPr>
          <p:cNvSpPr>
            <a:spLocks noGrp="1"/>
          </p:cNvSpPr>
          <p:nvPr>
            <p:ph idx="1"/>
          </p:nvPr>
        </p:nvSpPr>
        <p:spPr/>
        <p:txBody>
          <a:bodyPr/>
          <a:lstStyle/>
          <a:p>
            <a:r>
              <a:rPr lang="en-CA" dirty="0"/>
              <a:t>All top 10 sports with the medals won is obtained by developed countries.</a:t>
            </a:r>
          </a:p>
          <a:p>
            <a:endParaRPr lang="en-CA" dirty="0"/>
          </a:p>
        </p:txBody>
      </p:sp>
      <p:pic>
        <p:nvPicPr>
          <p:cNvPr id="5" name="Picture 4">
            <a:extLst>
              <a:ext uri="{FF2B5EF4-FFF2-40B4-BE49-F238E27FC236}">
                <a16:creationId xmlns:a16="http://schemas.microsoft.com/office/drawing/2014/main" id="{9B6BBCD7-70DC-FB8E-DEE4-81872503F2B7}"/>
              </a:ext>
            </a:extLst>
          </p:cNvPr>
          <p:cNvPicPr>
            <a:picLocks noChangeAspect="1"/>
          </p:cNvPicPr>
          <p:nvPr/>
        </p:nvPicPr>
        <p:blipFill>
          <a:blip r:embed="rId2"/>
          <a:stretch>
            <a:fillRect/>
          </a:stretch>
        </p:blipFill>
        <p:spPr>
          <a:xfrm>
            <a:off x="1083491" y="2914095"/>
            <a:ext cx="2905125" cy="2762250"/>
          </a:xfrm>
          <a:prstGeom prst="rect">
            <a:avLst/>
          </a:prstGeom>
        </p:spPr>
      </p:pic>
    </p:spTree>
    <p:extLst>
      <p:ext uri="{BB962C8B-B14F-4D97-AF65-F5344CB8AC3E}">
        <p14:creationId xmlns:p14="http://schemas.microsoft.com/office/powerpoint/2010/main" val="82948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796F-22E4-F048-D266-73977A7A745E}"/>
              </a:ext>
            </a:extLst>
          </p:cNvPr>
          <p:cNvSpPr>
            <a:spLocks noGrp="1"/>
          </p:cNvSpPr>
          <p:nvPr>
            <p:ph type="title"/>
          </p:nvPr>
        </p:nvSpPr>
        <p:spPr>
          <a:xfrm>
            <a:off x="677334" y="338018"/>
            <a:ext cx="8596668" cy="1320800"/>
          </a:xfrm>
        </p:spPr>
        <p:txBody>
          <a:bodyPr>
            <a:normAutofit fontScale="90000"/>
          </a:bodyPr>
          <a:lstStyle/>
          <a:p>
            <a:r>
              <a:rPr lang="en-CA" sz="4400" dirty="0">
                <a:effectLst/>
                <a:latin typeface="Calibri" panose="020F0502020204030204" pitchFamily="34" charset="0"/>
                <a:ea typeface="Calibri" panose="020F0502020204030204" pitchFamily="34" charset="0"/>
                <a:cs typeface="Times New Roman" panose="02020603050405020304" pitchFamily="18" charset="0"/>
              </a:rPr>
              <a:t>Developed vs undeveloped countries in top 10 sports based on number of medals won</a:t>
            </a:r>
            <a:endParaRPr lang="en-CA" dirty="0"/>
          </a:p>
        </p:txBody>
      </p:sp>
      <p:sp>
        <p:nvSpPr>
          <p:cNvPr id="3" name="Content Placeholder 2">
            <a:extLst>
              <a:ext uri="{FF2B5EF4-FFF2-40B4-BE49-F238E27FC236}">
                <a16:creationId xmlns:a16="http://schemas.microsoft.com/office/drawing/2014/main" id="{6B222AA1-B46D-6213-146E-12788F9424E4}"/>
              </a:ext>
            </a:extLst>
          </p:cNvPr>
          <p:cNvSpPr>
            <a:spLocks noGrp="1"/>
          </p:cNvSpPr>
          <p:nvPr>
            <p:ph idx="1"/>
          </p:nvPr>
        </p:nvSpPr>
        <p:spPr/>
        <p:txBody>
          <a:bodyPr/>
          <a:lstStyle/>
          <a:p>
            <a:r>
              <a:rPr lang="en-CA" dirty="0"/>
              <a:t>There seems to be some factors why developed countries tend to do better then undeveloped countries.</a:t>
            </a:r>
          </a:p>
          <a:p>
            <a:r>
              <a:rPr lang="en-CA" dirty="0"/>
              <a:t>We can see that developed countries </a:t>
            </a:r>
          </a:p>
          <a:p>
            <a:pPr marL="0" indent="0">
              <a:buNone/>
            </a:pPr>
            <a:r>
              <a:rPr lang="en-CA" dirty="0"/>
              <a:t>tend to have higher weight and height.</a:t>
            </a:r>
          </a:p>
          <a:p>
            <a:r>
              <a:rPr lang="en-CA" dirty="0"/>
              <a:t>Also, when taking into account</a:t>
            </a:r>
          </a:p>
          <a:p>
            <a:pPr marL="0" indent="0">
              <a:buNone/>
            </a:pPr>
            <a:r>
              <a:rPr lang="en-CA" dirty="0"/>
              <a:t>the number of athletes and medals</a:t>
            </a:r>
          </a:p>
          <a:p>
            <a:pPr marL="0" indent="0">
              <a:buNone/>
            </a:pPr>
            <a:r>
              <a:rPr lang="en-CA" dirty="0"/>
              <a:t>won undeveloped countries are still</a:t>
            </a:r>
          </a:p>
          <a:p>
            <a:pPr marL="0" indent="0">
              <a:buNone/>
            </a:pPr>
            <a:r>
              <a:rPr lang="en-CA" dirty="0"/>
              <a:t>Behind developed countries.</a:t>
            </a:r>
          </a:p>
        </p:txBody>
      </p:sp>
      <p:pic>
        <p:nvPicPr>
          <p:cNvPr id="13" name="Picture 12">
            <a:extLst>
              <a:ext uri="{FF2B5EF4-FFF2-40B4-BE49-F238E27FC236}">
                <a16:creationId xmlns:a16="http://schemas.microsoft.com/office/drawing/2014/main" id="{AECFB75D-3F2F-0EE6-1DF2-E758D332804A}"/>
              </a:ext>
            </a:extLst>
          </p:cNvPr>
          <p:cNvPicPr>
            <a:picLocks noChangeAspect="1"/>
          </p:cNvPicPr>
          <p:nvPr/>
        </p:nvPicPr>
        <p:blipFill>
          <a:blip r:embed="rId2"/>
          <a:stretch>
            <a:fillRect/>
          </a:stretch>
        </p:blipFill>
        <p:spPr>
          <a:xfrm>
            <a:off x="5539028" y="2522234"/>
            <a:ext cx="5520626" cy="4245849"/>
          </a:xfrm>
          <a:prstGeom prst="rect">
            <a:avLst/>
          </a:prstGeom>
        </p:spPr>
      </p:pic>
    </p:spTree>
    <p:extLst>
      <p:ext uri="{BB962C8B-B14F-4D97-AF65-F5344CB8AC3E}">
        <p14:creationId xmlns:p14="http://schemas.microsoft.com/office/powerpoint/2010/main" val="6959038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242</TotalTime>
  <Words>621</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Olympics</vt:lpstr>
      <vt:lpstr>Audience and Hypotheses</vt:lpstr>
      <vt:lpstr>Questions</vt:lpstr>
      <vt:lpstr>Older age athletes win less than younger age athletes?</vt:lpstr>
      <vt:lpstr>Older age athletes win less than younger age athletes?</vt:lpstr>
      <vt:lpstr>1)Older age athletes win less than younger age athletes?</vt:lpstr>
      <vt:lpstr>Develop countries vs undeveloped countries</vt:lpstr>
      <vt:lpstr>Developed vs undeveloped countries in top 10 sports based on number of medals won</vt:lpstr>
      <vt:lpstr>Developed vs undeveloped countries in top 10 sports based on number of medals won</vt:lpstr>
      <vt:lpstr>Regions that compete in a Olympic that is located in their region has better chance of winning a medal?</vt:lpstr>
      <vt:lpstr>which cities don’t follow this trend?</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Olympics</dc:title>
  <dc:creator>baljor dhillon</dc:creator>
  <cp:lastModifiedBy>baljor dhillon</cp:lastModifiedBy>
  <cp:revision>9</cp:revision>
  <dcterms:created xsi:type="dcterms:W3CDTF">2023-01-05T09:03:35Z</dcterms:created>
  <dcterms:modified xsi:type="dcterms:W3CDTF">2023-01-06T03:38:59Z</dcterms:modified>
</cp:coreProperties>
</file>