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0" r:id="rId9"/>
    <p:sldId id="281" r:id="rId10"/>
    <p:sldId id="286" r:id="rId11"/>
    <p:sldId id="282" r:id="rId12"/>
    <p:sldId id="287" r:id="rId13"/>
    <p:sldId id="28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gnjenobravocik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alkanskihak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6400" y="2689710"/>
            <a:ext cx="5841522" cy="3200400"/>
          </a:xfrm>
        </p:spPr>
        <p:txBody>
          <a:bodyPr anchor="ctr"/>
          <a:lstStyle/>
          <a:p>
            <a:r>
              <a:rPr lang="en-US" dirty="0"/>
              <a:t>O</a:t>
            </a:r>
            <a:r>
              <a:rPr lang="sr-Latn-RS" dirty="0"/>
              <a:t>dbrana teme DUBOKOG Učenja:</a:t>
            </a:r>
            <a:br>
              <a:rPr lang="sr-Latn-RS" dirty="0"/>
            </a:br>
            <a:r>
              <a:rPr lang="sr-Latn-RS" dirty="0"/>
              <a:t>Optimalno nalaženje svetlos</a:t>
            </a:r>
            <a:r>
              <a:rPr lang="en-US" dirty="0" err="1"/>
              <a:t>nih</a:t>
            </a:r>
            <a:r>
              <a:rPr lang="en-US" dirty="0"/>
              <a:t> </a:t>
            </a:r>
            <a:r>
              <a:rPr lang="en-US" dirty="0" err="1"/>
              <a:t>izvora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5DC75-D36C-CC19-D75E-A747ECDBBF08}"/>
              </a:ext>
            </a:extLst>
          </p:cNvPr>
          <p:cNvSpPr txBox="1"/>
          <p:nvPr/>
        </p:nvSpPr>
        <p:spPr>
          <a:xfrm>
            <a:off x="6756400" y="5537200"/>
            <a:ext cx="449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Studenti: Ognjen Obradović 631-2021</a:t>
            </a:r>
          </a:p>
          <a:p>
            <a:r>
              <a:rPr lang="sr-Latn-RS" dirty="0"/>
              <a:t>	 Petar Jović 629-2021</a:t>
            </a:r>
          </a:p>
          <a:p>
            <a:r>
              <a:rPr lang="sr-Latn-RS" dirty="0"/>
              <a:t>Predmetni profesor: Dr. Vladimir Mile</a:t>
            </a:r>
            <a:r>
              <a:rPr lang="en-US" dirty="0"/>
              <a:t>n</a:t>
            </a:r>
            <a:r>
              <a:rPr lang="sr-Latn-RS" dirty="0"/>
              <a:t>ković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998934"/>
            <a:ext cx="5655197" cy="1997867"/>
          </a:xfrm>
        </p:spPr>
        <p:txBody>
          <a:bodyPr anchor="b"/>
          <a:lstStyle/>
          <a:p>
            <a:r>
              <a:rPr lang="sr-Latn-RS" dirty="0"/>
              <a:t>Moguće rešenje problema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" y="1038359"/>
            <a:ext cx="6982104" cy="3032733"/>
          </a:xfrm>
        </p:spPr>
        <p:txBody>
          <a:bodyPr>
            <a:noAutofit/>
          </a:bodyPr>
          <a:lstStyle/>
          <a:p>
            <a:r>
              <a:rPr lang="sr-Latn-RS" dirty="0"/>
              <a:t>Želimo koristiti Qlearning algoritam kako bismo našli optimalno mesto za postavljanje svetla (podložno promeni)</a:t>
            </a:r>
          </a:p>
          <a:p>
            <a:r>
              <a:rPr lang="sr-Latn-RS" dirty="0"/>
              <a:t>Kratko o Qlearning-u: </a:t>
            </a:r>
          </a:p>
          <a:p>
            <a:pPr lvl="1"/>
            <a:r>
              <a:rPr lang="sr-Latn-RS" dirty="0"/>
              <a:t>Model nadgledanog učenja</a:t>
            </a:r>
          </a:p>
          <a:p>
            <a:pPr lvl="1"/>
            <a:r>
              <a:rPr lang="sr-Latn-RS" dirty="0"/>
              <a:t>Agenat</a:t>
            </a:r>
          </a:p>
          <a:p>
            <a:pPr lvl="1"/>
            <a:r>
              <a:rPr lang="sr-Latn-RS" dirty="0"/>
              <a:t>Nagrada/kazna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00C9E-BA41-99CC-B862-6F3835193DB5}"/>
              </a:ext>
            </a:extLst>
          </p:cNvPr>
          <p:cNvSpPr txBox="1"/>
          <p:nvPr/>
        </p:nvSpPr>
        <p:spPr>
          <a:xfrm>
            <a:off x="-10160" y="3093096"/>
            <a:ext cx="6982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/>
              <a:t>U našem slučaju: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dirty="0"/>
              <a:t>Agenat: Svetlosni izvor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dirty="0"/>
              <a:t>Kazna-nagrada: procentualna vrednost osvetljene površi</a:t>
            </a:r>
          </a:p>
          <a:p>
            <a:endParaRPr lang="en-US" dirty="0"/>
          </a:p>
        </p:txBody>
      </p:sp>
      <p:pic>
        <p:nvPicPr>
          <p:cNvPr id="3076" name="Picture 4" descr="An Introduction to Q-Learning: A Tutorial For Beginners | DataCamp">
            <a:extLst>
              <a:ext uri="{FF2B5EF4-FFF2-40B4-BE49-F238E27FC236}">
                <a16:creationId xmlns:a16="http://schemas.microsoft.com/office/drawing/2014/main" id="{BED624F7-83A8-16BA-D4DB-76022714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07" y="2216150"/>
            <a:ext cx="4042833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Beginners Guide to Q-Learning. Model-Free Reinforcement Learning | by  Chathurangi Shyalika | Towards Data Science">
            <a:extLst>
              <a:ext uri="{FF2B5EF4-FFF2-40B4-BE49-F238E27FC236}">
                <a16:creationId xmlns:a16="http://schemas.microsoft.com/office/drawing/2014/main" id="{E4C2D6B2-0780-3108-397A-2C4405FD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5" y="4293425"/>
            <a:ext cx="5004365" cy="213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https://github.com/ognjenobravocikg</a:t>
            </a:r>
            <a:endParaRPr lang="sr-Latn-RS" dirty="0"/>
          </a:p>
          <a:p>
            <a:r>
              <a:rPr lang="en-US" dirty="0">
                <a:hlinkClick r:id="rId4"/>
              </a:rPr>
              <a:t>https://github.com/balkanskihaker</a:t>
            </a:r>
            <a:endParaRPr lang="sr-Latn-R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sr-Latn-RS" dirty="0"/>
              <a:t>Delovi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sr-Latn-RS" dirty="0"/>
              <a:t>Predstavljanje problema</a:t>
            </a:r>
            <a:endParaRPr lang="en-US" dirty="0"/>
          </a:p>
          <a:p>
            <a:r>
              <a:rPr lang="sr-Latn-RS" dirty="0"/>
              <a:t>Baza podataka</a:t>
            </a:r>
            <a:endParaRPr lang="en-US" dirty="0"/>
          </a:p>
          <a:p>
            <a:r>
              <a:rPr lang="sr-Latn-RS" dirty="0"/>
              <a:t>Moguće rešenje problema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sr-Latn-RS" dirty="0"/>
              <a:t>Predstavljanje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62" y="187080"/>
            <a:ext cx="7288282" cy="2121177"/>
          </a:xfrm>
        </p:spPr>
        <p:txBody>
          <a:bodyPr/>
          <a:lstStyle/>
          <a:p>
            <a:r>
              <a:rPr lang="sr-Latn-RS" dirty="0"/>
              <a:t>PREDSTAVLJANJE PROBLEMA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162" y="2389537"/>
            <a:ext cx="7288212" cy="3407051"/>
          </a:xfrm>
        </p:spPr>
        <p:txBody>
          <a:bodyPr>
            <a:normAutofit/>
          </a:bodyPr>
          <a:lstStyle/>
          <a:p>
            <a:r>
              <a:rPr lang="sr-Latn-RS" dirty="0"/>
              <a:t>Pronalaženje optimalnog rasporeda svetala</a:t>
            </a:r>
          </a:p>
          <a:p>
            <a:pPr marL="285750" indent="-285750">
              <a:buFontTx/>
              <a:buChar char="-"/>
            </a:pPr>
            <a:r>
              <a:rPr lang="sr-Latn-RS" dirty="0"/>
              <a:t>Originalna ideja</a:t>
            </a:r>
          </a:p>
          <a:p>
            <a:pPr marL="285750" indent="-285750">
              <a:buFontTx/>
              <a:buChar char="-"/>
            </a:pPr>
            <a:r>
              <a:rPr lang="sr-Latn-RS" dirty="0"/>
              <a:t>Primena u već postojećim aplikacijama : VI za pravljenje arhitektonskih planova</a:t>
            </a:r>
          </a:p>
          <a:p>
            <a:pPr marL="285750" indent="-285750">
              <a:buFontTx/>
              <a:buChar char="-"/>
            </a:pPr>
            <a:r>
              <a:rPr lang="sr-Latn-RS" dirty="0"/>
              <a:t>Ograničenja i prilagodjivanje </a:t>
            </a:r>
          </a:p>
          <a:p>
            <a:endParaRPr lang="sr-Latn-RS" dirty="0"/>
          </a:p>
          <a:p>
            <a:pPr marL="285750" indent="-285750">
              <a:buFontTx/>
              <a:buChar char="-"/>
            </a:pPr>
            <a:endParaRPr lang="sr-Latn-R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7091" y="6610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RoomGPT AI Tool Review, Alternative, Pricing June 2024 - OpenTools">
            <a:extLst>
              <a:ext uri="{FF2B5EF4-FFF2-40B4-BE49-F238E27FC236}">
                <a16:creationId xmlns:a16="http://schemas.microsoft.com/office/drawing/2014/main" id="{7F8032FC-C78D-4607-7153-B726E624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11543"/>
            <a:ext cx="4045267" cy="252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lanner 5D: Home Design, Decor - Apps on Google Play">
            <a:extLst>
              <a:ext uri="{FF2B5EF4-FFF2-40B4-BE49-F238E27FC236}">
                <a16:creationId xmlns:a16="http://schemas.microsoft.com/office/drawing/2014/main" id="{CAA5E567-1E0B-DF7F-9E4A-AF9D4AA76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Planner 5D: Home Design, Decor - Apps on Google Play">
            <a:extLst>
              <a:ext uri="{FF2B5EF4-FFF2-40B4-BE49-F238E27FC236}">
                <a16:creationId xmlns:a16="http://schemas.microsoft.com/office/drawing/2014/main" id="{CF160296-A5BF-2507-5A48-1933CB479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Planner 5D: Home Design, Decor - Apps on Google Play">
            <a:extLst>
              <a:ext uri="{FF2B5EF4-FFF2-40B4-BE49-F238E27FC236}">
                <a16:creationId xmlns:a16="http://schemas.microsoft.com/office/drawing/2014/main" id="{9313BA08-0F03-CA6A-8815-AE33F9864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How Professional Designers Use Planner 5D Features">
            <a:extLst>
              <a:ext uri="{FF2B5EF4-FFF2-40B4-BE49-F238E27FC236}">
                <a16:creationId xmlns:a16="http://schemas.microsoft.com/office/drawing/2014/main" id="{4394F7E7-E90C-418F-9549-D628B0F6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16" y="3175476"/>
            <a:ext cx="4513863" cy="2539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lanner 5D - Interior Design">
            <a:extLst>
              <a:ext uri="{FF2B5EF4-FFF2-40B4-BE49-F238E27FC236}">
                <a16:creationId xmlns:a16="http://schemas.microsoft.com/office/drawing/2014/main" id="{6F98DA0E-0A80-B7D3-6679-97E4D190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179" y="1952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66" y="-521634"/>
            <a:ext cx="8420100" cy="1780860"/>
          </a:xfrm>
        </p:spPr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766" y="1541466"/>
            <a:ext cx="3924300" cy="464499"/>
          </a:xfrm>
        </p:spPr>
        <p:txBody>
          <a:bodyPr/>
          <a:lstStyle/>
          <a:p>
            <a:r>
              <a:rPr lang="sr-Latn-RS" dirty="0"/>
              <a:t>Grafički prikaz generisane sobe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2BAAC-B244-E17C-3D96-1195776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66" y="2005965"/>
            <a:ext cx="4026890" cy="4124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B2167-F36C-FD0D-7C27-132C8F8D88CA}"/>
              </a:ext>
            </a:extLst>
          </p:cNvPr>
          <p:cNvSpPr txBox="1"/>
          <p:nvPr/>
        </p:nvSpPr>
        <p:spPr>
          <a:xfrm>
            <a:off x="7964515" y="1355929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highlight>
                <a:srgbClr val="F5F5F5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2674B4-655A-069C-A647-D5AC52F6D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555" y="886462"/>
            <a:ext cx="5627795" cy="2840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67ECEC-7FB1-56F6-7CA1-C3744FA6CD76}"/>
              </a:ext>
            </a:extLst>
          </p:cNvPr>
          <p:cNvSpPr txBox="1"/>
          <p:nvPr/>
        </p:nvSpPr>
        <p:spPr>
          <a:xfrm>
            <a:off x="6096000" y="3961969"/>
            <a:ext cx="5866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x – prepreke koje svetlo mora da predje, gledamo na njih</a:t>
            </a:r>
          </a:p>
          <a:p>
            <a:r>
              <a:rPr lang="sr-Latn-RS" dirty="0"/>
              <a:t>kao na stubove</a:t>
            </a:r>
          </a:p>
          <a:p>
            <a:r>
              <a:rPr lang="sr-Latn-RS" dirty="0"/>
              <a:t>L – izvor svetlosti</a:t>
            </a:r>
          </a:p>
          <a:p>
            <a:r>
              <a:rPr lang="sr-Latn-RS" dirty="0"/>
              <a:t>. – rasprostranjenost svetlosti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AF35AC-9B0D-0D3C-DD33-745FB067D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555" y="5397361"/>
            <a:ext cx="391532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8BB1-31B1-DC72-FA79-437B32D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20" y="-757224"/>
            <a:ext cx="8420100" cy="1780860"/>
          </a:xfrm>
        </p:spPr>
        <p:txBody>
          <a:bodyPr/>
          <a:lstStyle/>
          <a:p>
            <a:pPr algn="ctr"/>
            <a:r>
              <a:rPr lang="sr-Latn-RS" dirty="0"/>
              <a:t>Bliži prikaz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8CDA-2C25-E40D-95B7-4E52D6B3790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0586-CB46-FC8F-566B-AAC32C75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F2AA9-B1F3-2B20-DFE9-CF11FF5F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29" y="1207071"/>
            <a:ext cx="9512741" cy="53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538595"/>
            <a:ext cx="2722880" cy="2907164"/>
          </a:xfrm>
        </p:spPr>
        <p:txBody>
          <a:bodyPr>
            <a:normAutofit/>
          </a:bodyPr>
          <a:lstStyle/>
          <a:p>
            <a:r>
              <a:rPr lang="sr-Latn-RS" dirty="0"/>
              <a:t>Podložna promena</a:t>
            </a:r>
            <a:endParaRPr lang="en-US" dirty="0"/>
          </a:p>
          <a:p>
            <a:r>
              <a:rPr lang="sr-Latn-RS" dirty="0"/>
              <a:t>’Jeftina’ za generisanje, možemo napraviti podataka koliko želimo</a:t>
            </a:r>
          </a:p>
          <a:p>
            <a:r>
              <a:rPr lang="sr-Latn-RS" dirty="0"/>
              <a:t>Fleksibilni podaci</a:t>
            </a:r>
          </a:p>
          <a:p>
            <a:r>
              <a:rPr lang="sr-Latn-RS" dirty="0"/>
              <a:t>Koristiti MySQL ili SQLite 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35C69078-3169-1334-BE81-5DD92E70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2078352"/>
            <a:ext cx="471424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sr-Latn-RS" dirty="0"/>
              <a:t>Moguće rešenje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457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{504F97CB-6B5A-4613-B4CB-6CD19852C7B5}tf67328976_win32</Template>
  <TotalTime>50</TotalTime>
  <Words>198</Words>
  <Application>Microsoft Office PowerPoint</Application>
  <PresentationFormat>Widescreen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Custom</vt:lpstr>
      <vt:lpstr>Odbrana teme DUBOKOG Učenja: Optimalno nalaženje svetlosnih izvora</vt:lpstr>
      <vt:lpstr>Delovi</vt:lpstr>
      <vt:lpstr>Predstavljanje problema</vt:lpstr>
      <vt:lpstr>PREDSTAVLJANJE PROBLEMA</vt:lpstr>
      <vt:lpstr>Baza podataka</vt:lpstr>
      <vt:lpstr>Baza podataka</vt:lpstr>
      <vt:lpstr>Bliži prikaz</vt:lpstr>
      <vt:lpstr>BAZA PODATAKA</vt:lpstr>
      <vt:lpstr>Moguće rešenje Problema</vt:lpstr>
      <vt:lpstr>Moguće rešenje problema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Ognjen Obradović</dc:creator>
  <cp:lastModifiedBy>Ognjen Obradović</cp:lastModifiedBy>
  <cp:revision>5</cp:revision>
  <dcterms:created xsi:type="dcterms:W3CDTF">2024-06-12T11:16:41Z</dcterms:created>
  <dcterms:modified xsi:type="dcterms:W3CDTF">2024-06-13T12:02:02Z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