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69" r:id="rId7"/>
    <p:sldId id="270" r:id="rId8"/>
    <p:sldId id="271" r:id="rId9"/>
    <p:sldId id="286" r:id="rId10"/>
    <p:sldId id="276" r:id="rId11"/>
    <p:sldId id="275" r:id="rId12"/>
    <p:sldId id="27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92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1"/>
          <c:y val="3.8629534516285403E-2"/>
          <c:w val="0.87345033299458352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4E-2"/>
                  <c:y val="-7.08681219380358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474488"/>
        <c:axId val="257477232"/>
      </c:barChart>
      <c:catAx>
        <c:axId val="257474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257477232"/>
        <c:crosses val="autoZero"/>
        <c:auto val="1"/>
        <c:lblAlgn val="ctr"/>
        <c:lblOffset val="100"/>
        <c:noMultiLvlLbl val="0"/>
      </c:catAx>
      <c:valAx>
        <c:axId val="257477232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8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57474488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93"/>
          <c:y val="0.95105320977774888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2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-1.7446471054718498</c:v>
                </c:pt>
              </c:numCache>
            </c:numRef>
          </c:val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2160"/>
        <c:axId val="258125688"/>
      </c:barChart>
      <c:catAx>
        <c:axId val="25812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8125688"/>
        <c:crosses val="autoZero"/>
        <c:auto val="1"/>
        <c:lblAlgn val="ctr"/>
        <c:lblOffset val="100"/>
        <c:noMultiLvlLbl val="0"/>
      </c:catAx>
      <c:valAx>
        <c:axId val="25812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5812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33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674.74261201143952</c:v>
                </c:pt>
                <c:pt idx="3">
                  <c:v>-1312.0508201758494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6472"/>
        <c:axId val="258119024"/>
      </c:barChart>
      <c:catAx>
        <c:axId val="25812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58119024"/>
        <c:crosses val="autoZero"/>
        <c:auto val="1"/>
        <c:lblAlgn val="ctr"/>
        <c:lblOffset val="100"/>
        <c:noMultiLvlLbl val="0"/>
      </c:catAx>
      <c:valAx>
        <c:axId val="258119024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58126472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64E-2"/>
          <c:y val="3.7606837606837612E-2"/>
          <c:w val="0.89739215686274287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047891335472684E-3"/>
                  <c:y val="-1.9211574141422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-95.652173913043256</c:v>
                </c:pt>
                <c:pt idx="3">
                  <c:v>35.789473684210407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58122944"/>
        <c:axId val="258125296"/>
        <c:axId val="0"/>
      </c:bar3DChart>
      <c:catAx>
        <c:axId val="258122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25296"/>
        <c:crosses val="autoZero"/>
        <c:auto val="1"/>
        <c:lblAlgn val="ctr"/>
        <c:lblOffset val="100"/>
        <c:noMultiLvlLbl val="0"/>
      </c:catAx>
      <c:valAx>
        <c:axId val="2581252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98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31"/>
          <c:y val="2.4663542476518086E-2"/>
          <c:w val="0.84240918110263141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449.10179640718428</c:v>
                </c:pt>
                <c:pt idx="2">
                  <c:v>39.682539682539854</c:v>
                </c:pt>
                <c:pt idx="3">
                  <c:v>47.456340167046108</c:v>
                </c:pt>
                <c:pt idx="4" formatCode="#,##0.0">
                  <c:v>485.60794044665016</c:v>
                </c:pt>
                <c:pt idx="5" formatCode="#,##0.0">
                  <c:v>41.417989417989254</c:v>
                </c:pt>
                <c:pt idx="6" formatCode="#,##0.0">
                  <c:v>29.062342213905815</c:v>
                </c:pt>
                <c:pt idx="7" formatCode="#,##0.0">
                  <c:v>16.49833920652841</c:v>
                </c:pt>
                <c:pt idx="8" formatCode="#,##0.0">
                  <c:v>38.163026521060843</c:v>
                </c:pt>
              </c:numCache>
            </c:numRef>
          </c:val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4543429844098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4543429844098332E-3"/>
                  <c:y val="-3.18217979315832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8.9086859688197097E-3"/>
                  <c:y val="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20.492402697651674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19.069026601366478</c:v>
                </c:pt>
                <c:pt idx="7" formatCode="#,##0.0">
                  <c:v>9.6448496803872992</c:v>
                </c:pt>
                <c:pt idx="8" formatCode="#,##0.0">
                  <c:v>19.515539305301573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8120200"/>
        <c:axId val="258123728"/>
      </c:barChart>
      <c:catAx>
        <c:axId val="25812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58123728"/>
        <c:crosses val="autoZero"/>
        <c:auto val="1"/>
        <c:lblAlgn val="ctr"/>
        <c:lblOffset val="100"/>
        <c:noMultiLvlLbl val="0"/>
      </c:catAx>
      <c:valAx>
        <c:axId val="258123728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5812020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86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86"/>
          <c:y val="5.0925925925925923E-2"/>
          <c:w val="0.5584980690575857"/>
          <c:h val="0.6865548586230202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793708408953426E-3"/>
                  <c:y val="-4.6296296296296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18.099547511312164</c:v>
                </c:pt>
              </c:numCache>
            </c:numRef>
          </c:val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19842710223824E-2"/>
                  <c:y val="-2.7777777777777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58122552"/>
        <c:axId val="258119416"/>
        <c:axId val="0"/>
      </c:bar3DChart>
      <c:catAx>
        <c:axId val="258122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19416"/>
        <c:crosses val="autoZero"/>
        <c:auto val="1"/>
        <c:lblAlgn val="ctr"/>
        <c:lblOffset val="100"/>
        <c:noMultiLvlLbl val="0"/>
      </c:catAx>
      <c:valAx>
        <c:axId val="2581194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51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12.06.2019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smtClean="0"/>
              <a:t>Учет и анализ финансовых результатов деятельности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72074"/>
            <a:ext cx="4654251" cy="1397000"/>
          </a:xfrm>
        </p:spPr>
        <p:txBody>
          <a:bodyPr/>
          <a:lstStyle/>
          <a:p>
            <a:r>
              <a:rPr dirty="0" smtClean="0"/>
              <a:t>Выполнил </a:t>
            </a:r>
            <a:r>
              <a:rPr dirty="0" smtClean="0"/>
              <a:t>студент:</a:t>
            </a:r>
            <a:endParaRPr lang="en-US" dirty="0" smtClean="0"/>
          </a:p>
          <a:p>
            <a:r>
              <a:rPr lang="ru-RU" dirty="0" smtClean="0"/>
              <a:t>БУПЗ</a:t>
            </a:r>
            <a:r>
              <a:rPr lang="en-US" dirty="0" smtClean="0"/>
              <a:t>-141</a:t>
            </a:r>
            <a:endParaRPr dirty="0" smtClean="0"/>
          </a:p>
          <a:p>
            <a:r>
              <a:rPr dirty="0" smtClean="0"/>
              <a:t>Владислав </a:t>
            </a:r>
            <a:r>
              <a:rPr dirty="0" err="1" smtClean="0"/>
              <a:t>Балкаров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4212" y="5072074"/>
            <a:ext cx="465425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Руководитель:</a:t>
            </a:r>
          </a:p>
          <a:p>
            <a:r>
              <a:rPr lang="ru-RU" dirty="0" smtClean="0"/>
              <a:t>Профессор, к.э.н., доцент</a:t>
            </a:r>
          </a:p>
          <a:p>
            <a:r>
              <a:rPr lang="ru-RU" dirty="0" smtClean="0"/>
              <a:t>Сушко </a:t>
            </a:r>
            <a:r>
              <a:rPr lang="ru-RU" dirty="0" err="1" smtClean="0"/>
              <a:t>Таиса</a:t>
            </a:r>
            <a:r>
              <a:rPr lang="ru-RU" dirty="0" smtClean="0"/>
              <a:t>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Состав влияния факторов на прибыль (убыток) от реализации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/>
                <a:gridCol w="1711562"/>
                <a:gridCol w="1418780"/>
                <a:gridCol w="1418780"/>
                <a:gridCol w="1387088"/>
                <a:gridCol w="1899020"/>
                <a:gridCol w="1331019"/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/>
                <a:gridCol w="1265454"/>
                <a:gridCol w="1263014"/>
                <a:gridCol w="2165169"/>
                <a:gridCol w="1760420"/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текущей деятельности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/>
                <a:gridCol w="1428760"/>
                <a:gridCol w="1500198"/>
                <a:gridCol w="1879570"/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3340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1800" smtClean="0"/>
              <a:t>Хозяйственные операции по формированию финансового результата по счету 90 ПУП «Артезио» за 2018 г.</a:t>
            </a:r>
            <a:endParaRPr lang="ru-RU" sz="1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" y="776610"/>
          <a:ext cx="12188822" cy="6081392"/>
        </p:xfrm>
        <a:graphic>
          <a:graphicData uri="http://schemas.openxmlformats.org/drawingml/2006/table">
            <a:tbl>
              <a:tblPr/>
              <a:tblGrid>
                <a:gridCol w="8094675"/>
                <a:gridCol w="1593878"/>
                <a:gridCol w="1192203"/>
                <a:gridCol w="1308066"/>
              </a:tblGrid>
              <a:tr h="2435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Выручка от реализации услуг ПУП «Артезио».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14 444 960,78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списание фактической себестоимости реализованных услуг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90-4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10 856 593,45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на аренду,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электро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- и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теплоэнергию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услуги связи и доступа в сеть Интернет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2 307 398,78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перечисление рублевого эквивалента за проданную валюту 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51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13 308 682,68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зачисление валюты по курсу конверсии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950 000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удержания из заработной платы работников предприятия за трудовые книжки, за выданные путевки в оздоровительный лагерь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73-3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661,35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амортизационные отчислении основных средств и нематериальных активов непроизводственного назначения (велопарковка, мебель)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02-1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51,18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туалетная бумага, бумажные салфетки и полотенца, жидкое мыло, бытовые губки, одноразовая посуда, продукты и прочие материальные расходы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88 373,19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напольный тренажер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156,5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6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непроизводственного назначения: держатели для стаканов, подушки для сидения, водонагреватель, гирлянда новогодняя, елочные украшения, ель искусственная, зеркало напольное и прочее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1557,2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конверсия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958 418,44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продажа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57-3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13 324 073,94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аренда площадки под велопарковку, аренда игрового зала для занятия футболом, услуги почты, расходы на электроэнергию для кофемашины, услуги вакцинации, расходы по уборке прилегающей территории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4 930,20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 по счету 91 ПУП «Артезио» за 2018 г.</a:t>
            </a:r>
            <a:endParaRPr sz="28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642918"/>
          <a:ext cx="12188823" cy="6215076"/>
        </p:xfrm>
        <a:graphic>
          <a:graphicData uri="http://schemas.openxmlformats.org/drawingml/2006/table">
            <a:tbl>
              <a:tblPr/>
              <a:tblGrid>
                <a:gridCol w="8380427"/>
                <a:gridCol w="1500198"/>
                <a:gridCol w="1071570"/>
                <a:gridCol w="1236628"/>
              </a:tblGrid>
              <a:tr h="2946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6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9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(без монитора)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893,92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(монитор)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10-9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159712,4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 dirty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299562,77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55771,00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564,24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возврат ошибочно перечисленных дивидендов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75-2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89,97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начисление процентов банка по остаткам на расчетном счете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76-7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10,54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списание остаточной стоимости разукомплектованных основных средств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903,92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134842,58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62,11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196195,72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48812,6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22688,82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счету 99 ПУП «Артезио» за 2018 г.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/>
                <a:gridCol w="1736709"/>
                <a:gridCol w="1736709"/>
                <a:gridCol w="2184059"/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/>
                <a:gridCol w="1565496"/>
                <a:gridCol w="1414708"/>
                <a:gridCol w="2042639"/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отчисления в Фонд социальной защиты населения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B73376-B181-4668-84FF-A62668D48F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1506</Words>
  <Application>Microsoft Office PowerPoint</Application>
  <PresentationFormat>Произвольный</PresentationFormat>
  <Paragraphs>385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счету 90 ПУП «Артезио» за 2018 г.</vt:lpstr>
      <vt:lpstr>Хозяйственные операции по формированию финансового результата по финансовой и инвестиционной деятельности  по счету 91 ПУП «Артезио» за 2018 г.</vt:lpstr>
      <vt:lpstr>Хозяйственные операции по формированию финансового результата по счету 99 ПУП «Артезио» за 2018 г. </vt:lpstr>
      <vt:lpstr>Презентация PowerPoint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Vladiislav Balkarov</cp:lastModifiedBy>
  <cp:revision>5</cp:revision>
  <dcterms:created xsi:type="dcterms:W3CDTF">2013-04-05T19:55:11Z</dcterms:created>
  <dcterms:modified xsi:type="dcterms:W3CDTF">2019-06-12T14:27:54Z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