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5" r:id="rId6"/>
    <p:sldId id="269" r:id="rId7"/>
    <p:sldId id="270" r:id="rId8"/>
    <p:sldId id="271" r:id="rId9"/>
    <p:sldId id="286" r:id="rId10"/>
    <p:sldId id="276" r:id="rId11"/>
    <p:sldId id="275" r:id="rId12"/>
    <p:sldId id="272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4" d="100"/>
          <a:sy n="54" d="100"/>
        </p:scale>
        <p:origin x="78" y="9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1" d="100"/>
          <a:sy n="101" d="100"/>
        </p:scale>
        <p:origin x="280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1;&#1077;&#1085;&#1100;&#1082;&#1086;&#1074;&#1072;\2019\&#1056;&#1072;&#1079;&#1085;&#1086;&#1077;\&#1060;&#1056;\&#1050;&#1072;&#1079;&#1080;&#1084;&#1080;&#1088;&#1086;&#1074;&#1089;&#1082;&#1080;&#1081;%20&#1086;&#1087;&#1099;&#1090;&#1085;&#1086;-&#1101;&#1082;&#1089;&#1087;&#1088;&#1080;&#1084;&#1077;&#1085;&#1090;&#1072;&#1083;&#1100;&#1085;&#1099;&#1081;%20&#1079;&#1072;&#1074;&#1086;&#1076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1;&#1077;&#1085;&#1100;&#1082;&#1086;&#1074;&#1072;\2019\&#1056;&#1072;&#1079;&#1085;&#1086;&#1077;\&#1060;&#1056;\&#1050;&#1072;&#1079;&#1080;&#1084;&#1080;&#1088;&#1086;&#1074;&#1089;&#1082;&#1080;&#1081;%20&#1086;&#1087;&#1099;&#1090;&#1085;&#1086;-&#1101;&#1082;&#1089;&#1087;&#1088;&#1080;&#1084;&#1077;&#1085;&#1090;&#1072;&#1083;&#1100;&#1085;&#1099;&#1081;%20&#1079;&#1072;&#1074;&#1086;&#1076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1;&#1077;&#1085;&#1100;&#1082;&#1086;&#1074;&#1072;\2019\&#1056;&#1072;&#1079;&#1085;&#1086;&#1077;\&#1060;&#1056;\&#1050;&#1072;&#1079;&#1080;&#1084;&#1080;&#1088;&#1086;&#1074;&#1089;&#1082;&#1080;&#1081;%20&#1086;&#1087;&#1099;&#1090;&#1085;&#1086;-&#1101;&#1082;&#1089;&#1087;&#1088;&#1080;&#1084;&#1077;&#1085;&#1090;&#1072;&#1083;&#1100;&#1085;&#1099;&#1081;%20&#1079;&#1072;&#1074;&#1086;&#1076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1;&#1077;&#1085;&#1100;&#1082;&#1086;&#1074;&#1072;\2019\&#1056;&#1072;&#1079;&#1085;&#1086;&#1077;\&#1060;&#1056;\&#1050;&#1072;&#1079;&#1080;&#1084;&#1080;&#1088;&#1086;&#1074;&#1089;&#1082;&#1080;&#1081;%20&#1086;&#1087;&#1099;&#1090;&#1085;&#1086;-&#1101;&#1082;&#1089;&#1087;&#1088;&#1080;&#1084;&#1077;&#1085;&#1090;&#1072;&#1083;&#1100;&#1085;&#1099;&#1081;%20&#1079;&#1072;&#1074;&#1086;&#1076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1;&#1077;&#1085;&#1100;&#1082;&#1086;&#1074;&#1072;\2019\&#1056;&#1072;&#1079;&#1085;&#1086;&#1077;\&#1060;&#1056;\&#1050;&#1072;&#1079;&#1080;&#1084;&#1080;&#1088;&#1086;&#1074;&#1089;&#1082;&#1080;&#1081;%20&#1086;&#1087;&#1099;&#1090;&#1085;&#1086;-&#1101;&#1082;&#1089;&#1087;&#1088;&#1080;&#1084;&#1077;&#1085;&#1090;&#1072;&#1083;&#1100;&#1085;&#1099;&#1081;%20&#1079;&#1072;&#1074;&#1086;&#1076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1;&#1077;&#1085;&#1100;&#1082;&#1086;&#1074;&#1072;\2019\&#1056;&#1072;&#1079;&#1085;&#1086;&#1077;\&#1060;&#1056;\&#1050;&#1072;&#1079;&#1080;&#1084;&#1080;&#1088;&#1086;&#1074;&#1089;&#1082;&#1080;&#1081;%20&#1086;&#1087;&#1099;&#1090;&#1085;&#1086;-&#1101;&#1082;&#1089;&#1087;&#1088;&#1080;&#1084;&#1077;&#1085;&#1090;&#1072;&#1083;&#1100;&#1085;&#1099;&#1081;%20&#1079;&#1072;&#1074;&#1086;&#1076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571568329690511"/>
          <c:y val="3.8629534516285403E-2"/>
          <c:w val="0.87345033299458352"/>
          <c:h val="0.418535792689119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Лист3!$B$1</c:f>
              <c:strCache>
                <c:ptCount val="1"/>
                <c:pt idx="0">
                  <c:v>2017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Лист3!$A$2:$A$6</c:f>
              <c:strCache>
                <c:ptCount val="5"/>
                <c:pt idx="0">
                  <c:v>Прибыль от реализации продукции, товаров, работ, услуг</c:v>
                </c:pt>
                <c:pt idx="1">
                  <c:v>Прибыль (убыток) от текущей деятельности</c:v>
                </c:pt>
                <c:pt idx="2">
                  <c:v>Прибыль (убыток) от инвестиционной деятельности</c:v>
                </c:pt>
                <c:pt idx="3">
                  <c:v>Прибыль (убыток) от финансовой деятельности</c:v>
                </c:pt>
                <c:pt idx="4">
                  <c:v>Прибыль до налогообложения </c:v>
                </c:pt>
              </c:strCache>
            </c:strRef>
          </c:cat>
          <c:val>
            <c:numRef>
              <c:f>Лист3!$B$2:$B$6</c:f>
              <c:numCache>
                <c:formatCode>#,##0</c:formatCode>
                <c:ptCount val="5"/>
                <c:pt idx="0">
                  <c:v>1957</c:v>
                </c:pt>
                <c:pt idx="1">
                  <c:v>1835</c:v>
                </c:pt>
                <c:pt idx="2">
                  <c:v>0</c:v>
                </c:pt>
                <c:pt idx="3">
                  <c:v>40</c:v>
                </c:pt>
                <c:pt idx="4">
                  <c:v>1875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6C-4154-952C-CC4D7D9AFC08}"/>
            </c:ext>
          </c:extLst>
        </c:ser>
        <c:ser>
          <c:idx val="1"/>
          <c:order val="1"/>
          <c:tx>
            <c:strRef>
              <c:f>Лист3!$C$1</c:f>
              <c:strCache>
                <c:ptCount val="1"/>
                <c:pt idx="0">
                  <c:v>2018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2.030812272672964E-2"/>
                  <c:y val="-7.0868121938035891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36C-4154-952C-CC4D7D9AFC08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Лист3!$A$2:$A$6</c:f>
              <c:strCache>
                <c:ptCount val="5"/>
                <c:pt idx="0">
                  <c:v>Прибыль от реализации продукции, товаров, работ, услуг</c:v>
                </c:pt>
                <c:pt idx="1">
                  <c:v>Прибыль (убыток) от текущей деятельности</c:v>
                </c:pt>
                <c:pt idx="2">
                  <c:v>Прибыль (убыток) от инвестиционной деятельности</c:v>
                </c:pt>
                <c:pt idx="3">
                  <c:v>Прибыль (убыток) от финансовой деятельности</c:v>
                </c:pt>
                <c:pt idx="4">
                  <c:v>Прибыль до налогообложения </c:v>
                </c:pt>
              </c:strCache>
            </c:strRef>
          </c:cat>
          <c:val>
            <c:numRef>
              <c:f>Лист3!$C$2:$C$6</c:f>
              <c:numCache>
                <c:formatCode>#,##0</c:formatCode>
                <c:ptCount val="5"/>
                <c:pt idx="0">
                  <c:v>1281</c:v>
                </c:pt>
                <c:pt idx="1">
                  <c:v>1147</c:v>
                </c:pt>
                <c:pt idx="2">
                  <c:v>-22</c:v>
                </c:pt>
                <c:pt idx="3">
                  <c:v>136</c:v>
                </c:pt>
                <c:pt idx="4">
                  <c:v>1261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6C-4154-952C-CC4D7D9AFC0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57474488"/>
        <c:axId val="257477232"/>
      </c:barChart>
      <c:catAx>
        <c:axId val="257474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257477232"/>
        <c:crosses val="autoZero"/>
        <c:auto val="1"/>
        <c:lblAlgn val="ctr"/>
        <c:lblOffset val="100"/>
        <c:noMultiLvlLbl val="0"/>
      </c:catAx>
      <c:valAx>
        <c:axId val="257477232"/>
        <c:scaling>
          <c:orientation val="minMax"/>
          <c:max val="1800"/>
          <c:min val="-4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Сумма, тыс. р. </a:t>
                </a:r>
              </a:p>
            </c:rich>
          </c:tx>
          <c:layout>
            <c:manualLayout>
              <c:xMode val="edge"/>
              <c:yMode val="edge"/>
              <c:x val="1.0748060627581761E-2"/>
              <c:y val="0.13326309578682688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257474488"/>
        <c:crosses val="autoZero"/>
        <c:crossBetween val="between"/>
        <c:majorUnit val="400"/>
      </c:valAx>
    </c:plotArea>
    <c:legend>
      <c:legendPos val="b"/>
      <c:layout>
        <c:manualLayout>
          <c:xMode val="edge"/>
          <c:yMode val="edge"/>
          <c:x val="0.46431297834024393"/>
          <c:y val="0.95105320977774888"/>
          <c:w val="0.13632261792916187"/>
          <c:h val="4.8946790222249022E-2"/>
        </c:manualLayout>
      </c:layout>
      <c:overlay val="0"/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800">
          <a:latin typeface="Times New Roman" pitchFamily="18" charset="0"/>
          <a:cs typeface="Times New Roman" pitchFamily="18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160293525498406"/>
          <c:y val="0.10399201596806402"/>
          <c:w val="0.86422788428798691"/>
          <c:h val="0.646224715922486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Лист3!$A$8</c:f>
              <c:strCache>
                <c:ptCount val="1"/>
                <c:pt idx="0">
                  <c:v>Прибыль (убыток) от текущей деятельности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Лист3!$B$7:$C$7</c:f>
              <c:strCache>
                <c:ptCount val="2"/>
                <c:pt idx="0">
                  <c:v>2017 г.</c:v>
                </c:pt>
                <c:pt idx="1">
                  <c:v>2018 г.</c:v>
                </c:pt>
              </c:strCache>
            </c:strRef>
          </c:cat>
          <c:val>
            <c:numRef>
              <c:f>Лист3!$B$8:$C$8</c:f>
              <c:numCache>
                <c:formatCode>#,##0.0</c:formatCode>
                <c:ptCount val="2"/>
                <c:pt idx="0">
                  <c:v>97.866666666666674</c:v>
                </c:pt>
                <c:pt idx="1">
                  <c:v>90.95955590800952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50-46F4-A3E7-F66B012C6F68}"/>
            </c:ext>
          </c:extLst>
        </c:ser>
        <c:ser>
          <c:idx val="1"/>
          <c:order val="1"/>
          <c:tx>
            <c:strRef>
              <c:f>Лист3!$A$9</c:f>
              <c:strCache>
                <c:ptCount val="1"/>
                <c:pt idx="0">
                  <c:v>Прибыль (убыток) от инвестиционной деятельности</c:v>
                </c:pt>
              </c:strCache>
            </c:strRef>
          </c:tx>
          <c:invertIfNegative val="0"/>
          <c:dLbls>
            <c:dLbl>
              <c:idx val="1"/>
              <c:layout>
                <c:manualLayout>
                  <c:x val="-4.0281967428381794E-3"/>
                  <c:y val="3.592845804454076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450-46F4-A3E7-F66B012C6F68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Лист3!$B$7:$C$7</c:f>
              <c:strCache>
                <c:ptCount val="2"/>
                <c:pt idx="0">
                  <c:v>2017 г.</c:v>
                </c:pt>
                <c:pt idx="1">
                  <c:v>2018 г.</c:v>
                </c:pt>
              </c:strCache>
            </c:strRef>
          </c:cat>
          <c:val>
            <c:numRef>
              <c:f>Лист3!$B$9:$C$9</c:f>
              <c:numCache>
                <c:formatCode>#,##0.0</c:formatCode>
                <c:ptCount val="2"/>
                <c:pt idx="0">
                  <c:v>0</c:v>
                </c:pt>
                <c:pt idx="1">
                  <c:v>-1.7446471054718498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50-46F4-A3E7-F66B012C6F68}"/>
            </c:ext>
          </c:extLst>
        </c:ser>
        <c:ser>
          <c:idx val="2"/>
          <c:order val="2"/>
          <c:tx>
            <c:strRef>
              <c:f>Лист3!$A$10</c:f>
              <c:strCache>
                <c:ptCount val="1"/>
                <c:pt idx="0">
                  <c:v>Прибыль (убыток) от финансовой деятельности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Лист3!$B$7:$C$7</c:f>
              <c:strCache>
                <c:ptCount val="2"/>
                <c:pt idx="0">
                  <c:v>2017 г.</c:v>
                </c:pt>
                <c:pt idx="1">
                  <c:v>2018 г.</c:v>
                </c:pt>
              </c:strCache>
            </c:strRef>
          </c:cat>
          <c:val>
            <c:numRef>
              <c:f>Лист3!$B$10:$C$10</c:f>
              <c:numCache>
                <c:formatCode>#,##0.0</c:formatCode>
                <c:ptCount val="2"/>
                <c:pt idx="0">
                  <c:v>2.1333333333333342</c:v>
                </c:pt>
                <c:pt idx="1">
                  <c:v>10.785091197462332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450-46F4-A3E7-F66B012C6F6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58122160"/>
        <c:axId val="258125688"/>
      </c:barChart>
      <c:catAx>
        <c:axId val="2581221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58125688"/>
        <c:crosses val="autoZero"/>
        <c:auto val="1"/>
        <c:lblAlgn val="ctr"/>
        <c:lblOffset val="100"/>
        <c:noMultiLvlLbl val="0"/>
      </c:catAx>
      <c:valAx>
        <c:axId val="258125688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%</a:t>
                </a:r>
                <a:endParaRPr lang="ru-RU"/>
              </a:p>
            </c:rich>
          </c:tx>
          <c:layout>
            <c:manualLayout>
              <c:xMode val="edge"/>
              <c:yMode val="edge"/>
              <c:x val="4.6324262542639015E-2"/>
              <c:y val="7.7429393182139724E-3"/>
            </c:manualLayout>
          </c:layout>
          <c:overlay val="0"/>
        </c:title>
        <c:numFmt formatCode="#,##0.0" sourceLinked="1"/>
        <c:majorTickMark val="out"/>
        <c:minorTickMark val="none"/>
        <c:tickLblPos val="nextTo"/>
        <c:crossAx val="25812216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0712966752283033"/>
          <c:w val="0.99806646207427296"/>
          <c:h val="0.18981941628553944"/>
        </c:manualLayout>
      </c:layout>
      <c:overlay val="0"/>
    </c:legend>
    <c:plotVisOnly val="1"/>
    <c:dispBlanksAs val="gap"/>
    <c:showDLblsOverMax val="0"/>
  </c:chart>
  <c:spPr>
    <a:solidFill>
      <a:prstClr val="white"/>
    </a:solidFill>
    <a:ln>
      <a:noFill/>
    </a:ln>
  </c:spPr>
  <c:txPr>
    <a:bodyPr/>
    <a:lstStyle/>
    <a:p>
      <a:pPr>
        <a:defRPr sz="1800">
          <a:latin typeface="Times New Roman" pitchFamily="18" charset="0"/>
          <a:cs typeface="Times New Roman" pitchFamily="18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942006193197881"/>
          <c:y val="2.0444444444444446E-2"/>
          <c:w val="0.8583104527273141"/>
          <c:h val="0.92177777777777781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Лист3!$A$48:$A$51</c:f>
              <c:strCache>
                <c:ptCount val="4"/>
                <c:pt idx="0">
                  <c:v>Изменение объема реализации</c:v>
                </c:pt>
                <c:pt idx="1">
                  <c:v>Изменение структуры  реализации</c:v>
                </c:pt>
                <c:pt idx="2">
                  <c:v>Изменение среднего уровня цен на продукцию</c:v>
                </c:pt>
                <c:pt idx="3">
                  <c:v>Изменение среднего уровня затрат на производство и реализацию</c:v>
                </c:pt>
              </c:strCache>
            </c:strRef>
          </c:cat>
          <c:val>
            <c:numRef>
              <c:f>Лист3!$B$48:$B$51</c:f>
              <c:numCache>
                <c:formatCode>0</c:formatCode>
                <c:ptCount val="4"/>
                <c:pt idx="0">
                  <c:v>-1938.0171</c:v>
                </c:pt>
                <c:pt idx="1">
                  <c:v>1899.3253081644079</c:v>
                </c:pt>
                <c:pt idx="2">
                  <c:v>674.74261201143952</c:v>
                </c:pt>
                <c:pt idx="3">
                  <c:v>-1312.0508201758494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CD-4989-AB53-594E4BC4A5E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58126472"/>
        <c:axId val="258119024"/>
      </c:barChart>
      <c:catAx>
        <c:axId val="258126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258119024"/>
        <c:crosses val="autoZero"/>
        <c:auto val="1"/>
        <c:lblAlgn val="ctr"/>
        <c:lblOffset val="100"/>
        <c:noMultiLvlLbl val="0"/>
      </c:catAx>
      <c:valAx>
        <c:axId val="258119024"/>
        <c:scaling>
          <c:orientation val="minMax"/>
          <c:max val="2000"/>
          <c:min val="-20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Сумма, тыс. р.</a:t>
                </a:r>
              </a:p>
            </c:rich>
          </c:tx>
          <c:overlay val="0"/>
        </c:title>
        <c:numFmt formatCode="0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258126472"/>
        <c:crosses val="autoZero"/>
        <c:crossBetween val="between"/>
        <c:majorUnit val="400"/>
      </c:valAx>
    </c:plotArea>
    <c:plotVisOnly val="1"/>
    <c:dispBlanksAs val="gap"/>
    <c:showDLblsOverMax val="0"/>
  </c:chart>
  <c:spPr>
    <a:solidFill>
      <a:prstClr val="white"/>
    </a:solidFill>
    <a:ln>
      <a:noFill/>
    </a:ln>
  </c:spPr>
  <c:txPr>
    <a:bodyPr/>
    <a:lstStyle/>
    <a:p>
      <a:pPr>
        <a:defRPr sz="1800" b="0">
          <a:latin typeface="Times New Roman" pitchFamily="18" charset="0"/>
          <a:cs typeface="Times New Roman" pitchFamily="18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5.7019607843137664E-2"/>
          <c:y val="3.7606837606837612E-2"/>
          <c:w val="0.89739215686274287"/>
          <c:h val="0.79883630896805657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Лист4!$B$44</c:f>
              <c:strCache>
                <c:ptCount val="1"/>
                <c:pt idx="0">
                  <c:v>2017 г.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1.1764705882352995E-2"/>
                  <c:y val="-3.418803418803419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148-49D8-9C73-53D7040E6BC2}"/>
                </c:ext>
              </c:extLst>
            </c:dLbl>
            <c:dLbl>
              <c:idx val="1"/>
              <c:layout>
                <c:manualLayout>
                  <c:x val="7.8431372549019624E-3"/>
                  <c:y val="-3.418803418803481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148-49D8-9C73-53D7040E6BC2}"/>
                </c:ext>
              </c:extLst>
            </c:dLbl>
            <c:dLbl>
              <c:idx val="3"/>
              <c:layout>
                <c:manualLayout>
                  <c:x val="1.7647058823529412E-2"/>
                  <c:y val="1.36752136752136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148-49D8-9C73-53D7040E6BC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Лист4!$A$45:$A$49</c:f>
              <c:strCache>
                <c:ptCount val="4"/>
                <c:pt idx="0">
                  <c:v>Рентабельность услуг</c:v>
                </c:pt>
                <c:pt idx="1">
                  <c:v>Рентабельность текущей деятельности</c:v>
                </c:pt>
                <c:pt idx="2">
                  <c:v>Рентабельность инвестиционной деятельности</c:v>
                </c:pt>
                <c:pt idx="3">
                  <c:v>Рентабельность финансовой деятельности</c:v>
                </c:pt>
              </c:strCache>
            </c:strRef>
          </c:cat>
          <c:val>
            <c:numRef>
              <c:f>Лист4!$B$45:$B$49</c:f>
              <c:numCache>
                <c:formatCode>0.0</c:formatCode>
                <c:ptCount val="4"/>
                <c:pt idx="0">
                  <c:v>19.599399098647972</c:v>
                </c:pt>
                <c:pt idx="1">
                  <c:v>7.5081833060556455</c:v>
                </c:pt>
                <c:pt idx="2">
                  <c:v>0</c:v>
                </c:pt>
                <c:pt idx="3">
                  <c:v>22.099447513812152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48-49D8-9C73-53D7040E6BC2}"/>
            </c:ext>
          </c:extLst>
        </c:ser>
        <c:ser>
          <c:idx val="1"/>
          <c:order val="1"/>
          <c:tx>
            <c:strRef>
              <c:f>Лист4!$C$44</c:f>
              <c:strCache>
                <c:ptCount val="1"/>
                <c:pt idx="0">
                  <c:v>2018 г.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1.1764705882352995E-2"/>
                  <c:y val="-2.05128205128205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148-49D8-9C73-53D7040E6BC2}"/>
                </c:ext>
              </c:extLst>
            </c:dLbl>
            <c:dLbl>
              <c:idx val="1"/>
              <c:layout>
                <c:manualLayout>
                  <c:x val="1.5686274509803921E-2"/>
                  <c:y val="-2.05128205128205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148-49D8-9C73-53D7040E6BC2}"/>
                </c:ext>
              </c:extLst>
            </c:dLbl>
            <c:dLbl>
              <c:idx val="2"/>
              <c:layout>
                <c:manualLayout>
                  <c:x val="4.047891335472684E-3"/>
                  <c:y val="-1.92115741414229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148-49D8-9C73-53D7040E6BC2}"/>
                </c:ext>
              </c:extLst>
            </c:dLbl>
            <c:dLbl>
              <c:idx val="3"/>
              <c:layout>
                <c:manualLayout>
                  <c:x val="9.8039215686274508E-3"/>
                  <c:y val="-6.837606837606839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148-49D8-9C73-53D7040E6BC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Лист4!$A$45:$A$49</c:f>
              <c:strCache>
                <c:ptCount val="4"/>
                <c:pt idx="0">
                  <c:v>Рентабельность услуг</c:v>
                </c:pt>
                <c:pt idx="1">
                  <c:v>Рентабельность текущей деятельности</c:v>
                </c:pt>
                <c:pt idx="2">
                  <c:v>Рентабельность инвестиционной деятельности</c:v>
                </c:pt>
                <c:pt idx="3">
                  <c:v>Рентабельность финансовой деятельности</c:v>
                </c:pt>
              </c:strCache>
            </c:strRef>
          </c:cat>
          <c:val>
            <c:numRef>
              <c:f>Лист4!$C$45:$C$49</c:f>
              <c:numCache>
                <c:formatCode>0.0</c:formatCode>
                <c:ptCount val="4"/>
                <c:pt idx="0">
                  <c:v>11.798839458413925</c:v>
                </c:pt>
                <c:pt idx="1">
                  <c:v>4.1622818158725545</c:v>
                </c:pt>
                <c:pt idx="2">
                  <c:v>-95.652173913043256</c:v>
                </c:pt>
                <c:pt idx="3">
                  <c:v>35.789473684210407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148-49D8-9C73-53D7040E6BC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58122944"/>
        <c:axId val="258125296"/>
        <c:axId val="0"/>
      </c:bar3DChart>
      <c:catAx>
        <c:axId val="25812294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258125296"/>
        <c:crosses val="autoZero"/>
        <c:auto val="1"/>
        <c:lblAlgn val="ctr"/>
        <c:lblOffset val="100"/>
        <c:noMultiLvlLbl val="0"/>
      </c:catAx>
      <c:valAx>
        <c:axId val="25812529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%</a:t>
                </a:r>
              </a:p>
            </c:rich>
          </c:tx>
          <c:layout>
            <c:manualLayout>
              <c:xMode val="edge"/>
              <c:yMode val="edge"/>
              <c:x val="0.9469624826308477"/>
              <c:y val="0.64376606770307565"/>
            </c:manualLayout>
          </c:layout>
          <c:overlay val="0"/>
        </c:title>
        <c:numFmt formatCode="0.0" sourceLinked="1"/>
        <c:majorTickMark val="out"/>
        <c:minorTickMark val="none"/>
        <c:tickLblPos val="nextTo"/>
        <c:crossAx val="25812294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38314263621632444"/>
          <c:y val="0.93163906746716574"/>
          <c:w val="0.25800191621438651"/>
          <c:h val="6.8360932532834498E-2"/>
        </c:manualLayout>
      </c:layout>
      <c:overlay val="0"/>
    </c:legend>
    <c:plotVisOnly val="1"/>
    <c:dispBlanksAs val="gap"/>
    <c:showDLblsOverMax val="0"/>
  </c:chart>
  <c:spPr>
    <a:solidFill>
      <a:prstClr val="white"/>
    </a:solidFill>
    <a:ln>
      <a:noFill/>
    </a:ln>
  </c:spPr>
  <c:txPr>
    <a:bodyPr/>
    <a:lstStyle/>
    <a:p>
      <a:pPr>
        <a:defRPr sz="2000">
          <a:latin typeface="Times New Roman" pitchFamily="18" charset="0"/>
          <a:cs typeface="Times New Roman" pitchFamily="18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759081889736731"/>
          <c:y val="2.4663542476518086E-2"/>
          <c:w val="0.84240918110263141"/>
          <c:h val="0.560618166650020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Лист4!$B$83</c:f>
              <c:strCache>
                <c:ptCount val="1"/>
                <c:pt idx="0">
                  <c:v>2017 г.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Лист4!$A$84:$A$92</c:f>
              <c:strCache>
                <c:ptCount val="9"/>
                <c:pt idx="0">
                  <c:v>Рентабельность капитала</c:v>
                </c:pt>
                <c:pt idx="1">
                  <c:v>Рентабельность долгосрочных активов</c:v>
                </c:pt>
                <c:pt idx="2">
                  <c:v>Рентабельность краткосрочных активов</c:v>
                </c:pt>
                <c:pt idx="3">
                  <c:v>Рентабельность собственного капитала</c:v>
                </c:pt>
                <c:pt idx="4">
                  <c:v>Рентабельность основных средств</c:v>
                </c:pt>
                <c:pt idx="5">
                  <c:v>Рентабельность оборотных средств</c:v>
                </c:pt>
                <c:pt idx="6">
                  <c:v>Рентабельность расходов на оплату труда</c:v>
                </c:pt>
                <c:pt idx="7">
                  <c:v>Рентабельность совокупных ресурсов</c:v>
                </c:pt>
                <c:pt idx="8">
                  <c:v>Экономическая рентабельность</c:v>
                </c:pt>
              </c:strCache>
            </c:strRef>
          </c:cat>
          <c:val>
            <c:numRef>
              <c:f>Лист4!$B$84:$B$92</c:f>
              <c:numCache>
                <c:formatCode>0.0</c:formatCode>
                <c:ptCount val="9"/>
                <c:pt idx="0">
                  <c:v>36.460865337870686</c:v>
                </c:pt>
                <c:pt idx="1">
                  <c:v>449.10179640718428</c:v>
                </c:pt>
                <c:pt idx="2">
                  <c:v>39.682539682539854</c:v>
                </c:pt>
                <c:pt idx="3">
                  <c:v>47.456340167046108</c:v>
                </c:pt>
                <c:pt idx="4" formatCode="#,##0.0">
                  <c:v>485.60794044665016</c:v>
                </c:pt>
                <c:pt idx="5" formatCode="#,##0.0">
                  <c:v>41.417989417989254</c:v>
                </c:pt>
                <c:pt idx="6" formatCode="#,##0.0">
                  <c:v>29.062342213905815</c:v>
                </c:pt>
                <c:pt idx="7" formatCode="#,##0.0">
                  <c:v>16.49833920652841</c:v>
                </c:pt>
                <c:pt idx="8" formatCode="#,##0.0">
                  <c:v>38.163026521060843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9B-4EFE-A366-0ADBCC697BA3}"/>
            </c:ext>
          </c:extLst>
        </c:ser>
        <c:ser>
          <c:idx val="1"/>
          <c:order val="1"/>
          <c:tx>
            <c:strRef>
              <c:f>Лист4!$C$83</c:f>
              <c:strCache>
                <c:ptCount val="1"/>
                <c:pt idx="0">
                  <c:v>2018 г.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3363028953229401E-2"/>
                  <c:y val="-6.364359586316632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B9B-4EFE-A366-0ADBCC697BA3}"/>
                </c:ext>
              </c:extLst>
            </c:dLbl>
            <c:dLbl>
              <c:idx val="1"/>
              <c:layout>
                <c:manualLayout>
                  <c:x val="1.187824795842611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B9B-4EFE-A366-0ADBCC697BA3}"/>
                </c:ext>
              </c:extLst>
            </c:dLbl>
            <c:dLbl>
              <c:idx val="2"/>
              <c:layout>
                <c:manualLayout>
                  <c:x val="7.4239049740163323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B9B-4EFE-A366-0ADBCC697BA3}"/>
                </c:ext>
              </c:extLst>
            </c:dLbl>
            <c:dLbl>
              <c:idx val="3"/>
              <c:layout>
                <c:manualLayout>
                  <c:x val="8.9086859688196247E-3"/>
                  <c:y val="-5.8339288934126145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B9B-4EFE-A366-0ADBCC697BA3}"/>
                </c:ext>
              </c:extLst>
            </c:dLbl>
            <c:dLbl>
              <c:idx val="4"/>
              <c:layout>
                <c:manualLayout>
                  <c:x val="1.336302895322940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B9B-4EFE-A366-0ADBCC697BA3}"/>
                </c:ext>
              </c:extLst>
            </c:dLbl>
            <c:dLbl>
              <c:idx val="5"/>
              <c:layout>
                <c:manualLayout>
                  <c:x val="4.4543429844098332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B9B-4EFE-A366-0ADBCC697BA3}"/>
                </c:ext>
              </c:extLst>
            </c:dLbl>
            <c:dLbl>
              <c:idx val="6"/>
              <c:layout>
                <c:manualLayout>
                  <c:x val="8.9086859688196247E-3"/>
                  <c:y val="-5.8339288934126145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B9B-4EFE-A366-0ADBCC697BA3}"/>
                </c:ext>
              </c:extLst>
            </c:dLbl>
            <c:dLbl>
              <c:idx val="7"/>
              <c:layout>
                <c:manualLayout>
                  <c:x val="4.4543429844098332E-3"/>
                  <c:y val="-3.182179793158325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B9B-4EFE-A366-0ADBCC697BA3}"/>
                </c:ext>
              </c:extLst>
            </c:dLbl>
            <c:dLbl>
              <c:idx val="8"/>
              <c:layout>
                <c:manualLayout>
                  <c:x val="8.9086859688197097E-3"/>
                  <c:y val="5.8339288934126145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B9B-4EFE-A366-0ADBCC697B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Лист4!$A$84:$A$92</c:f>
              <c:strCache>
                <c:ptCount val="9"/>
                <c:pt idx="0">
                  <c:v>Рентабельность капитала</c:v>
                </c:pt>
                <c:pt idx="1">
                  <c:v>Рентабельность долгосрочных активов</c:v>
                </c:pt>
                <c:pt idx="2">
                  <c:v>Рентабельность краткосрочных активов</c:v>
                </c:pt>
                <c:pt idx="3">
                  <c:v>Рентабельность собственного капитала</c:v>
                </c:pt>
                <c:pt idx="4">
                  <c:v>Рентабельность основных средств</c:v>
                </c:pt>
                <c:pt idx="5">
                  <c:v>Рентабельность оборотных средств</c:v>
                </c:pt>
                <c:pt idx="6">
                  <c:v>Рентабельность расходов на оплату труда</c:v>
                </c:pt>
                <c:pt idx="7">
                  <c:v>Рентабельность совокупных ресурсов</c:v>
                </c:pt>
                <c:pt idx="8">
                  <c:v>Экономическая рентабельность</c:v>
                </c:pt>
              </c:strCache>
            </c:strRef>
          </c:cat>
          <c:val>
            <c:numRef>
              <c:f>Лист4!$C$84:$C$92</c:f>
              <c:numCache>
                <c:formatCode>0.0</c:formatCode>
                <c:ptCount val="9"/>
                <c:pt idx="0">
                  <c:v>19.194763680645408</c:v>
                </c:pt>
                <c:pt idx="1">
                  <c:v>303.125</c:v>
                </c:pt>
                <c:pt idx="2">
                  <c:v>20.492402697651674</c:v>
                </c:pt>
                <c:pt idx="3">
                  <c:v>26.169969907647605</c:v>
                </c:pt>
                <c:pt idx="4" formatCode="#,##0.0">
                  <c:v>312.0584652862363</c:v>
                </c:pt>
                <c:pt idx="5" formatCode="#,##0.0">
                  <c:v>20.81742097993012</c:v>
                </c:pt>
                <c:pt idx="6" formatCode="#,##0.0">
                  <c:v>19.069026601366478</c:v>
                </c:pt>
                <c:pt idx="7" formatCode="#,##0.0">
                  <c:v>9.6448496803872992</c:v>
                </c:pt>
                <c:pt idx="8" formatCode="#,##0.0">
                  <c:v>19.515539305301573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B9B-4EFE-A366-0ADBCC697BA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258120200"/>
        <c:axId val="258123728"/>
      </c:barChart>
      <c:catAx>
        <c:axId val="258120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58123728"/>
        <c:crosses val="autoZero"/>
        <c:auto val="1"/>
        <c:lblAlgn val="ctr"/>
        <c:lblOffset val="100"/>
        <c:noMultiLvlLbl val="0"/>
      </c:catAx>
      <c:valAx>
        <c:axId val="258123728"/>
        <c:scaling>
          <c:orientation val="minMax"/>
          <c:max val="500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58120200"/>
        <c:crosses val="autoZero"/>
        <c:crossBetween val="between"/>
        <c:majorUnit val="50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721023347787586"/>
          <c:y val="0.96029566223235363"/>
          <c:w val="0.22557953304425088"/>
          <c:h val="3.9704337767646682E-2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sz="1600">
          <a:latin typeface="Times New Roman" pitchFamily="18" charset="0"/>
          <a:cs typeface="Times New Roman" pitchFamily="18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38524066028334886"/>
          <c:y val="5.0925925925925923E-2"/>
          <c:w val="0.5584980690575857"/>
          <c:h val="0.68655485862302024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Лист4!$B$14</c:f>
              <c:strCache>
                <c:ptCount val="1"/>
                <c:pt idx="0">
                  <c:v>2017 г.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3.145795523290988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166-4730-9596-624B42589021}"/>
                </c:ext>
              </c:extLst>
            </c:dLbl>
            <c:dLbl>
              <c:idx val="1"/>
              <c:layout>
                <c:manualLayout>
                  <c:x val="9.6793708408953426E-3"/>
                  <c:y val="-4.629629629629651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166-4730-9596-624B4258902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Лист4!$A$15:$A$17</c:f>
              <c:strCache>
                <c:ptCount val="2"/>
                <c:pt idx="0">
                  <c:v>Рентабельность продаж</c:v>
                </c:pt>
                <c:pt idx="1">
                  <c:v>Рентабельность финансовой деятельности</c:v>
                </c:pt>
              </c:strCache>
            </c:strRef>
          </c:cat>
          <c:val>
            <c:numRef>
              <c:f>Лист4!$B$15:$B$17</c:f>
              <c:numCache>
                <c:formatCode>0.0</c:formatCode>
                <c:ptCount val="2"/>
                <c:pt idx="0">
                  <c:v>13.930808656036447</c:v>
                </c:pt>
                <c:pt idx="1">
                  <c:v>18.099547511312164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66-4730-9596-624B42589021}"/>
            </c:ext>
          </c:extLst>
        </c:ser>
        <c:ser>
          <c:idx val="1"/>
          <c:order val="1"/>
          <c:tx>
            <c:strRef>
              <c:f>Лист4!$C$14</c:f>
              <c:strCache>
                <c:ptCount val="1"/>
                <c:pt idx="0">
                  <c:v>2018 г.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1.4519056261342924E-2"/>
                  <c:y val="-1.8518518518518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166-4730-9596-624B42589021}"/>
                </c:ext>
              </c:extLst>
            </c:dLbl>
            <c:dLbl>
              <c:idx val="1"/>
              <c:layout>
                <c:manualLayout>
                  <c:x val="2.419842710223824E-2"/>
                  <c:y val="-2.77777777777779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166-4730-9596-624B4258902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Лист4!$A$15:$A$17</c:f>
              <c:strCache>
                <c:ptCount val="2"/>
                <c:pt idx="0">
                  <c:v>Рентабельность продаж</c:v>
                </c:pt>
                <c:pt idx="1">
                  <c:v>Рентабельность финансовой деятельности</c:v>
                </c:pt>
              </c:strCache>
            </c:strRef>
          </c:cat>
          <c:val>
            <c:numRef>
              <c:f>Лист4!$C$15:$C$17</c:f>
              <c:numCache>
                <c:formatCode>0.0</c:formatCode>
                <c:ptCount val="2"/>
                <c:pt idx="0">
                  <c:v>8.868120456905503</c:v>
                </c:pt>
                <c:pt idx="1">
                  <c:v>26.356589147286833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166-4730-9596-624B4258902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cylinder"/>
        <c:axId val="258122552"/>
        <c:axId val="258119416"/>
        <c:axId val="0"/>
      </c:bar3DChart>
      <c:catAx>
        <c:axId val="25812255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258119416"/>
        <c:crosses val="autoZero"/>
        <c:auto val="1"/>
        <c:lblAlgn val="ctr"/>
        <c:lblOffset val="100"/>
        <c:noMultiLvlLbl val="0"/>
      </c:catAx>
      <c:valAx>
        <c:axId val="25811941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%</a:t>
                </a:r>
              </a:p>
            </c:rich>
          </c:tx>
          <c:layout>
            <c:manualLayout>
              <c:xMode val="edge"/>
              <c:yMode val="edge"/>
              <c:x val="0.94123383397402005"/>
              <c:y val="0.53539114902303853"/>
            </c:manualLayout>
          </c:layout>
          <c:overlay val="0"/>
        </c:title>
        <c:numFmt formatCode="0.0" sourceLinked="1"/>
        <c:majorTickMark val="out"/>
        <c:minorTickMark val="none"/>
        <c:tickLblPos val="nextTo"/>
        <c:crossAx val="25812255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37244733950991188"/>
          <c:y val="0.87631987602498851"/>
          <c:w val="0.25510516340367756"/>
          <c:h val="9.8842228054826564E-2"/>
        </c:manualLayout>
      </c:layout>
      <c:overlay val="0"/>
    </c:legend>
    <c:plotVisOnly val="1"/>
    <c:dispBlanksAs val="gap"/>
    <c:showDLblsOverMax val="0"/>
  </c:chart>
  <c:spPr>
    <a:solidFill>
      <a:prstClr val="white"/>
    </a:solidFill>
    <a:ln>
      <a:noFill/>
    </a:ln>
  </c:spPr>
  <c:txPr>
    <a:bodyPr/>
    <a:lstStyle/>
    <a:p>
      <a:pPr>
        <a:defRPr sz="1800">
          <a:latin typeface="Times New Roman" pitchFamily="18" charset="0"/>
          <a:cs typeface="Times New Roman" pitchFamily="18" charset="0"/>
        </a:defRPr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F42400-C42C-48CB-A6BD-C87013150303}" type="doc">
      <dgm:prSet loTypeId="urn:microsoft.com/office/officeart/2005/8/layout/process2" loCatId="process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0573F626-26B6-46C3-97C4-27F67165919B}">
      <dgm:prSet phldrT="[Текст]" custT="1"/>
      <dgm:spPr>
        <a:xfrm>
          <a:off x="1048869" y="3221"/>
          <a:ext cx="4169711" cy="385755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Валовая прибыль (разница между выручкой от реализации и себестоимости продукции, работ, услуг)</a:t>
          </a:r>
        </a:p>
      </dgm:t>
    </dgm:pt>
    <dgm:pt modelId="{3F3F2A03-C971-4CE6-83D1-511C3B1F7EE5}" type="parTrans" cxnId="{4CDE96F3-A2D5-41D9-83A3-36CB2D13394F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97614701-C1E0-4D92-BBEA-D46AC70CEC32}" type="sibTrans" cxnId="{4CDE96F3-A2D5-41D9-83A3-36CB2D13394F}">
      <dgm:prSet custT="1"/>
      <dgm:spPr>
        <a:xfrm rot="5400000">
          <a:off x="3051355" y="395779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4E70F12A-8602-4160-8D56-76AC66AEF3C8}">
      <dgm:prSet custT="1"/>
      <dgm:spPr>
        <a:xfrm>
          <a:off x="1048869" y="525025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Управленческие расходы и расходы на реализацию</a:t>
          </a:r>
        </a:p>
      </dgm:t>
    </dgm:pt>
    <dgm:pt modelId="{8E1860AA-A7DB-4A05-B7FF-50006C6FFFAA}" type="parTrans" cxnId="{C6F38516-D9C2-4826-BE34-F9E37C2D8DC7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B0D362D8-7137-45EC-B51B-7E8FA5C91341}" type="sibTrans" cxnId="{C6F38516-D9C2-4826-BE34-F9E37C2D8DC7}">
      <dgm:prSet custT="1"/>
      <dgm:spPr>
        <a:xfrm rot="5400000">
          <a:off x="3082706" y="803925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D9653DCE-ECE5-428D-9825-813B37E53E38}">
      <dgm:prSet custT="1"/>
      <dgm:spPr>
        <a:xfrm>
          <a:off x="1048869" y="933172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Прибыль от реализации продукции, товаров, работ, услуг</a:t>
          </a:r>
        </a:p>
      </dgm:t>
    </dgm:pt>
    <dgm:pt modelId="{78678AD5-6494-4698-8757-727DF5AD880B}" type="parTrans" cxnId="{A7EF3C0C-3170-4450-82ED-9E3221436859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3F1F147B-6F02-4241-B306-EAE0CBECE981}" type="sibTrans" cxnId="{A7EF3C0C-3170-4450-82ED-9E3221436859}">
      <dgm:prSet custT="1"/>
      <dgm:spPr>
        <a:xfrm rot="5400000">
          <a:off x="3082706" y="1212072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D806DC75-F0C8-4887-BF06-B2A73C726BA7}">
      <dgm:prSet custT="1"/>
      <dgm:spPr>
        <a:xfrm>
          <a:off x="1048869" y="1341318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Сальдо прочих доходов и расходов по текущей деятельности</a:t>
          </a:r>
        </a:p>
      </dgm:t>
    </dgm:pt>
    <dgm:pt modelId="{E63B0B83-46DE-406E-A4D2-795DEECBB0E7}" type="parTrans" cxnId="{3C02CCFF-6BC2-4EAF-92AC-915154CB3AE6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345AA33E-0BB1-4051-A7C4-BD2D80250F4C}" type="sibTrans" cxnId="{3C02CCFF-6BC2-4EAF-92AC-915154CB3AE6}">
      <dgm:prSet custT="1"/>
      <dgm:spPr>
        <a:xfrm rot="5400000">
          <a:off x="3082706" y="1620218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A774663B-8DD7-473C-B27A-CE018058B870}">
      <dgm:prSet custT="1"/>
      <dgm:spPr>
        <a:xfrm>
          <a:off x="1048869" y="1749465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Прибыль от текущей деятельности</a:t>
          </a:r>
        </a:p>
      </dgm:t>
    </dgm:pt>
    <dgm:pt modelId="{5CF0616B-9490-4B36-925B-145F98359679}" type="parTrans" cxnId="{04C50F89-E651-410A-AEAE-8C37F2C96360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CA6DAA7A-E4AE-4BDE-84EF-7E26EDFB78F9}" type="sibTrans" cxnId="{04C50F89-E651-410A-AEAE-8C37F2C96360}">
      <dgm:prSet custT="1"/>
      <dgm:spPr>
        <a:xfrm rot="5400000">
          <a:off x="3082706" y="2028365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6F641669-5FFE-47D2-8ED2-CDE2E7245FAF}">
      <dgm:prSet custT="1"/>
      <dgm:spPr>
        <a:xfrm>
          <a:off x="1048869" y="2157611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Прибыль от инвестиционной и финансовой деятельности</a:t>
          </a:r>
        </a:p>
      </dgm:t>
    </dgm:pt>
    <dgm:pt modelId="{E70FFD91-2FE0-4BAE-92C7-87BC14253E5C}" type="parTrans" cxnId="{83790097-5BBD-4F94-A7D6-3EAECF0297FA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C4A2B4F9-B64C-4EB4-8831-EE5271896038}" type="sibTrans" cxnId="{83790097-5BBD-4F94-A7D6-3EAECF0297FA}">
      <dgm:prSet custT="1"/>
      <dgm:spPr>
        <a:xfrm rot="5400000">
          <a:off x="3082706" y="2436511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28B5FC22-3C04-4CAE-A1C7-4E5F7BA5289F}">
      <dgm:prSet custT="1"/>
      <dgm:spPr>
        <a:xfrm>
          <a:off x="1048869" y="2565757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Прибыль до налогообложения</a:t>
          </a:r>
        </a:p>
      </dgm:t>
    </dgm:pt>
    <dgm:pt modelId="{40F7FEAE-677A-4916-938C-FC4DE155999E}" type="parTrans" cxnId="{0A16A001-F745-427C-A474-9E1635F74FC8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146F8659-1DB8-46AD-8F37-454F4FC95DDB}" type="sibTrans" cxnId="{0A16A001-F745-427C-A474-9E1635F74FC8}">
      <dgm:prSet custT="1"/>
      <dgm:spPr>
        <a:xfrm rot="5400000">
          <a:off x="3082706" y="2844658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5AE30422-A298-4709-8399-44D8D52D6C6C}">
      <dgm:prSet custT="1"/>
      <dgm:spPr>
        <a:xfrm>
          <a:off x="1048869" y="2973904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Налоги, сборы и платежи из прибыли</a:t>
          </a:r>
        </a:p>
      </dgm:t>
    </dgm:pt>
    <dgm:pt modelId="{E80A71A8-E1A7-4CCF-BF93-9AB596B9AAAC}" type="parTrans" cxnId="{752E8A80-6D8A-407E-9837-05510451BF8D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6160CD08-4E31-48E2-811B-D8D6215C3BD7}" type="sibTrans" cxnId="{752E8A80-6D8A-407E-9837-05510451BF8D}">
      <dgm:prSet custT="1"/>
      <dgm:spPr>
        <a:xfrm rot="5400000">
          <a:off x="3082706" y="3252804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EA476605-E6FA-44D2-9487-61EE951D58BA}">
      <dgm:prSet custT="1"/>
      <dgm:spPr>
        <a:xfrm>
          <a:off x="1048869" y="3382050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Чистая прибыль</a:t>
          </a:r>
        </a:p>
      </dgm:t>
    </dgm:pt>
    <dgm:pt modelId="{798E3396-0BAA-41A7-B7FD-F57A593D941C}" type="parTrans" cxnId="{0B67E4F7-0D55-473A-BB3F-F2866A68C843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3927A2E9-02A9-473F-8153-07CB42AE20A9}" type="sibTrans" cxnId="{0B67E4F7-0D55-473A-BB3F-F2866A68C843}">
      <dgm:prSet custT="1"/>
      <dgm:spPr>
        <a:xfrm rot="5400000">
          <a:off x="3082706" y="3660950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00546CA6-4D09-4665-903C-FC30AD63017C}">
      <dgm:prSet custT="1"/>
      <dgm:spPr>
        <a:xfrm>
          <a:off x="1048869" y="3790197"/>
          <a:ext cx="4169711" cy="379959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Результат от прочих операций, не включаемый в чистую прибыль</a:t>
          </a:r>
        </a:p>
      </dgm:t>
    </dgm:pt>
    <dgm:pt modelId="{CA3AB99B-DDAD-45A0-9793-30E794FE3FCB}" type="parTrans" cxnId="{0F2F1554-2FBE-4AB1-A4B9-6E749BDE1685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E3A36D0B-38B6-49D8-8810-113B58B13991}" type="sibTrans" cxnId="{0F2F1554-2FBE-4AB1-A4B9-6E749BDE1685}">
      <dgm:prSet custT="1"/>
      <dgm:spPr>
        <a:xfrm rot="5400000">
          <a:off x="3082706" y="4176959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FDB73F27-511E-474A-B668-4C0BA91D7E89}">
      <dgm:prSet custT="1"/>
      <dgm:spPr>
        <a:xfrm>
          <a:off x="1048869" y="4306205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Совокупная прибыль</a:t>
          </a:r>
        </a:p>
      </dgm:t>
    </dgm:pt>
    <dgm:pt modelId="{64B201B5-7654-48ED-A052-754D1F22AF8D}" type="parTrans" cxnId="{8A680627-A1D0-4063-8A14-56E1128D37FD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FB17E306-B1AB-41E2-9A36-F8FDF66A3F45}" type="sibTrans" cxnId="{8A680627-A1D0-4063-8A14-56E1128D37FD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704904AA-2D5D-4F13-B47E-04C2EAB7A465}" type="pres">
      <dgm:prSet presAssocID="{C4F42400-C42C-48CB-A6BD-C87013150303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4CD2B4C-B148-4761-95EB-6793008B07E6}" type="pres">
      <dgm:prSet presAssocID="{0573F626-26B6-46C3-97C4-27F67165919B}" presName="node" presStyleLbl="node1" presStyleIdx="0" presStyleCnt="11" custScaleX="383108" custScaleY="141771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67D4BE9D-AACE-4348-BE44-9EE3611688B1}" type="pres">
      <dgm:prSet presAssocID="{97614701-C1E0-4D92-BBEA-D46AC70CEC32}" presName="sibTrans" presStyleLbl="sibTrans2D1" presStyleIdx="0" presStyleCnt="10" custLinFactNeighborX="-30725"/>
      <dgm:spPr>
        <a:prstGeom prst="mathMinus">
          <a:avLst/>
        </a:prstGeom>
      </dgm:spPr>
      <dgm:t>
        <a:bodyPr/>
        <a:lstStyle/>
        <a:p>
          <a:endParaRPr lang="ru-RU"/>
        </a:p>
      </dgm:t>
    </dgm:pt>
    <dgm:pt modelId="{C36FEDD6-1D4A-453A-BB25-D4AF2D10C888}" type="pres">
      <dgm:prSet presAssocID="{97614701-C1E0-4D92-BBEA-D46AC70CEC32}" presName="connectorText" presStyleLbl="sibTrans2D1" presStyleIdx="0" presStyleCnt="10"/>
      <dgm:spPr/>
      <dgm:t>
        <a:bodyPr/>
        <a:lstStyle/>
        <a:p>
          <a:endParaRPr lang="ru-RU"/>
        </a:p>
      </dgm:t>
    </dgm:pt>
    <dgm:pt modelId="{8549213A-2BE0-4BCB-A72B-70844CABC642}" type="pres">
      <dgm:prSet presAssocID="{4E70F12A-8602-4160-8D56-76AC66AEF3C8}" presName="node" presStyleLbl="node1" presStyleIdx="1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EE3305CE-BE93-482F-B093-39270D4778BA}" type="pres">
      <dgm:prSet presAssocID="{B0D362D8-7137-45EC-B51B-7E8FA5C91341}" presName="sibTrans" presStyleLbl="sibTrans2D1" presStyleIdx="1" presStyleCnt="10"/>
      <dgm:spPr>
        <a:prstGeom prst="mathEqual">
          <a:avLst/>
        </a:prstGeom>
      </dgm:spPr>
      <dgm:t>
        <a:bodyPr/>
        <a:lstStyle/>
        <a:p>
          <a:endParaRPr lang="ru-RU"/>
        </a:p>
      </dgm:t>
    </dgm:pt>
    <dgm:pt modelId="{CFB1B602-DBC3-4592-BB44-1C187C96C15D}" type="pres">
      <dgm:prSet presAssocID="{B0D362D8-7137-45EC-B51B-7E8FA5C91341}" presName="connectorText" presStyleLbl="sibTrans2D1" presStyleIdx="1" presStyleCnt="10"/>
      <dgm:spPr/>
      <dgm:t>
        <a:bodyPr/>
        <a:lstStyle/>
        <a:p>
          <a:endParaRPr lang="ru-RU"/>
        </a:p>
      </dgm:t>
    </dgm:pt>
    <dgm:pt modelId="{43D8471E-B451-41A9-978A-B867ADCFBE71}" type="pres">
      <dgm:prSet presAssocID="{D9653DCE-ECE5-428D-9825-813B37E53E38}" presName="node" presStyleLbl="node1" presStyleIdx="2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89D1397D-4267-4D4F-BD76-37C3C6C08215}" type="pres">
      <dgm:prSet presAssocID="{3F1F147B-6F02-4241-B306-EAE0CBECE981}" presName="sibTrans" presStyleLbl="sibTrans2D1" presStyleIdx="2" presStyleCnt="10"/>
      <dgm:spPr>
        <a:prstGeom prst="mathPlus">
          <a:avLst/>
        </a:prstGeom>
      </dgm:spPr>
      <dgm:t>
        <a:bodyPr/>
        <a:lstStyle/>
        <a:p>
          <a:endParaRPr lang="ru-RU"/>
        </a:p>
      </dgm:t>
    </dgm:pt>
    <dgm:pt modelId="{F4C13935-3468-41D6-BED2-5688489E8266}" type="pres">
      <dgm:prSet presAssocID="{3F1F147B-6F02-4241-B306-EAE0CBECE981}" presName="connectorText" presStyleLbl="sibTrans2D1" presStyleIdx="2" presStyleCnt="10"/>
      <dgm:spPr/>
      <dgm:t>
        <a:bodyPr/>
        <a:lstStyle/>
        <a:p>
          <a:endParaRPr lang="ru-RU"/>
        </a:p>
      </dgm:t>
    </dgm:pt>
    <dgm:pt modelId="{3839A9F6-ADEB-4856-B52A-37AD732F3103}" type="pres">
      <dgm:prSet presAssocID="{D806DC75-F0C8-4887-BF06-B2A73C726BA7}" presName="node" presStyleLbl="node1" presStyleIdx="3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E428DD22-58A7-4429-860B-5051E7F2074D}" type="pres">
      <dgm:prSet presAssocID="{345AA33E-0BB1-4051-A7C4-BD2D80250F4C}" presName="sibTrans" presStyleLbl="sibTrans2D1" presStyleIdx="3" presStyleCnt="10"/>
      <dgm:spPr>
        <a:prstGeom prst="mathEqual">
          <a:avLst/>
        </a:prstGeom>
      </dgm:spPr>
      <dgm:t>
        <a:bodyPr/>
        <a:lstStyle/>
        <a:p>
          <a:endParaRPr lang="ru-RU"/>
        </a:p>
      </dgm:t>
    </dgm:pt>
    <dgm:pt modelId="{FF3CBF4C-F1A9-4985-9A51-8AFCE926998E}" type="pres">
      <dgm:prSet presAssocID="{345AA33E-0BB1-4051-A7C4-BD2D80250F4C}" presName="connectorText" presStyleLbl="sibTrans2D1" presStyleIdx="3" presStyleCnt="10"/>
      <dgm:spPr/>
      <dgm:t>
        <a:bodyPr/>
        <a:lstStyle/>
        <a:p>
          <a:endParaRPr lang="ru-RU"/>
        </a:p>
      </dgm:t>
    </dgm:pt>
    <dgm:pt modelId="{4BE50A99-09B4-40EE-B099-6FF59399C764}" type="pres">
      <dgm:prSet presAssocID="{A774663B-8DD7-473C-B27A-CE018058B870}" presName="node" presStyleLbl="node1" presStyleIdx="4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EB7CCF43-B346-4D51-A27D-DE6E04AC9409}" type="pres">
      <dgm:prSet presAssocID="{CA6DAA7A-E4AE-4BDE-84EF-7E26EDFB78F9}" presName="sibTrans" presStyleLbl="sibTrans2D1" presStyleIdx="4" presStyleCnt="10"/>
      <dgm:spPr>
        <a:prstGeom prst="mathPlus">
          <a:avLst/>
        </a:prstGeom>
      </dgm:spPr>
      <dgm:t>
        <a:bodyPr/>
        <a:lstStyle/>
        <a:p>
          <a:endParaRPr lang="ru-RU"/>
        </a:p>
      </dgm:t>
    </dgm:pt>
    <dgm:pt modelId="{6ADC037C-294B-408D-9D34-9D6CEB3D5E6D}" type="pres">
      <dgm:prSet presAssocID="{CA6DAA7A-E4AE-4BDE-84EF-7E26EDFB78F9}" presName="connectorText" presStyleLbl="sibTrans2D1" presStyleIdx="4" presStyleCnt="10"/>
      <dgm:spPr/>
      <dgm:t>
        <a:bodyPr/>
        <a:lstStyle/>
        <a:p>
          <a:endParaRPr lang="ru-RU"/>
        </a:p>
      </dgm:t>
    </dgm:pt>
    <dgm:pt modelId="{C090173B-C276-4AF8-B429-3EEFD929EC01}" type="pres">
      <dgm:prSet presAssocID="{6F641669-5FFE-47D2-8ED2-CDE2E7245FAF}" presName="node" presStyleLbl="node1" presStyleIdx="5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B8A5CB44-E3AC-40CD-AB7C-A040983C2793}" type="pres">
      <dgm:prSet presAssocID="{C4A2B4F9-B64C-4EB4-8831-EE5271896038}" presName="sibTrans" presStyleLbl="sibTrans2D1" presStyleIdx="5" presStyleCnt="10"/>
      <dgm:spPr>
        <a:prstGeom prst="mathEqual">
          <a:avLst/>
        </a:prstGeom>
      </dgm:spPr>
      <dgm:t>
        <a:bodyPr/>
        <a:lstStyle/>
        <a:p>
          <a:endParaRPr lang="ru-RU"/>
        </a:p>
      </dgm:t>
    </dgm:pt>
    <dgm:pt modelId="{71AE9642-9F6A-41D4-A318-C68F96C990DF}" type="pres">
      <dgm:prSet presAssocID="{C4A2B4F9-B64C-4EB4-8831-EE5271896038}" presName="connectorText" presStyleLbl="sibTrans2D1" presStyleIdx="5" presStyleCnt="10"/>
      <dgm:spPr/>
      <dgm:t>
        <a:bodyPr/>
        <a:lstStyle/>
        <a:p>
          <a:endParaRPr lang="ru-RU"/>
        </a:p>
      </dgm:t>
    </dgm:pt>
    <dgm:pt modelId="{A8E359DD-2A7E-47B4-AF66-22497DC6F5ED}" type="pres">
      <dgm:prSet presAssocID="{28B5FC22-3C04-4CAE-A1C7-4E5F7BA5289F}" presName="node" presStyleLbl="node1" presStyleIdx="6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2738F066-6DF1-40EB-B5D6-EDFE71B87A56}" type="pres">
      <dgm:prSet presAssocID="{146F8659-1DB8-46AD-8F37-454F4FC95DDB}" presName="sibTrans" presStyleLbl="sibTrans2D1" presStyleIdx="6" presStyleCnt="10"/>
      <dgm:spPr>
        <a:prstGeom prst="mathMinus">
          <a:avLst/>
        </a:prstGeom>
      </dgm:spPr>
      <dgm:t>
        <a:bodyPr/>
        <a:lstStyle/>
        <a:p>
          <a:endParaRPr lang="ru-RU"/>
        </a:p>
      </dgm:t>
    </dgm:pt>
    <dgm:pt modelId="{499DD98B-2807-41F4-80AB-C192B5A1BADA}" type="pres">
      <dgm:prSet presAssocID="{146F8659-1DB8-46AD-8F37-454F4FC95DDB}" presName="connectorText" presStyleLbl="sibTrans2D1" presStyleIdx="6" presStyleCnt="10"/>
      <dgm:spPr/>
      <dgm:t>
        <a:bodyPr/>
        <a:lstStyle/>
        <a:p>
          <a:endParaRPr lang="ru-RU"/>
        </a:p>
      </dgm:t>
    </dgm:pt>
    <dgm:pt modelId="{5E6597D9-A6EB-40CF-946F-C7A9D44713D9}" type="pres">
      <dgm:prSet presAssocID="{5AE30422-A298-4709-8399-44D8D52D6C6C}" presName="node" presStyleLbl="node1" presStyleIdx="7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F03009A9-C29A-4753-9E0D-9C7A6F7E2F37}" type="pres">
      <dgm:prSet presAssocID="{6160CD08-4E31-48E2-811B-D8D6215C3BD7}" presName="sibTrans" presStyleLbl="sibTrans2D1" presStyleIdx="7" presStyleCnt="10"/>
      <dgm:spPr>
        <a:prstGeom prst="mathEqual">
          <a:avLst/>
        </a:prstGeom>
      </dgm:spPr>
      <dgm:t>
        <a:bodyPr/>
        <a:lstStyle/>
        <a:p>
          <a:endParaRPr lang="ru-RU"/>
        </a:p>
      </dgm:t>
    </dgm:pt>
    <dgm:pt modelId="{A6D58731-0E56-42C1-9D24-DAB2D3723004}" type="pres">
      <dgm:prSet presAssocID="{6160CD08-4E31-48E2-811B-D8D6215C3BD7}" presName="connectorText" presStyleLbl="sibTrans2D1" presStyleIdx="7" presStyleCnt="10"/>
      <dgm:spPr/>
      <dgm:t>
        <a:bodyPr/>
        <a:lstStyle/>
        <a:p>
          <a:endParaRPr lang="ru-RU"/>
        </a:p>
      </dgm:t>
    </dgm:pt>
    <dgm:pt modelId="{4EDBB9E7-C336-43D8-A5E5-68B854BCDA22}" type="pres">
      <dgm:prSet presAssocID="{EA476605-E6FA-44D2-9487-61EE951D58BA}" presName="node" presStyleLbl="node1" presStyleIdx="8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D802DBC2-970B-4593-81EE-4D74A768F01D}" type="pres">
      <dgm:prSet presAssocID="{3927A2E9-02A9-473F-8153-07CB42AE20A9}" presName="sibTrans" presStyleLbl="sibTrans2D1" presStyleIdx="8" presStyleCnt="10"/>
      <dgm:spPr>
        <a:prstGeom prst="mathPlus">
          <a:avLst/>
        </a:prstGeom>
      </dgm:spPr>
      <dgm:t>
        <a:bodyPr/>
        <a:lstStyle/>
        <a:p>
          <a:endParaRPr lang="ru-RU"/>
        </a:p>
      </dgm:t>
    </dgm:pt>
    <dgm:pt modelId="{5DF2BBCD-F3EC-4ECB-B5C6-2C7E98BAF49F}" type="pres">
      <dgm:prSet presAssocID="{3927A2E9-02A9-473F-8153-07CB42AE20A9}" presName="connectorText" presStyleLbl="sibTrans2D1" presStyleIdx="8" presStyleCnt="10"/>
      <dgm:spPr/>
      <dgm:t>
        <a:bodyPr/>
        <a:lstStyle/>
        <a:p>
          <a:endParaRPr lang="ru-RU"/>
        </a:p>
      </dgm:t>
    </dgm:pt>
    <dgm:pt modelId="{C6EC97B2-E47C-49B7-A271-97303337EB3C}" type="pres">
      <dgm:prSet presAssocID="{00546CA6-4D09-4665-903C-FC30AD63017C}" presName="node" presStyleLbl="node1" presStyleIdx="9" presStyleCnt="11" custScaleX="383108" custScaleY="139641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D1B71973-E07F-45B7-AF35-83477ECE971B}" type="pres">
      <dgm:prSet presAssocID="{E3A36D0B-38B6-49D8-8810-113B58B13991}" presName="sibTrans" presStyleLbl="sibTrans2D1" presStyleIdx="9" presStyleCnt="10"/>
      <dgm:spPr>
        <a:prstGeom prst="mathEqual">
          <a:avLst/>
        </a:prstGeom>
      </dgm:spPr>
      <dgm:t>
        <a:bodyPr/>
        <a:lstStyle/>
        <a:p>
          <a:endParaRPr lang="ru-RU"/>
        </a:p>
      </dgm:t>
    </dgm:pt>
    <dgm:pt modelId="{BEB9D068-EFEC-4167-8502-C11B9838513B}" type="pres">
      <dgm:prSet presAssocID="{E3A36D0B-38B6-49D8-8810-113B58B13991}" presName="connectorText" presStyleLbl="sibTrans2D1" presStyleIdx="9" presStyleCnt="10"/>
      <dgm:spPr/>
      <dgm:t>
        <a:bodyPr/>
        <a:lstStyle/>
        <a:p>
          <a:endParaRPr lang="ru-RU"/>
        </a:p>
      </dgm:t>
    </dgm:pt>
    <dgm:pt modelId="{36AA35A0-C2F4-496E-9B6F-C3A15D53F06A}" type="pres">
      <dgm:prSet presAssocID="{FDB73F27-511E-474A-B668-4C0BA91D7E89}" presName="node" presStyleLbl="node1" presStyleIdx="10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</dgm:ptLst>
  <dgm:cxnLst>
    <dgm:cxn modelId="{08BE6E15-2219-4829-8EB3-3395669E1AA5}" type="presOf" srcId="{B0D362D8-7137-45EC-B51B-7E8FA5C91341}" destId="{EE3305CE-BE93-482F-B093-39270D4778BA}" srcOrd="0" destOrd="0" presId="urn:microsoft.com/office/officeart/2005/8/layout/process2"/>
    <dgm:cxn modelId="{04E850EC-BA8D-4B20-8C58-C5436D1EDC41}" type="presOf" srcId="{6160CD08-4E31-48E2-811B-D8D6215C3BD7}" destId="{A6D58731-0E56-42C1-9D24-DAB2D3723004}" srcOrd="1" destOrd="0" presId="urn:microsoft.com/office/officeart/2005/8/layout/process2"/>
    <dgm:cxn modelId="{8A680627-A1D0-4063-8A14-56E1128D37FD}" srcId="{C4F42400-C42C-48CB-A6BD-C87013150303}" destId="{FDB73F27-511E-474A-B668-4C0BA91D7E89}" srcOrd="10" destOrd="0" parTransId="{64B201B5-7654-48ED-A052-754D1F22AF8D}" sibTransId="{FB17E306-B1AB-41E2-9A36-F8FDF66A3F45}"/>
    <dgm:cxn modelId="{0F2F1554-2FBE-4AB1-A4B9-6E749BDE1685}" srcId="{C4F42400-C42C-48CB-A6BD-C87013150303}" destId="{00546CA6-4D09-4665-903C-FC30AD63017C}" srcOrd="9" destOrd="0" parTransId="{CA3AB99B-DDAD-45A0-9793-30E794FE3FCB}" sibTransId="{E3A36D0B-38B6-49D8-8810-113B58B13991}"/>
    <dgm:cxn modelId="{83790097-5BBD-4F94-A7D6-3EAECF0297FA}" srcId="{C4F42400-C42C-48CB-A6BD-C87013150303}" destId="{6F641669-5FFE-47D2-8ED2-CDE2E7245FAF}" srcOrd="5" destOrd="0" parTransId="{E70FFD91-2FE0-4BAE-92C7-87BC14253E5C}" sibTransId="{C4A2B4F9-B64C-4EB4-8831-EE5271896038}"/>
    <dgm:cxn modelId="{DDCD362A-9226-4D67-9D15-524A3D04DF9B}" type="presOf" srcId="{C4A2B4F9-B64C-4EB4-8831-EE5271896038}" destId="{71AE9642-9F6A-41D4-A318-C68F96C990DF}" srcOrd="1" destOrd="0" presId="urn:microsoft.com/office/officeart/2005/8/layout/process2"/>
    <dgm:cxn modelId="{3EE4EEFF-AE31-4D03-899A-0D5E69201118}" type="presOf" srcId="{0573F626-26B6-46C3-97C4-27F67165919B}" destId="{A4CD2B4C-B148-4761-95EB-6793008B07E6}" srcOrd="0" destOrd="0" presId="urn:microsoft.com/office/officeart/2005/8/layout/process2"/>
    <dgm:cxn modelId="{3C02CCFF-6BC2-4EAF-92AC-915154CB3AE6}" srcId="{C4F42400-C42C-48CB-A6BD-C87013150303}" destId="{D806DC75-F0C8-4887-BF06-B2A73C726BA7}" srcOrd="3" destOrd="0" parTransId="{E63B0B83-46DE-406E-A4D2-795DEECBB0E7}" sibTransId="{345AA33E-0BB1-4051-A7C4-BD2D80250F4C}"/>
    <dgm:cxn modelId="{0E437776-1C44-4412-95B6-FDBF3457B3F3}" type="presOf" srcId="{345AA33E-0BB1-4051-A7C4-BD2D80250F4C}" destId="{E428DD22-58A7-4429-860B-5051E7F2074D}" srcOrd="0" destOrd="0" presId="urn:microsoft.com/office/officeart/2005/8/layout/process2"/>
    <dgm:cxn modelId="{EF281A16-10B7-41BB-800E-1E91F70B9DA2}" type="presOf" srcId="{E3A36D0B-38B6-49D8-8810-113B58B13991}" destId="{D1B71973-E07F-45B7-AF35-83477ECE971B}" srcOrd="0" destOrd="0" presId="urn:microsoft.com/office/officeart/2005/8/layout/process2"/>
    <dgm:cxn modelId="{3B2BB7E8-EBCF-45DE-B834-63E390B1CE3F}" type="presOf" srcId="{E3A36D0B-38B6-49D8-8810-113B58B13991}" destId="{BEB9D068-EFEC-4167-8502-C11B9838513B}" srcOrd="1" destOrd="0" presId="urn:microsoft.com/office/officeart/2005/8/layout/process2"/>
    <dgm:cxn modelId="{CA1A0031-A45D-47E8-AA83-6987A504DC96}" type="presOf" srcId="{3F1F147B-6F02-4241-B306-EAE0CBECE981}" destId="{F4C13935-3468-41D6-BED2-5688489E8266}" srcOrd="1" destOrd="0" presId="urn:microsoft.com/office/officeart/2005/8/layout/process2"/>
    <dgm:cxn modelId="{B8D7CFBC-A68B-4F08-A81C-7A79B82B141E}" type="presOf" srcId="{A774663B-8DD7-473C-B27A-CE018058B870}" destId="{4BE50A99-09B4-40EE-B099-6FF59399C764}" srcOrd="0" destOrd="0" presId="urn:microsoft.com/office/officeart/2005/8/layout/process2"/>
    <dgm:cxn modelId="{27B742FA-370C-46A1-8692-7F274DCA8C60}" type="presOf" srcId="{CA6DAA7A-E4AE-4BDE-84EF-7E26EDFB78F9}" destId="{6ADC037C-294B-408D-9D34-9D6CEB3D5E6D}" srcOrd="1" destOrd="0" presId="urn:microsoft.com/office/officeart/2005/8/layout/process2"/>
    <dgm:cxn modelId="{645FEF7B-B2C6-4677-B920-2FE8783D0920}" type="presOf" srcId="{D806DC75-F0C8-4887-BF06-B2A73C726BA7}" destId="{3839A9F6-ADEB-4856-B52A-37AD732F3103}" srcOrd="0" destOrd="0" presId="urn:microsoft.com/office/officeart/2005/8/layout/process2"/>
    <dgm:cxn modelId="{7CCA8EFD-BFAC-42BD-8E8E-B05BA443213C}" type="presOf" srcId="{CA6DAA7A-E4AE-4BDE-84EF-7E26EDFB78F9}" destId="{EB7CCF43-B346-4D51-A27D-DE6E04AC9409}" srcOrd="0" destOrd="0" presId="urn:microsoft.com/office/officeart/2005/8/layout/process2"/>
    <dgm:cxn modelId="{4CDE96F3-A2D5-41D9-83A3-36CB2D13394F}" srcId="{C4F42400-C42C-48CB-A6BD-C87013150303}" destId="{0573F626-26B6-46C3-97C4-27F67165919B}" srcOrd="0" destOrd="0" parTransId="{3F3F2A03-C971-4CE6-83D1-511C3B1F7EE5}" sibTransId="{97614701-C1E0-4D92-BBEA-D46AC70CEC32}"/>
    <dgm:cxn modelId="{2137D317-20ED-480E-AF71-AC1923B3DFFD}" type="presOf" srcId="{146F8659-1DB8-46AD-8F37-454F4FC95DDB}" destId="{499DD98B-2807-41F4-80AB-C192B5A1BADA}" srcOrd="1" destOrd="0" presId="urn:microsoft.com/office/officeart/2005/8/layout/process2"/>
    <dgm:cxn modelId="{280537C9-EE9B-46A9-A520-4EE928E4620C}" type="presOf" srcId="{6160CD08-4E31-48E2-811B-D8D6215C3BD7}" destId="{F03009A9-C29A-4753-9E0D-9C7A6F7E2F37}" srcOrd="0" destOrd="0" presId="urn:microsoft.com/office/officeart/2005/8/layout/process2"/>
    <dgm:cxn modelId="{03EC6CDA-83BE-4761-A4C9-F553AB090EBB}" type="presOf" srcId="{EA476605-E6FA-44D2-9487-61EE951D58BA}" destId="{4EDBB9E7-C336-43D8-A5E5-68B854BCDA22}" srcOrd="0" destOrd="0" presId="urn:microsoft.com/office/officeart/2005/8/layout/process2"/>
    <dgm:cxn modelId="{61938C75-95D1-499E-BCA8-85F7846C437B}" type="presOf" srcId="{345AA33E-0BB1-4051-A7C4-BD2D80250F4C}" destId="{FF3CBF4C-F1A9-4985-9A51-8AFCE926998E}" srcOrd="1" destOrd="0" presId="urn:microsoft.com/office/officeart/2005/8/layout/process2"/>
    <dgm:cxn modelId="{0B67E4F7-0D55-473A-BB3F-F2866A68C843}" srcId="{C4F42400-C42C-48CB-A6BD-C87013150303}" destId="{EA476605-E6FA-44D2-9487-61EE951D58BA}" srcOrd="8" destOrd="0" parTransId="{798E3396-0BAA-41A7-B7FD-F57A593D941C}" sibTransId="{3927A2E9-02A9-473F-8153-07CB42AE20A9}"/>
    <dgm:cxn modelId="{71589407-43B2-4D88-8D3A-094A508D08D3}" type="presOf" srcId="{00546CA6-4D09-4665-903C-FC30AD63017C}" destId="{C6EC97B2-E47C-49B7-A271-97303337EB3C}" srcOrd="0" destOrd="0" presId="urn:microsoft.com/office/officeart/2005/8/layout/process2"/>
    <dgm:cxn modelId="{E2F9E4DA-8FD8-47BF-96A3-4327425B6F51}" type="presOf" srcId="{4E70F12A-8602-4160-8D56-76AC66AEF3C8}" destId="{8549213A-2BE0-4BCB-A72B-70844CABC642}" srcOrd="0" destOrd="0" presId="urn:microsoft.com/office/officeart/2005/8/layout/process2"/>
    <dgm:cxn modelId="{A7EF3C0C-3170-4450-82ED-9E3221436859}" srcId="{C4F42400-C42C-48CB-A6BD-C87013150303}" destId="{D9653DCE-ECE5-428D-9825-813B37E53E38}" srcOrd="2" destOrd="0" parTransId="{78678AD5-6494-4698-8757-727DF5AD880B}" sibTransId="{3F1F147B-6F02-4241-B306-EAE0CBECE981}"/>
    <dgm:cxn modelId="{04C50F89-E651-410A-AEAE-8C37F2C96360}" srcId="{C4F42400-C42C-48CB-A6BD-C87013150303}" destId="{A774663B-8DD7-473C-B27A-CE018058B870}" srcOrd="4" destOrd="0" parTransId="{5CF0616B-9490-4B36-925B-145F98359679}" sibTransId="{CA6DAA7A-E4AE-4BDE-84EF-7E26EDFB78F9}"/>
    <dgm:cxn modelId="{5D85E268-16D5-4EFF-9753-FD00FA395BCE}" type="presOf" srcId="{3F1F147B-6F02-4241-B306-EAE0CBECE981}" destId="{89D1397D-4267-4D4F-BD76-37C3C6C08215}" srcOrd="0" destOrd="0" presId="urn:microsoft.com/office/officeart/2005/8/layout/process2"/>
    <dgm:cxn modelId="{F0B43EDF-7C24-4F11-8452-7CD2180C1C37}" type="presOf" srcId="{28B5FC22-3C04-4CAE-A1C7-4E5F7BA5289F}" destId="{A8E359DD-2A7E-47B4-AF66-22497DC6F5ED}" srcOrd="0" destOrd="0" presId="urn:microsoft.com/office/officeart/2005/8/layout/process2"/>
    <dgm:cxn modelId="{0A16A001-F745-427C-A474-9E1635F74FC8}" srcId="{C4F42400-C42C-48CB-A6BD-C87013150303}" destId="{28B5FC22-3C04-4CAE-A1C7-4E5F7BA5289F}" srcOrd="6" destOrd="0" parTransId="{40F7FEAE-677A-4916-938C-FC4DE155999E}" sibTransId="{146F8659-1DB8-46AD-8F37-454F4FC95DDB}"/>
    <dgm:cxn modelId="{751CF707-B557-41E6-B33A-DD622B984EB7}" type="presOf" srcId="{97614701-C1E0-4D92-BBEA-D46AC70CEC32}" destId="{C36FEDD6-1D4A-453A-BB25-D4AF2D10C888}" srcOrd="1" destOrd="0" presId="urn:microsoft.com/office/officeart/2005/8/layout/process2"/>
    <dgm:cxn modelId="{2FE359EA-3585-4066-8934-DA9822A5F93B}" type="presOf" srcId="{3927A2E9-02A9-473F-8153-07CB42AE20A9}" destId="{5DF2BBCD-F3EC-4ECB-B5C6-2C7E98BAF49F}" srcOrd="1" destOrd="0" presId="urn:microsoft.com/office/officeart/2005/8/layout/process2"/>
    <dgm:cxn modelId="{F89FB59E-7E05-4567-855D-95AAB95ADE02}" type="presOf" srcId="{B0D362D8-7137-45EC-B51B-7E8FA5C91341}" destId="{CFB1B602-DBC3-4592-BB44-1C187C96C15D}" srcOrd="1" destOrd="0" presId="urn:microsoft.com/office/officeart/2005/8/layout/process2"/>
    <dgm:cxn modelId="{8D65C9C7-21A9-4EFE-B9D4-3CD7D14C6965}" type="presOf" srcId="{6F641669-5FFE-47D2-8ED2-CDE2E7245FAF}" destId="{C090173B-C276-4AF8-B429-3EEFD929EC01}" srcOrd="0" destOrd="0" presId="urn:microsoft.com/office/officeart/2005/8/layout/process2"/>
    <dgm:cxn modelId="{BB9C3DE8-FC93-467D-B364-7E1CC034E27B}" type="presOf" srcId="{C4A2B4F9-B64C-4EB4-8831-EE5271896038}" destId="{B8A5CB44-E3AC-40CD-AB7C-A040983C2793}" srcOrd="0" destOrd="0" presId="urn:microsoft.com/office/officeart/2005/8/layout/process2"/>
    <dgm:cxn modelId="{752E8A80-6D8A-407E-9837-05510451BF8D}" srcId="{C4F42400-C42C-48CB-A6BD-C87013150303}" destId="{5AE30422-A298-4709-8399-44D8D52D6C6C}" srcOrd="7" destOrd="0" parTransId="{E80A71A8-E1A7-4CCF-BF93-9AB596B9AAAC}" sibTransId="{6160CD08-4E31-48E2-811B-D8D6215C3BD7}"/>
    <dgm:cxn modelId="{864F30A1-6275-4344-AFED-9A51E6E9F2DF}" type="presOf" srcId="{FDB73F27-511E-474A-B668-4C0BA91D7E89}" destId="{36AA35A0-C2F4-496E-9B6F-C3A15D53F06A}" srcOrd="0" destOrd="0" presId="urn:microsoft.com/office/officeart/2005/8/layout/process2"/>
    <dgm:cxn modelId="{E1A2D56A-EAE3-4132-87EE-A2F63FAC4691}" type="presOf" srcId="{146F8659-1DB8-46AD-8F37-454F4FC95DDB}" destId="{2738F066-6DF1-40EB-B5D6-EDFE71B87A56}" srcOrd="0" destOrd="0" presId="urn:microsoft.com/office/officeart/2005/8/layout/process2"/>
    <dgm:cxn modelId="{85A52BE3-16BB-4824-89D5-C62D80E6044C}" type="presOf" srcId="{C4F42400-C42C-48CB-A6BD-C87013150303}" destId="{704904AA-2D5D-4F13-B47E-04C2EAB7A465}" srcOrd="0" destOrd="0" presId="urn:microsoft.com/office/officeart/2005/8/layout/process2"/>
    <dgm:cxn modelId="{6FD2E29E-8C68-4ED6-A4BD-EC72660628E3}" type="presOf" srcId="{97614701-C1E0-4D92-BBEA-D46AC70CEC32}" destId="{67D4BE9D-AACE-4348-BE44-9EE3611688B1}" srcOrd="0" destOrd="0" presId="urn:microsoft.com/office/officeart/2005/8/layout/process2"/>
    <dgm:cxn modelId="{A468EA72-123C-4CF8-BC85-B41CD6DD1CCE}" type="presOf" srcId="{5AE30422-A298-4709-8399-44D8D52D6C6C}" destId="{5E6597D9-A6EB-40CF-946F-C7A9D44713D9}" srcOrd="0" destOrd="0" presId="urn:microsoft.com/office/officeart/2005/8/layout/process2"/>
    <dgm:cxn modelId="{C6F38516-D9C2-4826-BE34-F9E37C2D8DC7}" srcId="{C4F42400-C42C-48CB-A6BD-C87013150303}" destId="{4E70F12A-8602-4160-8D56-76AC66AEF3C8}" srcOrd="1" destOrd="0" parTransId="{8E1860AA-A7DB-4A05-B7FF-50006C6FFFAA}" sibTransId="{B0D362D8-7137-45EC-B51B-7E8FA5C91341}"/>
    <dgm:cxn modelId="{B2A714BA-39E1-4AFE-923C-F574E1DA6130}" type="presOf" srcId="{D9653DCE-ECE5-428D-9825-813B37E53E38}" destId="{43D8471E-B451-41A9-978A-B867ADCFBE71}" srcOrd="0" destOrd="0" presId="urn:microsoft.com/office/officeart/2005/8/layout/process2"/>
    <dgm:cxn modelId="{6A2F2DC9-4997-4D5F-9AA3-F9DD81DB54AD}" type="presOf" srcId="{3927A2E9-02A9-473F-8153-07CB42AE20A9}" destId="{D802DBC2-970B-4593-81EE-4D74A768F01D}" srcOrd="0" destOrd="0" presId="urn:microsoft.com/office/officeart/2005/8/layout/process2"/>
    <dgm:cxn modelId="{C4C6C239-5A65-4565-AF32-C61E14A4B11D}" type="presParOf" srcId="{704904AA-2D5D-4F13-B47E-04C2EAB7A465}" destId="{A4CD2B4C-B148-4761-95EB-6793008B07E6}" srcOrd="0" destOrd="0" presId="urn:microsoft.com/office/officeart/2005/8/layout/process2"/>
    <dgm:cxn modelId="{9FEFF858-A8B3-4A00-AFEF-819B35F9E155}" type="presParOf" srcId="{704904AA-2D5D-4F13-B47E-04C2EAB7A465}" destId="{67D4BE9D-AACE-4348-BE44-9EE3611688B1}" srcOrd="1" destOrd="0" presId="urn:microsoft.com/office/officeart/2005/8/layout/process2"/>
    <dgm:cxn modelId="{31D7B8A9-E8FC-46BD-9D67-FE9B7D3E34C2}" type="presParOf" srcId="{67D4BE9D-AACE-4348-BE44-9EE3611688B1}" destId="{C36FEDD6-1D4A-453A-BB25-D4AF2D10C888}" srcOrd="0" destOrd="0" presId="urn:microsoft.com/office/officeart/2005/8/layout/process2"/>
    <dgm:cxn modelId="{ACE98444-FAE9-427A-B90E-6C3EDDE0AEF9}" type="presParOf" srcId="{704904AA-2D5D-4F13-B47E-04C2EAB7A465}" destId="{8549213A-2BE0-4BCB-A72B-70844CABC642}" srcOrd="2" destOrd="0" presId="urn:microsoft.com/office/officeart/2005/8/layout/process2"/>
    <dgm:cxn modelId="{CCF911C3-8EFC-4821-B27D-185F996372FB}" type="presParOf" srcId="{704904AA-2D5D-4F13-B47E-04C2EAB7A465}" destId="{EE3305CE-BE93-482F-B093-39270D4778BA}" srcOrd="3" destOrd="0" presId="urn:microsoft.com/office/officeart/2005/8/layout/process2"/>
    <dgm:cxn modelId="{37900156-0921-46E2-93A8-340BE80CACD9}" type="presParOf" srcId="{EE3305CE-BE93-482F-B093-39270D4778BA}" destId="{CFB1B602-DBC3-4592-BB44-1C187C96C15D}" srcOrd="0" destOrd="0" presId="urn:microsoft.com/office/officeart/2005/8/layout/process2"/>
    <dgm:cxn modelId="{A7986696-21DE-4656-B8B7-2613159F72CF}" type="presParOf" srcId="{704904AA-2D5D-4F13-B47E-04C2EAB7A465}" destId="{43D8471E-B451-41A9-978A-B867ADCFBE71}" srcOrd="4" destOrd="0" presId="urn:microsoft.com/office/officeart/2005/8/layout/process2"/>
    <dgm:cxn modelId="{C7D945AF-0615-4658-9F9B-BB666FD25FC7}" type="presParOf" srcId="{704904AA-2D5D-4F13-B47E-04C2EAB7A465}" destId="{89D1397D-4267-4D4F-BD76-37C3C6C08215}" srcOrd="5" destOrd="0" presId="urn:microsoft.com/office/officeart/2005/8/layout/process2"/>
    <dgm:cxn modelId="{349DDDF8-1703-43B7-9417-85657DA2D809}" type="presParOf" srcId="{89D1397D-4267-4D4F-BD76-37C3C6C08215}" destId="{F4C13935-3468-41D6-BED2-5688489E8266}" srcOrd="0" destOrd="0" presId="urn:microsoft.com/office/officeart/2005/8/layout/process2"/>
    <dgm:cxn modelId="{FE1A0094-31D6-4E8F-BA8F-DB006CE4FB5A}" type="presParOf" srcId="{704904AA-2D5D-4F13-B47E-04C2EAB7A465}" destId="{3839A9F6-ADEB-4856-B52A-37AD732F3103}" srcOrd="6" destOrd="0" presId="urn:microsoft.com/office/officeart/2005/8/layout/process2"/>
    <dgm:cxn modelId="{1AAE5A71-DF5F-4090-87FF-A314524A43BD}" type="presParOf" srcId="{704904AA-2D5D-4F13-B47E-04C2EAB7A465}" destId="{E428DD22-58A7-4429-860B-5051E7F2074D}" srcOrd="7" destOrd="0" presId="urn:microsoft.com/office/officeart/2005/8/layout/process2"/>
    <dgm:cxn modelId="{C5A615A5-3667-44E4-B035-8DD8AEEFEFDD}" type="presParOf" srcId="{E428DD22-58A7-4429-860B-5051E7F2074D}" destId="{FF3CBF4C-F1A9-4985-9A51-8AFCE926998E}" srcOrd="0" destOrd="0" presId="urn:microsoft.com/office/officeart/2005/8/layout/process2"/>
    <dgm:cxn modelId="{DEE45377-1E54-42B2-8796-9DD700CD1A6F}" type="presParOf" srcId="{704904AA-2D5D-4F13-B47E-04C2EAB7A465}" destId="{4BE50A99-09B4-40EE-B099-6FF59399C764}" srcOrd="8" destOrd="0" presId="urn:microsoft.com/office/officeart/2005/8/layout/process2"/>
    <dgm:cxn modelId="{EDDB36C9-FB8D-4C11-86B3-FDACAE1DBBEE}" type="presParOf" srcId="{704904AA-2D5D-4F13-B47E-04C2EAB7A465}" destId="{EB7CCF43-B346-4D51-A27D-DE6E04AC9409}" srcOrd="9" destOrd="0" presId="urn:microsoft.com/office/officeart/2005/8/layout/process2"/>
    <dgm:cxn modelId="{75CB4164-14E8-41DA-9F71-21F7708D9128}" type="presParOf" srcId="{EB7CCF43-B346-4D51-A27D-DE6E04AC9409}" destId="{6ADC037C-294B-408D-9D34-9D6CEB3D5E6D}" srcOrd="0" destOrd="0" presId="urn:microsoft.com/office/officeart/2005/8/layout/process2"/>
    <dgm:cxn modelId="{EBE0FFFC-CD3B-4D29-9DC0-521FFBC97D46}" type="presParOf" srcId="{704904AA-2D5D-4F13-B47E-04C2EAB7A465}" destId="{C090173B-C276-4AF8-B429-3EEFD929EC01}" srcOrd="10" destOrd="0" presId="urn:microsoft.com/office/officeart/2005/8/layout/process2"/>
    <dgm:cxn modelId="{A83DF2E2-457B-456A-B45A-C31B9021A6D4}" type="presParOf" srcId="{704904AA-2D5D-4F13-B47E-04C2EAB7A465}" destId="{B8A5CB44-E3AC-40CD-AB7C-A040983C2793}" srcOrd="11" destOrd="0" presId="urn:microsoft.com/office/officeart/2005/8/layout/process2"/>
    <dgm:cxn modelId="{EAFC1F47-5D7B-447F-B498-50C1DEF0DE83}" type="presParOf" srcId="{B8A5CB44-E3AC-40CD-AB7C-A040983C2793}" destId="{71AE9642-9F6A-41D4-A318-C68F96C990DF}" srcOrd="0" destOrd="0" presId="urn:microsoft.com/office/officeart/2005/8/layout/process2"/>
    <dgm:cxn modelId="{303C0E5E-FC67-4B1C-941D-AF448A2DDD1C}" type="presParOf" srcId="{704904AA-2D5D-4F13-B47E-04C2EAB7A465}" destId="{A8E359DD-2A7E-47B4-AF66-22497DC6F5ED}" srcOrd="12" destOrd="0" presId="urn:microsoft.com/office/officeart/2005/8/layout/process2"/>
    <dgm:cxn modelId="{A366A939-3C6C-4AA1-85B0-0FAF01A78A8E}" type="presParOf" srcId="{704904AA-2D5D-4F13-B47E-04C2EAB7A465}" destId="{2738F066-6DF1-40EB-B5D6-EDFE71B87A56}" srcOrd="13" destOrd="0" presId="urn:microsoft.com/office/officeart/2005/8/layout/process2"/>
    <dgm:cxn modelId="{7D053304-05D0-463C-8176-A2BB090E6744}" type="presParOf" srcId="{2738F066-6DF1-40EB-B5D6-EDFE71B87A56}" destId="{499DD98B-2807-41F4-80AB-C192B5A1BADA}" srcOrd="0" destOrd="0" presId="urn:microsoft.com/office/officeart/2005/8/layout/process2"/>
    <dgm:cxn modelId="{FE68DACC-AB48-4653-8883-3708CE1023EC}" type="presParOf" srcId="{704904AA-2D5D-4F13-B47E-04C2EAB7A465}" destId="{5E6597D9-A6EB-40CF-946F-C7A9D44713D9}" srcOrd="14" destOrd="0" presId="urn:microsoft.com/office/officeart/2005/8/layout/process2"/>
    <dgm:cxn modelId="{C416B962-F417-416B-A850-243FCC2D2D8F}" type="presParOf" srcId="{704904AA-2D5D-4F13-B47E-04C2EAB7A465}" destId="{F03009A9-C29A-4753-9E0D-9C7A6F7E2F37}" srcOrd="15" destOrd="0" presId="urn:microsoft.com/office/officeart/2005/8/layout/process2"/>
    <dgm:cxn modelId="{4782D7A0-EE6C-4EEF-A9DD-799401C51505}" type="presParOf" srcId="{F03009A9-C29A-4753-9E0D-9C7A6F7E2F37}" destId="{A6D58731-0E56-42C1-9D24-DAB2D3723004}" srcOrd="0" destOrd="0" presId="urn:microsoft.com/office/officeart/2005/8/layout/process2"/>
    <dgm:cxn modelId="{59B9D146-B5AD-4A95-BB31-8BF51792B6CE}" type="presParOf" srcId="{704904AA-2D5D-4F13-B47E-04C2EAB7A465}" destId="{4EDBB9E7-C336-43D8-A5E5-68B854BCDA22}" srcOrd="16" destOrd="0" presId="urn:microsoft.com/office/officeart/2005/8/layout/process2"/>
    <dgm:cxn modelId="{3B4C4E36-377C-4E33-8592-14F47A4D73BB}" type="presParOf" srcId="{704904AA-2D5D-4F13-B47E-04C2EAB7A465}" destId="{D802DBC2-970B-4593-81EE-4D74A768F01D}" srcOrd="17" destOrd="0" presId="urn:microsoft.com/office/officeart/2005/8/layout/process2"/>
    <dgm:cxn modelId="{FDDDECCC-681A-4ECC-85FB-9124E2A9A837}" type="presParOf" srcId="{D802DBC2-970B-4593-81EE-4D74A768F01D}" destId="{5DF2BBCD-F3EC-4ECB-B5C6-2C7E98BAF49F}" srcOrd="0" destOrd="0" presId="urn:microsoft.com/office/officeart/2005/8/layout/process2"/>
    <dgm:cxn modelId="{4D3847E9-4668-49EB-9AFD-0A86A908E85E}" type="presParOf" srcId="{704904AA-2D5D-4F13-B47E-04C2EAB7A465}" destId="{C6EC97B2-E47C-49B7-A271-97303337EB3C}" srcOrd="18" destOrd="0" presId="urn:microsoft.com/office/officeart/2005/8/layout/process2"/>
    <dgm:cxn modelId="{29A3A23A-E895-4545-B489-D6F6B752CDF0}" type="presParOf" srcId="{704904AA-2D5D-4F13-B47E-04C2EAB7A465}" destId="{D1B71973-E07F-45B7-AF35-83477ECE971B}" srcOrd="19" destOrd="0" presId="urn:microsoft.com/office/officeart/2005/8/layout/process2"/>
    <dgm:cxn modelId="{C1ECA8A3-0C9C-429D-995E-13BC38C09AD4}" type="presParOf" srcId="{D1B71973-E07F-45B7-AF35-83477ECE971B}" destId="{BEB9D068-EFEC-4167-8502-C11B9838513B}" srcOrd="0" destOrd="0" presId="urn:microsoft.com/office/officeart/2005/8/layout/process2"/>
    <dgm:cxn modelId="{47032E7C-95C5-4C73-B876-BCD6E567C757}" type="presParOf" srcId="{704904AA-2D5D-4F13-B47E-04C2EAB7A465}" destId="{36AA35A0-C2F4-496E-9B6F-C3A15D53F06A}" srcOrd="20" destOrd="0" presId="urn:microsoft.com/office/officeart/2005/8/layout/process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E09698-E3CF-4BEA-A196-F7471E9177F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FD1F08BF-713A-48D8-A4F9-C1F30ED1AA20}">
      <dgm:prSet phldrT="[Текст]" custT="1"/>
      <dgm:spPr/>
      <dgm:t>
        <a:bodyPr/>
        <a:lstStyle/>
        <a:p>
          <a:r>
            <a:rPr lang="ru-RU" sz="2000">
              <a:latin typeface="Times New Roman" panose="02020603050405020304" pitchFamily="18" charset="0"/>
              <a:cs typeface="Times New Roman" panose="02020603050405020304" pitchFamily="18" charset="0"/>
            </a:rPr>
            <a:t>Мероприятия по увеличению прибыли </a:t>
          </a:r>
        </a:p>
      </dgm:t>
    </dgm:pt>
    <dgm:pt modelId="{2CF8FEFC-3A91-4367-8335-6B9D9E1E3956}" type="parTrans" cxnId="{7DB83E35-727E-49DB-9228-D21A0E43B552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317CED-CBD8-4601-9DBA-2E1F476229CD}" type="sibTrans" cxnId="{7DB83E35-727E-49DB-9228-D21A0E43B552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717EC9-7823-48B8-A130-D52DD2527F27}">
      <dgm:prSet custT="1"/>
      <dgm:spPr/>
      <dgm:t>
        <a:bodyPr/>
        <a:lstStyle/>
        <a:p>
          <a:r>
            <a:rPr lang="ru-RU" sz="2000">
              <a:latin typeface="Times New Roman" panose="02020603050405020304" pitchFamily="18" charset="0"/>
              <a:cs typeface="Times New Roman" panose="02020603050405020304" pitchFamily="18" charset="0"/>
            </a:rPr>
            <a:t>Увеличение объема реализованных услуг</a:t>
          </a:r>
        </a:p>
      </dgm:t>
    </dgm:pt>
    <dgm:pt modelId="{172F1BB0-7C1D-4156-84FB-BF54600AB6F4}" type="parTrans" cxnId="{92F67C03-F08A-425F-A53C-209220A3271D}">
      <dgm:prSet custT="1"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E4D44E-323A-4197-ADE1-CD08E0DBB3A0}" type="sibTrans" cxnId="{92F67C03-F08A-425F-A53C-209220A3271D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8EC714-B89C-4BFB-A29A-7743B58AA181}">
      <dgm:prSet custT="1"/>
      <dgm:spPr/>
      <dgm:t>
        <a:bodyPr/>
        <a:lstStyle/>
        <a:p>
          <a:r>
            <a:rPr lang="ru-RU" sz="2000">
              <a:latin typeface="Times New Roman" panose="02020603050405020304" pitchFamily="18" charset="0"/>
              <a:cs typeface="Times New Roman" panose="02020603050405020304" pitchFamily="18" charset="0"/>
            </a:rPr>
            <a:t>Расширение рынков сбыта</a:t>
          </a:r>
        </a:p>
      </dgm:t>
    </dgm:pt>
    <dgm:pt modelId="{F5737074-E3CD-4347-B364-EBD42A7C5D0F}" type="parTrans" cxnId="{B21C14E1-C034-46A3-B0C2-E8622A3F5046}">
      <dgm:prSet custT="1"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8E4308-BDC4-4154-8C60-CACD7F16871B}" type="sibTrans" cxnId="{B21C14E1-C034-46A3-B0C2-E8622A3F5046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807051-5366-4A3D-8FC6-BAFC9339CCC2}">
      <dgm:prSet custT="1"/>
      <dgm:spPr/>
      <dgm:t>
        <a:bodyPr/>
        <a:lstStyle/>
        <a:p>
          <a:r>
            <a:rPr lang="ru-RU" sz="2000">
              <a:latin typeface="Times New Roman" panose="02020603050405020304" pitchFamily="18" charset="0"/>
              <a:cs typeface="Times New Roman" panose="02020603050405020304" pitchFamily="18" charset="0"/>
            </a:rPr>
            <a:t>Диверсификация производства</a:t>
          </a:r>
        </a:p>
      </dgm:t>
    </dgm:pt>
    <dgm:pt modelId="{3C70F188-2264-46B3-8302-CAA4BDF4753F}" type="parTrans" cxnId="{7E881883-299D-493A-B3C7-0377CCB50FA4}">
      <dgm:prSet custT="1"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25CBD5-62CE-4F12-A497-156970249EBA}" type="sibTrans" cxnId="{7E881883-299D-493A-B3C7-0377CCB50FA4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C89D7D-96EB-4BF3-8517-08366410375D}">
      <dgm:prSet custT="1"/>
      <dgm:spPr/>
      <dgm:t>
        <a:bodyPr/>
        <a:lstStyle/>
        <a:p>
          <a:r>
            <a:rPr lang="ru-RU" sz="2000">
              <a:latin typeface="Times New Roman" panose="02020603050405020304" pitchFamily="18" charset="0"/>
              <a:cs typeface="Times New Roman" panose="02020603050405020304" pitchFamily="18" charset="0"/>
            </a:rPr>
            <a:t>Снижение затрат на производство и реализацию услуг</a:t>
          </a:r>
        </a:p>
      </dgm:t>
    </dgm:pt>
    <dgm:pt modelId="{419F95E7-BC8F-4765-8F6A-8A6C0F3DDE8A}" type="parTrans" cxnId="{E7E94250-5373-4761-AA79-89E72F230A63}">
      <dgm:prSet custT="1"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EAF3C7-5DEB-4D6B-AFAD-CA3B3DE3F8B0}" type="sibTrans" cxnId="{E7E94250-5373-4761-AA79-89E72F230A63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75FC8A-714C-41FB-BBB5-EA84A1132513}">
      <dgm:prSet custT="1"/>
      <dgm:spPr/>
      <dgm:t>
        <a:bodyPr/>
        <a:lstStyle/>
        <a:p>
          <a:r>
            <a:rPr lang="ru-RU" sz="2000">
              <a:latin typeface="Times New Roman" panose="02020603050405020304" pitchFamily="18" charset="0"/>
              <a:cs typeface="Times New Roman" panose="02020603050405020304" pitchFamily="18" charset="0"/>
            </a:rPr>
            <a:t>Рациональное использование материальных ресурсов, производственных площадей и мощностей, рабочей силы и рабочего времени</a:t>
          </a:r>
        </a:p>
      </dgm:t>
    </dgm:pt>
    <dgm:pt modelId="{F3D762B0-9616-4D34-B2DE-52583C2ED498}" type="parTrans" cxnId="{434450F8-C291-4495-81E9-7FA7041AE864}">
      <dgm:prSet custT="1"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0D2370-6CA8-4A1E-9941-4E6632C14E64}" type="sibTrans" cxnId="{434450F8-C291-4495-81E9-7FA7041AE864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393049-140C-4DE7-9FDC-48D3187C005F}" type="pres">
      <dgm:prSet presAssocID="{6FE09698-E3CF-4BEA-A196-F7471E9177F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082F161-0726-4358-B70B-FB9C00645E59}" type="pres">
      <dgm:prSet presAssocID="{FD1F08BF-713A-48D8-A4F9-C1F30ED1AA20}" presName="root1" presStyleCnt="0"/>
      <dgm:spPr/>
    </dgm:pt>
    <dgm:pt modelId="{1EC23980-C375-4C0B-9E67-35FCF6803BEB}" type="pres">
      <dgm:prSet presAssocID="{FD1F08BF-713A-48D8-A4F9-C1F30ED1AA2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F2BC9F-1C02-48BA-9EDD-8134ACBE39BA}" type="pres">
      <dgm:prSet presAssocID="{FD1F08BF-713A-48D8-A4F9-C1F30ED1AA20}" presName="level2hierChild" presStyleCnt="0"/>
      <dgm:spPr/>
    </dgm:pt>
    <dgm:pt modelId="{A7D8FE9D-12E5-43D5-B53D-21CA6743484D}" type="pres">
      <dgm:prSet presAssocID="{172F1BB0-7C1D-4156-84FB-BF54600AB6F4}" presName="conn2-1" presStyleLbl="parChTrans1D2" presStyleIdx="0" presStyleCnt="2"/>
      <dgm:spPr/>
      <dgm:t>
        <a:bodyPr/>
        <a:lstStyle/>
        <a:p>
          <a:endParaRPr lang="ru-RU"/>
        </a:p>
      </dgm:t>
    </dgm:pt>
    <dgm:pt modelId="{E877708C-D880-42F4-98FA-B308F0D72F61}" type="pres">
      <dgm:prSet presAssocID="{172F1BB0-7C1D-4156-84FB-BF54600AB6F4}" presName="connTx" presStyleLbl="parChTrans1D2" presStyleIdx="0" presStyleCnt="2"/>
      <dgm:spPr/>
      <dgm:t>
        <a:bodyPr/>
        <a:lstStyle/>
        <a:p>
          <a:endParaRPr lang="ru-RU"/>
        </a:p>
      </dgm:t>
    </dgm:pt>
    <dgm:pt modelId="{7862D74A-B45D-4A02-A590-A300908EA22B}" type="pres">
      <dgm:prSet presAssocID="{B2717EC9-7823-48B8-A130-D52DD2527F27}" presName="root2" presStyleCnt="0"/>
      <dgm:spPr/>
    </dgm:pt>
    <dgm:pt modelId="{08960B85-87ED-48B6-88F5-B5C817057C30}" type="pres">
      <dgm:prSet presAssocID="{B2717EC9-7823-48B8-A130-D52DD2527F27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390571-0635-4C39-976C-1DBFA5D46068}" type="pres">
      <dgm:prSet presAssocID="{B2717EC9-7823-48B8-A130-D52DD2527F27}" presName="level3hierChild" presStyleCnt="0"/>
      <dgm:spPr/>
    </dgm:pt>
    <dgm:pt modelId="{8FC6EA7C-3FA9-45BD-8E22-4BDA776FD22B}" type="pres">
      <dgm:prSet presAssocID="{F5737074-E3CD-4347-B364-EBD42A7C5D0F}" presName="conn2-1" presStyleLbl="parChTrans1D3" presStyleIdx="0" presStyleCnt="3"/>
      <dgm:spPr/>
      <dgm:t>
        <a:bodyPr/>
        <a:lstStyle/>
        <a:p>
          <a:endParaRPr lang="ru-RU"/>
        </a:p>
      </dgm:t>
    </dgm:pt>
    <dgm:pt modelId="{539EEFC6-1C49-4349-822B-899462479637}" type="pres">
      <dgm:prSet presAssocID="{F5737074-E3CD-4347-B364-EBD42A7C5D0F}" presName="connTx" presStyleLbl="parChTrans1D3" presStyleIdx="0" presStyleCnt="3"/>
      <dgm:spPr/>
      <dgm:t>
        <a:bodyPr/>
        <a:lstStyle/>
        <a:p>
          <a:endParaRPr lang="ru-RU"/>
        </a:p>
      </dgm:t>
    </dgm:pt>
    <dgm:pt modelId="{0E6B8071-94D8-421F-8344-011388414B55}" type="pres">
      <dgm:prSet presAssocID="{FD8EC714-B89C-4BFB-A29A-7743B58AA181}" presName="root2" presStyleCnt="0"/>
      <dgm:spPr/>
    </dgm:pt>
    <dgm:pt modelId="{00C925E6-E36B-4453-BF7A-95244A8015D5}" type="pres">
      <dgm:prSet presAssocID="{FD8EC714-B89C-4BFB-A29A-7743B58AA181}" presName="LevelTwoTextNode" presStyleLbl="node3" presStyleIdx="0" presStyleCnt="3" custScaleX="1347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4C6C706-A379-40DF-9314-1178F0F65075}" type="pres">
      <dgm:prSet presAssocID="{FD8EC714-B89C-4BFB-A29A-7743B58AA181}" presName="level3hierChild" presStyleCnt="0"/>
      <dgm:spPr/>
    </dgm:pt>
    <dgm:pt modelId="{24B88061-83BA-412C-9CC3-904F54D7415B}" type="pres">
      <dgm:prSet presAssocID="{3C70F188-2264-46B3-8302-CAA4BDF4753F}" presName="conn2-1" presStyleLbl="parChTrans1D3" presStyleIdx="1" presStyleCnt="3"/>
      <dgm:spPr/>
      <dgm:t>
        <a:bodyPr/>
        <a:lstStyle/>
        <a:p>
          <a:endParaRPr lang="ru-RU"/>
        </a:p>
      </dgm:t>
    </dgm:pt>
    <dgm:pt modelId="{6EA6D940-23E1-48C0-8261-2A8DEBB58DCA}" type="pres">
      <dgm:prSet presAssocID="{3C70F188-2264-46B3-8302-CAA4BDF4753F}" presName="connTx" presStyleLbl="parChTrans1D3" presStyleIdx="1" presStyleCnt="3"/>
      <dgm:spPr/>
      <dgm:t>
        <a:bodyPr/>
        <a:lstStyle/>
        <a:p>
          <a:endParaRPr lang="ru-RU"/>
        </a:p>
      </dgm:t>
    </dgm:pt>
    <dgm:pt modelId="{AC7D3CB4-6324-439E-AA3F-76AF67B24070}" type="pres">
      <dgm:prSet presAssocID="{59807051-5366-4A3D-8FC6-BAFC9339CCC2}" presName="root2" presStyleCnt="0"/>
      <dgm:spPr/>
    </dgm:pt>
    <dgm:pt modelId="{C9542E49-8AA5-43C0-8653-69E9B281785E}" type="pres">
      <dgm:prSet presAssocID="{59807051-5366-4A3D-8FC6-BAFC9339CCC2}" presName="LevelTwoTextNode" presStyleLbl="node3" presStyleIdx="1" presStyleCnt="3" custScaleX="1347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BF4FE95-5F2F-45F9-A147-AFCEEE85971D}" type="pres">
      <dgm:prSet presAssocID="{59807051-5366-4A3D-8FC6-BAFC9339CCC2}" presName="level3hierChild" presStyleCnt="0"/>
      <dgm:spPr/>
    </dgm:pt>
    <dgm:pt modelId="{09634E8B-A990-455B-878C-90DAB1E97FAA}" type="pres">
      <dgm:prSet presAssocID="{419F95E7-BC8F-4765-8F6A-8A6C0F3DDE8A}" presName="conn2-1" presStyleLbl="parChTrans1D2" presStyleIdx="1" presStyleCnt="2"/>
      <dgm:spPr/>
      <dgm:t>
        <a:bodyPr/>
        <a:lstStyle/>
        <a:p>
          <a:endParaRPr lang="ru-RU"/>
        </a:p>
      </dgm:t>
    </dgm:pt>
    <dgm:pt modelId="{5BB1B9C5-647B-4F43-B956-A8EF89DD9017}" type="pres">
      <dgm:prSet presAssocID="{419F95E7-BC8F-4765-8F6A-8A6C0F3DDE8A}" presName="connTx" presStyleLbl="parChTrans1D2" presStyleIdx="1" presStyleCnt="2"/>
      <dgm:spPr/>
      <dgm:t>
        <a:bodyPr/>
        <a:lstStyle/>
        <a:p>
          <a:endParaRPr lang="ru-RU"/>
        </a:p>
      </dgm:t>
    </dgm:pt>
    <dgm:pt modelId="{B1D89E5D-C9C7-4DD7-916F-42C4E146CE42}" type="pres">
      <dgm:prSet presAssocID="{C0C89D7D-96EB-4BF3-8517-08366410375D}" presName="root2" presStyleCnt="0"/>
      <dgm:spPr/>
    </dgm:pt>
    <dgm:pt modelId="{64ABAF48-F821-4777-9A60-F09DBAF1D643}" type="pres">
      <dgm:prSet presAssocID="{C0C89D7D-96EB-4BF3-8517-08366410375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D38FE38-68E8-4715-9417-8BA49222E53A}" type="pres">
      <dgm:prSet presAssocID="{C0C89D7D-96EB-4BF3-8517-08366410375D}" presName="level3hierChild" presStyleCnt="0"/>
      <dgm:spPr/>
    </dgm:pt>
    <dgm:pt modelId="{D2FFD10A-D92B-403F-B927-5A94CA626061}" type="pres">
      <dgm:prSet presAssocID="{F3D762B0-9616-4D34-B2DE-52583C2ED498}" presName="conn2-1" presStyleLbl="parChTrans1D3" presStyleIdx="2" presStyleCnt="3"/>
      <dgm:spPr/>
      <dgm:t>
        <a:bodyPr/>
        <a:lstStyle/>
        <a:p>
          <a:endParaRPr lang="ru-RU"/>
        </a:p>
      </dgm:t>
    </dgm:pt>
    <dgm:pt modelId="{05CFF33A-0051-41B6-83A7-AF8FF95D4A87}" type="pres">
      <dgm:prSet presAssocID="{F3D762B0-9616-4D34-B2DE-52583C2ED498}" presName="connTx" presStyleLbl="parChTrans1D3" presStyleIdx="2" presStyleCnt="3"/>
      <dgm:spPr/>
      <dgm:t>
        <a:bodyPr/>
        <a:lstStyle/>
        <a:p>
          <a:endParaRPr lang="ru-RU"/>
        </a:p>
      </dgm:t>
    </dgm:pt>
    <dgm:pt modelId="{FD39EE37-C069-4CA9-A181-FBE434EC387C}" type="pres">
      <dgm:prSet presAssocID="{BB75FC8A-714C-41FB-BBB5-EA84A1132513}" presName="root2" presStyleCnt="0"/>
      <dgm:spPr/>
    </dgm:pt>
    <dgm:pt modelId="{38A4E1A9-44E7-490D-8F08-D839D064A59A}" type="pres">
      <dgm:prSet presAssocID="{BB75FC8A-714C-41FB-BBB5-EA84A1132513}" presName="LevelTwoTextNode" presStyleLbl="node3" presStyleIdx="2" presStyleCnt="3" custScaleX="134772" custScaleY="18525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0310D46-185F-4430-9DD8-7AF861483C83}" type="pres">
      <dgm:prSet presAssocID="{BB75FC8A-714C-41FB-BBB5-EA84A1132513}" presName="level3hierChild" presStyleCnt="0"/>
      <dgm:spPr/>
    </dgm:pt>
  </dgm:ptLst>
  <dgm:cxnLst>
    <dgm:cxn modelId="{662BB293-E08B-47ED-920E-80FBBA604BA0}" type="presOf" srcId="{F5737074-E3CD-4347-B364-EBD42A7C5D0F}" destId="{539EEFC6-1C49-4349-822B-899462479637}" srcOrd="1" destOrd="0" presId="urn:microsoft.com/office/officeart/2008/layout/HorizontalMultiLevelHierarchy"/>
    <dgm:cxn modelId="{EEB7D087-9B2C-4A92-AB48-38D4771A9582}" type="presOf" srcId="{F5737074-E3CD-4347-B364-EBD42A7C5D0F}" destId="{8FC6EA7C-3FA9-45BD-8E22-4BDA776FD22B}" srcOrd="0" destOrd="0" presId="urn:microsoft.com/office/officeart/2008/layout/HorizontalMultiLevelHierarchy"/>
    <dgm:cxn modelId="{7E881883-299D-493A-B3C7-0377CCB50FA4}" srcId="{B2717EC9-7823-48B8-A130-D52DD2527F27}" destId="{59807051-5366-4A3D-8FC6-BAFC9339CCC2}" srcOrd="1" destOrd="0" parTransId="{3C70F188-2264-46B3-8302-CAA4BDF4753F}" sibTransId="{FC25CBD5-62CE-4F12-A497-156970249EBA}"/>
    <dgm:cxn modelId="{40952E75-9A05-4226-9142-6B6AA68EFD00}" type="presOf" srcId="{F3D762B0-9616-4D34-B2DE-52583C2ED498}" destId="{05CFF33A-0051-41B6-83A7-AF8FF95D4A87}" srcOrd="1" destOrd="0" presId="urn:microsoft.com/office/officeart/2008/layout/HorizontalMultiLevelHierarchy"/>
    <dgm:cxn modelId="{7DB83E35-727E-49DB-9228-D21A0E43B552}" srcId="{6FE09698-E3CF-4BEA-A196-F7471E9177F1}" destId="{FD1F08BF-713A-48D8-A4F9-C1F30ED1AA20}" srcOrd="0" destOrd="0" parTransId="{2CF8FEFC-3A91-4367-8335-6B9D9E1E3956}" sibTransId="{19317CED-CBD8-4601-9DBA-2E1F476229CD}"/>
    <dgm:cxn modelId="{DEA34058-1F72-47C6-9538-EB9FBBFCCB28}" type="presOf" srcId="{419F95E7-BC8F-4765-8F6A-8A6C0F3DDE8A}" destId="{5BB1B9C5-647B-4F43-B956-A8EF89DD9017}" srcOrd="1" destOrd="0" presId="urn:microsoft.com/office/officeart/2008/layout/HorizontalMultiLevelHierarchy"/>
    <dgm:cxn modelId="{DB091488-0EB6-475D-BD7A-6E29251B16B8}" type="presOf" srcId="{FD1F08BF-713A-48D8-A4F9-C1F30ED1AA20}" destId="{1EC23980-C375-4C0B-9E67-35FCF6803BEB}" srcOrd="0" destOrd="0" presId="urn:microsoft.com/office/officeart/2008/layout/HorizontalMultiLevelHierarchy"/>
    <dgm:cxn modelId="{646312FB-9103-4DC4-9644-488EF5290628}" type="presOf" srcId="{FD8EC714-B89C-4BFB-A29A-7743B58AA181}" destId="{00C925E6-E36B-4453-BF7A-95244A8015D5}" srcOrd="0" destOrd="0" presId="urn:microsoft.com/office/officeart/2008/layout/HorizontalMultiLevelHierarchy"/>
    <dgm:cxn modelId="{298ACC25-0AE5-436F-B3CC-2F9DF7CCC791}" type="presOf" srcId="{3C70F188-2264-46B3-8302-CAA4BDF4753F}" destId="{6EA6D940-23E1-48C0-8261-2A8DEBB58DCA}" srcOrd="1" destOrd="0" presId="urn:microsoft.com/office/officeart/2008/layout/HorizontalMultiLevelHierarchy"/>
    <dgm:cxn modelId="{D9D07ED9-F720-48F6-9444-74863D22E664}" type="presOf" srcId="{172F1BB0-7C1D-4156-84FB-BF54600AB6F4}" destId="{A7D8FE9D-12E5-43D5-B53D-21CA6743484D}" srcOrd="0" destOrd="0" presId="urn:microsoft.com/office/officeart/2008/layout/HorizontalMultiLevelHierarchy"/>
    <dgm:cxn modelId="{7170B69A-A8E0-4308-AD58-8F57D94E314C}" type="presOf" srcId="{6FE09698-E3CF-4BEA-A196-F7471E9177F1}" destId="{33393049-140C-4DE7-9FDC-48D3187C005F}" srcOrd="0" destOrd="0" presId="urn:microsoft.com/office/officeart/2008/layout/HorizontalMultiLevelHierarchy"/>
    <dgm:cxn modelId="{BEFB4BEA-7EF0-4604-8743-746754222D57}" type="presOf" srcId="{C0C89D7D-96EB-4BF3-8517-08366410375D}" destId="{64ABAF48-F821-4777-9A60-F09DBAF1D643}" srcOrd="0" destOrd="0" presId="urn:microsoft.com/office/officeart/2008/layout/HorizontalMultiLevelHierarchy"/>
    <dgm:cxn modelId="{E785A9CC-895D-4748-83A3-254B2623498A}" type="presOf" srcId="{59807051-5366-4A3D-8FC6-BAFC9339CCC2}" destId="{C9542E49-8AA5-43C0-8653-69E9B281785E}" srcOrd="0" destOrd="0" presId="urn:microsoft.com/office/officeart/2008/layout/HorizontalMultiLevelHierarchy"/>
    <dgm:cxn modelId="{434450F8-C291-4495-81E9-7FA7041AE864}" srcId="{C0C89D7D-96EB-4BF3-8517-08366410375D}" destId="{BB75FC8A-714C-41FB-BBB5-EA84A1132513}" srcOrd="0" destOrd="0" parTransId="{F3D762B0-9616-4D34-B2DE-52583C2ED498}" sibTransId="{3E0D2370-6CA8-4A1E-9941-4E6632C14E64}"/>
    <dgm:cxn modelId="{356B4C7A-6814-4496-BB00-E4A92DA49963}" type="presOf" srcId="{B2717EC9-7823-48B8-A130-D52DD2527F27}" destId="{08960B85-87ED-48B6-88F5-B5C817057C30}" srcOrd="0" destOrd="0" presId="urn:microsoft.com/office/officeart/2008/layout/HorizontalMultiLevelHierarchy"/>
    <dgm:cxn modelId="{856F093B-A760-4530-9605-294302086788}" type="presOf" srcId="{BB75FC8A-714C-41FB-BBB5-EA84A1132513}" destId="{38A4E1A9-44E7-490D-8F08-D839D064A59A}" srcOrd="0" destOrd="0" presId="urn:microsoft.com/office/officeart/2008/layout/HorizontalMultiLevelHierarchy"/>
    <dgm:cxn modelId="{E7E94250-5373-4761-AA79-89E72F230A63}" srcId="{FD1F08BF-713A-48D8-A4F9-C1F30ED1AA20}" destId="{C0C89D7D-96EB-4BF3-8517-08366410375D}" srcOrd="1" destOrd="0" parTransId="{419F95E7-BC8F-4765-8F6A-8A6C0F3DDE8A}" sibTransId="{7CEAF3C7-5DEB-4D6B-AFAD-CA3B3DE3F8B0}"/>
    <dgm:cxn modelId="{65E0CDB7-2ED2-402F-8795-A3850B44499F}" type="presOf" srcId="{419F95E7-BC8F-4765-8F6A-8A6C0F3DDE8A}" destId="{09634E8B-A990-455B-878C-90DAB1E97FAA}" srcOrd="0" destOrd="0" presId="urn:microsoft.com/office/officeart/2008/layout/HorizontalMultiLevelHierarchy"/>
    <dgm:cxn modelId="{92F67C03-F08A-425F-A53C-209220A3271D}" srcId="{FD1F08BF-713A-48D8-A4F9-C1F30ED1AA20}" destId="{B2717EC9-7823-48B8-A130-D52DD2527F27}" srcOrd="0" destOrd="0" parTransId="{172F1BB0-7C1D-4156-84FB-BF54600AB6F4}" sibTransId="{3AE4D44E-323A-4197-ADE1-CD08E0DBB3A0}"/>
    <dgm:cxn modelId="{CC9C3689-CFF5-42CE-92D4-1FE069FD2ADA}" type="presOf" srcId="{F3D762B0-9616-4D34-B2DE-52583C2ED498}" destId="{D2FFD10A-D92B-403F-B927-5A94CA626061}" srcOrd="0" destOrd="0" presId="urn:microsoft.com/office/officeart/2008/layout/HorizontalMultiLevelHierarchy"/>
    <dgm:cxn modelId="{CFB731EF-DD11-40E7-BFAA-D8F951A1ACF7}" type="presOf" srcId="{3C70F188-2264-46B3-8302-CAA4BDF4753F}" destId="{24B88061-83BA-412C-9CC3-904F54D7415B}" srcOrd="0" destOrd="0" presId="urn:microsoft.com/office/officeart/2008/layout/HorizontalMultiLevelHierarchy"/>
    <dgm:cxn modelId="{B21C14E1-C034-46A3-B0C2-E8622A3F5046}" srcId="{B2717EC9-7823-48B8-A130-D52DD2527F27}" destId="{FD8EC714-B89C-4BFB-A29A-7743B58AA181}" srcOrd="0" destOrd="0" parTransId="{F5737074-E3CD-4347-B364-EBD42A7C5D0F}" sibTransId="{1A8E4308-BDC4-4154-8C60-CACD7F16871B}"/>
    <dgm:cxn modelId="{D24A4B84-90E5-4CE7-9916-6F59C888F2F8}" type="presOf" srcId="{172F1BB0-7C1D-4156-84FB-BF54600AB6F4}" destId="{E877708C-D880-42F4-98FA-B308F0D72F61}" srcOrd="1" destOrd="0" presId="urn:microsoft.com/office/officeart/2008/layout/HorizontalMultiLevelHierarchy"/>
    <dgm:cxn modelId="{1D455CE3-15D2-47CF-BD8B-3C0C5255B69A}" type="presParOf" srcId="{33393049-140C-4DE7-9FDC-48D3187C005F}" destId="{2082F161-0726-4358-B70B-FB9C00645E59}" srcOrd="0" destOrd="0" presId="urn:microsoft.com/office/officeart/2008/layout/HorizontalMultiLevelHierarchy"/>
    <dgm:cxn modelId="{D06BD5B6-CF55-471B-89B8-5BDA8A26C357}" type="presParOf" srcId="{2082F161-0726-4358-B70B-FB9C00645E59}" destId="{1EC23980-C375-4C0B-9E67-35FCF6803BEB}" srcOrd="0" destOrd="0" presId="urn:microsoft.com/office/officeart/2008/layout/HorizontalMultiLevelHierarchy"/>
    <dgm:cxn modelId="{81DC7798-96C5-42B3-94F8-2004103753B7}" type="presParOf" srcId="{2082F161-0726-4358-B70B-FB9C00645E59}" destId="{4AF2BC9F-1C02-48BA-9EDD-8134ACBE39BA}" srcOrd="1" destOrd="0" presId="urn:microsoft.com/office/officeart/2008/layout/HorizontalMultiLevelHierarchy"/>
    <dgm:cxn modelId="{B0F13CB6-F092-4631-A29D-C18E10B91BD5}" type="presParOf" srcId="{4AF2BC9F-1C02-48BA-9EDD-8134ACBE39BA}" destId="{A7D8FE9D-12E5-43D5-B53D-21CA6743484D}" srcOrd="0" destOrd="0" presId="urn:microsoft.com/office/officeart/2008/layout/HorizontalMultiLevelHierarchy"/>
    <dgm:cxn modelId="{5955D67C-582E-4906-B063-FE5208D2415A}" type="presParOf" srcId="{A7D8FE9D-12E5-43D5-B53D-21CA6743484D}" destId="{E877708C-D880-42F4-98FA-B308F0D72F61}" srcOrd="0" destOrd="0" presId="urn:microsoft.com/office/officeart/2008/layout/HorizontalMultiLevelHierarchy"/>
    <dgm:cxn modelId="{C7791B09-3214-4F09-864F-D0B823254204}" type="presParOf" srcId="{4AF2BC9F-1C02-48BA-9EDD-8134ACBE39BA}" destId="{7862D74A-B45D-4A02-A590-A300908EA22B}" srcOrd="1" destOrd="0" presId="urn:microsoft.com/office/officeart/2008/layout/HorizontalMultiLevelHierarchy"/>
    <dgm:cxn modelId="{2B4E6DB8-82BF-4B71-BE97-A5F924523466}" type="presParOf" srcId="{7862D74A-B45D-4A02-A590-A300908EA22B}" destId="{08960B85-87ED-48B6-88F5-B5C817057C30}" srcOrd="0" destOrd="0" presId="urn:microsoft.com/office/officeart/2008/layout/HorizontalMultiLevelHierarchy"/>
    <dgm:cxn modelId="{AECC3211-6BAC-4151-9946-E07C7389930A}" type="presParOf" srcId="{7862D74A-B45D-4A02-A590-A300908EA22B}" destId="{E9390571-0635-4C39-976C-1DBFA5D46068}" srcOrd="1" destOrd="0" presId="urn:microsoft.com/office/officeart/2008/layout/HorizontalMultiLevelHierarchy"/>
    <dgm:cxn modelId="{579516F1-96CA-4B4A-93D7-C7B1FE1DEC39}" type="presParOf" srcId="{E9390571-0635-4C39-976C-1DBFA5D46068}" destId="{8FC6EA7C-3FA9-45BD-8E22-4BDA776FD22B}" srcOrd="0" destOrd="0" presId="urn:microsoft.com/office/officeart/2008/layout/HorizontalMultiLevelHierarchy"/>
    <dgm:cxn modelId="{5C14F56E-3329-4C95-BC72-41EF53D3B2AC}" type="presParOf" srcId="{8FC6EA7C-3FA9-45BD-8E22-4BDA776FD22B}" destId="{539EEFC6-1C49-4349-822B-899462479637}" srcOrd="0" destOrd="0" presId="urn:microsoft.com/office/officeart/2008/layout/HorizontalMultiLevelHierarchy"/>
    <dgm:cxn modelId="{1C75D925-0C20-451B-94A0-228324A7F041}" type="presParOf" srcId="{E9390571-0635-4C39-976C-1DBFA5D46068}" destId="{0E6B8071-94D8-421F-8344-011388414B55}" srcOrd="1" destOrd="0" presId="urn:microsoft.com/office/officeart/2008/layout/HorizontalMultiLevelHierarchy"/>
    <dgm:cxn modelId="{6B5F6EDF-416E-4AF2-AAFD-C2E7D8650DDB}" type="presParOf" srcId="{0E6B8071-94D8-421F-8344-011388414B55}" destId="{00C925E6-E36B-4453-BF7A-95244A8015D5}" srcOrd="0" destOrd="0" presId="urn:microsoft.com/office/officeart/2008/layout/HorizontalMultiLevelHierarchy"/>
    <dgm:cxn modelId="{B4137174-A604-429E-A10A-A8BE0638996C}" type="presParOf" srcId="{0E6B8071-94D8-421F-8344-011388414B55}" destId="{D4C6C706-A379-40DF-9314-1178F0F65075}" srcOrd="1" destOrd="0" presId="urn:microsoft.com/office/officeart/2008/layout/HorizontalMultiLevelHierarchy"/>
    <dgm:cxn modelId="{F3364E2C-EC40-4C1A-AC45-925970F849E6}" type="presParOf" srcId="{E9390571-0635-4C39-976C-1DBFA5D46068}" destId="{24B88061-83BA-412C-9CC3-904F54D7415B}" srcOrd="2" destOrd="0" presId="urn:microsoft.com/office/officeart/2008/layout/HorizontalMultiLevelHierarchy"/>
    <dgm:cxn modelId="{05C55EC4-8A8E-4D31-A143-6333F3CEBD29}" type="presParOf" srcId="{24B88061-83BA-412C-9CC3-904F54D7415B}" destId="{6EA6D940-23E1-48C0-8261-2A8DEBB58DCA}" srcOrd="0" destOrd="0" presId="urn:microsoft.com/office/officeart/2008/layout/HorizontalMultiLevelHierarchy"/>
    <dgm:cxn modelId="{9EC9B717-E470-4E29-9954-D23ECEB44900}" type="presParOf" srcId="{E9390571-0635-4C39-976C-1DBFA5D46068}" destId="{AC7D3CB4-6324-439E-AA3F-76AF67B24070}" srcOrd="3" destOrd="0" presId="urn:microsoft.com/office/officeart/2008/layout/HorizontalMultiLevelHierarchy"/>
    <dgm:cxn modelId="{B9E76564-4442-4D15-B8D2-6A24FD2F8C0C}" type="presParOf" srcId="{AC7D3CB4-6324-439E-AA3F-76AF67B24070}" destId="{C9542E49-8AA5-43C0-8653-69E9B281785E}" srcOrd="0" destOrd="0" presId="urn:microsoft.com/office/officeart/2008/layout/HorizontalMultiLevelHierarchy"/>
    <dgm:cxn modelId="{39E9C110-E111-44E6-BD24-53D9D7A63AC8}" type="presParOf" srcId="{AC7D3CB4-6324-439E-AA3F-76AF67B24070}" destId="{5BF4FE95-5F2F-45F9-A147-AFCEEE85971D}" srcOrd="1" destOrd="0" presId="urn:microsoft.com/office/officeart/2008/layout/HorizontalMultiLevelHierarchy"/>
    <dgm:cxn modelId="{4F522149-ED70-4FC1-9AB6-4B1E40985141}" type="presParOf" srcId="{4AF2BC9F-1C02-48BA-9EDD-8134ACBE39BA}" destId="{09634E8B-A990-455B-878C-90DAB1E97FAA}" srcOrd="2" destOrd="0" presId="urn:microsoft.com/office/officeart/2008/layout/HorizontalMultiLevelHierarchy"/>
    <dgm:cxn modelId="{36FEFE6B-FACC-429E-A161-F0EEBC3EA9A4}" type="presParOf" srcId="{09634E8B-A990-455B-878C-90DAB1E97FAA}" destId="{5BB1B9C5-647B-4F43-B956-A8EF89DD9017}" srcOrd="0" destOrd="0" presId="urn:microsoft.com/office/officeart/2008/layout/HorizontalMultiLevelHierarchy"/>
    <dgm:cxn modelId="{02DF42D4-9B2E-4C0C-9BB6-AABDD5889B6E}" type="presParOf" srcId="{4AF2BC9F-1C02-48BA-9EDD-8134ACBE39BA}" destId="{B1D89E5D-C9C7-4DD7-916F-42C4E146CE42}" srcOrd="3" destOrd="0" presId="urn:microsoft.com/office/officeart/2008/layout/HorizontalMultiLevelHierarchy"/>
    <dgm:cxn modelId="{012682BB-06B3-43F2-8AA8-956816A54DD6}" type="presParOf" srcId="{B1D89E5D-C9C7-4DD7-916F-42C4E146CE42}" destId="{64ABAF48-F821-4777-9A60-F09DBAF1D643}" srcOrd="0" destOrd="0" presId="urn:microsoft.com/office/officeart/2008/layout/HorizontalMultiLevelHierarchy"/>
    <dgm:cxn modelId="{60C6E616-4C93-4FFA-9C23-6023B7934D51}" type="presParOf" srcId="{B1D89E5D-C9C7-4DD7-916F-42C4E146CE42}" destId="{4D38FE38-68E8-4715-9417-8BA49222E53A}" srcOrd="1" destOrd="0" presId="urn:microsoft.com/office/officeart/2008/layout/HorizontalMultiLevelHierarchy"/>
    <dgm:cxn modelId="{2174D3A0-66EB-4622-8814-E5C698379338}" type="presParOf" srcId="{4D38FE38-68E8-4715-9417-8BA49222E53A}" destId="{D2FFD10A-D92B-403F-B927-5A94CA626061}" srcOrd="0" destOrd="0" presId="urn:microsoft.com/office/officeart/2008/layout/HorizontalMultiLevelHierarchy"/>
    <dgm:cxn modelId="{66F78C32-BF5A-4E1A-B80A-0C61B3E0E7DA}" type="presParOf" srcId="{D2FFD10A-D92B-403F-B927-5A94CA626061}" destId="{05CFF33A-0051-41B6-83A7-AF8FF95D4A87}" srcOrd="0" destOrd="0" presId="urn:microsoft.com/office/officeart/2008/layout/HorizontalMultiLevelHierarchy"/>
    <dgm:cxn modelId="{B40002E9-2A2E-453B-A715-D11C13174DEF}" type="presParOf" srcId="{4D38FE38-68E8-4715-9417-8BA49222E53A}" destId="{FD39EE37-C069-4CA9-A181-FBE434EC387C}" srcOrd="1" destOrd="0" presId="urn:microsoft.com/office/officeart/2008/layout/HorizontalMultiLevelHierarchy"/>
    <dgm:cxn modelId="{41E986D2-F2C7-4B5A-A5DF-3A9779E74FFF}" type="presParOf" srcId="{FD39EE37-C069-4CA9-A181-FBE434EC387C}" destId="{38A4E1A9-44E7-490D-8F08-D839D064A59A}" srcOrd="0" destOrd="0" presId="urn:microsoft.com/office/officeart/2008/layout/HorizontalMultiLevelHierarchy"/>
    <dgm:cxn modelId="{78A87880-FDAA-4F29-9402-87DDA3EB7FB1}" type="presParOf" srcId="{FD39EE37-C069-4CA9-A181-FBE434EC387C}" destId="{90310D46-185F-4430-9DD8-7AF861483C8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D2B4C-B148-4761-95EB-6793008B07E6}">
      <dsp:nvSpPr>
        <dsp:cNvPr id="0" name=""/>
        <dsp:cNvSpPr/>
      </dsp:nvSpPr>
      <dsp:spPr>
        <a:xfrm>
          <a:off x="2081740" y="4068"/>
          <a:ext cx="5266334" cy="487208"/>
        </a:xfrm>
        <a:prstGeom prst="roundRect">
          <a:avLst>
            <a:gd name="adj" fmla="val 1000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Валовая прибыль (разница между выручкой от реализации и себестоимости продукции, работ, услуг)</a:t>
          </a:r>
        </a:p>
      </dsp:txBody>
      <dsp:txXfrm>
        <a:off x="2096010" y="18338"/>
        <a:ext cx="5237794" cy="458668"/>
      </dsp:txXfrm>
    </dsp:sp>
    <dsp:sp modelId="{67D4BE9D-AACE-4348-BE44-9EE3611688B1}">
      <dsp:nvSpPr>
        <dsp:cNvPr id="0" name=""/>
        <dsp:cNvSpPr/>
      </dsp:nvSpPr>
      <dsp:spPr>
        <a:xfrm rot="5400000">
          <a:off x="4610876" y="499868"/>
          <a:ext cx="128871" cy="154646"/>
        </a:xfrm>
        <a:prstGeom prst="mathMinus">
          <a:avLst/>
        </a:prstGeo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-5400000">
        <a:off x="4628918" y="512756"/>
        <a:ext cx="92788" cy="90210"/>
      </dsp:txXfrm>
    </dsp:sp>
    <dsp:sp modelId="{8549213A-2BE0-4BCB-A72B-70844CABC642}">
      <dsp:nvSpPr>
        <dsp:cNvPr id="0" name=""/>
        <dsp:cNvSpPr/>
      </dsp:nvSpPr>
      <dsp:spPr>
        <a:xfrm>
          <a:off x="2081740" y="663106"/>
          <a:ext cx="5266334" cy="343658"/>
        </a:xfrm>
        <a:prstGeom prst="roundRect">
          <a:avLst>
            <a:gd name="adj" fmla="val 1000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Управленческие расходы и расходы на реализацию</a:t>
          </a:r>
        </a:p>
      </dsp:txBody>
      <dsp:txXfrm>
        <a:off x="2091805" y="673171"/>
        <a:ext cx="5246204" cy="323528"/>
      </dsp:txXfrm>
    </dsp:sp>
    <dsp:sp modelId="{EE3305CE-BE93-482F-B093-39270D4778BA}">
      <dsp:nvSpPr>
        <dsp:cNvPr id="0" name=""/>
        <dsp:cNvSpPr/>
      </dsp:nvSpPr>
      <dsp:spPr>
        <a:xfrm rot="5400000">
          <a:off x="4650472" y="1015356"/>
          <a:ext cx="128871" cy="154646"/>
        </a:xfrm>
        <a:prstGeom prst="mathEqual">
          <a:avLst/>
        </a:prstGeo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-5400000">
        <a:off x="4668514" y="1028244"/>
        <a:ext cx="92788" cy="90210"/>
      </dsp:txXfrm>
    </dsp:sp>
    <dsp:sp modelId="{43D8471E-B451-41A9-978A-B867ADCFBE71}">
      <dsp:nvSpPr>
        <dsp:cNvPr id="0" name=""/>
        <dsp:cNvSpPr/>
      </dsp:nvSpPr>
      <dsp:spPr>
        <a:xfrm>
          <a:off x="2081740" y="1178594"/>
          <a:ext cx="5266334" cy="343658"/>
        </a:xfrm>
        <a:prstGeom prst="roundRect">
          <a:avLst>
            <a:gd name="adj" fmla="val 1000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Прибыль от реализации продукции, товаров, работ, услуг</a:t>
          </a:r>
        </a:p>
      </dsp:txBody>
      <dsp:txXfrm>
        <a:off x="2091805" y="1188659"/>
        <a:ext cx="5246204" cy="323528"/>
      </dsp:txXfrm>
    </dsp:sp>
    <dsp:sp modelId="{89D1397D-4267-4D4F-BD76-37C3C6C08215}">
      <dsp:nvSpPr>
        <dsp:cNvPr id="0" name=""/>
        <dsp:cNvSpPr/>
      </dsp:nvSpPr>
      <dsp:spPr>
        <a:xfrm rot="5400000">
          <a:off x="4650472" y="1530844"/>
          <a:ext cx="128871" cy="154646"/>
        </a:xfrm>
        <a:prstGeom prst="mathPlus">
          <a:avLst/>
        </a:prstGeo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-5400000">
        <a:off x="4668514" y="1543732"/>
        <a:ext cx="92788" cy="90210"/>
      </dsp:txXfrm>
    </dsp:sp>
    <dsp:sp modelId="{3839A9F6-ADEB-4856-B52A-37AD732F3103}">
      <dsp:nvSpPr>
        <dsp:cNvPr id="0" name=""/>
        <dsp:cNvSpPr/>
      </dsp:nvSpPr>
      <dsp:spPr>
        <a:xfrm>
          <a:off x="2081740" y="1694081"/>
          <a:ext cx="5266334" cy="343658"/>
        </a:xfrm>
        <a:prstGeom prst="roundRect">
          <a:avLst>
            <a:gd name="adj" fmla="val 1000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Сальдо прочих доходов и расходов по текущей деятельности</a:t>
          </a:r>
        </a:p>
      </dsp:txBody>
      <dsp:txXfrm>
        <a:off x="2091805" y="1704146"/>
        <a:ext cx="5246204" cy="323528"/>
      </dsp:txXfrm>
    </dsp:sp>
    <dsp:sp modelId="{E428DD22-58A7-4429-860B-5051E7F2074D}">
      <dsp:nvSpPr>
        <dsp:cNvPr id="0" name=""/>
        <dsp:cNvSpPr/>
      </dsp:nvSpPr>
      <dsp:spPr>
        <a:xfrm rot="5400000">
          <a:off x="4650472" y="2046331"/>
          <a:ext cx="128871" cy="154646"/>
        </a:xfrm>
        <a:prstGeom prst="mathEqual">
          <a:avLst/>
        </a:prstGeo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-5400000">
        <a:off x="4668514" y="2059219"/>
        <a:ext cx="92788" cy="90210"/>
      </dsp:txXfrm>
    </dsp:sp>
    <dsp:sp modelId="{4BE50A99-09B4-40EE-B099-6FF59399C764}">
      <dsp:nvSpPr>
        <dsp:cNvPr id="0" name=""/>
        <dsp:cNvSpPr/>
      </dsp:nvSpPr>
      <dsp:spPr>
        <a:xfrm>
          <a:off x="2081740" y="2209569"/>
          <a:ext cx="5266334" cy="343658"/>
        </a:xfrm>
        <a:prstGeom prst="roundRect">
          <a:avLst>
            <a:gd name="adj" fmla="val 1000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Прибыль от текущей деятельности</a:t>
          </a:r>
        </a:p>
      </dsp:txBody>
      <dsp:txXfrm>
        <a:off x="2091805" y="2219634"/>
        <a:ext cx="5246204" cy="323528"/>
      </dsp:txXfrm>
    </dsp:sp>
    <dsp:sp modelId="{EB7CCF43-B346-4D51-A27D-DE6E04AC9409}">
      <dsp:nvSpPr>
        <dsp:cNvPr id="0" name=""/>
        <dsp:cNvSpPr/>
      </dsp:nvSpPr>
      <dsp:spPr>
        <a:xfrm rot="5400000">
          <a:off x="4650472" y="2561819"/>
          <a:ext cx="128871" cy="154646"/>
        </a:xfrm>
        <a:prstGeom prst="mathPlus">
          <a:avLst/>
        </a:prstGeo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-5400000">
        <a:off x="4668514" y="2574707"/>
        <a:ext cx="92788" cy="90210"/>
      </dsp:txXfrm>
    </dsp:sp>
    <dsp:sp modelId="{C090173B-C276-4AF8-B429-3EEFD929EC01}">
      <dsp:nvSpPr>
        <dsp:cNvPr id="0" name=""/>
        <dsp:cNvSpPr/>
      </dsp:nvSpPr>
      <dsp:spPr>
        <a:xfrm>
          <a:off x="2081740" y="2725057"/>
          <a:ext cx="5266334" cy="343658"/>
        </a:xfrm>
        <a:prstGeom prst="roundRect">
          <a:avLst>
            <a:gd name="adj" fmla="val 1000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Прибыль от инвестиционной и финансовой деятельности</a:t>
          </a:r>
        </a:p>
      </dsp:txBody>
      <dsp:txXfrm>
        <a:off x="2091805" y="2735122"/>
        <a:ext cx="5246204" cy="323528"/>
      </dsp:txXfrm>
    </dsp:sp>
    <dsp:sp modelId="{B8A5CB44-E3AC-40CD-AB7C-A040983C2793}">
      <dsp:nvSpPr>
        <dsp:cNvPr id="0" name=""/>
        <dsp:cNvSpPr/>
      </dsp:nvSpPr>
      <dsp:spPr>
        <a:xfrm rot="5400000">
          <a:off x="4650472" y="3077307"/>
          <a:ext cx="128871" cy="154646"/>
        </a:xfrm>
        <a:prstGeom prst="mathEqual">
          <a:avLst/>
        </a:prstGeo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-5400000">
        <a:off x="4668514" y="3090195"/>
        <a:ext cx="92788" cy="90210"/>
      </dsp:txXfrm>
    </dsp:sp>
    <dsp:sp modelId="{A8E359DD-2A7E-47B4-AF66-22497DC6F5ED}">
      <dsp:nvSpPr>
        <dsp:cNvPr id="0" name=""/>
        <dsp:cNvSpPr/>
      </dsp:nvSpPr>
      <dsp:spPr>
        <a:xfrm>
          <a:off x="2081740" y="3240545"/>
          <a:ext cx="5266334" cy="343658"/>
        </a:xfrm>
        <a:prstGeom prst="roundRect">
          <a:avLst>
            <a:gd name="adj" fmla="val 1000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Прибыль до налогообложения</a:t>
          </a:r>
        </a:p>
      </dsp:txBody>
      <dsp:txXfrm>
        <a:off x="2091805" y="3250610"/>
        <a:ext cx="5246204" cy="323528"/>
      </dsp:txXfrm>
    </dsp:sp>
    <dsp:sp modelId="{2738F066-6DF1-40EB-B5D6-EDFE71B87A56}">
      <dsp:nvSpPr>
        <dsp:cNvPr id="0" name=""/>
        <dsp:cNvSpPr/>
      </dsp:nvSpPr>
      <dsp:spPr>
        <a:xfrm rot="5400000">
          <a:off x="4650472" y="3592795"/>
          <a:ext cx="128871" cy="154646"/>
        </a:xfrm>
        <a:prstGeom prst="mathMinus">
          <a:avLst/>
        </a:prstGeo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-5400000">
        <a:off x="4668514" y="3605683"/>
        <a:ext cx="92788" cy="90210"/>
      </dsp:txXfrm>
    </dsp:sp>
    <dsp:sp modelId="{5E6597D9-A6EB-40CF-946F-C7A9D44713D9}">
      <dsp:nvSpPr>
        <dsp:cNvPr id="0" name=""/>
        <dsp:cNvSpPr/>
      </dsp:nvSpPr>
      <dsp:spPr>
        <a:xfrm>
          <a:off x="2081740" y="3756033"/>
          <a:ext cx="5266334" cy="343658"/>
        </a:xfrm>
        <a:prstGeom prst="roundRect">
          <a:avLst>
            <a:gd name="adj" fmla="val 1000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Налоги, сборы и платежи из прибыли</a:t>
          </a:r>
        </a:p>
      </dsp:txBody>
      <dsp:txXfrm>
        <a:off x="2091805" y="3766098"/>
        <a:ext cx="5246204" cy="323528"/>
      </dsp:txXfrm>
    </dsp:sp>
    <dsp:sp modelId="{F03009A9-C29A-4753-9E0D-9C7A6F7E2F37}">
      <dsp:nvSpPr>
        <dsp:cNvPr id="0" name=""/>
        <dsp:cNvSpPr/>
      </dsp:nvSpPr>
      <dsp:spPr>
        <a:xfrm rot="5400000">
          <a:off x="4650472" y="4108283"/>
          <a:ext cx="128871" cy="154646"/>
        </a:xfrm>
        <a:prstGeom prst="mathEqual">
          <a:avLst/>
        </a:prstGeo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-5400000">
        <a:off x="4668514" y="4121171"/>
        <a:ext cx="92788" cy="90210"/>
      </dsp:txXfrm>
    </dsp:sp>
    <dsp:sp modelId="{4EDBB9E7-C336-43D8-A5E5-68B854BCDA22}">
      <dsp:nvSpPr>
        <dsp:cNvPr id="0" name=""/>
        <dsp:cNvSpPr/>
      </dsp:nvSpPr>
      <dsp:spPr>
        <a:xfrm>
          <a:off x="2081740" y="4271521"/>
          <a:ext cx="5266334" cy="343658"/>
        </a:xfrm>
        <a:prstGeom prst="roundRect">
          <a:avLst>
            <a:gd name="adj" fmla="val 1000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Чистая прибыль</a:t>
          </a:r>
        </a:p>
      </dsp:txBody>
      <dsp:txXfrm>
        <a:off x="2091805" y="4281586"/>
        <a:ext cx="5246204" cy="323528"/>
      </dsp:txXfrm>
    </dsp:sp>
    <dsp:sp modelId="{D802DBC2-970B-4593-81EE-4D74A768F01D}">
      <dsp:nvSpPr>
        <dsp:cNvPr id="0" name=""/>
        <dsp:cNvSpPr/>
      </dsp:nvSpPr>
      <dsp:spPr>
        <a:xfrm rot="5400000">
          <a:off x="4650472" y="4623771"/>
          <a:ext cx="128871" cy="154646"/>
        </a:xfrm>
        <a:prstGeom prst="mathPlus">
          <a:avLst/>
        </a:prstGeo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-5400000">
        <a:off x="4668514" y="4636659"/>
        <a:ext cx="92788" cy="90210"/>
      </dsp:txXfrm>
    </dsp:sp>
    <dsp:sp modelId="{C6EC97B2-E47C-49B7-A271-97303337EB3C}">
      <dsp:nvSpPr>
        <dsp:cNvPr id="0" name=""/>
        <dsp:cNvSpPr/>
      </dsp:nvSpPr>
      <dsp:spPr>
        <a:xfrm>
          <a:off x="2081740" y="4787009"/>
          <a:ext cx="5266334" cy="479888"/>
        </a:xfrm>
        <a:prstGeom prst="roundRect">
          <a:avLst>
            <a:gd name="adj" fmla="val 1000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Результат от прочих операций, не включаемый в чистую прибыль</a:t>
          </a:r>
        </a:p>
      </dsp:txBody>
      <dsp:txXfrm>
        <a:off x="2095795" y="4801064"/>
        <a:ext cx="5238224" cy="451778"/>
      </dsp:txXfrm>
    </dsp:sp>
    <dsp:sp modelId="{D1B71973-E07F-45B7-AF35-83477ECE971B}">
      <dsp:nvSpPr>
        <dsp:cNvPr id="0" name=""/>
        <dsp:cNvSpPr/>
      </dsp:nvSpPr>
      <dsp:spPr>
        <a:xfrm rot="5400000">
          <a:off x="4650472" y="5275488"/>
          <a:ext cx="128871" cy="154646"/>
        </a:xfrm>
        <a:prstGeom prst="mathEqual">
          <a:avLst/>
        </a:prstGeo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-5400000">
        <a:off x="4668514" y="5288376"/>
        <a:ext cx="92788" cy="90210"/>
      </dsp:txXfrm>
    </dsp:sp>
    <dsp:sp modelId="{36AA35A0-C2F4-496E-9B6F-C3A15D53F06A}">
      <dsp:nvSpPr>
        <dsp:cNvPr id="0" name=""/>
        <dsp:cNvSpPr/>
      </dsp:nvSpPr>
      <dsp:spPr>
        <a:xfrm>
          <a:off x="2081740" y="5438726"/>
          <a:ext cx="5266334" cy="343658"/>
        </a:xfrm>
        <a:prstGeom prst="roundRect">
          <a:avLst>
            <a:gd name="adj" fmla="val 1000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Совокупная прибыль</a:t>
          </a:r>
        </a:p>
      </dsp:txBody>
      <dsp:txXfrm>
        <a:off x="2091805" y="5448791"/>
        <a:ext cx="5246204" cy="323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FD10A-D92B-403F-B927-5A94CA626061}">
      <dsp:nvSpPr>
        <dsp:cNvPr id="0" name=""/>
        <dsp:cNvSpPr/>
      </dsp:nvSpPr>
      <dsp:spPr>
        <a:xfrm>
          <a:off x="6019220" y="4007463"/>
          <a:ext cx="702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02042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52690" y="4035632"/>
        <a:ext cx="35102" cy="35102"/>
      </dsp:txXfrm>
    </dsp:sp>
    <dsp:sp modelId="{09634E8B-A990-455B-878C-90DAB1E97FAA}">
      <dsp:nvSpPr>
        <dsp:cNvPr id="0" name=""/>
        <dsp:cNvSpPr/>
      </dsp:nvSpPr>
      <dsp:spPr>
        <a:xfrm>
          <a:off x="1806966" y="2821789"/>
          <a:ext cx="702042" cy="12313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1021" y="0"/>
              </a:lnTo>
              <a:lnTo>
                <a:pt x="351021" y="1231394"/>
              </a:lnTo>
              <a:lnTo>
                <a:pt x="702042" y="123139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22550" y="3402049"/>
        <a:ext cx="70873" cy="70873"/>
      </dsp:txXfrm>
    </dsp:sp>
    <dsp:sp modelId="{24B88061-83BA-412C-9CC3-904F54D7415B}">
      <dsp:nvSpPr>
        <dsp:cNvPr id="0" name=""/>
        <dsp:cNvSpPr/>
      </dsp:nvSpPr>
      <dsp:spPr>
        <a:xfrm>
          <a:off x="6019220" y="1590394"/>
          <a:ext cx="702042" cy="668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1021" y="0"/>
              </a:lnTo>
              <a:lnTo>
                <a:pt x="351021" y="668866"/>
              </a:lnTo>
              <a:lnTo>
                <a:pt x="702042" y="66886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45999" y="1900586"/>
        <a:ext cx="48483" cy="48483"/>
      </dsp:txXfrm>
    </dsp:sp>
    <dsp:sp modelId="{8FC6EA7C-3FA9-45BD-8E22-4BDA776FD22B}">
      <dsp:nvSpPr>
        <dsp:cNvPr id="0" name=""/>
        <dsp:cNvSpPr/>
      </dsp:nvSpPr>
      <dsp:spPr>
        <a:xfrm>
          <a:off x="6019220" y="921528"/>
          <a:ext cx="702042" cy="668866"/>
        </a:xfrm>
        <a:custGeom>
          <a:avLst/>
          <a:gdLst/>
          <a:ahLst/>
          <a:cxnLst/>
          <a:rect l="0" t="0" r="0" b="0"/>
          <a:pathLst>
            <a:path>
              <a:moveTo>
                <a:pt x="0" y="668866"/>
              </a:moveTo>
              <a:lnTo>
                <a:pt x="351021" y="668866"/>
              </a:lnTo>
              <a:lnTo>
                <a:pt x="351021" y="0"/>
              </a:lnTo>
              <a:lnTo>
                <a:pt x="702042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45999" y="1231720"/>
        <a:ext cx="48483" cy="48483"/>
      </dsp:txXfrm>
    </dsp:sp>
    <dsp:sp modelId="{A7D8FE9D-12E5-43D5-B53D-21CA6743484D}">
      <dsp:nvSpPr>
        <dsp:cNvPr id="0" name=""/>
        <dsp:cNvSpPr/>
      </dsp:nvSpPr>
      <dsp:spPr>
        <a:xfrm>
          <a:off x="1806966" y="1590394"/>
          <a:ext cx="702042" cy="1231394"/>
        </a:xfrm>
        <a:custGeom>
          <a:avLst/>
          <a:gdLst/>
          <a:ahLst/>
          <a:cxnLst/>
          <a:rect l="0" t="0" r="0" b="0"/>
          <a:pathLst>
            <a:path>
              <a:moveTo>
                <a:pt x="0" y="1231394"/>
              </a:moveTo>
              <a:lnTo>
                <a:pt x="351021" y="1231394"/>
              </a:lnTo>
              <a:lnTo>
                <a:pt x="351021" y="0"/>
              </a:lnTo>
              <a:lnTo>
                <a:pt x="702042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22550" y="2170655"/>
        <a:ext cx="70873" cy="70873"/>
      </dsp:txXfrm>
    </dsp:sp>
    <dsp:sp modelId="{1EC23980-C375-4C0B-9E67-35FCF6803BEB}">
      <dsp:nvSpPr>
        <dsp:cNvPr id="0" name=""/>
        <dsp:cNvSpPr/>
      </dsp:nvSpPr>
      <dsp:spPr>
        <a:xfrm rot="16200000">
          <a:off x="-1544407" y="2286695"/>
          <a:ext cx="5632560" cy="10701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Мероприятия по увеличению прибыли </a:t>
          </a:r>
        </a:p>
      </dsp:txBody>
      <dsp:txXfrm>
        <a:off x="-1544407" y="2286695"/>
        <a:ext cx="5632560" cy="1070186"/>
      </dsp:txXfrm>
    </dsp:sp>
    <dsp:sp modelId="{08960B85-87ED-48B6-88F5-B5C817057C30}">
      <dsp:nvSpPr>
        <dsp:cNvPr id="0" name=""/>
        <dsp:cNvSpPr/>
      </dsp:nvSpPr>
      <dsp:spPr>
        <a:xfrm>
          <a:off x="2509008" y="1055301"/>
          <a:ext cx="3510211" cy="10701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Увеличение объема реализованных услуг</a:t>
          </a:r>
        </a:p>
      </dsp:txBody>
      <dsp:txXfrm>
        <a:off x="2509008" y="1055301"/>
        <a:ext cx="3510211" cy="1070186"/>
      </dsp:txXfrm>
    </dsp:sp>
    <dsp:sp modelId="{00C925E6-E36B-4453-BF7A-95244A8015D5}">
      <dsp:nvSpPr>
        <dsp:cNvPr id="0" name=""/>
        <dsp:cNvSpPr/>
      </dsp:nvSpPr>
      <dsp:spPr>
        <a:xfrm>
          <a:off x="6721262" y="386435"/>
          <a:ext cx="4730782" cy="10701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Расширение рынков сбыта</a:t>
          </a:r>
        </a:p>
      </dsp:txBody>
      <dsp:txXfrm>
        <a:off x="6721262" y="386435"/>
        <a:ext cx="4730782" cy="1070186"/>
      </dsp:txXfrm>
    </dsp:sp>
    <dsp:sp modelId="{C9542E49-8AA5-43C0-8653-69E9B281785E}">
      <dsp:nvSpPr>
        <dsp:cNvPr id="0" name=""/>
        <dsp:cNvSpPr/>
      </dsp:nvSpPr>
      <dsp:spPr>
        <a:xfrm>
          <a:off x="6721262" y="1724168"/>
          <a:ext cx="4730782" cy="10701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Диверсификация производства</a:t>
          </a:r>
        </a:p>
      </dsp:txBody>
      <dsp:txXfrm>
        <a:off x="6721262" y="1724168"/>
        <a:ext cx="4730782" cy="1070186"/>
      </dsp:txXfrm>
    </dsp:sp>
    <dsp:sp modelId="{64ABAF48-F821-4777-9A60-F09DBAF1D643}">
      <dsp:nvSpPr>
        <dsp:cNvPr id="0" name=""/>
        <dsp:cNvSpPr/>
      </dsp:nvSpPr>
      <dsp:spPr>
        <a:xfrm>
          <a:off x="2509008" y="3518089"/>
          <a:ext cx="3510211" cy="10701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Снижение затрат на производство и реализацию услуг</a:t>
          </a:r>
        </a:p>
      </dsp:txBody>
      <dsp:txXfrm>
        <a:off x="2509008" y="3518089"/>
        <a:ext cx="3510211" cy="1070186"/>
      </dsp:txXfrm>
    </dsp:sp>
    <dsp:sp modelId="{38A4E1A9-44E7-490D-8F08-D839D064A59A}">
      <dsp:nvSpPr>
        <dsp:cNvPr id="0" name=""/>
        <dsp:cNvSpPr/>
      </dsp:nvSpPr>
      <dsp:spPr>
        <a:xfrm>
          <a:off x="6721262" y="3061901"/>
          <a:ext cx="4730782" cy="19825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Рациональное использование материальных ресурсов, производственных площадей и мощностей, рабочей силы и рабочего времени</a:t>
          </a:r>
        </a:p>
      </dsp:txBody>
      <dsp:txXfrm>
        <a:off x="6721262" y="3061901"/>
        <a:ext cx="4730782" cy="1982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24CE221E-83ED-4F6C-BA5F-3F9E6FDB6953}" type="datetimeFigureOut">
              <a:rPr lang="ru-RU"/>
              <a:pPr/>
              <a:t>19.06.2019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CA4CBEF8-5CDE-472B-839B-B8BB0C881006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97853E5F-CE67-483C-A264-F17AC70E9CA2}" type="datetimeFigureOut">
              <a:rPr lang="ru-RU"/>
              <a:pPr/>
              <a:t>19.06.2019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6BB98AFB-CB0D-4DFE-87B9-B4B0D0DE73C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ru-RU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741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 latinLnBrk="0">
              <a:defRPr lang="ru-RU" sz="54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600"/>
              </a:spcBef>
              <a:buNone/>
              <a:defRPr lang="ru-RU"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19.06.2019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19.06.2019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19.06.2019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19.06.2019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 latinLnBrk="0">
              <a:defRPr lang="ru-RU" sz="5400" b="1" cap="none" baseline="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600"/>
              </a:spcBef>
              <a:buNone/>
              <a:defRPr lang="ru-RU"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19.06.2019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 latinLnBrk="0">
              <a:defRPr lang="ru-RU" sz="2000"/>
            </a:lvl1pPr>
            <a:lvl2pPr latinLnBrk="0">
              <a:defRPr lang="ru-RU" sz="1800"/>
            </a:lvl2pPr>
            <a:lvl3pPr latinLnBrk="0">
              <a:defRPr lang="ru-RU" sz="1600"/>
            </a:lvl3pPr>
            <a:lvl4pPr latinLnBrk="0">
              <a:defRPr lang="ru-RU" sz="1400"/>
            </a:lvl4pPr>
            <a:lvl5pPr latinLnBrk="0">
              <a:defRPr lang="ru-RU" sz="1400"/>
            </a:lvl5pPr>
            <a:lvl6pPr latinLnBrk="0">
              <a:defRPr lang="ru-RU" sz="1400"/>
            </a:lvl6pPr>
            <a:lvl7pPr latinLnBrk="0">
              <a:defRPr lang="ru-RU" sz="1400"/>
            </a:lvl7pPr>
            <a:lvl8pPr latinLnBrk="0">
              <a:defRPr lang="ru-RU" sz="1400"/>
            </a:lvl8pPr>
            <a:lvl9pPr latinLnBrk="0">
              <a:defRPr lang="ru-RU"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 latinLnBrk="0">
              <a:defRPr lang="ru-RU" sz="2000"/>
            </a:lvl1pPr>
            <a:lvl2pPr latinLnBrk="0">
              <a:defRPr lang="ru-RU" sz="1800"/>
            </a:lvl2pPr>
            <a:lvl3pPr latinLnBrk="0">
              <a:defRPr lang="ru-RU" sz="1600"/>
            </a:lvl3pPr>
            <a:lvl4pPr latinLnBrk="0">
              <a:defRPr lang="ru-RU" sz="1400"/>
            </a:lvl4pPr>
            <a:lvl5pPr latinLnBrk="0">
              <a:defRPr lang="ru-RU" sz="1400"/>
            </a:lvl5pPr>
            <a:lvl6pPr latinLnBrk="0">
              <a:defRPr lang="ru-RU" sz="1400"/>
            </a:lvl6pPr>
            <a:lvl7pPr latinLnBrk="0">
              <a:defRPr lang="ru-RU" sz="1400"/>
            </a:lvl7pPr>
            <a:lvl8pPr latinLnBrk="0">
              <a:defRPr lang="ru-RU" sz="1400"/>
            </a:lvl8pPr>
            <a:lvl9pPr latinLnBrk="0">
              <a:defRPr lang="ru-RU"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19.06.2019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ru-RU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ru-RU" sz="2000" b="0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 latinLnBrk="0">
              <a:defRPr lang="ru-RU" sz="2000"/>
            </a:lvl1pPr>
            <a:lvl2pPr latinLnBrk="0">
              <a:defRPr lang="ru-RU" sz="1800"/>
            </a:lvl2pPr>
            <a:lvl3pPr latinLnBrk="0">
              <a:defRPr lang="ru-RU" sz="1600"/>
            </a:lvl3pPr>
            <a:lvl4pPr latinLnBrk="0">
              <a:defRPr lang="ru-RU" sz="1400"/>
            </a:lvl4pPr>
            <a:lvl5pPr latinLnBrk="0">
              <a:defRPr lang="ru-RU" sz="1400"/>
            </a:lvl5pPr>
            <a:lvl6pPr latinLnBrk="0">
              <a:defRPr lang="ru-RU" sz="1400"/>
            </a:lvl6pPr>
            <a:lvl7pPr latinLnBrk="0">
              <a:defRPr lang="ru-RU" sz="1400"/>
            </a:lvl7pPr>
            <a:lvl8pPr latinLnBrk="0">
              <a:defRPr lang="ru-RU" sz="1400"/>
            </a:lvl8pPr>
            <a:lvl9pPr latinLnBrk="0">
              <a:defRPr lang="ru-RU"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ru-RU" sz="2000" b="0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 latinLnBrk="0">
              <a:defRPr lang="ru-RU" sz="2000"/>
            </a:lvl1pPr>
            <a:lvl2pPr latinLnBrk="0">
              <a:defRPr lang="ru-RU" sz="1800"/>
            </a:lvl2pPr>
            <a:lvl3pPr latinLnBrk="0">
              <a:defRPr lang="ru-RU" sz="1600"/>
            </a:lvl3pPr>
            <a:lvl4pPr latinLnBrk="0">
              <a:defRPr lang="ru-RU" sz="1400"/>
            </a:lvl4pPr>
            <a:lvl5pPr latinLnBrk="0">
              <a:defRPr lang="ru-RU" sz="1400"/>
            </a:lvl5pPr>
            <a:lvl6pPr latinLnBrk="0">
              <a:defRPr lang="ru-RU" sz="1400"/>
            </a:lvl6pPr>
            <a:lvl7pPr latinLnBrk="0">
              <a:defRPr lang="ru-RU" sz="1400"/>
            </a:lvl7pPr>
            <a:lvl8pPr latinLnBrk="0">
              <a:defRPr lang="ru-RU" sz="1400"/>
            </a:lvl8pPr>
            <a:lvl9pPr latinLnBrk="0">
              <a:defRPr lang="ru-RU"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19.06.2019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19.06.2019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19.06.2019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 latinLnBrk="0">
              <a:defRPr lang="ru-RU" sz="36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 latinLnBrk="0">
              <a:defRPr lang="ru-RU" sz="2000"/>
            </a:lvl1pPr>
            <a:lvl2pPr latinLnBrk="0">
              <a:defRPr lang="ru-RU" sz="1800"/>
            </a:lvl2pPr>
            <a:lvl3pPr latinLnBrk="0">
              <a:defRPr lang="ru-RU" sz="1600"/>
            </a:lvl3pPr>
            <a:lvl4pPr latinLnBrk="0">
              <a:defRPr lang="ru-RU" sz="1400"/>
            </a:lvl4pPr>
            <a:lvl5pPr latinLnBrk="0">
              <a:defRPr lang="ru-RU" sz="1400"/>
            </a:lvl5pPr>
            <a:lvl6pPr latinLnBrk="0">
              <a:defRPr lang="ru-RU" sz="1400"/>
            </a:lvl6pPr>
            <a:lvl7pPr latinLnBrk="0">
              <a:defRPr lang="ru-RU" sz="1400"/>
            </a:lvl7pPr>
            <a:lvl8pPr latinLnBrk="0">
              <a:defRPr lang="ru-RU" sz="1400"/>
            </a:lvl8pPr>
            <a:lvl9pPr latinLnBrk="0">
              <a:defRPr lang="ru-RU"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 latinLnBrk="0">
              <a:lnSpc>
                <a:spcPct val="110000"/>
              </a:lnSpc>
              <a:spcBef>
                <a:spcPts val="600"/>
              </a:spcBef>
              <a:buNone/>
              <a:defRPr lang="ru-RU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19.06.2019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 latinLnBrk="0">
              <a:defRPr lang="ru-RU" sz="36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 latinLnBrk="0">
              <a:buNone/>
              <a:defRPr lang="ru-RU" sz="2400"/>
            </a:lvl1pPr>
            <a:lvl2pPr marL="457200" indent="0" latinLnBrk="0">
              <a:buNone/>
              <a:defRPr lang="ru-RU" sz="2800"/>
            </a:lvl2pPr>
            <a:lvl3pPr marL="914400" indent="0" latinLnBrk="0">
              <a:buNone/>
              <a:defRPr lang="ru-RU" sz="2400"/>
            </a:lvl3pPr>
            <a:lvl4pPr marL="1371600" indent="0" latinLnBrk="0">
              <a:buNone/>
              <a:defRPr lang="ru-RU" sz="2000"/>
            </a:lvl4pPr>
            <a:lvl5pPr marL="1828800" indent="0" latinLnBrk="0">
              <a:buNone/>
              <a:defRPr lang="ru-RU" sz="2000"/>
            </a:lvl5pPr>
            <a:lvl6pPr marL="2286000" indent="0" latinLnBrk="0">
              <a:buNone/>
              <a:defRPr lang="ru-RU" sz="2000"/>
            </a:lvl6pPr>
            <a:lvl7pPr marL="2743200" indent="0" latinLnBrk="0">
              <a:buNone/>
              <a:defRPr lang="ru-RU" sz="2000"/>
            </a:lvl7pPr>
            <a:lvl8pPr marL="3200400" indent="0" latinLnBrk="0">
              <a:buNone/>
              <a:defRPr lang="ru-RU" sz="2000"/>
            </a:lvl8pPr>
            <a:lvl9pPr marL="3657600" indent="0" latinLnBrk="0">
              <a:buNone/>
              <a:defRPr lang="ru-RU"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 latinLnBrk="0">
              <a:lnSpc>
                <a:spcPct val="110000"/>
              </a:lnSpc>
              <a:spcBef>
                <a:spcPts val="600"/>
              </a:spcBef>
              <a:buNone/>
              <a:defRPr lang="ru-RU" sz="18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ru-RU"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ru-RU"/>
              <a:pPr/>
              <a:t>19.06.2019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ru-RU"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ru-RU"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ru-RU"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ru-RU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ru-RU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ru-RU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ru-RU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ru-RU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ru-RU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ru-RU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ru-RU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ru-RU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533400"/>
            <a:ext cx="9380560" cy="2514601"/>
          </a:xfrm>
        </p:spPr>
        <p:txBody>
          <a:bodyPr>
            <a:normAutofit/>
          </a:bodyPr>
          <a:lstStyle/>
          <a:p>
            <a:pPr algn="ctr"/>
            <a:r>
              <a:rPr smtClean="0"/>
              <a:t>Учет и анализ финансовых результатов деятельности организации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072074"/>
            <a:ext cx="4654251" cy="1397000"/>
          </a:xfrm>
        </p:spPr>
        <p:txBody>
          <a:bodyPr/>
          <a:lstStyle/>
          <a:p>
            <a:r>
              <a:rPr dirty="0" smtClean="0"/>
              <a:t>Выполнил студент:</a:t>
            </a:r>
            <a:endParaRPr lang="en-US" dirty="0" smtClean="0"/>
          </a:p>
          <a:p>
            <a:r>
              <a:rPr lang="ru-RU" dirty="0" smtClean="0"/>
              <a:t>БУПЗ</a:t>
            </a:r>
            <a:r>
              <a:rPr lang="en-US" dirty="0" smtClean="0"/>
              <a:t>-141</a:t>
            </a:r>
            <a:endParaRPr dirty="0" smtClean="0"/>
          </a:p>
          <a:p>
            <a:r>
              <a:rPr dirty="0" smtClean="0"/>
              <a:t>Владислав </a:t>
            </a:r>
            <a:r>
              <a:rPr dirty="0" err="1" smtClean="0"/>
              <a:t>Балкаров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294212" y="5072074"/>
            <a:ext cx="4654251" cy="139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ru-RU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ru-RU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ru-RU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ru-RU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ru-RU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ru-RU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ru-RU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ru-RU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ru-RU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Дипломный </a:t>
            </a:r>
            <a:r>
              <a:rPr lang="ru-RU" smtClean="0"/>
              <a:t>руководитель </a:t>
            </a:r>
            <a:r>
              <a:rPr lang="ru-RU" dirty="0"/>
              <a:t>:</a:t>
            </a:r>
            <a:endParaRPr lang="ru-RU" dirty="0" smtClean="0"/>
          </a:p>
          <a:p>
            <a:r>
              <a:rPr lang="ru-RU" dirty="0" smtClean="0"/>
              <a:t>Профессор</a:t>
            </a:r>
            <a:r>
              <a:rPr lang="ru-RU" dirty="0" smtClean="0"/>
              <a:t>, к.э.н., доцент</a:t>
            </a:r>
          </a:p>
          <a:p>
            <a:r>
              <a:rPr lang="ru-RU" dirty="0" smtClean="0"/>
              <a:t>Сушко </a:t>
            </a:r>
            <a:r>
              <a:rPr lang="ru-RU" dirty="0" err="1" smtClean="0"/>
              <a:t>Таиса</a:t>
            </a:r>
            <a:r>
              <a:rPr lang="ru-RU" dirty="0" smtClean="0"/>
              <a:t> Ивановна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i="1" smtClean="0"/>
              <a:t>Динамика прибыли (убытка)  ПУП «Артезио» за 2017-2018 гг.</a:t>
            </a:r>
            <a:endParaRPr sz="3200" i="1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0" y="1285860"/>
          <a:ext cx="12188825" cy="5572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i="1" smtClean="0"/>
              <a:t> Динамика структуры прибыли до налогообложения </a:t>
            </a:r>
            <a:br>
              <a:rPr sz="3200" i="1" smtClean="0"/>
            </a:br>
            <a:r>
              <a:rPr sz="3200" i="1" smtClean="0"/>
              <a:t>ПУП «Артезио» за 2017-2018 гг.</a:t>
            </a:r>
            <a:endParaRPr sz="3200" i="1"/>
          </a:p>
        </p:txBody>
      </p:sp>
      <p:graphicFrame>
        <p:nvGraphicFramePr>
          <p:cNvPr id="5" name="Диаграмма 4"/>
          <p:cNvGraphicFramePr/>
          <p:nvPr/>
        </p:nvGraphicFramePr>
        <p:xfrm>
          <a:off x="0" y="1285860"/>
          <a:ext cx="12188825" cy="5572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i="1" smtClean="0"/>
              <a:t> Состав влияния факторов на прибыль (убыток) от реализации ПУП «Артезио» за 2017-2018 гг.</a:t>
            </a:r>
            <a:endParaRPr sz="3200" i="1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0" y="1291441"/>
          <a:ext cx="12188825" cy="5566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i="1" smtClean="0"/>
              <a:t> Анализ чистой прибыли ПУП «Артезио» за </a:t>
            </a:r>
            <a:br>
              <a:rPr sz="3200" i="1" smtClean="0"/>
            </a:br>
            <a:r>
              <a:rPr sz="3200" i="1" smtClean="0"/>
              <a:t>2017-2018 гг..</a:t>
            </a:r>
            <a:endParaRPr sz="3200" i="1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0" y="1357298"/>
          <a:ext cx="12188827" cy="5500702"/>
        </p:xfrm>
        <a:graphic>
          <a:graphicData uri="http://schemas.openxmlformats.org/drawingml/2006/table">
            <a:tbl>
              <a:tblPr/>
              <a:tblGrid>
                <a:gridCol w="3022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8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8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7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99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10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5145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Показатели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Times New Roman"/>
                        </a:rPr>
                        <a:t>2017 г.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Times New Roman"/>
                        </a:rPr>
                        <a:t>2018 г.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Times New Roman"/>
                        </a:rPr>
                        <a:t>Абсолютное изменение, +/-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176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сумма, тыс. р.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удель-ный вес, %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сумма, тыс. р.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удель-ный вес, %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по сумме, тыс. р.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по удель-ному весу, п.п.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58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Прибыль (убыток) до налогообложения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1 875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100,0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1 261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100,0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-614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-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9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 dirty="0">
                          <a:latin typeface="Times New Roman"/>
                          <a:ea typeface="Courier New"/>
                        </a:rPr>
                        <a:t>Чистая прибыль (убыток)</a:t>
                      </a:r>
                      <a:endParaRPr lang="ru-RU" sz="2000" i="1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1 875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100,0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1 261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100,0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-614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 dirty="0">
                          <a:latin typeface="Times New Roman"/>
                          <a:ea typeface="Calibri"/>
                        </a:rPr>
                        <a:t>-</a:t>
                      </a:r>
                      <a:endParaRPr lang="ru-RU" sz="2000" i="1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i="1" smtClean="0"/>
              <a:t> Динамика </a:t>
            </a:r>
            <a:r>
              <a:rPr lang="be-BY" sz="3200" i="1" dirty="0" smtClean="0"/>
              <a:t>показателей рентабельности </a:t>
            </a:r>
            <a:r>
              <a:rPr sz="3200" i="1" smtClean="0"/>
              <a:t>ПУП «Артезио»</a:t>
            </a:r>
            <a:r>
              <a:rPr lang="be-BY" sz="3200" i="1" dirty="0" smtClean="0"/>
              <a:t>, базирующихся на затратном подходе, за 2017-2018 гг.</a:t>
            </a:r>
            <a:endParaRPr sz="3200" i="1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-1" y="1142984"/>
          <a:ext cx="12188825" cy="5715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smtClean="0"/>
              <a:t>Динамика </a:t>
            </a:r>
            <a:r>
              <a:rPr lang="be-BY" sz="3200" dirty="0" smtClean="0"/>
              <a:t>показателей рентабельности </a:t>
            </a:r>
            <a:r>
              <a:rPr sz="3200" smtClean="0"/>
              <a:t>ПУП «Артезио»</a:t>
            </a:r>
            <a:r>
              <a:rPr lang="be-BY" sz="3200" dirty="0" smtClean="0"/>
              <a:t>, базирующихся на ресурсном подходе, за 2017-2018 гг.</a:t>
            </a:r>
            <a:endParaRPr sz="3200" i="1"/>
          </a:p>
        </p:txBody>
      </p:sp>
      <p:graphicFrame>
        <p:nvGraphicFramePr>
          <p:cNvPr id="5" name="Диаграмма 4"/>
          <p:cNvGraphicFramePr/>
          <p:nvPr/>
        </p:nvGraphicFramePr>
        <p:xfrm>
          <a:off x="-1" y="1071546"/>
          <a:ext cx="12188825" cy="5786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smtClean="0"/>
              <a:t>Динамика </a:t>
            </a:r>
            <a:r>
              <a:rPr lang="be-BY" sz="3200" dirty="0" smtClean="0"/>
              <a:t>показателей рентабельности </a:t>
            </a:r>
            <a:r>
              <a:rPr sz="3200" smtClean="0"/>
              <a:t>ПУП «Артезио»</a:t>
            </a:r>
            <a:r>
              <a:rPr lang="be-BY" sz="3200" dirty="0" smtClean="0"/>
              <a:t>, базирующихся на доходном подходе, за 2017-2018 гг.</a:t>
            </a:r>
            <a:endParaRPr sz="3200" i="1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-1" y="1214422"/>
          <a:ext cx="12188825" cy="5643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smtClean="0"/>
              <a:t>Мероприятия по увеличению прибыли организации</a:t>
            </a:r>
            <a:endParaRPr sz="3200" i="1"/>
          </a:p>
        </p:txBody>
      </p:sp>
      <p:graphicFrame>
        <p:nvGraphicFramePr>
          <p:cNvPr id="5" name="Схема 4"/>
          <p:cNvGraphicFramePr/>
          <p:nvPr/>
        </p:nvGraphicFramePr>
        <p:xfrm>
          <a:off x="0" y="1214422"/>
          <a:ext cx="12188825" cy="5643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mtClean="0"/>
              <a:t>Спасибо за внимание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Финансовые результаты деятельности организации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1600200"/>
          </a:xfrm>
        </p:spPr>
        <p:txBody>
          <a:bodyPr/>
          <a:lstStyle/>
          <a:p>
            <a:pPr algn="ctr">
              <a:buNone/>
            </a:pPr>
            <a:r>
              <a:rPr smtClean="0"/>
              <a:t>Актуальность обусловлена необходимостью постоянного, эффективного и рационального управления финансовыми результатами организации, определяется значительной ролью прибыли в развитии субъектов хозяйствования, а также в покрытии интересов их собственников и персонала. </a:t>
            </a:r>
            <a:endParaRPr i="1" smtClean="0"/>
          </a:p>
        </p:txBody>
      </p:sp>
      <p:sp>
        <p:nvSpPr>
          <p:cNvPr id="4" name="Багетная рамка 3"/>
          <p:cNvSpPr/>
          <p:nvPr/>
        </p:nvSpPr>
        <p:spPr>
          <a:xfrm>
            <a:off x="1308066" y="4214818"/>
            <a:ext cx="4000528" cy="128588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Объект исследования – </a:t>
            </a:r>
            <a:r>
              <a:rPr lang="ru-RU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финансово-хозяйственная</a:t>
            </a:r>
            <a: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деятельность </a:t>
            </a:r>
            <a:b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ПУП «</a:t>
            </a:r>
            <a:r>
              <a:rPr lang="ru-RU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Артезио</a:t>
            </a:r>
            <a:endParaRPr lang="ru-RU" b="1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Багетная рамка 4"/>
          <p:cNvSpPr/>
          <p:nvPr/>
        </p:nvSpPr>
        <p:spPr>
          <a:xfrm>
            <a:off x="5808660" y="4214818"/>
            <a:ext cx="4000528" cy="128588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Предмет исследования – финансовые результаты деятельности </a:t>
            </a:r>
            <a:b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ПУП «</a:t>
            </a:r>
            <a:r>
              <a:rPr lang="ru-RU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Артезио</a:t>
            </a:r>
            <a: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»</a:t>
            </a:r>
            <a:endParaRPr lang="ru-RU" b="1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380" y="0"/>
            <a:ext cx="8686800" cy="1038236"/>
          </a:xfrm>
        </p:spPr>
        <p:txBody>
          <a:bodyPr>
            <a:normAutofit/>
          </a:bodyPr>
          <a:lstStyle/>
          <a:p>
            <a:pPr algn="ctr"/>
            <a:r>
              <a:rPr sz="3600" smtClean="0"/>
              <a:t>Система показателей прибыли, используемая в отечественной практике</a:t>
            </a:r>
            <a:endParaRPr lang="ru-RU" sz="3600" dirty="0"/>
          </a:p>
        </p:txBody>
      </p:sp>
      <p:graphicFrame>
        <p:nvGraphicFramePr>
          <p:cNvPr id="4" name="Схема 3"/>
          <p:cNvGraphicFramePr/>
          <p:nvPr/>
        </p:nvGraphicFramePr>
        <p:xfrm>
          <a:off x="1522380" y="1071546"/>
          <a:ext cx="9429816" cy="5786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8066" y="0"/>
            <a:ext cx="8686801" cy="1066800"/>
          </a:xfrm>
        </p:spPr>
        <p:txBody>
          <a:bodyPr>
            <a:normAutofit fontScale="90000"/>
          </a:bodyPr>
          <a:lstStyle/>
          <a:p>
            <a:pPr algn="ctr"/>
            <a:r>
              <a:rPr i="1" smtClean="0"/>
              <a:t>Анализ основных экономических показателей деятельности ПУП «Артезио» за 2017-2018 гг.</a:t>
            </a:r>
            <a:endParaRPr lang="ru-RU" i="1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0" y="1071550"/>
          <a:ext cx="12188826" cy="6278088"/>
        </p:xfrm>
        <a:graphic>
          <a:graphicData uri="http://schemas.openxmlformats.org/drawingml/2006/table">
            <a:tbl>
              <a:tblPr/>
              <a:tblGrid>
                <a:gridCol w="5734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5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3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5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0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05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Показатель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2017 г.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2018 г.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Абсолютное изменение, +/-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Темп роста, 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 Выручка от реализации продукции (товаров, работ, услуг),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14 048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14 445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397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102,8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2 Себестоимость реализованной продукции (товаров, работ, услуг),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9 985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10 857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872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108,7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3 Управленческие расходы,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2 106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2 307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201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109,5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4 Прибыль (убыток) от реализации продукции, товаров, работ, услуг,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1 957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1 281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-676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65,5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5 Рентабельность продаж, 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13,9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8,9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-5,1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63,7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 Рентабельность реализованных продукции (товаров, работ, услуг), 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19,6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11,8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-7,8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60,2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7 Прибыль (убыток) отчетного года,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1 875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1 261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-614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67,3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8 Чистая прибыль,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1 875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1 261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-614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67,3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9 Среднесписочная численность работников, чел.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93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-6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93,9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0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10 Производительность труда на </a:t>
                      </a:r>
                      <a:br>
                        <a:rPr lang="ru-RU" sz="1600">
                          <a:latin typeface="Times New Roman"/>
                          <a:ea typeface="Times New Roman"/>
                        </a:rPr>
                      </a:br>
                      <a:r>
                        <a:rPr lang="ru-RU" sz="1600">
                          <a:latin typeface="Times New Roman"/>
                          <a:ea typeface="Times New Roman"/>
                        </a:rPr>
                        <a:t>1 работающего,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142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109,5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11 Фонд оплаты труда,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6 733,8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6 717,7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-16,1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99,8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12 Среднемесячная заработная плата,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5 668,2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6 019,4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351,2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106,2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13 Коэффициент текущей ликвидности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3,26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3,75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0,49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115,0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90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14 Коэффициент обеспеченности собственными оборотными средствами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0,69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0,73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0,04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105,8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058" y="0"/>
            <a:ext cx="11501518" cy="1066800"/>
          </a:xfrm>
        </p:spPr>
        <p:txBody>
          <a:bodyPr>
            <a:normAutofit fontScale="90000"/>
          </a:bodyPr>
          <a:lstStyle/>
          <a:p>
            <a:pPr algn="ctr"/>
            <a:r>
              <a:rPr smtClean="0"/>
              <a:t>Хозяйственные операции по формированию финансового результата по текущей деятельности ПУП «Артезио» за 2018 г.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0" y="1050736"/>
          <a:ext cx="12188824" cy="5807264"/>
        </p:xfrm>
        <a:graphic>
          <a:graphicData uri="http://schemas.openxmlformats.org/drawingml/2006/table">
            <a:tbl>
              <a:tblPr/>
              <a:tblGrid>
                <a:gridCol w="7380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2106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Содержание хозяйственной операции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Корреспондирующие счета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Сумма</a:t>
                      </a:r>
                      <a:r>
                        <a:rPr lang="en-US" sz="1800" i="0">
                          <a:latin typeface="Times New Roman"/>
                          <a:ea typeface="Batang"/>
                        </a:rPr>
                        <a:t>, р.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5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дебет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кредит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1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Verdana"/>
                        </a:rPr>
                        <a:t>Закрытие субсчета 90-1 «Выручка от реализации продукции, товаров, работ, услуг» (реформация баланса)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0">
                          <a:latin typeface="Times New Roman"/>
                          <a:ea typeface="Batang"/>
                        </a:rPr>
                        <a:t>9</a:t>
                      </a:r>
                      <a:r>
                        <a:rPr lang="ru-RU" sz="1800" i="0">
                          <a:latin typeface="Times New Roman"/>
                          <a:ea typeface="Batang"/>
                        </a:rPr>
                        <a:t>0-1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0">
                          <a:latin typeface="Times New Roman"/>
                          <a:ea typeface="Batang"/>
                        </a:rPr>
                        <a:t>90</a:t>
                      </a:r>
                      <a:r>
                        <a:rPr lang="ru-RU" sz="1800" i="0">
                          <a:latin typeface="Times New Roman"/>
                          <a:ea typeface="Batang"/>
                        </a:rPr>
                        <a:t>-</a:t>
                      </a:r>
                      <a:r>
                        <a:rPr lang="en-US" sz="1800" i="0">
                          <a:latin typeface="Times New Roman"/>
                          <a:ea typeface="Batang"/>
                        </a:rPr>
                        <a:t>1</a:t>
                      </a:r>
                      <a:r>
                        <a:rPr lang="ru-RU" sz="1800" i="0">
                          <a:latin typeface="Times New Roman"/>
                          <a:ea typeface="Batang"/>
                        </a:rPr>
                        <a:t>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14 444 960,78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1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Verdana"/>
                        </a:rPr>
                        <a:t>Закрытие субсчета 90-4 «Себестоимость реализованной продукции, товаров, работ, услуг» (реформация баланса)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90-4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10 856 593,45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31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Verdana"/>
                        </a:rPr>
                        <a:t>Закрытие субсчета 90-5 «Управленческие расходы» (реформация баланса)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90-5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2 307 398,78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31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Verdana"/>
                        </a:rPr>
                        <a:t>Закрытие субсчета 90-7 «Прочие доходы по текущей деятельности» (реформация баланса)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90-7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14 259 344,03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31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Verdana"/>
                        </a:rPr>
                        <a:t>Закрытие субсчета 90-10 «Прочие расходы по текущей деятельности» (реформация баланса)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90-10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14 393 294,82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21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Убыток по текущей деятельности, сформированный в течение года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3 209 050,97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21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Прибыль по текущей деятельности, сформированная в течение года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4 356 068,73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53340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1800" smtClean="0"/>
              <a:t>Хозяйственные операции по формированию финансового результата по счету 90 ПУП «Артезио» за 2018 г.</a:t>
            </a:r>
            <a:endParaRPr lang="ru-RU" sz="18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3" y="776610"/>
          <a:ext cx="12188822" cy="6081392"/>
        </p:xfrm>
        <a:graphic>
          <a:graphicData uri="http://schemas.openxmlformats.org/drawingml/2006/table">
            <a:tbl>
              <a:tblPr/>
              <a:tblGrid>
                <a:gridCol w="809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3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577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Batang"/>
                        </a:rPr>
                        <a:t>Содержание хозяйственной операции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Корреспондирующие счета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Сумма</a:t>
                      </a:r>
                      <a:r>
                        <a:rPr lang="en-US" sz="1400" i="0">
                          <a:latin typeface="Times New Roman"/>
                          <a:ea typeface="Batang"/>
                        </a:rPr>
                        <a:t>, р.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57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дебет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кредит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5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Выручка от реализации услуг ПУП «Артезио».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62-11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90-1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14 444 960,78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5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списание фактической себестоимости реализованных услуг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90-4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20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10 856 593,45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расходы на аренду, </a:t>
                      </a:r>
                      <a:r>
                        <a:rPr lang="ru-RU" sz="1400" i="0" dirty="0" err="1">
                          <a:latin typeface="Times New Roman"/>
                          <a:ea typeface="Verdana"/>
                        </a:rPr>
                        <a:t>электро</a:t>
                      </a: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- и </a:t>
                      </a:r>
                      <a:r>
                        <a:rPr lang="ru-RU" sz="1400" i="0" dirty="0" err="1">
                          <a:latin typeface="Times New Roman"/>
                          <a:ea typeface="Verdana"/>
                        </a:rPr>
                        <a:t>теплоэнергию</a:t>
                      </a: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, услуги связи и доступа в сеть Интернет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90-5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26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2 307 398,78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5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перечисление рублевого эквивалента за проданную валюту 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Batang"/>
                        </a:rPr>
                        <a:t>51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90-7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13 308 682,68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5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зачисление валюты по курсу конверсии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52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90-7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950 000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68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удержания из заработной платы работников предприятия за трудовые книжки, за выданные путевки в оздоровительный лагерь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Batang"/>
                        </a:rPr>
                        <a:t>73-3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90-7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661,35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68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амортизационные отчислении основных средств и нематериальных активов непроизводственного назначения (велопарковка, мебель)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90-10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Batang"/>
                        </a:rPr>
                        <a:t>02-1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51,18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60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расходы непроизводственного назначения (для работников): туалетная бумага, бумажные салфетки и полотенца, жидкое мыло, бытовые губки, одноразовая посуда, продукты и прочие материальные расходы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90-10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10-6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88 373,19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5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расходы непроизводственного назначения (для работников): напольный тренажер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90-10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10-9-1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156,5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5562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расходы непроизводственного назначения: держатели для стаканов, подушки для сидения, водонагреватель, гирлянда новогодняя, елочные украшения, ель искусственная, зеркало напольное и прочее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90-10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10-9-2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1557,2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5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конверсия валюты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90-10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52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958 418,44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5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продажа валюты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90-10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57-3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13 324 073,94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860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400" i="0">
                          <a:latin typeface="Times New Roman"/>
                          <a:ea typeface="Verdana"/>
                        </a:rPr>
                        <a:t>аренда площадки под велопарковку, аренда игрового зала для занятия футболом, услуги почты, расходы на электроэнергию для кофемашины, услуги вакцинации, расходы по уборке прилегающей территории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90-10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>
                          <a:latin typeface="Times New Roman"/>
                          <a:ea typeface="Batang"/>
                        </a:rPr>
                        <a:t>60-1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4 930,20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510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Verdana"/>
                        </a:rPr>
                        <a:t>Закрытие субсчета 90-1 «Выручка от реализации продукции, товаров, работ, услуг» (реформация баланса)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i="0">
                          <a:latin typeface="Times New Roman"/>
                          <a:ea typeface="Batang"/>
                        </a:rPr>
                        <a:t>9</a:t>
                      </a:r>
                      <a:r>
                        <a:rPr lang="ru-RU" sz="1400" i="0">
                          <a:latin typeface="Times New Roman"/>
                          <a:ea typeface="Batang"/>
                        </a:rPr>
                        <a:t>0-1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i="0">
                          <a:latin typeface="Times New Roman"/>
                          <a:ea typeface="Batang"/>
                        </a:rPr>
                        <a:t>90</a:t>
                      </a:r>
                      <a:r>
                        <a:rPr lang="ru-RU" sz="1400" i="0">
                          <a:latin typeface="Times New Roman"/>
                          <a:ea typeface="Batang"/>
                        </a:rPr>
                        <a:t>-</a:t>
                      </a:r>
                      <a:r>
                        <a:rPr lang="en-US" sz="1400" i="0">
                          <a:latin typeface="Times New Roman"/>
                          <a:ea typeface="Batang"/>
                        </a:rPr>
                        <a:t>1</a:t>
                      </a:r>
                      <a:r>
                        <a:rPr lang="ru-RU" sz="1400" i="0">
                          <a:latin typeface="Times New Roman"/>
                          <a:ea typeface="Batang"/>
                        </a:rPr>
                        <a:t>1</a:t>
                      </a:r>
                      <a:endParaRPr lang="ru-RU" sz="1400" i="1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0" dirty="0">
                          <a:latin typeface="Times New Roman"/>
                          <a:ea typeface="Batang"/>
                        </a:rPr>
                        <a:t>14 444 960,78</a:t>
                      </a:r>
                      <a:endParaRPr lang="ru-RU" sz="1400" i="1" dirty="0">
                        <a:latin typeface="Times New Roman"/>
                        <a:ea typeface="Calibri"/>
                      </a:endParaRPr>
                    </a:p>
                  </a:txBody>
                  <a:tcPr marL="3186" marR="31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6496" y="0"/>
            <a:ext cx="11501518" cy="1066800"/>
          </a:xfrm>
        </p:spPr>
        <p:txBody>
          <a:bodyPr>
            <a:noAutofit/>
          </a:bodyPr>
          <a:lstStyle/>
          <a:p>
            <a:pPr algn="ctr"/>
            <a:r>
              <a:rPr sz="2800" smtClean="0"/>
              <a:t>Хозяйственные операции по формированию финансового результата по финансовой и инвестиционной деятельности  по счету 91 ПУП «Артезио» за 2018 г.</a:t>
            </a:r>
            <a:endParaRPr sz="2800" i="1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0" y="642918"/>
          <a:ext cx="12188823" cy="6215076"/>
        </p:xfrm>
        <a:graphic>
          <a:graphicData uri="http://schemas.openxmlformats.org/drawingml/2006/table">
            <a:tbl>
              <a:tblPr/>
              <a:tblGrid>
                <a:gridCol w="8380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6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68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 dirty="0">
                          <a:latin typeface="Times New Roman"/>
                          <a:ea typeface="Batang"/>
                        </a:rPr>
                        <a:t>Содержание хозяйственной операции</a:t>
                      </a:r>
                      <a:endParaRPr lang="ru-RU" sz="1600" i="1" dirty="0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Корреспондирующие счета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Сумма</a:t>
                      </a:r>
                      <a:r>
                        <a:rPr lang="en-US" sz="1600" i="0">
                          <a:latin typeface="Times New Roman"/>
                          <a:ea typeface="Batang"/>
                        </a:rPr>
                        <a:t>, р.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9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дебет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кредит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547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приход от разукомплектации основных средств (без монитора)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01-1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893,92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547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приход от разукомплектации основных средств (монитор)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01-1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10-9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400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547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курсовые разницы от переоценки валюты на счетах в банке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52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159712,4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600" i="0" dirty="0">
                          <a:latin typeface="Times New Roman"/>
                          <a:ea typeface="Verdana"/>
                        </a:rPr>
                        <a:t>курсовые разницы от переоценки валюты в расчетах с покупателями</a:t>
                      </a:r>
                      <a:endParaRPr lang="ru-RU" sz="1600" i="1" dirty="0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62-11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299562,77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547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курсовые разницы от переоценки валюты в расчетах по краткосрочным займам в валюте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66-22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55771,00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1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547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курсовые разницы от переоценки валюты в расчетах по процентам по краткосрочным кредитам и займам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66-33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564,24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547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возврат ошибочно перечисленных дивидендов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75-2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89,97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547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начисление процентов банка по остаткам на расчетном счете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76-7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10,54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5499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списание остаточной стоимости разукомплектованных основных средств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91-4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01-1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903,92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6134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курсовые разницы от переоценки валюты на счетах в банке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91-4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52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134842,58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547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курсовые разницы от переоценки валюты в расчетах с покупателями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91-4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62,11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196195,72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547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курсовые разницы от переоценки валюты в расчетах по краткосрочным займам в валюте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91-4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66-22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48812,6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051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5470" algn="l"/>
                        </a:tabLs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курсовые разницы от переоценки валюты в расчетах по процентам по краткосрочным кредитам и займам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91-4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66-33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22688,82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Verdana"/>
                        </a:rPr>
                        <a:t>Закрытие субсчета 91-1 «Прочие доходы» (реформация баланса)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0">
                          <a:latin typeface="Times New Roman"/>
                          <a:ea typeface="Batang"/>
                        </a:rPr>
                        <a:t>9</a:t>
                      </a:r>
                      <a:r>
                        <a:rPr lang="ru-RU" sz="1600" i="0">
                          <a:latin typeface="Times New Roman"/>
                          <a:ea typeface="Batang"/>
                        </a:rPr>
                        <a:t>1-5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i="0">
                          <a:latin typeface="Times New Roman"/>
                          <a:ea typeface="Batang"/>
                        </a:rPr>
                        <a:t>9</a:t>
                      </a:r>
                      <a:r>
                        <a:rPr lang="ru-RU" sz="1600" i="0">
                          <a:latin typeface="Times New Roman"/>
                          <a:ea typeface="Batang"/>
                        </a:rPr>
                        <a:t>1-1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517 004,84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Закрытие субсчета 91-4 «Прочие расходы» (реформация баланса)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91-5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91-4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403 443,64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Прибыль от прочих доходов и расходов, сформированная в течение года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91-5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244 592,76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 dirty="0">
                          <a:latin typeface="Times New Roman"/>
                          <a:ea typeface="Batang"/>
                        </a:rPr>
                        <a:t>Убыток от прочих доходов и расходов, сформированный в течение года</a:t>
                      </a:r>
                      <a:endParaRPr lang="ru-RU" sz="1600" i="1" dirty="0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>
                          <a:latin typeface="Times New Roman"/>
                          <a:ea typeface="Batang"/>
                        </a:rPr>
                        <a:t>91-5</a:t>
                      </a:r>
                      <a:endParaRPr lang="ru-RU" sz="1600" i="1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i="0" dirty="0">
                          <a:latin typeface="Times New Roman"/>
                          <a:ea typeface="Batang"/>
                        </a:rPr>
                        <a:t>131 031,58</a:t>
                      </a:r>
                      <a:endParaRPr lang="ru-RU" sz="1600" i="1" dirty="0">
                        <a:latin typeface="Times New Roman"/>
                        <a:ea typeface="Calibri"/>
                      </a:endParaRPr>
                    </a:p>
                  </a:txBody>
                  <a:tcPr marL="3595" marR="35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205" y="0"/>
            <a:ext cx="11458620" cy="1066800"/>
          </a:xfrm>
        </p:spPr>
        <p:txBody>
          <a:bodyPr>
            <a:normAutofit fontScale="90000"/>
          </a:bodyPr>
          <a:lstStyle/>
          <a:p>
            <a:pPr algn="ctr"/>
            <a:r>
              <a:rPr smtClean="0"/>
              <a:t>Хозяйственные операции по формированию финансового результата по счету 99 ПУП «Артезио» за 2018 г. 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" y="1098042"/>
          <a:ext cx="12188824" cy="5759958"/>
        </p:xfrm>
        <a:graphic>
          <a:graphicData uri="http://schemas.openxmlformats.org/drawingml/2006/table">
            <a:tbl>
              <a:tblPr/>
              <a:tblGrid>
                <a:gridCol w="653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6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26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Содержание хозяйственной операции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Корреспондирующие счета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Сумма</a:t>
                      </a:r>
                      <a:r>
                        <a:rPr lang="en-US" sz="1800" i="0">
                          <a:latin typeface="Times New Roman"/>
                          <a:ea typeface="Batang"/>
                        </a:rPr>
                        <a:t>, р.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2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дебет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кредит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Прибыль по текущей деятельности, сформированная в течение года (заключительные обороты)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4 356 068,73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Убыток по текущей деятельности, сформированный в течение года (заключительные обороты)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3 209 050,97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Прибыль от прочих доходов и расходов, сформированная в течение года (заключительные обороты)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91-5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244 592,76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Убыток от прочих доходов и расходов, сформированный в течение года (заключительные обороты)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91-5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131 031,58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Начисление налога на прибыль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99-2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99-2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68-3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0,95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Прибыль, подлежащая распределению (заключительная обороты)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84-1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1 260 578,01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121888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1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Хозяйственные операции по формированию нераспределенной прибыли ПУП «</a:t>
            </a:r>
            <a:r>
              <a:rPr kumimoji="0" lang="ru-RU" sz="2800" b="1" i="1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Артезио</a:t>
            </a:r>
            <a:r>
              <a:rPr kumimoji="0" lang="ru-RU" sz="2800" b="1" i="1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» за 2018 г.</a:t>
            </a:r>
            <a:endParaRPr kumimoji="0" lang="ru-RU" sz="2800" b="1" i="1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0" y="1214422"/>
          <a:ext cx="12188825" cy="5730089"/>
        </p:xfrm>
        <a:graphic>
          <a:graphicData uri="http://schemas.openxmlformats.org/drawingml/2006/table">
            <a:tbl>
              <a:tblPr/>
              <a:tblGrid>
                <a:gridCol w="7165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2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9713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Содержание хозяйственных операций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Корреспондирующие счета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Сумма, р.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4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дебет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кредит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5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latin typeface="Times New Roman"/>
                          <a:ea typeface="Calibri"/>
                          <a:cs typeface="Arial"/>
                        </a:rPr>
                        <a:t>Сторно</a:t>
                      </a: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 излишне начисленной суммы амортизационных отчислений основных средств прошлого периода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84-1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02-1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6,84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2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Исправление ошибок прошлых лет (не учтены общехозяйственные расходы)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84-1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60-2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27,95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2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latin typeface="Times New Roman"/>
                          <a:ea typeface="Calibri"/>
                          <a:cs typeface="Arial"/>
                        </a:rPr>
                        <a:t>Доначислен</a:t>
                      </a: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 подоходный налог прошлого периода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84-1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68-4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14,86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0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Доначислены отчисления в Фонд социальной защиты населения прошлого периода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84-1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69-1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1 673,93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1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Исправление ошибок прошлых лет (не учтены командировочные расходы)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84-1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71-1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18,25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25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Доначислены взносы на обязательное государственное социальное страхование прошлого периода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84-1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76-8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58,91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50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Учтена сумма дооценки выбывшего объекта основных средств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83-10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84-1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0,57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25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Прибыль, подлежащая распределению (заключительная запись при реформации баланса)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84-1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1 260 578,01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Деловая контрастная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963E73-FDB1-44AE-BA76-746BBD659F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9150CD3-A6AC-414D-9560-715EC9E31B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B73376-B181-4668-84FF-A62668D48FE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1507</Words>
  <Application>Microsoft Office PowerPoint</Application>
  <PresentationFormat>Custom</PresentationFormat>
  <Paragraphs>385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Batang</vt:lpstr>
      <vt:lpstr>Calibri</vt:lpstr>
      <vt:lpstr>Courier New</vt:lpstr>
      <vt:lpstr>Franklin Gothic Medium</vt:lpstr>
      <vt:lpstr>Times New Roman</vt:lpstr>
      <vt:lpstr>Verdana</vt:lpstr>
      <vt:lpstr>Деловая контрастная 16x9</vt:lpstr>
      <vt:lpstr>Учет и анализ финансовых результатов деятельности организации</vt:lpstr>
      <vt:lpstr>Финансовые результаты деятельности организации</vt:lpstr>
      <vt:lpstr>Система показателей прибыли, используемая в отечественной практике</vt:lpstr>
      <vt:lpstr>Анализ основных экономических показателей деятельности ПУП «Артезио» за 2017-2018 гг.</vt:lpstr>
      <vt:lpstr>Хозяйственные операции по формированию финансового результата по текущей деятельности ПУП «Артезио» за 2018 г.</vt:lpstr>
      <vt:lpstr>Хозяйственные операции по формированию финансового результата по счету 90 ПУП «Артезио» за 2018 г.</vt:lpstr>
      <vt:lpstr>Хозяйственные операции по формированию финансового результата по финансовой и инвестиционной деятельности  по счету 91 ПУП «Артезио» за 2018 г.</vt:lpstr>
      <vt:lpstr>Хозяйственные операции по формированию финансового результата по счету 99 ПУП «Артезио» за 2018 г. </vt:lpstr>
      <vt:lpstr>PowerPoint Presentation</vt:lpstr>
      <vt:lpstr>Динамика прибыли (убытка)  ПУП «Артезио» за 2017-2018 гг.</vt:lpstr>
      <vt:lpstr> Динамика структуры прибыли до налогообложения  ПУП «Артезио» за 2017-2018 гг.</vt:lpstr>
      <vt:lpstr> Состав влияния факторов на прибыль (убыток) от реализации ПУП «Артезио» за 2017-2018 гг.</vt:lpstr>
      <vt:lpstr> Анализ чистой прибыли ПУП «Артезио» за  2017-2018 гг..</vt:lpstr>
      <vt:lpstr> Динамика показателей рентабельности ПУП «Артезио», базирующихся на затратном подходе, за 2017-2018 гг.</vt:lpstr>
      <vt:lpstr>Динамика показателей рентабельности ПУП «Артезио», базирующихся на ресурсном подходе, за 2017-2018 гг.</vt:lpstr>
      <vt:lpstr>Динамика показателей рентабельности ПУП «Артезио», базирующихся на доходном подходе, за 2017-2018 гг.</vt:lpstr>
      <vt:lpstr>Мероприятия по увеличению прибыли организации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Макет заголовка</dc:title>
  <dc:creator>NotePad.by</dc:creator>
  <cp:lastModifiedBy>Vladislav Balkarov</cp:lastModifiedBy>
  <cp:revision>7</cp:revision>
  <dcterms:created xsi:type="dcterms:W3CDTF">2013-04-05T19:55:11Z</dcterms:created>
  <dcterms:modified xsi:type="dcterms:W3CDTF">2019-06-19T10:41:30Z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