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roid Sans Fallback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Seventh Outline LevelClick to edit Master text styles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Arial"/>
                <a:ea typeface="Droid Sans Fallback"/>
              </a:rPr>
              <a:t>Second level</a:t>
            </a:r>
            <a:endParaRPr/>
          </a:p>
          <a:p>
            <a:r>
              <a:rPr lang="en-IN" sz="2400">
                <a:solidFill>
                  <a:srgbClr val="000000"/>
                </a:solidFill>
                <a:latin typeface="Arial"/>
                <a:ea typeface="Droid Sans Fallback"/>
              </a:rPr>
              <a:t>Third level</a:t>
            </a:r>
            <a:endParaRPr/>
          </a:p>
          <a:p>
            <a:r>
              <a:rPr lang="en-IN" sz="2000">
                <a:solidFill>
                  <a:srgbClr val="000000"/>
                </a:solidFill>
                <a:latin typeface="Arial"/>
                <a:ea typeface="Droid Sans Fallback"/>
              </a:rPr>
              <a:t>Fourth level</a:t>
            </a:r>
            <a:endParaRPr/>
          </a:p>
          <a:p>
            <a:r>
              <a:rPr lang="en-IN" sz="2000">
                <a:solidFill>
                  <a:srgbClr val="000000"/>
                </a:solidFill>
                <a:latin typeface="Arial"/>
                <a:ea typeface="Droid Sans Fallback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0"/>
            <a:ext cx="10080360" cy="7559280"/>
          </a:xfrm>
          <a:prstGeom prst="rect">
            <a:avLst/>
          </a:prstGeom>
        </p:spPr>
        <p:txBody>
          <a:bodyPr lIns="0" rIns="0" tIns="19440" bIns="0" anchor="ctr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4400">
                <a:solidFill>
                  <a:srgbClr val="ff0000"/>
                </a:solidFill>
                <a:latin typeface="Arial"/>
                <a:ea typeface="Droid Sans Fallback"/>
              </a:rPr>
              <a:t>    </a:t>
            </a:r>
            <a:r>
              <a:rPr b="1" lang="en-IN" sz="4400">
                <a:solidFill>
                  <a:srgbClr val="ff0000"/>
                </a:solidFill>
                <a:latin typeface="Arial"/>
                <a:ea typeface="Droid Sans Fallback"/>
              </a:rPr>
              <a:t>Variable Arguments List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0"/>
            <a:ext cx="10080360" cy="164592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sprintf()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0" y="1646280"/>
            <a:ext cx="10080360" cy="5913000"/>
          </a:xfrm>
          <a:prstGeom prst="rect">
            <a:avLst/>
          </a:prstGeom>
        </p:spPr>
        <p:txBody>
          <a:bodyPr lIns="0" rIns="0" tIns="212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int sprintf(const char *str,const char *format,...);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it will take the integer values and store them in array.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Return value: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Success</a:t>
            </a: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 :</a:t>
            </a:r>
            <a:r>
              <a:rPr b="1" lang="en-IN" sz="2200">
                <a:solidFill>
                  <a:srgbClr val="0000ff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ff3333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sprintf will not print character on success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Failure</a:t>
            </a:r>
            <a:r>
              <a:rPr b="1" lang="en-IN" sz="2200">
                <a:solidFill>
                  <a:srgbClr val="ff3333"/>
                </a:solidFill>
                <a:latin typeface="Arial"/>
                <a:ea typeface="Droid Sans Fallback"/>
              </a:rPr>
              <a:t>     : 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Negative value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0"/>
            <a:ext cx="10080360" cy="164592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scanf()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0" y="1646280"/>
            <a:ext cx="10080360" cy="5913000"/>
          </a:xfrm>
          <a:prstGeom prst="rect">
            <a:avLst/>
          </a:prstGeom>
        </p:spPr>
        <p:txBody>
          <a:bodyPr lIns="0" rIns="0" tIns="212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int scanf(const char *format,...);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The  scanf()  family  of  functions  scans input according to format.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Return value: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Success</a:t>
            </a: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 : </a:t>
            </a:r>
            <a:r>
              <a:rPr b="1" lang="en-IN" sz="2200">
                <a:solidFill>
                  <a:srgbClr val="ff3333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scanf() returns the no fo input items successfully matched and assigned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0" y="0"/>
            <a:ext cx="10080360" cy="164592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Introduction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0" y="1646280"/>
            <a:ext cx="10080360" cy="5913000"/>
          </a:xfrm>
          <a:prstGeom prst="rect">
            <a:avLst/>
          </a:prstGeom>
        </p:spPr>
        <p:txBody>
          <a:bodyPr lIns="0" rIns="0" tIns="19440" bIns="0" anchor="ctr"/>
          <a:p>
            <a:pPr>
              <a:lnSpc>
                <a:spcPct val="93000"/>
              </a:lnSpc>
            </a:pPr>
            <a:endParaRPr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A function which takes a variable number or type of arguments in called variable arguments lists.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Variable arguments lists are declared using a partial parameter list followed by the ellipsis notation.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A variable arguments lists is invoked simply by specifying the desired number of arguments in the function call.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 lvl="4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Eg: average(1,4,5,-2)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0"/>
            <a:ext cx="10080360" cy="164592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Variable Argument Lists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0" y="1646280"/>
            <a:ext cx="10080360" cy="5913000"/>
          </a:xfrm>
          <a:prstGeom prst="rect">
            <a:avLst/>
          </a:prstGeom>
        </p:spPr>
        <p:txBody>
          <a:bodyPr lIns="0" rIns="0" tIns="19440" bIns="0" anchor="ctr"/>
          <a:p>
            <a:pPr lvl="2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Most common variable argument functions are,  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int printf(const char*,format,...);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int scanf(const char*,format,...); 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                                      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 lvl="2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Parameters include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 lvl="3">
              <a:lnSpc>
                <a:spcPct val="93000"/>
              </a:lnSpc>
              <a:buSzPct val="45000"/>
              <a:buFont typeface="Wingdings" charset="2"/>
              <a:buChar char="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One named argument usually a format string.</a:t>
            </a:r>
            <a:endParaRPr/>
          </a:p>
          <a:p>
            <a:pPr lvl="3">
              <a:lnSpc>
                <a:spcPct val="93000"/>
              </a:lnSpc>
              <a:buSzPct val="45000"/>
              <a:buFont typeface="Wingdings" charset="2"/>
              <a:buChar char="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Ellipsis indicating the function may take any number of arguments and their types.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0"/>
            <a:ext cx="10080360" cy="155376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Creating a Variable argument List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0" y="1554120"/>
            <a:ext cx="10080360" cy="6005160"/>
          </a:xfrm>
          <a:prstGeom prst="rect">
            <a:avLst/>
          </a:prstGeom>
        </p:spPr>
        <p:txBody>
          <a:bodyPr lIns="0" rIns="0" tIns="19440" bIns="0"/>
          <a:p>
            <a:endParaRPr/>
          </a:p>
          <a:p>
            <a:endParaRPr/>
          </a:p>
          <a:p>
            <a:pPr lvl="3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400">
                <a:solidFill>
                  <a:srgbClr val="000000"/>
                </a:solidFill>
                <a:latin typeface="Arial"/>
                <a:ea typeface="Droid Sans Fallback"/>
              </a:rPr>
              <a:t>User standard header stdarg.h</a:t>
            </a:r>
            <a:endParaRPr/>
          </a:p>
          <a:p>
            <a:pPr lvl="3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400">
                <a:solidFill>
                  <a:srgbClr val="000000"/>
                </a:solidFill>
                <a:latin typeface="Arial"/>
                <a:ea typeface="Droid Sans Fallback"/>
              </a:rPr>
              <a:t>4 macros(not prototypes)needed from this header file.</a:t>
            </a:r>
            <a:endParaRPr/>
          </a:p>
          <a:p>
            <a:endParaRPr/>
          </a:p>
          <a:p>
            <a:pPr lvl="4">
              <a:lnSpc>
                <a:spcPct val="93000"/>
              </a:lnSpc>
              <a:buFont typeface="StarSymbol"/>
              <a:buAutoNum type="arabicParenR"/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va_start()</a:t>
            </a:r>
            <a:endParaRPr/>
          </a:p>
          <a:p>
            <a:pPr lvl="4">
              <a:lnSpc>
                <a:spcPct val="93000"/>
              </a:lnSpc>
              <a:buFont typeface="StarSymbol"/>
              <a:buAutoNum type="arabicParenR"/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va_arg()</a:t>
            </a:r>
            <a:endParaRPr/>
          </a:p>
          <a:p>
            <a:pPr lvl="4">
              <a:lnSpc>
                <a:spcPct val="93000"/>
              </a:lnSpc>
              <a:buFont typeface="StarSymbol"/>
              <a:buAutoNum type="arabicParenR"/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va_end()</a:t>
            </a:r>
            <a:endParaRPr/>
          </a:p>
          <a:p>
            <a:pPr lvl="4">
              <a:lnSpc>
                <a:spcPct val="93000"/>
              </a:lnSpc>
              <a:buFont typeface="StarSymbol"/>
              <a:buAutoNum type="arabicParenR"/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va_list()</a:t>
            </a:r>
            <a:endParaRPr/>
          </a:p>
          <a:p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0" y="0"/>
            <a:ext cx="10080360" cy="155376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>
                <a:solidFill>
                  <a:srgbClr val="ff0000"/>
                </a:solidFill>
                <a:latin typeface="Arial"/>
                <a:ea typeface="Droid Sans Fallback"/>
              </a:rPr>
              <a:t>va_arg()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0" y="1554120"/>
            <a:ext cx="10080360" cy="6005160"/>
          </a:xfrm>
          <a:prstGeom prst="rect">
            <a:avLst/>
          </a:prstGeom>
        </p:spPr>
        <p:txBody>
          <a:bodyPr lIns="0" rIns="0" tIns="194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type va_arg(va_list ap, type);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</a:t>
            </a:r>
            <a:r>
              <a:rPr b="1" lang="en-IN" sz="2200" u="sng">
                <a:solidFill>
                  <a:srgbClr val="ff0000"/>
                </a:solidFill>
                <a:latin typeface="Arial"/>
                <a:ea typeface="Droid Sans Fallback"/>
              </a:rPr>
              <a:t>:</a:t>
            </a:r>
            <a:endParaRPr/>
          </a:p>
          <a:p>
            <a:pPr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Each call to the va_arg() modifiers ap so that the next call returns the next arg.</a:t>
            </a:r>
            <a:endParaRPr/>
          </a:p>
          <a:p>
            <a:pPr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The first use of va_arg() macro after that of the va_start() macro returns the arg. After last successive invocations returns the values of the remaining arg.</a:t>
            </a:r>
            <a:endParaRPr/>
          </a:p>
          <a:p>
            <a:pPr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To design the variable no of arg functions we should follow some rules</a:t>
            </a:r>
            <a:endParaRPr/>
          </a:p>
          <a:p>
            <a:pPr lvl="2">
              <a:lnSpc>
                <a:spcPct val="93000"/>
              </a:lnSpc>
              <a:buSzPct val="45000"/>
              <a:buFont typeface="Wingdings" charset="2"/>
              <a:buChar char="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count method</a:t>
            </a:r>
            <a:endParaRPr/>
          </a:p>
          <a:p>
            <a:pPr lvl="2">
              <a:lnSpc>
                <a:spcPct val="93000"/>
              </a:lnSpc>
              <a:buSzPct val="45000"/>
              <a:buFont typeface="Wingdings" charset="2"/>
              <a:buChar char="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null at the end of variable arg list.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0"/>
            <a:ext cx="10080360" cy="155376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>
                <a:solidFill>
                  <a:srgbClr val="ff0000"/>
                </a:solidFill>
                <a:latin typeface="Arial"/>
                <a:ea typeface="Droid Sans Fallback"/>
              </a:rPr>
              <a:t>va_start()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0" y="1554120"/>
            <a:ext cx="10080360" cy="6005160"/>
          </a:xfrm>
          <a:prstGeom prst="rect">
            <a:avLst/>
          </a:prstGeom>
        </p:spPr>
        <p:txBody>
          <a:bodyPr lIns="0" rIns="0" tIns="194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va_start(va_list ap,last);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Description:</a:t>
            </a:r>
            <a:endParaRPr/>
          </a:p>
          <a:p>
            <a:pPr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The  va_start() macro initializes ap for subsequent use by va_arg() and    va_end(), and must be called first.</a:t>
            </a:r>
            <a:endParaRPr/>
          </a:p>
          <a:p>
            <a:pPr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The argument last is the name of the last argument before the  variable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 argument list, that is, the last argument of which the calling function        knows the type.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0"/>
            <a:ext cx="10080360" cy="155376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>
                <a:solidFill>
                  <a:srgbClr val="ff0000"/>
                </a:solidFill>
                <a:latin typeface="Arial"/>
                <a:ea typeface="Droid Sans Fallback"/>
              </a:rPr>
              <a:t>va_end()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0" y="1554120"/>
            <a:ext cx="10080360" cy="6005160"/>
          </a:xfrm>
          <a:prstGeom prst="rect">
            <a:avLst/>
          </a:prstGeom>
        </p:spPr>
        <p:txBody>
          <a:bodyPr lIns="0" rIns="0" tIns="194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void va_end(va_list ap);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Description:</a:t>
            </a:r>
            <a:endParaRPr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Each invocation of va_start() must be matched by a corresponding  invocation of va_end() in the same function.</a:t>
            </a:r>
            <a:endParaRPr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"/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After the call va_end(ap) the variable ap is undefined.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Multiple traversals of the list, each bracketed by va_start()                   and va_end() are possible.  va_end() may be a macro or a function.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0"/>
            <a:ext cx="10080360" cy="164592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printf()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0" y="1646280"/>
            <a:ext cx="10080360" cy="5913000"/>
          </a:xfrm>
          <a:prstGeom prst="rect">
            <a:avLst/>
          </a:prstGeom>
        </p:spPr>
        <p:txBody>
          <a:bodyPr lIns="0" rIns="0" tIns="212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int printf(const char *format,...);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As the prototype of printf suggest that char*, it requires address.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Return value: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Success</a:t>
            </a: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 :</a:t>
            </a:r>
            <a:r>
              <a:rPr b="1" lang="en-IN" sz="2200">
                <a:solidFill>
                  <a:srgbClr val="0000ff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ff3333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Return value of printf is integer and it returns the no of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  printable characters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0" y="0"/>
            <a:ext cx="10080360" cy="164592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93000"/>
              </a:lnSpc>
            </a:pPr>
            <a:r>
              <a:rPr b="1" lang="en-IN" sz="4400" u="sng">
                <a:solidFill>
                  <a:srgbClr val="ff0000"/>
                </a:solidFill>
                <a:latin typeface="Arial"/>
                <a:ea typeface="Droid Sans Fallback"/>
              </a:rPr>
              <a:t>scanf()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0" y="1646280"/>
            <a:ext cx="10080360" cy="5913000"/>
          </a:xfrm>
          <a:prstGeom prst="rect">
            <a:avLst/>
          </a:prstGeom>
        </p:spPr>
        <p:txBody>
          <a:bodyPr lIns="0" rIns="0" tIns="21240" bIns="0"/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Prototype:</a:t>
            </a:r>
            <a:endParaRPr/>
          </a:p>
          <a:p>
            <a:pPr>
              <a:lnSpc>
                <a:spcPct val="93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int scanf(const char *format,...);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Description: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The  scanf()  family  of  functions  scans input according to format.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 u="sng">
                <a:solidFill>
                  <a:srgbClr val="ff0000"/>
                </a:solidFill>
                <a:latin typeface="Arial"/>
                <a:ea typeface="Droid Sans Fallback"/>
              </a:rPr>
              <a:t>Return value:</a:t>
            </a:r>
            <a:endParaRPr/>
          </a:p>
          <a:p>
            <a:pPr>
              <a:lnSpc>
                <a:spcPct val="93000"/>
              </a:lnSpc>
            </a:pPr>
            <a:r>
              <a:rPr b="1" lang="en-IN" sz="2400">
                <a:solidFill>
                  <a:srgbClr val="ff0000"/>
                </a:solidFill>
                <a:latin typeface="Arial"/>
                <a:ea typeface="Droid Sans Fallback"/>
              </a:rPr>
              <a:t>Success</a:t>
            </a:r>
            <a:r>
              <a:rPr b="1" lang="en-IN" sz="2200">
                <a:solidFill>
                  <a:srgbClr val="ff0000"/>
                </a:solidFill>
                <a:latin typeface="Arial"/>
                <a:ea typeface="Droid Sans Fallback"/>
              </a:rPr>
              <a:t> : </a:t>
            </a:r>
            <a:r>
              <a:rPr b="1" lang="en-IN" sz="2200">
                <a:solidFill>
                  <a:srgbClr val="ff3333"/>
                </a:solidFill>
                <a:latin typeface="Arial"/>
                <a:ea typeface="Droid Sans Fallback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Arial"/>
                <a:ea typeface="Droid Sans Fallback"/>
              </a:rPr>
              <a:t>scanf() returns the no fo input items successfully matched and assigned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