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360000" y="1008000"/>
            <a:ext cx="7841880" cy="39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2"/>
          <p:cNvSpPr/>
          <p:nvPr/>
        </p:nvSpPr>
        <p:spPr>
          <a:xfrm>
            <a:off x="3024000" y="263520"/>
            <a:ext cx="3996720" cy="45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3000"/>
              </a:lnSpc>
            </a:pPr>
            <a:r>
              <a:rPr b="1" lang="en-US" sz="3200" spc="-1" strike="noStrike">
                <a:solidFill>
                  <a:srgbClr val="ff3333"/>
                </a:solidFill>
                <a:latin typeface="Arial"/>
                <a:ea typeface="Droid Sans Fallback"/>
              </a:rPr>
              <a:t>Recursion Function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432000" y="1538640"/>
            <a:ext cx="9227160" cy="68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4"/>
          <p:cNvSpPr/>
          <p:nvPr/>
        </p:nvSpPr>
        <p:spPr>
          <a:xfrm>
            <a:off x="432000" y="2472120"/>
            <a:ext cx="9497880" cy="97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5"/>
          <p:cNvSpPr/>
          <p:nvPr/>
        </p:nvSpPr>
        <p:spPr>
          <a:xfrm>
            <a:off x="9619200" y="0"/>
            <a:ext cx="456840" cy="65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3333"/>
                </a:solidFill>
                <a:latin typeface="Arial"/>
              </a:rPr>
              <a:t>1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CustomShape 6"/>
          <p:cNvSpPr/>
          <p:nvPr/>
        </p:nvSpPr>
        <p:spPr>
          <a:xfrm>
            <a:off x="288000" y="2520000"/>
            <a:ext cx="9782640" cy="68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3000"/>
              </a:lnSpc>
            </a:pPr>
            <a:r>
              <a:rPr b="1" lang="en-US" sz="2200" spc="-1" strike="noStrike">
                <a:solidFill>
                  <a:srgbClr val="ff3333"/>
                </a:solidFill>
                <a:latin typeface="Arial"/>
                <a:ea typeface="Droid Sans Fallback"/>
              </a:rPr>
              <a:t>3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Droid Sans Fallback"/>
              </a:rPr>
              <a:t>.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roid Sans Fallback"/>
              </a:rPr>
              <a:t>If the recursion is happening continuously, so that once stack memory is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roid Sans Fallback"/>
              </a:rPr>
              <a:t>  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roid Sans Fallback"/>
              </a:rPr>
              <a:t>completely filled with function return addressed, then it leads to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roid Sans Fallback"/>
              </a:rPr>
              <a:t>  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roid Sans Fallback"/>
              </a:rPr>
              <a:t>segmentation fault.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4" name="CustomShape 7"/>
          <p:cNvSpPr/>
          <p:nvPr/>
        </p:nvSpPr>
        <p:spPr>
          <a:xfrm>
            <a:off x="287640" y="1008000"/>
            <a:ext cx="8059320" cy="39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3000"/>
              </a:lnSpc>
            </a:pPr>
            <a:r>
              <a:rPr b="1" lang="en-US" sz="2200" spc="-1" strike="noStrike">
                <a:solidFill>
                  <a:srgbClr val="ff3333"/>
                </a:solidFill>
                <a:latin typeface="Arial"/>
                <a:ea typeface="Droid Sans Fallback"/>
              </a:rPr>
              <a:t>1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Droid Sans Fallback"/>
              </a:rPr>
              <a:t>.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roid Sans Fallback"/>
              </a:rPr>
              <a:t> A function which is called by itself is called recursion function.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5" name="CustomShape 8"/>
          <p:cNvSpPr/>
          <p:nvPr/>
        </p:nvSpPr>
        <p:spPr>
          <a:xfrm>
            <a:off x="267480" y="1538280"/>
            <a:ext cx="9735480" cy="68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3000"/>
              </a:lnSpc>
            </a:pPr>
            <a:r>
              <a:rPr b="1" lang="en-US" sz="2200" spc="-1" strike="noStrike">
                <a:solidFill>
                  <a:srgbClr val="ff3333"/>
                </a:solidFill>
                <a:latin typeface="Arial"/>
                <a:ea typeface="Droid Sans Fallback"/>
              </a:rPr>
              <a:t>2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  <a:ea typeface="Droid Sans Fallback"/>
              </a:rPr>
              <a:t>.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roid Sans Fallback"/>
              </a:rPr>
              <a:t> In recursive function, whenever a function is called stack memory is used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roid Sans Fallback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roid Sans Fallback"/>
              </a:rPr>
              <a:t>internally for storing the function return addresses.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6" name="CustomShape 9"/>
          <p:cNvSpPr/>
          <p:nvPr/>
        </p:nvSpPr>
        <p:spPr>
          <a:xfrm>
            <a:off x="307800" y="3814200"/>
            <a:ext cx="7463160" cy="42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3000"/>
              </a:lnSpc>
            </a:pPr>
            <a:r>
              <a:rPr b="1" lang="en-US" sz="2400" spc="-1" strike="noStrike">
                <a:solidFill>
                  <a:srgbClr val="ff3333"/>
                </a:solidFill>
                <a:latin typeface="Arial"/>
                <a:ea typeface="Droid Sans Fallback"/>
              </a:rPr>
              <a:t>Advantage :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roid Sans Fallback"/>
              </a:rPr>
              <a:t> It reduces code complexity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roid Sans Fallback"/>
              </a:rPr>
              <a:t> </a:t>
            </a:r>
            <a:r>
              <a:rPr b="1" lang="en-US" sz="2400" spc="-1" strike="noStrike">
                <a:solidFill>
                  <a:srgbClr val="ff3333"/>
                </a:solidFill>
                <a:latin typeface="Arial"/>
                <a:ea typeface="Droid Sans Fallback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7" name="CustomShape 10"/>
          <p:cNvSpPr/>
          <p:nvPr/>
        </p:nvSpPr>
        <p:spPr>
          <a:xfrm>
            <a:off x="288000" y="4390200"/>
            <a:ext cx="9787680" cy="103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3000"/>
              </a:lnSpc>
            </a:pPr>
            <a:r>
              <a:rPr b="1" lang="en-US" sz="2400" spc="-1" strike="noStrike">
                <a:solidFill>
                  <a:srgbClr val="ff3333"/>
                </a:solidFill>
                <a:latin typeface="Arial"/>
                <a:ea typeface="Droid Sans Fallback"/>
              </a:rPr>
              <a:t>Disadvantages :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roid Sans Fallback"/>
              </a:rPr>
              <a:t>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roid Sans Fallback"/>
              </a:rPr>
              <a:t>1. Takes more memory in stack.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3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roid Sans Fallback"/>
              </a:rPr>
              <a:t>2. makes slower in execution because of many push &amp; pop operations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roid Sans Fallback"/>
              </a:rPr>
              <a:t> </a:t>
            </a:r>
            <a:r>
              <a:rPr b="1" lang="en-US" sz="2400" spc="-1" strike="noStrike">
                <a:solidFill>
                  <a:srgbClr val="ff3333"/>
                </a:solidFill>
                <a:latin typeface="Arial"/>
                <a:ea typeface="Droid Sans Fallback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CustomShape 1"/>
          <p:cNvSpPr/>
          <p:nvPr/>
        </p:nvSpPr>
        <p:spPr>
          <a:xfrm>
            <a:off x="3600" y="0"/>
            <a:ext cx="4458960" cy="633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  </a:t>
            </a:r>
            <a:r>
              <a:rPr b="0" lang="en-US" sz="2000" spc="-1" strike="noStrike">
                <a:latin typeface="Arial"/>
              </a:rPr>
              <a:t>1 #include&lt;stdio.h&gt;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  </a:t>
            </a:r>
            <a:r>
              <a:rPr b="0" lang="en-US" sz="2000" spc="-1" strike="noStrike">
                <a:latin typeface="Arial"/>
              </a:rPr>
              <a:t>2 int fact(int);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  </a:t>
            </a:r>
            <a:r>
              <a:rPr b="0" lang="en-US" sz="2000" spc="-1" strike="noStrike">
                <a:latin typeface="Arial"/>
              </a:rPr>
              <a:t>3 int main()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  </a:t>
            </a:r>
            <a:r>
              <a:rPr b="0" lang="en-US" sz="2000" spc="-1" strike="noStrike">
                <a:latin typeface="Arial"/>
              </a:rPr>
              <a:t>4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  </a:t>
            </a:r>
            <a:r>
              <a:rPr b="0" lang="en-US" sz="2000" spc="-1" strike="noStrike">
                <a:latin typeface="Arial"/>
              </a:rPr>
              <a:t>5         int n,f;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  </a:t>
            </a:r>
            <a:r>
              <a:rPr b="0" lang="en-US" sz="2000" spc="-1" strike="noStrike">
                <a:latin typeface="Arial"/>
              </a:rPr>
              <a:t>6         printf("Enter the n value\n");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  </a:t>
            </a:r>
            <a:r>
              <a:rPr b="0" lang="en-US" sz="2000" spc="-1" strike="noStrike">
                <a:latin typeface="Arial"/>
              </a:rPr>
              <a:t>7         scanf("%d",&amp;n);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  </a:t>
            </a:r>
            <a:r>
              <a:rPr b="0" lang="en-US" sz="2000" spc="-1" strike="noStrike">
                <a:latin typeface="Arial"/>
              </a:rPr>
              <a:t>8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  </a:t>
            </a:r>
            <a:r>
              <a:rPr b="0" lang="en-US" sz="2000" spc="-1" strike="noStrike">
                <a:latin typeface="Arial"/>
              </a:rPr>
              <a:t>9         f = fact(n);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10         printf("f = %d\n",f);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11 }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12 int fact(int n)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13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14         if(n==1)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15         return 1;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16         else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17         return n*fact(n-1);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18 }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36" name="CustomShape 2"/>
          <p:cNvSpPr/>
          <p:nvPr/>
        </p:nvSpPr>
        <p:spPr>
          <a:xfrm>
            <a:off x="6696720" y="5463360"/>
            <a:ext cx="642600" cy="2962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0x1000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37" name="CustomShape 3"/>
          <p:cNvSpPr/>
          <p:nvPr/>
        </p:nvSpPr>
        <p:spPr>
          <a:xfrm>
            <a:off x="5040360" y="216000"/>
            <a:ext cx="2730960" cy="68396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38" name="CustomShape 4"/>
          <p:cNvSpPr/>
          <p:nvPr/>
        </p:nvSpPr>
        <p:spPr>
          <a:xfrm>
            <a:off x="5112360" y="6268680"/>
            <a:ext cx="2586960" cy="714960"/>
          </a:xfrm>
          <a:prstGeom prst="roundRect">
            <a:avLst>
              <a:gd name="adj" fmla="val 3600"/>
            </a:avLst>
          </a:prstGeom>
          <a:solidFill>
            <a:srgbClr val="cfe7f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_start values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9" name="CustomShape 5"/>
          <p:cNvSpPr/>
          <p:nvPr/>
        </p:nvSpPr>
        <p:spPr>
          <a:xfrm>
            <a:off x="5112360" y="4935960"/>
            <a:ext cx="2586960" cy="1255680"/>
          </a:xfrm>
          <a:prstGeom prst="roundRect">
            <a:avLst>
              <a:gd name="adj" fmla="val 3600"/>
            </a:avLst>
          </a:prstGeom>
          <a:solidFill>
            <a:srgbClr val="cfe7f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0" name="CustomShape 6"/>
          <p:cNvSpPr/>
          <p:nvPr/>
        </p:nvSpPr>
        <p:spPr>
          <a:xfrm>
            <a:off x="6696360" y="5439960"/>
            <a:ext cx="714960" cy="2829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300" spc="-1" strike="noStrike">
                <a:latin typeface="Arial"/>
              </a:rPr>
              <a:t>0x1234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641" name="CustomShape 7"/>
          <p:cNvSpPr/>
          <p:nvPr/>
        </p:nvSpPr>
        <p:spPr>
          <a:xfrm>
            <a:off x="6480360" y="5151960"/>
            <a:ext cx="1146960" cy="25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  </a:t>
            </a:r>
            <a:r>
              <a:rPr b="0" lang="en-US" sz="1200" spc="-1" strike="noStrike">
                <a:latin typeface="Arial"/>
              </a:rPr>
              <a:t>Return addr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42" name="CustomShape 8"/>
          <p:cNvSpPr/>
          <p:nvPr/>
        </p:nvSpPr>
        <p:spPr>
          <a:xfrm>
            <a:off x="5112360" y="3550680"/>
            <a:ext cx="2586960" cy="1272960"/>
          </a:xfrm>
          <a:prstGeom prst="roundRect">
            <a:avLst>
              <a:gd name="adj" fmla="val 3600"/>
            </a:avLst>
          </a:prstGeom>
          <a:solidFill>
            <a:srgbClr val="cfe7f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3" name="CustomShape 9"/>
          <p:cNvSpPr/>
          <p:nvPr/>
        </p:nvSpPr>
        <p:spPr>
          <a:xfrm>
            <a:off x="6552360" y="3773880"/>
            <a:ext cx="1146960" cy="25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  </a:t>
            </a:r>
            <a:r>
              <a:rPr b="0" lang="en-US" sz="1200" spc="-1" strike="noStrike">
                <a:latin typeface="Arial"/>
              </a:rPr>
              <a:t>Return addr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44" name="CustomShape 10"/>
          <p:cNvSpPr/>
          <p:nvPr/>
        </p:nvSpPr>
        <p:spPr>
          <a:xfrm>
            <a:off x="6768360" y="4036680"/>
            <a:ext cx="714960" cy="2829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300" spc="-1" strike="noStrike">
                <a:latin typeface="Arial"/>
              </a:rPr>
              <a:t>0x2345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645" name="CustomShape 11"/>
          <p:cNvSpPr/>
          <p:nvPr/>
        </p:nvSpPr>
        <p:spPr>
          <a:xfrm>
            <a:off x="5112360" y="2164680"/>
            <a:ext cx="2586960" cy="1272960"/>
          </a:xfrm>
          <a:prstGeom prst="roundRect">
            <a:avLst>
              <a:gd name="adj" fmla="val 3600"/>
            </a:avLst>
          </a:prstGeom>
          <a:solidFill>
            <a:srgbClr val="cfe7f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6" name="CustomShape 12"/>
          <p:cNvSpPr/>
          <p:nvPr/>
        </p:nvSpPr>
        <p:spPr>
          <a:xfrm>
            <a:off x="6552360" y="2387880"/>
            <a:ext cx="1146960" cy="25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  </a:t>
            </a:r>
            <a:r>
              <a:rPr b="0" lang="en-US" sz="1200" spc="-1" strike="noStrike">
                <a:latin typeface="Arial"/>
              </a:rPr>
              <a:t>Return addr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47" name="CustomShape 13"/>
          <p:cNvSpPr/>
          <p:nvPr/>
        </p:nvSpPr>
        <p:spPr>
          <a:xfrm>
            <a:off x="6768360" y="2650680"/>
            <a:ext cx="714960" cy="2829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300" spc="-1" strike="noStrike">
                <a:latin typeface="Arial"/>
              </a:rPr>
              <a:t>0x3456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648" name="CustomShape 14"/>
          <p:cNvSpPr/>
          <p:nvPr/>
        </p:nvSpPr>
        <p:spPr>
          <a:xfrm>
            <a:off x="5112360" y="814680"/>
            <a:ext cx="2586960" cy="1272960"/>
          </a:xfrm>
          <a:prstGeom prst="roundRect">
            <a:avLst>
              <a:gd name="adj" fmla="val 3600"/>
            </a:avLst>
          </a:prstGeom>
          <a:solidFill>
            <a:srgbClr val="cfe7f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9" name="CustomShape 15"/>
          <p:cNvSpPr/>
          <p:nvPr/>
        </p:nvSpPr>
        <p:spPr>
          <a:xfrm>
            <a:off x="6552360" y="1037880"/>
            <a:ext cx="1146960" cy="25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  </a:t>
            </a:r>
            <a:r>
              <a:rPr b="0" lang="en-US" sz="1200" spc="-1" strike="noStrike">
                <a:latin typeface="Arial"/>
              </a:rPr>
              <a:t>Return addr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50" name="CustomShape 16"/>
          <p:cNvSpPr/>
          <p:nvPr/>
        </p:nvSpPr>
        <p:spPr>
          <a:xfrm>
            <a:off x="6768360" y="1300680"/>
            <a:ext cx="714960" cy="2829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300" spc="-1" strike="noStrike">
                <a:latin typeface="Arial"/>
              </a:rPr>
              <a:t>0x4567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651" name="CustomShape 17"/>
          <p:cNvSpPr/>
          <p:nvPr/>
        </p:nvSpPr>
        <p:spPr>
          <a:xfrm>
            <a:off x="6912720" y="4517640"/>
            <a:ext cx="716040" cy="34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fact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2" name="CustomShape 18"/>
          <p:cNvSpPr/>
          <p:nvPr/>
        </p:nvSpPr>
        <p:spPr>
          <a:xfrm>
            <a:off x="6918480" y="3135960"/>
            <a:ext cx="780840" cy="34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fact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3" name="CustomShape 19"/>
          <p:cNvSpPr/>
          <p:nvPr/>
        </p:nvSpPr>
        <p:spPr>
          <a:xfrm>
            <a:off x="6918480" y="1767960"/>
            <a:ext cx="852840" cy="34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fact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4" name="CustomShape 20"/>
          <p:cNvSpPr/>
          <p:nvPr/>
        </p:nvSpPr>
        <p:spPr>
          <a:xfrm>
            <a:off x="5944680" y="7073640"/>
            <a:ext cx="963720" cy="34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3333"/>
                </a:solidFill>
                <a:latin typeface="Arial"/>
              </a:rPr>
              <a:t>Stack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5" name="CustomShape 21"/>
          <p:cNvSpPr/>
          <p:nvPr/>
        </p:nvSpPr>
        <p:spPr>
          <a:xfrm>
            <a:off x="5328360" y="4035960"/>
            <a:ext cx="426960" cy="3549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6" name="CustomShape 22"/>
          <p:cNvSpPr/>
          <p:nvPr/>
        </p:nvSpPr>
        <p:spPr>
          <a:xfrm>
            <a:off x="5328360" y="2649600"/>
            <a:ext cx="426960" cy="3549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7" name="CustomShape 23"/>
          <p:cNvSpPr/>
          <p:nvPr/>
        </p:nvSpPr>
        <p:spPr>
          <a:xfrm>
            <a:off x="5328720" y="1227600"/>
            <a:ext cx="426960" cy="3549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8" name="CustomShape 24"/>
          <p:cNvSpPr/>
          <p:nvPr/>
        </p:nvSpPr>
        <p:spPr>
          <a:xfrm>
            <a:off x="5760000" y="4035240"/>
            <a:ext cx="302400" cy="34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9" name="CustomShape 25"/>
          <p:cNvSpPr/>
          <p:nvPr/>
        </p:nvSpPr>
        <p:spPr>
          <a:xfrm>
            <a:off x="6768360" y="5850000"/>
            <a:ext cx="790200" cy="34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main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60" name="CustomShape 26"/>
          <p:cNvSpPr/>
          <p:nvPr/>
        </p:nvSpPr>
        <p:spPr>
          <a:xfrm>
            <a:off x="5400360" y="3675240"/>
            <a:ext cx="302400" cy="34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61" name="CustomShape 27"/>
          <p:cNvSpPr/>
          <p:nvPr/>
        </p:nvSpPr>
        <p:spPr>
          <a:xfrm>
            <a:off x="5112360" y="4408920"/>
            <a:ext cx="934200" cy="2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0x3000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62" name="CustomShape 28"/>
          <p:cNvSpPr/>
          <p:nvPr/>
        </p:nvSpPr>
        <p:spPr>
          <a:xfrm>
            <a:off x="5184360" y="3027240"/>
            <a:ext cx="862200" cy="2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0x4000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63" name="CustomShape 29"/>
          <p:cNvSpPr/>
          <p:nvPr/>
        </p:nvSpPr>
        <p:spPr>
          <a:xfrm>
            <a:off x="5184360" y="1585080"/>
            <a:ext cx="862200" cy="2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0x5000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64" name="CustomShape 30"/>
          <p:cNvSpPr/>
          <p:nvPr/>
        </p:nvSpPr>
        <p:spPr>
          <a:xfrm>
            <a:off x="5400360" y="2303280"/>
            <a:ext cx="302400" cy="34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65" name="CustomShape 31"/>
          <p:cNvSpPr/>
          <p:nvPr/>
        </p:nvSpPr>
        <p:spPr>
          <a:xfrm>
            <a:off x="5400360" y="867240"/>
            <a:ext cx="302400" cy="34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66" name="Line 32"/>
          <p:cNvSpPr/>
          <p:nvPr/>
        </p:nvSpPr>
        <p:spPr>
          <a:xfrm flipH="1">
            <a:off x="4680360" y="1694520"/>
            <a:ext cx="43164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67" name="Line 33"/>
          <p:cNvSpPr/>
          <p:nvPr/>
        </p:nvSpPr>
        <p:spPr>
          <a:xfrm>
            <a:off x="4680360" y="1694520"/>
            <a:ext cx="0" cy="115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68" name="Line 34"/>
          <p:cNvSpPr/>
          <p:nvPr/>
        </p:nvSpPr>
        <p:spPr>
          <a:xfrm>
            <a:off x="4680360" y="2846520"/>
            <a:ext cx="35964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69" name="Line 35"/>
          <p:cNvSpPr/>
          <p:nvPr/>
        </p:nvSpPr>
        <p:spPr>
          <a:xfrm flipH="1">
            <a:off x="4680360" y="4286520"/>
            <a:ext cx="43164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70" name="Line 36"/>
          <p:cNvSpPr/>
          <p:nvPr/>
        </p:nvSpPr>
        <p:spPr>
          <a:xfrm>
            <a:off x="4680360" y="4286520"/>
            <a:ext cx="0" cy="115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71" name="Line 37"/>
          <p:cNvSpPr/>
          <p:nvPr/>
        </p:nvSpPr>
        <p:spPr>
          <a:xfrm>
            <a:off x="4680360" y="5438520"/>
            <a:ext cx="35964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72" name="Line 38"/>
          <p:cNvSpPr/>
          <p:nvPr/>
        </p:nvSpPr>
        <p:spPr>
          <a:xfrm flipH="1">
            <a:off x="4680360" y="2990520"/>
            <a:ext cx="43164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73" name="Line 39"/>
          <p:cNvSpPr/>
          <p:nvPr/>
        </p:nvSpPr>
        <p:spPr>
          <a:xfrm>
            <a:off x="4680360" y="2990520"/>
            <a:ext cx="0" cy="115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74" name="Line 40"/>
          <p:cNvSpPr/>
          <p:nvPr/>
        </p:nvSpPr>
        <p:spPr>
          <a:xfrm>
            <a:off x="4680360" y="4142520"/>
            <a:ext cx="35964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75" name="Line 41"/>
          <p:cNvSpPr/>
          <p:nvPr/>
        </p:nvSpPr>
        <p:spPr>
          <a:xfrm flipH="1">
            <a:off x="4680360" y="5582520"/>
            <a:ext cx="43164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76" name="Line 42"/>
          <p:cNvSpPr/>
          <p:nvPr/>
        </p:nvSpPr>
        <p:spPr>
          <a:xfrm>
            <a:off x="4680360" y="5582520"/>
            <a:ext cx="0" cy="115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77" name="Line 43"/>
          <p:cNvSpPr/>
          <p:nvPr/>
        </p:nvSpPr>
        <p:spPr>
          <a:xfrm>
            <a:off x="4680360" y="6734520"/>
            <a:ext cx="35964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78" name="CustomShape 44"/>
          <p:cNvSpPr/>
          <p:nvPr/>
        </p:nvSpPr>
        <p:spPr>
          <a:xfrm>
            <a:off x="5328000" y="5400000"/>
            <a:ext cx="430560" cy="3585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9" name="CustomShape 45"/>
          <p:cNvSpPr/>
          <p:nvPr/>
        </p:nvSpPr>
        <p:spPr>
          <a:xfrm>
            <a:off x="5400000" y="5056920"/>
            <a:ext cx="302400" cy="34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80" name="CustomShape 46"/>
          <p:cNvSpPr/>
          <p:nvPr/>
        </p:nvSpPr>
        <p:spPr>
          <a:xfrm>
            <a:off x="5202360" y="5761080"/>
            <a:ext cx="772200" cy="2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0x2000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81" name="CustomShape 47"/>
          <p:cNvSpPr/>
          <p:nvPr/>
        </p:nvSpPr>
        <p:spPr>
          <a:xfrm>
            <a:off x="7920000" y="5472000"/>
            <a:ext cx="143856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f = fact(3);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82" name="CustomShape 48"/>
          <p:cNvSpPr/>
          <p:nvPr/>
        </p:nvSpPr>
        <p:spPr>
          <a:xfrm>
            <a:off x="7848000" y="4032000"/>
            <a:ext cx="194256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return 3*fact(2);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83" name="CustomShape 49"/>
          <p:cNvSpPr/>
          <p:nvPr/>
        </p:nvSpPr>
        <p:spPr>
          <a:xfrm>
            <a:off x="7848000" y="2664000"/>
            <a:ext cx="194256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return 2*fact(1);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84" name="CustomShape 50"/>
          <p:cNvSpPr/>
          <p:nvPr/>
        </p:nvSpPr>
        <p:spPr>
          <a:xfrm>
            <a:off x="7848000" y="1309680"/>
            <a:ext cx="194256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return 1;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85" name="CustomShape 51"/>
          <p:cNvSpPr/>
          <p:nvPr/>
        </p:nvSpPr>
        <p:spPr>
          <a:xfrm rot="5331600">
            <a:off x="9074880" y="2669400"/>
            <a:ext cx="142560" cy="718560"/>
          </a:xfrm>
          <a:prstGeom prst="rightBrace">
            <a:avLst>
              <a:gd name="adj1" fmla="val 1800"/>
              <a:gd name="adj2" fmla="val 10800"/>
            </a:avLst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86" name="CustomShape 52"/>
          <p:cNvSpPr/>
          <p:nvPr/>
        </p:nvSpPr>
        <p:spPr>
          <a:xfrm rot="5331600">
            <a:off x="9074880" y="4095000"/>
            <a:ext cx="142560" cy="718560"/>
          </a:xfrm>
          <a:prstGeom prst="rightBrace">
            <a:avLst>
              <a:gd name="adj1" fmla="val 1800"/>
              <a:gd name="adj2" fmla="val 10800"/>
            </a:avLst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87" name="CustomShape 53"/>
          <p:cNvSpPr/>
          <p:nvPr/>
        </p:nvSpPr>
        <p:spPr>
          <a:xfrm rot="5331600">
            <a:off x="8642880" y="5477400"/>
            <a:ext cx="142560" cy="718560"/>
          </a:xfrm>
          <a:prstGeom prst="rightBrace">
            <a:avLst>
              <a:gd name="adj1" fmla="val 1800"/>
              <a:gd name="adj2" fmla="val 10800"/>
            </a:avLst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88" name="CustomShape 54"/>
          <p:cNvSpPr/>
          <p:nvPr/>
        </p:nvSpPr>
        <p:spPr>
          <a:xfrm rot="5331600">
            <a:off x="8675280" y="2640600"/>
            <a:ext cx="142560" cy="1512000"/>
          </a:xfrm>
          <a:prstGeom prst="rightBrace">
            <a:avLst>
              <a:gd name="adj1" fmla="val 1800"/>
              <a:gd name="adj2" fmla="val 10800"/>
            </a:avLst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89" name="CustomShape 55"/>
          <p:cNvSpPr/>
          <p:nvPr/>
        </p:nvSpPr>
        <p:spPr>
          <a:xfrm rot="5331600">
            <a:off x="8675280" y="4050360"/>
            <a:ext cx="142560" cy="1512000"/>
          </a:xfrm>
          <a:prstGeom prst="rightBrace">
            <a:avLst>
              <a:gd name="adj1" fmla="val 1800"/>
              <a:gd name="adj2" fmla="val 10694"/>
            </a:avLst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90" name="CustomShape 56"/>
          <p:cNvSpPr/>
          <p:nvPr/>
        </p:nvSpPr>
        <p:spPr>
          <a:xfrm>
            <a:off x="8568000" y="5976000"/>
            <a:ext cx="30564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9900ff"/>
                </a:solidFill>
                <a:latin typeface="Arial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91" name="CustomShape 57"/>
          <p:cNvSpPr/>
          <p:nvPr/>
        </p:nvSpPr>
        <p:spPr>
          <a:xfrm>
            <a:off x="9000000" y="3059280"/>
            <a:ext cx="30564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9900ff"/>
                </a:solidFill>
                <a:latin typeface="Arial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92" name="CustomShape 58"/>
          <p:cNvSpPr/>
          <p:nvPr/>
        </p:nvSpPr>
        <p:spPr>
          <a:xfrm>
            <a:off x="8620920" y="3456000"/>
            <a:ext cx="30564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9900ff"/>
                </a:solidFill>
                <a:latin typeface="Arial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93" name="CustomShape 59"/>
          <p:cNvSpPr/>
          <p:nvPr/>
        </p:nvSpPr>
        <p:spPr>
          <a:xfrm>
            <a:off x="9000000" y="4464000"/>
            <a:ext cx="30564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9900ff"/>
                </a:solidFill>
                <a:latin typeface="Arial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94" name="CustomShape 60"/>
          <p:cNvSpPr/>
          <p:nvPr/>
        </p:nvSpPr>
        <p:spPr>
          <a:xfrm>
            <a:off x="8620920" y="4896000"/>
            <a:ext cx="30564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9900ff"/>
                </a:solidFill>
                <a:latin typeface="Arial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95" name="CustomShape 61"/>
          <p:cNvSpPr/>
          <p:nvPr/>
        </p:nvSpPr>
        <p:spPr>
          <a:xfrm>
            <a:off x="5904000" y="5400000"/>
            <a:ext cx="430560" cy="3585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96" name="CustomShape 62"/>
          <p:cNvSpPr/>
          <p:nvPr/>
        </p:nvSpPr>
        <p:spPr>
          <a:xfrm>
            <a:off x="5960160" y="5056920"/>
            <a:ext cx="302400" cy="34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f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97" name="CustomShape 63"/>
          <p:cNvSpPr/>
          <p:nvPr/>
        </p:nvSpPr>
        <p:spPr>
          <a:xfrm>
            <a:off x="5904000" y="5761080"/>
            <a:ext cx="790560" cy="2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0x2004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98" name="CustomShape 64"/>
          <p:cNvSpPr/>
          <p:nvPr/>
        </p:nvSpPr>
        <p:spPr>
          <a:xfrm>
            <a:off x="9216000" y="198000"/>
            <a:ext cx="820080" cy="65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3333"/>
                </a:solidFill>
                <a:latin typeface="Arial"/>
              </a:rPr>
              <a:t>10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CustomShape 1"/>
          <p:cNvSpPr/>
          <p:nvPr/>
        </p:nvSpPr>
        <p:spPr>
          <a:xfrm>
            <a:off x="9183240" y="248400"/>
            <a:ext cx="820080" cy="65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3333"/>
                </a:solidFill>
                <a:latin typeface="Arial"/>
              </a:rPr>
              <a:t>11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700" name="CustomShape 2"/>
          <p:cNvSpPr/>
          <p:nvPr/>
        </p:nvSpPr>
        <p:spPr>
          <a:xfrm>
            <a:off x="720" y="144000"/>
            <a:ext cx="9934560" cy="696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 </a:t>
            </a:r>
            <a:r>
              <a:rPr b="1" lang="en-US" sz="2000" spc="-1" strike="noStrike">
                <a:solidFill>
                  <a:srgbClr val="ff3333"/>
                </a:solidFill>
                <a:latin typeface="Arial"/>
              </a:rPr>
              <a:t>//write a program to find factorial of a given number using recursion function.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3333"/>
                </a:solidFill>
                <a:latin typeface="Arial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1 #include&lt;stdio.h&gt;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2 int fact(int,int);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3 int main()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4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5         int n,f;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6         printf("Enter the n value\n");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7         scanf("%d",&amp;n);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8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9         f = fact(n,1);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10         printf("f = %d\n",f);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11 }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12 int fact(int n,int f)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13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14         if(n!=0)</a:t>
            </a:r>
            <a:r>
              <a:rPr b="0" lang="en-US" sz="2000" spc="-1" strike="noStrike">
                <a:solidFill>
                  <a:srgbClr val="6666ff"/>
                </a:solidFill>
                <a:latin typeface="Arial"/>
              </a:rPr>
              <a:t> //4!=0,3!=0,2!=0,1!=0,0!=0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15        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16                 f = f*n; </a:t>
            </a:r>
            <a:r>
              <a:rPr b="0" lang="en-US" sz="2000" spc="-1" strike="noStrike">
                <a:solidFill>
                  <a:srgbClr val="6666ff"/>
                </a:solidFill>
                <a:latin typeface="Arial"/>
              </a:rPr>
              <a:t>//f=1*4,f=4*3,f=12*2,f=24*1 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17                 n = n-1;</a:t>
            </a:r>
            <a:r>
              <a:rPr b="0" lang="en-US" sz="2000" spc="-1" strike="noStrike">
                <a:solidFill>
                  <a:srgbClr val="6666ff"/>
                </a:solidFill>
                <a:latin typeface="Arial"/>
              </a:rPr>
              <a:t> //n=3,n=2,n=1,n=0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18                 return fact(n,f);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19         }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20         else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21         return f;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22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23 }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CustomShape 1"/>
          <p:cNvSpPr/>
          <p:nvPr/>
        </p:nvSpPr>
        <p:spPr>
          <a:xfrm>
            <a:off x="144000" y="72000"/>
            <a:ext cx="9071280" cy="734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3333"/>
                </a:solidFill>
                <a:latin typeface="Arial"/>
              </a:rPr>
              <a:t> </a:t>
            </a:r>
            <a:r>
              <a:rPr b="1" lang="en-US" sz="2000" spc="-1" strike="noStrike">
                <a:solidFill>
                  <a:srgbClr val="ff3333"/>
                </a:solidFill>
                <a:latin typeface="Arial"/>
              </a:rPr>
              <a:t>//write a progrm to find the sum of digits using recursion fun.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1 #include&lt;stdio.h&gt;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2 int sum(int n,int s);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3 int main()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4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5         int n;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6         printf("Enter the n value\n");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7         scanf("%d",&amp;n);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8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9         int s = sum(n,0);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10         printf("s = %d\n",s);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11 }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12 int sum(int n,int s)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13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14         if(n!=0)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15        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16                 s = s+n%10;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17                 n = n/10;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18                 return sum(n,s);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19         }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20         else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21         return s;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22 }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02" name="CustomShape 2"/>
          <p:cNvSpPr/>
          <p:nvPr/>
        </p:nvSpPr>
        <p:spPr>
          <a:xfrm>
            <a:off x="9154080" y="299160"/>
            <a:ext cx="820080" cy="65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3333"/>
                </a:solidFill>
                <a:latin typeface="Arial"/>
              </a:rPr>
              <a:t>12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CustomShape 1"/>
          <p:cNvSpPr/>
          <p:nvPr/>
        </p:nvSpPr>
        <p:spPr>
          <a:xfrm>
            <a:off x="72000" y="48240"/>
            <a:ext cx="8567280" cy="722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</a:t>
            </a:r>
            <a:r>
              <a:rPr b="1" lang="en-US" sz="1800" spc="-1" strike="noStrike">
                <a:solidFill>
                  <a:srgbClr val="ff3333"/>
                </a:solidFill>
                <a:latin typeface="Arial"/>
              </a:rPr>
              <a:t> </a:t>
            </a:r>
            <a:r>
              <a:rPr b="1" lang="en-US" sz="1800" spc="-1" strike="noStrike">
                <a:solidFill>
                  <a:srgbClr val="ff3333"/>
                </a:solidFill>
                <a:latin typeface="Arial"/>
              </a:rPr>
              <a:t>//write a program to reverse the string using recurion function.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1 #include&lt;stdio.h&gt;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2 #include&lt;string.h&gt;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3 void rev_str(char *,int,int);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4 int main()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5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6         char s[50];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7         printf("Enter the string\n");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8         scanf("%s",s);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9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10         rev_str(s,0,strlen(s)-1);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11         printf("s = %s\n",s);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12 }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13 void rev_str(char *p,int i,int j)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14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15         char temp;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16         if(i&lt;j)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17        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18                 temp = p[i];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19                 p[i] = p[j];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20                 p[j] = temp;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21                 i++, j--;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22                 rev_str(p,i,j);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23         }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24 }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04" name="CustomShape 2"/>
          <p:cNvSpPr/>
          <p:nvPr/>
        </p:nvSpPr>
        <p:spPr>
          <a:xfrm>
            <a:off x="9154080" y="299160"/>
            <a:ext cx="820080" cy="65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3333"/>
                </a:solidFill>
                <a:latin typeface="Arial"/>
              </a:rPr>
              <a:t>13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288000" y="504000"/>
            <a:ext cx="3738600" cy="31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6096960" y="5040360"/>
            <a:ext cx="2958840" cy="136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" name="CustomShape 3"/>
          <p:cNvSpPr/>
          <p:nvPr/>
        </p:nvSpPr>
        <p:spPr>
          <a:xfrm>
            <a:off x="4782240" y="3600000"/>
            <a:ext cx="3060360" cy="136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4"/>
          <p:cNvSpPr/>
          <p:nvPr/>
        </p:nvSpPr>
        <p:spPr>
          <a:xfrm>
            <a:off x="4824000" y="2304000"/>
            <a:ext cx="3060360" cy="136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5"/>
          <p:cNvSpPr/>
          <p:nvPr/>
        </p:nvSpPr>
        <p:spPr>
          <a:xfrm>
            <a:off x="4824000" y="990000"/>
            <a:ext cx="2487240" cy="136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6"/>
          <p:cNvSpPr/>
          <p:nvPr/>
        </p:nvSpPr>
        <p:spPr>
          <a:xfrm>
            <a:off x="5871600" y="7214040"/>
            <a:ext cx="964440" cy="34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3333"/>
                </a:solidFill>
                <a:latin typeface="Arial"/>
              </a:rPr>
              <a:t>Stack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CustomShape 7"/>
          <p:cNvSpPr/>
          <p:nvPr/>
        </p:nvSpPr>
        <p:spPr>
          <a:xfrm>
            <a:off x="6552000" y="5603040"/>
            <a:ext cx="642600" cy="2962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0x1000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5" name="CustomShape 8"/>
          <p:cNvSpPr/>
          <p:nvPr/>
        </p:nvSpPr>
        <p:spPr>
          <a:xfrm>
            <a:off x="168480" y="677880"/>
            <a:ext cx="4506480" cy="50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1 #include&lt;stdio.h&gt;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2 void fun();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3 int main()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4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5         int x = 10;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6         printf("before fun()\n");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7         fun();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8         printf("after fun()...\n");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9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   printf(“x = %d\n”,x);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10 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3333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11 void fun()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12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13         int y = 20;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14         printf("In fun(), y = %d\n",y);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ff3333"/>
                </a:solidFill>
                <a:latin typeface="Arial"/>
              </a:rPr>
              <a:t>15         fun();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3333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ff3333"/>
                </a:solidFill>
                <a:latin typeface="Arial"/>
              </a:rPr>
              <a:t>16 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CustomShape 9"/>
          <p:cNvSpPr/>
          <p:nvPr/>
        </p:nvSpPr>
        <p:spPr>
          <a:xfrm>
            <a:off x="4895640" y="144360"/>
            <a:ext cx="2730960" cy="70509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10"/>
          <p:cNvSpPr/>
          <p:nvPr/>
        </p:nvSpPr>
        <p:spPr>
          <a:xfrm>
            <a:off x="4967640" y="6408360"/>
            <a:ext cx="2586960" cy="714960"/>
          </a:xfrm>
          <a:prstGeom prst="roundRect">
            <a:avLst>
              <a:gd name="adj" fmla="val 3600"/>
            </a:avLst>
          </a:prstGeom>
          <a:solidFill>
            <a:srgbClr val="cfe7f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_start values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" name="CustomShape 11"/>
          <p:cNvSpPr/>
          <p:nvPr/>
        </p:nvSpPr>
        <p:spPr>
          <a:xfrm>
            <a:off x="4967640" y="5058360"/>
            <a:ext cx="2586960" cy="1272960"/>
          </a:xfrm>
          <a:prstGeom prst="roundRect">
            <a:avLst>
              <a:gd name="adj" fmla="val 3600"/>
            </a:avLst>
          </a:prstGeom>
          <a:solidFill>
            <a:srgbClr val="cfe7f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12"/>
          <p:cNvSpPr/>
          <p:nvPr/>
        </p:nvSpPr>
        <p:spPr>
          <a:xfrm>
            <a:off x="6623640" y="5544360"/>
            <a:ext cx="714960" cy="2829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300" spc="-1" strike="noStrike">
                <a:latin typeface="Arial"/>
              </a:rPr>
              <a:t>0x1234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60" name="CustomShape 13"/>
          <p:cNvSpPr/>
          <p:nvPr/>
        </p:nvSpPr>
        <p:spPr>
          <a:xfrm>
            <a:off x="6407640" y="5256360"/>
            <a:ext cx="1146960" cy="25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  </a:t>
            </a:r>
            <a:r>
              <a:rPr b="0" lang="en-US" sz="1200" spc="-1" strike="noStrike">
                <a:latin typeface="Arial"/>
              </a:rPr>
              <a:t>Return addr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" name="CustomShape 14"/>
          <p:cNvSpPr/>
          <p:nvPr/>
        </p:nvSpPr>
        <p:spPr>
          <a:xfrm>
            <a:off x="5255640" y="5472360"/>
            <a:ext cx="426960" cy="3549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CustomShape 15"/>
          <p:cNvSpPr/>
          <p:nvPr/>
        </p:nvSpPr>
        <p:spPr>
          <a:xfrm>
            <a:off x="5327640" y="5112360"/>
            <a:ext cx="354960" cy="34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" name="CustomShape 16"/>
          <p:cNvSpPr/>
          <p:nvPr/>
        </p:nvSpPr>
        <p:spPr>
          <a:xfrm>
            <a:off x="5039640" y="5884200"/>
            <a:ext cx="903960" cy="28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0x2000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4" name="CustomShape 17"/>
          <p:cNvSpPr/>
          <p:nvPr/>
        </p:nvSpPr>
        <p:spPr>
          <a:xfrm>
            <a:off x="7632360" y="5112000"/>
            <a:ext cx="2370960" cy="150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latin typeface="Arial"/>
              </a:rPr>
              <a:t>int main()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latin typeface="Arial"/>
              </a:rPr>
              <a:t>{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latin typeface="Arial"/>
              </a:rPr>
              <a:t>   </a:t>
            </a:r>
            <a:r>
              <a:rPr b="1" lang="en-US" sz="1200" spc="-1" strike="noStrike">
                <a:latin typeface="Arial"/>
              </a:rPr>
              <a:t>int x = 10;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latin typeface="Arial"/>
              </a:rPr>
              <a:t>   </a:t>
            </a:r>
            <a:r>
              <a:rPr b="1" lang="en-US" sz="1200" spc="-1" strike="noStrike">
                <a:latin typeface="Arial"/>
              </a:rPr>
              <a:t>printf("before fun()\n");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latin typeface="Arial"/>
              </a:rPr>
              <a:t>   </a:t>
            </a:r>
            <a:r>
              <a:rPr b="1" lang="en-US" sz="1200" spc="-1" strike="noStrike">
                <a:latin typeface="Arial"/>
              </a:rPr>
              <a:t>fun();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latin typeface="Arial"/>
              </a:rPr>
              <a:t>   </a:t>
            </a:r>
            <a:r>
              <a:rPr b="1" lang="en-US" sz="1200" spc="-1" strike="noStrike">
                <a:latin typeface="Arial"/>
              </a:rPr>
              <a:t>printf("after fun()...\n");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latin typeface="Arial"/>
              </a:rPr>
              <a:t>   </a:t>
            </a:r>
            <a:r>
              <a:rPr b="1" lang="en-US" sz="1200" spc="-1" strike="noStrike">
                <a:latin typeface="Arial"/>
              </a:rPr>
              <a:t>printf(“x = %d\n”,x);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latin typeface="Arial"/>
              </a:rPr>
              <a:t> </a:t>
            </a:r>
            <a:r>
              <a:rPr b="1" lang="en-US" sz="1200" spc="-1" strike="noStrike">
                <a:latin typeface="Arial"/>
              </a:rPr>
              <a:t>}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5" name="CustomShape 18"/>
          <p:cNvSpPr/>
          <p:nvPr/>
        </p:nvSpPr>
        <p:spPr>
          <a:xfrm>
            <a:off x="4967640" y="3690360"/>
            <a:ext cx="2586960" cy="1272960"/>
          </a:xfrm>
          <a:prstGeom prst="roundRect">
            <a:avLst>
              <a:gd name="adj" fmla="val 3600"/>
            </a:avLst>
          </a:prstGeom>
          <a:solidFill>
            <a:srgbClr val="cfe7f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19"/>
          <p:cNvSpPr/>
          <p:nvPr/>
        </p:nvSpPr>
        <p:spPr>
          <a:xfrm>
            <a:off x="7631640" y="3772080"/>
            <a:ext cx="2658960" cy="119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300" spc="-1" strike="noStrike">
                <a:latin typeface="Arial"/>
              </a:rPr>
              <a:t> </a:t>
            </a:r>
            <a:r>
              <a:rPr b="1" lang="en-US" sz="1300" spc="-1" strike="noStrike">
                <a:latin typeface="Arial"/>
              </a:rPr>
              <a:t>void fun()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300" spc="-1" strike="noStrike">
                <a:latin typeface="Arial"/>
              </a:rPr>
              <a:t> </a:t>
            </a:r>
            <a:r>
              <a:rPr b="1" lang="en-US" sz="1300" spc="-1" strike="noStrike">
                <a:latin typeface="Arial"/>
              </a:rPr>
              <a:t>{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3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1" lang="en-US" sz="1300" spc="-1" strike="noStrike">
                <a:solidFill>
                  <a:srgbClr val="000000"/>
                </a:solidFill>
                <a:latin typeface="Arial"/>
              </a:rPr>
              <a:t>int y = 20;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3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1" lang="en-US" sz="1300" spc="-1" strike="noStrike">
                <a:solidFill>
                  <a:srgbClr val="000000"/>
                </a:solidFill>
                <a:latin typeface="Arial"/>
              </a:rPr>
              <a:t>printf("In fun(), y = %d\n",y);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3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1" lang="en-US" sz="1300" spc="-1" strike="noStrike">
                <a:solidFill>
                  <a:srgbClr val="000000"/>
                </a:solidFill>
                <a:latin typeface="Arial"/>
              </a:rPr>
              <a:t>fun();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3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13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67" name="CustomShape 20"/>
          <p:cNvSpPr/>
          <p:nvPr/>
        </p:nvSpPr>
        <p:spPr>
          <a:xfrm>
            <a:off x="5255640" y="3816360"/>
            <a:ext cx="354960" cy="34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8" name="CustomShape 21"/>
          <p:cNvSpPr/>
          <p:nvPr/>
        </p:nvSpPr>
        <p:spPr>
          <a:xfrm>
            <a:off x="5183640" y="4176360"/>
            <a:ext cx="426960" cy="3549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20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9" name="CustomShape 22"/>
          <p:cNvSpPr/>
          <p:nvPr/>
        </p:nvSpPr>
        <p:spPr>
          <a:xfrm>
            <a:off x="4993560" y="4606200"/>
            <a:ext cx="950040" cy="28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0x3000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0" name="CustomShape 23"/>
          <p:cNvSpPr/>
          <p:nvPr/>
        </p:nvSpPr>
        <p:spPr>
          <a:xfrm>
            <a:off x="6407640" y="3913560"/>
            <a:ext cx="1146960" cy="25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  </a:t>
            </a:r>
            <a:r>
              <a:rPr b="0" lang="en-US" sz="1200" spc="-1" strike="noStrike">
                <a:latin typeface="Arial"/>
              </a:rPr>
              <a:t>Return addr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1" name="CustomShape 24"/>
          <p:cNvSpPr/>
          <p:nvPr/>
        </p:nvSpPr>
        <p:spPr>
          <a:xfrm>
            <a:off x="6623640" y="4176360"/>
            <a:ext cx="714960" cy="2829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300" spc="-1" strike="noStrike">
                <a:latin typeface="Arial"/>
              </a:rPr>
              <a:t>0x2345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72" name="CustomShape 25"/>
          <p:cNvSpPr/>
          <p:nvPr/>
        </p:nvSpPr>
        <p:spPr>
          <a:xfrm>
            <a:off x="4967640" y="2304360"/>
            <a:ext cx="2586960" cy="1272960"/>
          </a:xfrm>
          <a:prstGeom prst="roundRect">
            <a:avLst>
              <a:gd name="adj" fmla="val 3600"/>
            </a:avLst>
          </a:prstGeom>
          <a:solidFill>
            <a:srgbClr val="cfe7f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26"/>
          <p:cNvSpPr/>
          <p:nvPr/>
        </p:nvSpPr>
        <p:spPr>
          <a:xfrm>
            <a:off x="5255640" y="2430360"/>
            <a:ext cx="354960" cy="34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4" name="CustomShape 27"/>
          <p:cNvSpPr/>
          <p:nvPr/>
        </p:nvSpPr>
        <p:spPr>
          <a:xfrm>
            <a:off x="5183640" y="2790360"/>
            <a:ext cx="426960" cy="3549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20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5" name="CustomShape 28"/>
          <p:cNvSpPr/>
          <p:nvPr/>
        </p:nvSpPr>
        <p:spPr>
          <a:xfrm>
            <a:off x="4993560" y="3220200"/>
            <a:ext cx="950040" cy="28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0x4000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6" name="CustomShape 29"/>
          <p:cNvSpPr/>
          <p:nvPr/>
        </p:nvSpPr>
        <p:spPr>
          <a:xfrm>
            <a:off x="6407640" y="2527560"/>
            <a:ext cx="1146960" cy="25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  </a:t>
            </a:r>
            <a:r>
              <a:rPr b="0" lang="en-US" sz="1200" spc="-1" strike="noStrike">
                <a:latin typeface="Arial"/>
              </a:rPr>
              <a:t>Return addr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7" name="CustomShape 30"/>
          <p:cNvSpPr/>
          <p:nvPr/>
        </p:nvSpPr>
        <p:spPr>
          <a:xfrm>
            <a:off x="6623640" y="2790360"/>
            <a:ext cx="714960" cy="2829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300" spc="-1" strike="noStrike">
                <a:latin typeface="Arial"/>
              </a:rPr>
              <a:t>0x3456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78" name="CustomShape 31"/>
          <p:cNvSpPr/>
          <p:nvPr/>
        </p:nvSpPr>
        <p:spPr>
          <a:xfrm>
            <a:off x="4967640" y="954360"/>
            <a:ext cx="2586960" cy="1272960"/>
          </a:xfrm>
          <a:prstGeom prst="roundRect">
            <a:avLst>
              <a:gd name="adj" fmla="val 3600"/>
            </a:avLst>
          </a:prstGeom>
          <a:solidFill>
            <a:srgbClr val="cfe7f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32"/>
          <p:cNvSpPr/>
          <p:nvPr/>
        </p:nvSpPr>
        <p:spPr>
          <a:xfrm>
            <a:off x="5255640" y="1080360"/>
            <a:ext cx="354960" cy="34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0" name="CustomShape 33"/>
          <p:cNvSpPr/>
          <p:nvPr/>
        </p:nvSpPr>
        <p:spPr>
          <a:xfrm>
            <a:off x="5183640" y="1440360"/>
            <a:ext cx="426960" cy="3549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20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1" name="CustomShape 34"/>
          <p:cNvSpPr/>
          <p:nvPr/>
        </p:nvSpPr>
        <p:spPr>
          <a:xfrm>
            <a:off x="4993560" y="1870200"/>
            <a:ext cx="950040" cy="28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0x5000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2" name="CustomShape 35"/>
          <p:cNvSpPr/>
          <p:nvPr/>
        </p:nvSpPr>
        <p:spPr>
          <a:xfrm>
            <a:off x="6407640" y="1177560"/>
            <a:ext cx="1146960" cy="25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  </a:t>
            </a:r>
            <a:r>
              <a:rPr b="0" lang="en-US" sz="1200" spc="-1" strike="noStrike">
                <a:latin typeface="Arial"/>
              </a:rPr>
              <a:t>Return addr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" name="CustomShape 36"/>
          <p:cNvSpPr/>
          <p:nvPr/>
        </p:nvSpPr>
        <p:spPr>
          <a:xfrm>
            <a:off x="6623640" y="1440360"/>
            <a:ext cx="714960" cy="2829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300" spc="-1" strike="noStrike">
                <a:latin typeface="Arial"/>
              </a:rPr>
              <a:t>0x4567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84" name="CustomShape 37"/>
          <p:cNvSpPr/>
          <p:nvPr/>
        </p:nvSpPr>
        <p:spPr>
          <a:xfrm>
            <a:off x="7632360" y="2332080"/>
            <a:ext cx="2658960" cy="119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300" spc="-1" strike="noStrike">
                <a:latin typeface="Arial"/>
              </a:rPr>
              <a:t> </a:t>
            </a:r>
            <a:r>
              <a:rPr b="1" lang="en-US" sz="1300" spc="-1" strike="noStrike">
                <a:latin typeface="Arial"/>
              </a:rPr>
              <a:t>void fun()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300" spc="-1" strike="noStrike">
                <a:latin typeface="Arial"/>
              </a:rPr>
              <a:t> </a:t>
            </a:r>
            <a:r>
              <a:rPr b="1" lang="en-US" sz="1300" spc="-1" strike="noStrike">
                <a:latin typeface="Arial"/>
              </a:rPr>
              <a:t>{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3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1" lang="en-US" sz="1300" spc="-1" strike="noStrike">
                <a:solidFill>
                  <a:srgbClr val="000000"/>
                </a:solidFill>
                <a:latin typeface="Arial"/>
              </a:rPr>
              <a:t>int y = 20;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3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1" lang="en-US" sz="1300" spc="-1" strike="noStrike">
                <a:solidFill>
                  <a:srgbClr val="000000"/>
                </a:solidFill>
                <a:latin typeface="Arial"/>
              </a:rPr>
              <a:t>printf("In fun(), y = %d\n",y);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3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1" lang="en-US" sz="1300" spc="-1" strike="noStrike">
                <a:solidFill>
                  <a:srgbClr val="000000"/>
                </a:solidFill>
                <a:latin typeface="Arial"/>
              </a:rPr>
              <a:t>fun();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3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13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85" name="CustomShape 38"/>
          <p:cNvSpPr/>
          <p:nvPr/>
        </p:nvSpPr>
        <p:spPr>
          <a:xfrm>
            <a:off x="7632360" y="964080"/>
            <a:ext cx="2658960" cy="119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300" spc="-1" strike="noStrike">
                <a:latin typeface="Arial"/>
              </a:rPr>
              <a:t> </a:t>
            </a:r>
            <a:r>
              <a:rPr b="1" lang="en-US" sz="1300" spc="-1" strike="noStrike">
                <a:latin typeface="Arial"/>
              </a:rPr>
              <a:t>void fun()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300" spc="-1" strike="noStrike">
                <a:latin typeface="Arial"/>
              </a:rPr>
              <a:t> </a:t>
            </a:r>
            <a:r>
              <a:rPr b="1" lang="en-US" sz="1300" spc="-1" strike="noStrike">
                <a:latin typeface="Arial"/>
              </a:rPr>
              <a:t>{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3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1" lang="en-US" sz="1300" spc="-1" strike="noStrike">
                <a:solidFill>
                  <a:srgbClr val="000000"/>
                </a:solidFill>
                <a:latin typeface="Arial"/>
              </a:rPr>
              <a:t>int y = 20;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3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1" lang="en-US" sz="1300" spc="-1" strike="noStrike">
                <a:solidFill>
                  <a:srgbClr val="000000"/>
                </a:solidFill>
                <a:latin typeface="Arial"/>
              </a:rPr>
              <a:t>printf("In fun(), y = %d\n",y);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3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1" lang="en-US" sz="1300" spc="-1" strike="noStrike">
                <a:solidFill>
                  <a:srgbClr val="000000"/>
                </a:solidFill>
                <a:latin typeface="Arial"/>
              </a:rPr>
              <a:t>fun();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3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13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86" name="CustomShape 39"/>
          <p:cNvSpPr/>
          <p:nvPr/>
        </p:nvSpPr>
        <p:spPr>
          <a:xfrm>
            <a:off x="4967640" y="216360"/>
            <a:ext cx="2586960" cy="642960"/>
          </a:xfrm>
          <a:prstGeom prst="roundRect">
            <a:avLst>
              <a:gd name="adj" fmla="val 3600"/>
            </a:avLst>
          </a:prstGeom>
          <a:solidFill>
            <a:srgbClr val="cfe7f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.........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" name="CustomShape 40"/>
          <p:cNvSpPr/>
          <p:nvPr/>
        </p:nvSpPr>
        <p:spPr>
          <a:xfrm>
            <a:off x="9619200" y="0"/>
            <a:ext cx="456840" cy="65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3333"/>
                </a:solidFill>
                <a:latin typeface="Arial"/>
              </a:rPr>
              <a:t>2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8" name="CustomShape 41"/>
          <p:cNvSpPr/>
          <p:nvPr/>
        </p:nvSpPr>
        <p:spPr>
          <a:xfrm>
            <a:off x="6669000" y="5990040"/>
            <a:ext cx="815400" cy="34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main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CustomShape 42"/>
          <p:cNvSpPr/>
          <p:nvPr/>
        </p:nvSpPr>
        <p:spPr>
          <a:xfrm>
            <a:off x="6767640" y="518040"/>
            <a:ext cx="572760" cy="34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fun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0" name="CustomShape 43"/>
          <p:cNvSpPr/>
          <p:nvPr/>
        </p:nvSpPr>
        <p:spPr>
          <a:xfrm>
            <a:off x="6767640" y="4622040"/>
            <a:ext cx="644760" cy="34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fun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" name="CustomShape 44"/>
          <p:cNvSpPr/>
          <p:nvPr/>
        </p:nvSpPr>
        <p:spPr>
          <a:xfrm>
            <a:off x="6767640" y="3240360"/>
            <a:ext cx="572760" cy="34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fun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2" name="CustomShape 45"/>
          <p:cNvSpPr/>
          <p:nvPr/>
        </p:nvSpPr>
        <p:spPr>
          <a:xfrm>
            <a:off x="6767640" y="1886040"/>
            <a:ext cx="716760" cy="34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fun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Line 46"/>
          <p:cNvSpPr/>
          <p:nvPr/>
        </p:nvSpPr>
        <p:spPr>
          <a:xfrm>
            <a:off x="8352000" y="5976000"/>
            <a:ext cx="1512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Line 47"/>
          <p:cNvSpPr/>
          <p:nvPr/>
        </p:nvSpPr>
        <p:spPr>
          <a:xfrm flipV="1">
            <a:off x="9864000" y="4824000"/>
            <a:ext cx="0" cy="115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Line 48"/>
          <p:cNvSpPr/>
          <p:nvPr/>
        </p:nvSpPr>
        <p:spPr>
          <a:xfrm flipH="1">
            <a:off x="9057600" y="4824000"/>
            <a:ext cx="8064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Line 49"/>
          <p:cNvSpPr/>
          <p:nvPr/>
        </p:nvSpPr>
        <p:spPr>
          <a:xfrm>
            <a:off x="8424000" y="3312000"/>
            <a:ext cx="1512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Line 50"/>
          <p:cNvSpPr/>
          <p:nvPr/>
        </p:nvSpPr>
        <p:spPr>
          <a:xfrm flipV="1">
            <a:off x="9936000" y="2160000"/>
            <a:ext cx="0" cy="115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Line 51"/>
          <p:cNvSpPr/>
          <p:nvPr/>
        </p:nvSpPr>
        <p:spPr>
          <a:xfrm flipH="1">
            <a:off x="9129600" y="2160000"/>
            <a:ext cx="8064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Line 52"/>
          <p:cNvSpPr/>
          <p:nvPr/>
        </p:nvSpPr>
        <p:spPr>
          <a:xfrm>
            <a:off x="8352000" y="4680000"/>
            <a:ext cx="1512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Line 53"/>
          <p:cNvSpPr/>
          <p:nvPr/>
        </p:nvSpPr>
        <p:spPr>
          <a:xfrm flipV="1">
            <a:off x="9864000" y="3528000"/>
            <a:ext cx="0" cy="115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Line 54"/>
          <p:cNvSpPr/>
          <p:nvPr/>
        </p:nvSpPr>
        <p:spPr>
          <a:xfrm flipH="1">
            <a:off x="9057600" y="3528000"/>
            <a:ext cx="8064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Line 55"/>
          <p:cNvSpPr/>
          <p:nvPr/>
        </p:nvSpPr>
        <p:spPr>
          <a:xfrm>
            <a:off x="8424000" y="1944000"/>
            <a:ext cx="1512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Line 56"/>
          <p:cNvSpPr/>
          <p:nvPr/>
        </p:nvSpPr>
        <p:spPr>
          <a:xfrm flipV="1">
            <a:off x="9936000" y="792000"/>
            <a:ext cx="0" cy="115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Line 57"/>
          <p:cNvSpPr/>
          <p:nvPr/>
        </p:nvSpPr>
        <p:spPr>
          <a:xfrm flipH="1">
            <a:off x="9129600" y="792000"/>
            <a:ext cx="8064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Line 58"/>
          <p:cNvSpPr/>
          <p:nvPr/>
        </p:nvSpPr>
        <p:spPr>
          <a:xfrm flipH="1">
            <a:off x="4536000" y="648000"/>
            <a:ext cx="43164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Line 59"/>
          <p:cNvSpPr/>
          <p:nvPr/>
        </p:nvSpPr>
        <p:spPr>
          <a:xfrm>
            <a:off x="4536000" y="648000"/>
            <a:ext cx="0" cy="115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Line 60"/>
          <p:cNvSpPr/>
          <p:nvPr/>
        </p:nvSpPr>
        <p:spPr>
          <a:xfrm>
            <a:off x="4536000" y="1800000"/>
            <a:ext cx="35964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Line 61"/>
          <p:cNvSpPr/>
          <p:nvPr/>
        </p:nvSpPr>
        <p:spPr>
          <a:xfrm flipH="1">
            <a:off x="4536000" y="1944000"/>
            <a:ext cx="43164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Line 62"/>
          <p:cNvSpPr/>
          <p:nvPr/>
        </p:nvSpPr>
        <p:spPr>
          <a:xfrm>
            <a:off x="4536000" y="1944000"/>
            <a:ext cx="0" cy="115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Line 63"/>
          <p:cNvSpPr/>
          <p:nvPr/>
        </p:nvSpPr>
        <p:spPr>
          <a:xfrm>
            <a:off x="4536000" y="3096000"/>
            <a:ext cx="35964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Line 64"/>
          <p:cNvSpPr/>
          <p:nvPr/>
        </p:nvSpPr>
        <p:spPr>
          <a:xfrm flipH="1">
            <a:off x="4536000" y="4536000"/>
            <a:ext cx="43164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Line 65"/>
          <p:cNvSpPr/>
          <p:nvPr/>
        </p:nvSpPr>
        <p:spPr>
          <a:xfrm>
            <a:off x="4536000" y="4536000"/>
            <a:ext cx="0" cy="115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Line 66"/>
          <p:cNvSpPr/>
          <p:nvPr/>
        </p:nvSpPr>
        <p:spPr>
          <a:xfrm>
            <a:off x="4536000" y="5688000"/>
            <a:ext cx="35964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Line 67"/>
          <p:cNvSpPr/>
          <p:nvPr/>
        </p:nvSpPr>
        <p:spPr>
          <a:xfrm flipH="1">
            <a:off x="4536000" y="3240000"/>
            <a:ext cx="43164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Line 68"/>
          <p:cNvSpPr/>
          <p:nvPr/>
        </p:nvSpPr>
        <p:spPr>
          <a:xfrm>
            <a:off x="4536000" y="3240000"/>
            <a:ext cx="0" cy="115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Line 69"/>
          <p:cNvSpPr/>
          <p:nvPr/>
        </p:nvSpPr>
        <p:spPr>
          <a:xfrm>
            <a:off x="4536000" y="4392000"/>
            <a:ext cx="35964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Line 70"/>
          <p:cNvSpPr/>
          <p:nvPr/>
        </p:nvSpPr>
        <p:spPr>
          <a:xfrm flipH="1">
            <a:off x="4536000" y="5832000"/>
            <a:ext cx="43164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Line 71"/>
          <p:cNvSpPr/>
          <p:nvPr/>
        </p:nvSpPr>
        <p:spPr>
          <a:xfrm>
            <a:off x="4536000" y="5832000"/>
            <a:ext cx="0" cy="115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Line 72"/>
          <p:cNvSpPr/>
          <p:nvPr/>
        </p:nvSpPr>
        <p:spPr>
          <a:xfrm>
            <a:off x="4536000" y="6984000"/>
            <a:ext cx="35964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44000" y="461880"/>
            <a:ext cx="3810960" cy="392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1 #include&lt;stdio.h&gt;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2 void fun();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3 int main()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4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5         printf("In main()...\n");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6         fun();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7 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8 void fun()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9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10         int i = 0;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3333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11         if(i++ &lt; 3)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12         printf("In fun(), i = %d\n",i);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3333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ff3333"/>
                </a:solidFill>
                <a:latin typeface="Arial"/>
              </a:rPr>
              <a:t>13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fun();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14         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15 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6002640" y="7213680"/>
            <a:ext cx="977400" cy="34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3333"/>
                </a:solidFill>
                <a:latin typeface="Arial"/>
              </a:rPr>
              <a:t>Stack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6683040" y="5602680"/>
            <a:ext cx="642600" cy="2962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0x1000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5026680" y="144000"/>
            <a:ext cx="2730960" cy="70509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5"/>
          <p:cNvSpPr/>
          <p:nvPr/>
        </p:nvSpPr>
        <p:spPr>
          <a:xfrm>
            <a:off x="5098680" y="6408000"/>
            <a:ext cx="2586960" cy="714960"/>
          </a:xfrm>
          <a:prstGeom prst="roundRect">
            <a:avLst>
              <a:gd name="adj" fmla="val 3600"/>
            </a:avLst>
          </a:prstGeom>
          <a:solidFill>
            <a:srgbClr val="cfe7f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_start values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5" name="CustomShape 6"/>
          <p:cNvSpPr/>
          <p:nvPr/>
        </p:nvSpPr>
        <p:spPr>
          <a:xfrm>
            <a:off x="5112000" y="5075280"/>
            <a:ext cx="2586960" cy="1255680"/>
          </a:xfrm>
          <a:prstGeom prst="roundRect">
            <a:avLst>
              <a:gd name="adj" fmla="val 3600"/>
            </a:avLst>
          </a:prstGeom>
          <a:solidFill>
            <a:srgbClr val="cfe7f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7"/>
          <p:cNvSpPr/>
          <p:nvPr/>
        </p:nvSpPr>
        <p:spPr>
          <a:xfrm>
            <a:off x="6682680" y="5579280"/>
            <a:ext cx="714960" cy="2829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300" spc="-1" strike="noStrike">
                <a:latin typeface="Arial"/>
              </a:rPr>
              <a:t>0x1234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27" name="CustomShape 8"/>
          <p:cNvSpPr/>
          <p:nvPr/>
        </p:nvSpPr>
        <p:spPr>
          <a:xfrm>
            <a:off x="6466680" y="5291280"/>
            <a:ext cx="1146960" cy="25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  </a:t>
            </a:r>
            <a:r>
              <a:rPr b="0" lang="en-US" sz="1200" spc="-1" strike="noStrike">
                <a:latin typeface="Arial"/>
              </a:rPr>
              <a:t>Return addr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8" name="CustomShape 9"/>
          <p:cNvSpPr/>
          <p:nvPr/>
        </p:nvSpPr>
        <p:spPr>
          <a:xfrm>
            <a:off x="5098680" y="3690000"/>
            <a:ext cx="2586960" cy="1272960"/>
          </a:xfrm>
          <a:prstGeom prst="roundRect">
            <a:avLst>
              <a:gd name="adj" fmla="val 3600"/>
            </a:avLst>
          </a:prstGeom>
          <a:solidFill>
            <a:srgbClr val="cfe7f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10"/>
          <p:cNvSpPr/>
          <p:nvPr/>
        </p:nvSpPr>
        <p:spPr>
          <a:xfrm>
            <a:off x="5386680" y="3816000"/>
            <a:ext cx="354960" cy="34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0" name="CustomShape 11"/>
          <p:cNvSpPr/>
          <p:nvPr/>
        </p:nvSpPr>
        <p:spPr>
          <a:xfrm>
            <a:off x="5314680" y="4176000"/>
            <a:ext cx="426960" cy="3549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CustomShape 12"/>
          <p:cNvSpPr/>
          <p:nvPr/>
        </p:nvSpPr>
        <p:spPr>
          <a:xfrm>
            <a:off x="5124600" y="4605840"/>
            <a:ext cx="910440" cy="28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0x3000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2" name="CustomShape 13"/>
          <p:cNvSpPr/>
          <p:nvPr/>
        </p:nvSpPr>
        <p:spPr>
          <a:xfrm>
            <a:off x="6538680" y="3913200"/>
            <a:ext cx="1146960" cy="25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  </a:t>
            </a:r>
            <a:r>
              <a:rPr b="0" lang="en-US" sz="1200" spc="-1" strike="noStrike">
                <a:latin typeface="Arial"/>
              </a:rPr>
              <a:t>Return addr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3" name="CustomShape 14"/>
          <p:cNvSpPr/>
          <p:nvPr/>
        </p:nvSpPr>
        <p:spPr>
          <a:xfrm>
            <a:off x="6754680" y="4176000"/>
            <a:ext cx="714960" cy="2829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300" spc="-1" strike="noStrike">
                <a:latin typeface="Arial"/>
              </a:rPr>
              <a:t>0x2345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34" name="CustomShape 15"/>
          <p:cNvSpPr/>
          <p:nvPr/>
        </p:nvSpPr>
        <p:spPr>
          <a:xfrm>
            <a:off x="5098680" y="2304000"/>
            <a:ext cx="2586960" cy="1272960"/>
          </a:xfrm>
          <a:prstGeom prst="roundRect">
            <a:avLst>
              <a:gd name="adj" fmla="val 3600"/>
            </a:avLst>
          </a:prstGeom>
          <a:solidFill>
            <a:srgbClr val="cfe7f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16"/>
          <p:cNvSpPr/>
          <p:nvPr/>
        </p:nvSpPr>
        <p:spPr>
          <a:xfrm>
            <a:off x="5386680" y="2430000"/>
            <a:ext cx="354960" cy="34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6" name="CustomShape 17"/>
          <p:cNvSpPr/>
          <p:nvPr/>
        </p:nvSpPr>
        <p:spPr>
          <a:xfrm>
            <a:off x="5314680" y="2790000"/>
            <a:ext cx="426960" cy="3549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CustomShape 18"/>
          <p:cNvSpPr/>
          <p:nvPr/>
        </p:nvSpPr>
        <p:spPr>
          <a:xfrm>
            <a:off x="5124600" y="3219840"/>
            <a:ext cx="910440" cy="28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0x4000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8" name="CustomShape 19"/>
          <p:cNvSpPr/>
          <p:nvPr/>
        </p:nvSpPr>
        <p:spPr>
          <a:xfrm>
            <a:off x="6538680" y="2527200"/>
            <a:ext cx="1146960" cy="25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  </a:t>
            </a:r>
            <a:r>
              <a:rPr b="0" lang="en-US" sz="1200" spc="-1" strike="noStrike">
                <a:latin typeface="Arial"/>
              </a:rPr>
              <a:t>Return addr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9" name="CustomShape 20"/>
          <p:cNvSpPr/>
          <p:nvPr/>
        </p:nvSpPr>
        <p:spPr>
          <a:xfrm>
            <a:off x="6754680" y="2790000"/>
            <a:ext cx="714960" cy="2829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300" spc="-1" strike="noStrike">
                <a:latin typeface="Arial"/>
              </a:rPr>
              <a:t>0x3456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40" name="CustomShape 21"/>
          <p:cNvSpPr/>
          <p:nvPr/>
        </p:nvSpPr>
        <p:spPr>
          <a:xfrm>
            <a:off x="5098680" y="954000"/>
            <a:ext cx="2586960" cy="1272960"/>
          </a:xfrm>
          <a:prstGeom prst="roundRect">
            <a:avLst>
              <a:gd name="adj" fmla="val 3600"/>
            </a:avLst>
          </a:prstGeom>
          <a:solidFill>
            <a:srgbClr val="cfe7f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22"/>
          <p:cNvSpPr/>
          <p:nvPr/>
        </p:nvSpPr>
        <p:spPr>
          <a:xfrm>
            <a:off x="5386680" y="1080000"/>
            <a:ext cx="354960" cy="34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CustomShape 23"/>
          <p:cNvSpPr/>
          <p:nvPr/>
        </p:nvSpPr>
        <p:spPr>
          <a:xfrm>
            <a:off x="5314680" y="1440000"/>
            <a:ext cx="426960" cy="3549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3" name="CustomShape 24"/>
          <p:cNvSpPr/>
          <p:nvPr/>
        </p:nvSpPr>
        <p:spPr>
          <a:xfrm>
            <a:off x="5124600" y="1869840"/>
            <a:ext cx="910440" cy="28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0x5000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4" name="CustomShape 25"/>
          <p:cNvSpPr/>
          <p:nvPr/>
        </p:nvSpPr>
        <p:spPr>
          <a:xfrm>
            <a:off x="6538680" y="1177200"/>
            <a:ext cx="1146960" cy="25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  </a:t>
            </a:r>
            <a:r>
              <a:rPr b="0" lang="en-US" sz="1200" spc="-1" strike="noStrike">
                <a:latin typeface="Arial"/>
              </a:rPr>
              <a:t>Return addr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5" name="CustomShape 26"/>
          <p:cNvSpPr/>
          <p:nvPr/>
        </p:nvSpPr>
        <p:spPr>
          <a:xfrm>
            <a:off x="6754680" y="1440000"/>
            <a:ext cx="714960" cy="2829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300" spc="-1" strike="noStrike">
                <a:latin typeface="Arial"/>
              </a:rPr>
              <a:t>0x4567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46" name="CustomShape 27"/>
          <p:cNvSpPr/>
          <p:nvPr/>
        </p:nvSpPr>
        <p:spPr>
          <a:xfrm>
            <a:off x="5098680" y="216000"/>
            <a:ext cx="2586960" cy="642960"/>
          </a:xfrm>
          <a:prstGeom prst="roundRect">
            <a:avLst>
              <a:gd name="adj" fmla="val 3600"/>
            </a:avLst>
          </a:prstGeom>
          <a:solidFill>
            <a:srgbClr val="cfe7f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........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CustomShape 28"/>
          <p:cNvSpPr/>
          <p:nvPr/>
        </p:nvSpPr>
        <p:spPr>
          <a:xfrm>
            <a:off x="7834680" y="5353920"/>
            <a:ext cx="2370960" cy="108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latin typeface="Arial"/>
              </a:rPr>
              <a:t>int main()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latin typeface="Arial"/>
              </a:rPr>
              <a:t>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latin typeface="Arial"/>
              </a:rPr>
              <a:t>   </a:t>
            </a:r>
            <a:r>
              <a:rPr b="1" lang="en-US" sz="1400" spc="-1" strike="noStrike">
                <a:latin typeface="Arial"/>
              </a:rPr>
              <a:t>printf("In main()...\n");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latin typeface="Arial"/>
              </a:rPr>
              <a:t>   </a:t>
            </a:r>
            <a:r>
              <a:rPr b="1" lang="en-US" sz="1400" spc="-1" strike="noStrike">
                <a:latin typeface="Arial"/>
              </a:rPr>
              <a:t>fun();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latin typeface="Arial"/>
              </a:rPr>
              <a:t> </a:t>
            </a:r>
            <a:r>
              <a:rPr b="1" lang="en-US" sz="1400" spc="-1" strike="noStrike">
                <a:latin typeface="Arial"/>
              </a:rPr>
              <a:t>}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8" name="CustomShape 29"/>
          <p:cNvSpPr/>
          <p:nvPr/>
        </p:nvSpPr>
        <p:spPr>
          <a:xfrm>
            <a:off x="6899040" y="4656960"/>
            <a:ext cx="585360" cy="34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fun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9" name="CustomShape 30"/>
          <p:cNvSpPr/>
          <p:nvPr/>
        </p:nvSpPr>
        <p:spPr>
          <a:xfrm>
            <a:off x="6904800" y="3275280"/>
            <a:ext cx="579600" cy="34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fun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CustomShape 31"/>
          <p:cNvSpPr/>
          <p:nvPr/>
        </p:nvSpPr>
        <p:spPr>
          <a:xfrm>
            <a:off x="6904800" y="1907280"/>
            <a:ext cx="507600" cy="34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fun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1" name="CustomShape 32"/>
          <p:cNvSpPr/>
          <p:nvPr/>
        </p:nvSpPr>
        <p:spPr>
          <a:xfrm>
            <a:off x="7042680" y="517680"/>
            <a:ext cx="513720" cy="34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fun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CustomShape 33"/>
          <p:cNvSpPr/>
          <p:nvPr/>
        </p:nvSpPr>
        <p:spPr>
          <a:xfrm>
            <a:off x="7690680" y="595440"/>
            <a:ext cx="2528640" cy="163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</a:t>
            </a:r>
            <a:r>
              <a:rPr b="1" lang="en-US" sz="1300" spc="-1" strike="noStrike">
                <a:latin typeface="Arial"/>
              </a:rPr>
              <a:t>void fun()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300" spc="-1" strike="noStrike">
                <a:latin typeface="Arial"/>
              </a:rPr>
              <a:t> </a:t>
            </a:r>
            <a:r>
              <a:rPr b="1" lang="en-US" sz="1300" spc="-1" strike="noStrike">
                <a:latin typeface="Arial"/>
              </a:rPr>
              <a:t>{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300" spc="-1" strike="noStrike">
                <a:latin typeface="Arial"/>
              </a:rPr>
              <a:t>     </a:t>
            </a:r>
            <a:r>
              <a:rPr b="1" lang="en-US" sz="1300" spc="-1" strike="noStrike">
                <a:latin typeface="Arial"/>
              </a:rPr>
              <a:t>int i = 0;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300" spc="-1" strike="noStrike">
                <a:latin typeface="Arial"/>
              </a:rPr>
              <a:t>     </a:t>
            </a:r>
            <a:r>
              <a:rPr b="1" lang="en-US" sz="1300" spc="-1" strike="noStrike">
                <a:latin typeface="Arial"/>
              </a:rPr>
              <a:t>if(i++ &lt; 3) {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300" spc="-1" strike="noStrike">
                <a:latin typeface="Arial"/>
              </a:rPr>
              <a:t>     </a:t>
            </a:r>
            <a:r>
              <a:rPr b="1" lang="en-US" sz="1300" spc="-1" strike="noStrike">
                <a:latin typeface="Arial"/>
              </a:rPr>
              <a:t>printf("In fun(), i = %d\n",i);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300" spc="-1" strike="noStrike">
                <a:latin typeface="Arial"/>
              </a:rPr>
              <a:t>     </a:t>
            </a:r>
            <a:r>
              <a:rPr b="1" lang="en-US" sz="1300" spc="-1" strike="noStrike">
                <a:latin typeface="Arial"/>
              </a:rPr>
              <a:t>fun();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300" spc="-1" strike="noStrike">
                <a:latin typeface="Arial"/>
              </a:rPr>
              <a:t>     </a:t>
            </a:r>
            <a:r>
              <a:rPr b="1" lang="en-US" sz="1300" spc="-1" strike="noStrike">
                <a:latin typeface="Arial"/>
              </a:rPr>
              <a:t>}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300" spc="-1" strike="noStrike">
                <a:latin typeface="Arial"/>
              </a:rPr>
              <a:t> </a:t>
            </a:r>
            <a:r>
              <a:rPr b="1" lang="en-US" sz="1300" spc="-1" strike="noStrike">
                <a:latin typeface="Arial"/>
              </a:rPr>
              <a:t>}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53" name="CustomShape 34"/>
          <p:cNvSpPr/>
          <p:nvPr/>
        </p:nvSpPr>
        <p:spPr>
          <a:xfrm>
            <a:off x="7690680" y="3510720"/>
            <a:ext cx="2528640" cy="163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</a:t>
            </a:r>
            <a:r>
              <a:rPr b="1" lang="en-US" sz="1300" spc="-1" strike="noStrike">
                <a:latin typeface="Arial"/>
              </a:rPr>
              <a:t>void fun()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300" spc="-1" strike="noStrike">
                <a:latin typeface="Arial"/>
              </a:rPr>
              <a:t> </a:t>
            </a:r>
            <a:r>
              <a:rPr b="1" lang="en-US" sz="1300" spc="-1" strike="noStrike">
                <a:latin typeface="Arial"/>
              </a:rPr>
              <a:t>{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300" spc="-1" strike="noStrike">
                <a:latin typeface="Arial"/>
              </a:rPr>
              <a:t>     </a:t>
            </a:r>
            <a:r>
              <a:rPr b="1" lang="en-US" sz="1300" spc="-1" strike="noStrike">
                <a:latin typeface="Arial"/>
              </a:rPr>
              <a:t>int i = 0;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300" spc="-1" strike="noStrike">
                <a:latin typeface="Arial"/>
              </a:rPr>
              <a:t>     </a:t>
            </a:r>
            <a:r>
              <a:rPr b="1" lang="en-US" sz="1300" spc="-1" strike="noStrike">
                <a:latin typeface="Arial"/>
              </a:rPr>
              <a:t>if(i++ &lt; 3) {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300" spc="-1" strike="noStrike">
                <a:latin typeface="Arial"/>
              </a:rPr>
              <a:t>     </a:t>
            </a:r>
            <a:r>
              <a:rPr b="1" lang="en-US" sz="1300" spc="-1" strike="noStrike">
                <a:latin typeface="Arial"/>
              </a:rPr>
              <a:t>printf("In fun(), i = %d\n",i);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300" spc="-1" strike="noStrike">
                <a:latin typeface="Arial"/>
              </a:rPr>
              <a:t>     </a:t>
            </a:r>
            <a:r>
              <a:rPr b="1" lang="en-US" sz="1300" spc="-1" strike="noStrike">
                <a:latin typeface="Arial"/>
              </a:rPr>
              <a:t>fun();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300" spc="-1" strike="noStrike">
                <a:latin typeface="Arial"/>
              </a:rPr>
              <a:t>     </a:t>
            </a:r>
            <a:r>
              <a:rPr b="1" lang="en-US" sz="1300" spc="-1" strike="noStrike">
                <a:latin typeface="Arial"/>
              </a:rPr>
              <a:t>}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300" spc="-1" strike="noStrike">
                <a:latin typeface="Arial"/>
              </a:rPr>
              <a:t> </a:t>
            </a:r>
            <a:r>
              <a:rPr b="1" lang="en-US" sz="1300" spc="-1" strike="noStrike">
                <a:latin typeface="Arial"/>
              </a:rPr>
              <a:t>}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54" name="CustomShape 35"/>
          <p:cNvSpPr/>
          <p:nvPr/>
        </p:nvSpPr>
        <p:spPr>
          <a:xfrm>
            <a:off x="7677000" y="2070720"/>
            <a:ext cx="2528640" cy="163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</a:t>
            </a:r>
            <a:r>
              <a:rPr b="1" lang="en-US" sz="1300" spc="-1" strike="noStrike">
                <a:latin typeface="Arial"/>
              </a:rPr>
              <a:t>void fun()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300" spc="-1" strike="noStrike">
                <a:latin typeface="Arial"/>
              </a:rPr>
              <a:t> </a:t>
            </a:r>
            <a:r>
              <a:rPr b="1" lang="en-US" sz="1300" spc="-1" strike="noStrike">
                <a:latin typeface="Arial"/>
              </a:rPr>
              <a:t>{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300" spc="-1" strike="noStrike">
                <a:latin typeface="Arial"/>
              </a:rPr>
              <a:t>     </a:t>
            </a:r>
            <a:r>
              <a:rPr b="1" lang="en-US" sz="1300" spc="-1" strike="noStrike">
                <a:latin typeface="Arial"/>
              </a:rPr>
              <a:t>int i = 0;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300" spc="-1" strike="noStrike">
                <a:latin typeface="Arial"/>
              </a:rPr>
              <a:t>     </a:t>
            </a:r>
            <a:r>
              <a:rPr b="1" lang="en-US" sz="1300" spc="-1" strike="noStrike">
                <a:latin typeface="Arial"/>
              </a:rPr>
              <a:t>if(i++ &lt; 3) {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300" spc="-1" strike="noStrike">
                <a:latin typeface="Arial"/>
              </a:rPr>
              <a:t>     </a:t>
            </a:r>
            <a:r>
              <a:rPr b="1" lang="en-US" sz="1300" spc="-1" strike="noStrike">
                <a:latin typeface="Arial"/>
              </a:rPr>
              <a:t>printf("In fun(), i = %d\n",i);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300" spc="-1" strike="noStrike">
                <a:latin typeface="Arial"/>
              </a:rPr>
              <a:t>     </a:t>
            </a:r>
            <a:r>
              <a:rPr b="1" lang="en-US" sz="1300" spc="-1" strike="noStrike">
                <a:latin typeface="Arial"/>
              </a:rPr>
              <a:t>fun();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300" spc="-1" strike="noStrike">
                <a:latin typeface="Arial"/>
              </a:rPr>
              <a:t>     </a:t>
            </a:r>
            <a:r>
              <a:rPr b="1" lang="en-US" sz="1300" spc="-1" strike="noStrike">
                <a:latin typeface="Arial"/>
              </a:rPr>
              <a:t>}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300" spc="-1" strike="noStrike">
                <a:latin typeface="Arial"/>
              </a:rPr>
              <a:t> </a:t>
            </a:r>
            <a:r>
              <a:rPr b="1" lang="en-US" sz="1300" spc="-1" strike="noStrike">
                <a:latin typeface="Arial"/>
              </a:rPr>
              <a:t>}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55" name="CustomShape 36"/>
          <p:cNvSpPr/>
          <p:nvPr/>
        </p:nvSpPr>
        <p:spPr>
          <a:xfrm>
            <a:off x="9619200" y="-9720"/>
            <a:ext cx="456840" cy="65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3333"/>
                </a:solidFill>
                <a:latin typeface="Arial"/>
              </a:rPr>
              <a:t>3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56" name="Line 37"/>
          <p:cNvSpPr/>
          <p:nvPr/>
        </p:nvSpPr>
        <p:spPr>
          <a:xfrm>
            <a:off x="8640000" y="6192000"/>
            <a:ext cx="1080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Line 38"/>
          <p:cNvSpPr/>
          <p:nvPr/>
        </p:nvSpPr>
        <p:spPr>
          <a:xfrm flipV="1">
            <a:off x="9720000" y="4896000"/>
            <a:ext cx="0" cy="1296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Line 39"/>
          <p:cNvSpPr/>
          <p:nvPr/>
        </p:nvSpPr>
        <p:spPr>
          <a:xfrm flipH="1">
            <a:off x="9144000" y="4896000"/>
            <a:ext cx="576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Line 40"/>
          <p:cNvSpPr/>
          <p:nvPr/>
        </p:nvSpPr>
        <p:spPr>
          <a:xfrm>
            <a:off x="8640000" y="4680000"/>
            <a:ext cx="1080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Line 41"/>
          <p:cNvSpPr/>
          <p:nvPr/>
        </p:nvSpPr>
        <p:spPr>
          <a:xfrm flipV="1">
            <a:off x="9720000" y="3384000"/>
            <a:ext cx="0" cy="1296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Line 42"/>
          <p:cNvSpPr/>
          <p:nvPr/>
        </p:nvSpPr>
        <p:spPr>
          <a:xfrm flipH="1">
            <a:off x="9144000" y="3384000"/>
            <a:ext cx="576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Line 43"/>
          <p:cNvSpPr/>
          <p:nvPr/>
        </p:nvSpPr>
        <p:spPr>
          <a:xfrm>
            <a:off x="8640000" y="3240000"/>
            <a:ext cx="1080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Line 44"/>
          <p:cNvSpPr/>
          <p:nvPr/>
        </p:nvSpPr>
        <p:spPr>
          <a:xfrm flipV="1">
            <a:off x="9720000" y="1944000"/>
            <a:ext cx="0" cy="1296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Line 45"/>
          <p:cNvSpPr/>
          <p:nvPr/>
        </p:nvSpPr>
        <p:spPr>
          <a:xfrm flipH="1">
            <a:off x="9144000" y="1944000"/>
            <a:ext cx="576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Line 46"/>
          <p:cNvSpPr/>
          <p:nvPr/>
        </p:nvSpPr>
        <p:spPr>
          <a:xfrm>
            <a:off x="8640000" y="1800000"/>
            <a:ext cx="1080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Line 47"/>
          <p:cNvSpPr/>
          <p:nvPr/>
        </p:nvSpPr>
        <p:spPr>
          <a:xfrm flipV="1">
            <a:off x="9720000" y="504000"/>
            <a:ext cx="0" cy="1296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Line 48"/>
          <p:cNvSpPr/>
          <p:nvPr/>
        </p:nvSpPr>
        <p:spPr>
          <a:xfrm flipH="1">
            <a:off x="9144000" y="504000"/>
            <a:ext cx="576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Line 49"/>
          <p:cNvSpPr/>
          <p:nvPr/>
        </p:nvSpPr>
        <p:spPr>
          <a:xfrm flipH="1">
            <a:off x="4667040" y="432000"/>
            <a:ext cx="43164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Line 50"/>
          <p:cNvSpPr/>
          <p:nvPr/>
        </p:nvSpPr>
        <p:spPr>
          <a:xfrm>
            <a:off x="4667040" y="432000"/>
            <a:ext cx="0" cy="115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Line 51"/>
          <p:cNvSpPr/>
          <p:nvPr/>
        </p:nvSpPr>
        <p:spPr>
          <a:xfrm>
            <a:off x="4667040" y="1584000"/>
            <a:ext cx="35964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Line 52"/>
          <p:cNvSpPr/>
          <p:nvPr/>
        </p:nvSpPr>
        <p:spPr>
          <a:xfrm flipH="1">
            <a:off x="4667040" y="1728000"/>
            <a:ext cx="43164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Line 53"/>
          <p:cNvSpPr/>
          <p:nvPr/>
        </p:nvSpPr>
        <p:spPr>
          <a:xfrm>
            <a:off x="4667040" y="1728000"/>
            <a:ext cx="0" cy="115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Line 54"/>
          <p:cNvSpPr/>
          <p:nvPr/>
        </p:nvSpPr>
        <p:spPr>
          <a:xfrm>
            <a:off x="4667040" y="2880000"/>
            <a:ext cx="35964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Line 55"/>
          <p:cNvSpPr/>
          <p:nvPr/>
        </p:nvSpPr>
        <p:spPr>
          <a:xfrm flipH="1">
            <a:off x="4667040" y="4320000"/>
            <a:ext cx="43164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Line 56"/>
          <p:cNvSpPr/>
          <p:nvPr/>
        </p:nvSpPr>
        <p:spPr>
          <a:xfrm>
            <a:off x="4667040" y="4320000"/>
            <a:ext cx="0" cy="115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Line 57"/>
          <p:cNvSpPr/>
          <p:nvPr/>
        </p:nvSpPr>
        <p:spPr>
          <a:xfrm>
            <a:off x="4667040" y="5472000"/>
            <a:ext cx="35964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Line 58"/>
          <p:cNvSpPr/>
          <p:nvPr/>
        </p:nvSpPr>
        <p:spPr>
          <a:xfrm flipH="1">
            <a:off x="4667040" y="3024000"/>
            <a:ext cx="43164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Line 59"/>
          <p:cNvSpPr/>
          <p:nvPr/>
        </p:nvSpPr>
        <p:spPr>
          <a:xfrm>
            <a:off x="4667040" y="3024000"/>
            <a:ext cx="0" cy="115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Line 60"/>
          <p:cNvSpPr/>
          <p:nvPr/>
        </p:nvSpPr>
        <p:spPr>
          <a:xfrm>
            <a:off x="4667040" y="4176000"/>
            <a:ext cx="35964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Line 61"/>
          <p:cNvSpPr/>
          <p:nvPr/>
        </p:nvSpPr>
        <p:spPr>
          <a:xfrm flipH="1">
            <a:off x="4667040" y="5616000"/>
            <a:ext cx="43164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Line 62"/>
          <p:cNvSpPr/>
          <p:nvPr/>
        </p:nvSpPr>
        <p:spPr>
          <a:xfrm>
            <a:off x="4667040" y="5616000"/>
            <a:ext cx="0" cy="115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Line 63"/>
          <p:cNvSpPr/>
          <p:nvPr/>
        </p:nvSpPr>
        <p:spPr>
          <a:xfrm>
            <a:off x="4667040" y="6768000"/>
            <a:ext cx="35964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64"/>
          <p:cNvSpPr/>
          <p:nvPr/>
        </p:nvSpPr>
        <p:spPr>
          <a:xfrm>
            <a:off x="6768000" y="5976000"/>
            <a:ext cx="716400" cy="34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main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202320" y="288000"/>
            <a:ext cx="4369680" cy="392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1 #include&lt;stdio.h&gt;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2 void fun();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3 int main()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4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5         printf("In main()...\n");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6         fun();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7 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8 void fun()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9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10         static int i = 0;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11         if(i++ &lt; 3)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12         printf("In fun(), i = %d\n",i);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13         fun();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14         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15 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9619200" y="-9720"/>
            <a:ext cx="456840" cy="65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3333"/>
                </a:solidFill>
                <a:latin typeface="Arial"/>
              </a:rPr>
              <a:t>4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6087960" y="7143120"/>
            <a:ext cx="892080" cy="34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3333"/>
                </a:solidFill>
                <a:latin typeface="Arial"/>
              </a:rPr>
              <a:t>Stack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7" name="CustomShape 4"/>
          <p:cNvSpPr/>
          <p:nvPr/>
        </p:nvSpPr>
        <p:spPr>
          <a:xfrm>
            <a:off x="6768360" y="5532120"/>
            <a:ext cx="642600" cy="2962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0x1000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8" name="CustomShape 5"/>
          <p:cNvSpPr/>
          <p:nvPr/>
        </p:nvSpPr>
        <p:spPr>
          <a:xfrm>
            <a:off x="5112000" y="73440"/>
            <a:ext cx="2730960" cy="70509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6"/>
          <p:cNvSpPr/>
          <p:nvPr/>
        </p:nvSpPr>
        <p:spPr>
          <a:xfrm>
            <a:off x="5184000" y="6337440"/>
            <a:ext cx="2586960" cy="714960"/>
          </a:xfrm>
          <a:prstGeom prst="roundRect">
            <a:avLst>
              <a:gd name="adj" fmla="val 3600"/>
            </a:avLst>
          </a:prstGeom>
          <a:solidFill>
            <a:srgbClr val="cfe7f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_start values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0" name="CustomShape 7"/>
          <p:cNvSpPr/>
          <p:nvPr/>
        </p:nvSpPr>
        <p:spPr>
          <a:xfrm>
            <a:off x="5184000" y="5004720"/>
            <a:ext cx="2586960" cy="1255680"/>
          </a:xfrm>
          <a:prstGeom prst="roundRect">
            <a:avLst>
              <a:gd name="adj" fmla="val 3600"/>
            </a:avLst>
          </a:prstGeom>
          <a:solidFill>
            <a:srgbClr val="cfe7f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8"/>
          <p:cNvSpPr/>
          <p:nvPr/>
        </p:nvSpPr>
        <p:spPr>
          <a:xfrm>
            <a:off x="6768000" y="5508720"/>
            <a:ext cx="714960" cy="2829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300" spc="-1" strike="noStrike">
                <a:latin typeface="Arial"/>
              </a:rPr>
              <a:t>0x1234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92" name="CustomShape 9"/>
          <p:cNvSpPr/>
          <p:nvPr/>
        </p:nvSpPr>
        <p:spPr>
          <a:xfrm>
            <a:off x="6552000" y="5220720"/>
            <a:ext cx="1146960" cy="25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  </a:t>
            </a:r>
            <a:r>
              <a:rPr b="0" lang="en-US" sz="1200" spc="-1" strike="noStrike">
                <a:latin typeface="Arial"/>
              </a:rPr>
              <a:t>Return addr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3" name="CustomShape 10"/>
          <p:cNvSpPr/>
          <p:nvPr/>
        </p:nvSpPr>
        <p:spPr>
          <a:xfrm>
            <a:off x="5184000" y="3619440"/>
            <a:ext cx="2586960" cy="1272960"/>
          </a:xfrm>
          <a:prstGeom prst="roundRect">
            <a:avLst>
              <a:gd name="adj" fmla="val 3600"/>
            </a:avLst>
          </a:prstGeom>
          <a:solidFill>
            <a:srgbClr val="cfe7f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11"/>
          <p:cNvSpPr/>
          <p:nvPr/>
        </p:nvSpPr>
        <p:spPr>
          <a:xfrm>
            <a:off x="6624000" y="3842640"/>
            <a:ext cx="1146960" cy="25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  </a:t>
            </a:r>
            <a:r>
              <a:rPr b="0" lang="en-US" sz="1200" spc="-1" strike="noStrike">
                <a:latin typeface="Arial"/>
              </a:rPr>
              <a:t>Return addr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5" name="CustomShape 12"/>
          <p:cNvSpPr/>
          <p:nvPr/>
        </p:nvSpPr>
        <p:spPr>
          <a:xfrm>
            <a:off x="6840000" y="4105440"/>
            <a:ext cx="714960" cy="2829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300" spc="-1" strike="noStrike">
                <a:latin typeface="Arial"/>
              </a:rPr>
              <a:t>0x2345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96" name="CustomShape 13"/>
          <p:cNvSpPr/>
          <p:nvPr/>
        </p:nvSpPr>
        <p:spPr>
          <a:xfrm>
            <a:off x="5184000" y="2233440"/>
            <a:ext cx="2586960" cy="1272960"/>
          </a:xfrm>
          <a:prstGeom prst="roundRect">
            <a:avLst>
              <a:gd name="adj" fmla="val 3600"/>
            </a:avLst>
          </a:prstGeom>
          <a:solidFill>
            <a:srgbClr val="cfe7f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14"/>
          <p:cNvSpPr/>
          <p:nvPr/>
        </p:nvSpPr>
        <p:spPr>
          <a:xfrm>
            <a:off x="6624000" y="2456640"/>
            <a:ext cx="1146960" cy="25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  </a:t>
            </a:r>
            <a:r>
              <a:rPr b="0" lang="en-US" sz="1200" spc="-1" strike="noStrike">
                <a:latin typeface="Arial"/>
              </a:rPr>
              <a:t>Return addr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8" name="CustomShape 15"/>
          <p:cNvSpPr/>
          <p:nvPr/>
        </p:nvSpPr>
        <p:spPr>
          <a:xfrm>
            <a:off x="6840000" y="2719440"/>
            <a:ext cx="714960" cy="2829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300" spc="-1" strike="noStrike">
                <a:latin typeface="Arial"/>
              </a:rPr>
              <a:t>0x3456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99" name="CustomShape 16"/>
          <p:cNvSpPr/>
          <p:nvPr/>
        </p:nvSpPr>
        <p:spPr>
          <a:xfrm>
            <a:off x="5184000" y="883440"/>
            <a:ext cx="2586960" cy="1272960"/>
          </a:xfrm>
          <a:prstGeom prst="roundRect">
            <a:avLst>
              <a:gd name="adj" fmla="val 3600"/>
            </a:avLst>
          </a:prstGeom>
          <a:solidFill>
            <a:srgbClr val="cfe7f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17"/>
          <p:cNvSpPr/>
          <p:nvPr/>
        </p:nvSpPr>
        <p:spPr>
          <a:xfrm>
            <a:off x="6624000" y="1106640"/>
            <a:ext cx="1146960" cy="25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  </a:t>
            </a:r>
            <a:r>
              <a:rPr b="0" lang="en-US" sz="1200" spc="-1" strike="noStrike">
                <a:latin typeface="Arial"/>
              </a:rPr>
              <a:t>Return addr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1" name="CustomShape 18"/>
          <p:cNvSpPr/>
          <p:nvPr/>
        </p:nvSpPr>
        <p:spPr>
          <a:xfrm>
            <a:off x="6840000" y="1369440"/>
            <a:ext cx="714960" cy="2829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300" spc="-1" strike="noStrike">
                <a:latin typeface="Arial"/>
              </a:rPr>
              <a:t>0x4567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02" name="CustomShape 19"/>
          <p:cNvSpPr/>
          <p:nvPr/>
        </p:nvSpPr>
        <p:spPr>
          <a:xfrm>
            <a:off x="5184000" y="145440"/>
            <a:ext cx="2586960" cy="642960"/>
          </a:xfrm>
          <a:prstGeom prst="roundRect">
            <a:avLst>
              <a:gd name="adj" fmla="val 3600"/>
            </a:avLst>
          </a:prstGeom>
          <a:solidFill>
            <a:srgbClr val="cfe7f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.......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CustomShape 20"/>
          <p:cNvSpPr/>
          <p:nvPr/>
        </p:nvSpPr>
        <p:spPr>
          <a:xfrm>
            <a:off x="7847640" y="5319000"/>
            <a:ext cx="2370960" cy="108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latin typeface="Arial"/>
              </a:rPr>
              <a:t>int main()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latin typeface="Arial"/>
              </a:rPr>
              <a:t>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latin typeface="Arial"/>
              </a:rPr>
              <a:t>   </a:t>
            </a:r>
            <a:r>
              <a:rPr b="1" lang="en-US" sz="1400" spc="-1" strike="noStrike">
                <a:latin typeface="Arial"/>
              </a:rPr>
              <a:t>printf("In main()...\n");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latin typeface="Arial"/>
              </a:rPr>
              <a:t>   </a:t>
            </a:r>
            <a:r>
              <a:rPr b="1" lang="en-US" sz="1400" spc="-1" strike="noStrike">
                <a:latin typeface="Arial"/>
              </a:rPr>
              <a:t>fun();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latin typeface="Arial"/>
              </a:rPr>
              <a:t> </a:t>
            </a:r>
            <a:r>
              <a:rPr b="1" lang="en-US" sz="1400" spc="-1" strike="noStrike">
                <a:latin typeface="Arial"/>
              </a:rPr>
              <a:t>}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04" name="CustomShape 21"/>
          <p:cNvSpPr/>
          <p:nvPr/>
        </p:nvSpPr>
        <p:spPr>
          <a:xfrm>
            <a:off x="6984360" y="4586400"/>
            <a:ext cx="644040" cy="34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fun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CustomShape 22"/>
          <p:cNvSpPr/>
          <p:nvPr/>
        </p:nvSpPr>
        <p:spPr>
          <a:xfrm>
            <a:off x="6990120" y="3204720"/>
            <a:ext cx="566280" cy="34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fun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CustomShape 23"/>
          <p:cNvSpPr/>
          <p:nvPr/>
        </p:nvSpPr>
        <p:spPr>
          <a:xfrm>
            <a:off x="6990120" y="1836720"/>
            <a:ext cx="566280" cy="34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fun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7" name="CustomShape 24"/>
          <p:cNvSpPr/>
          <p:nvPr/>
        </p:nvSpPr>
        <p:spPr>
          <a:xfrm>
            <a:off x="7128000" y="447120"/>
            <a:ext cx="642960" cy="34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fun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8" name="CustomShape 25"/>
          <p:cNvSpPr/>
          <p:nvPr/>
        </p:nvSpPr>
        <p:spPr>
          <a:xfrm>
            <a:off x="7775640" y="379800"/>
            <a:ext cx="2528640" cy="163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</a:t>
            </a:r>
            <a:r>
              <a:rPr b="1" lang="en-US" sz="1300" spc="-1" strike="noStrike">
                <a:latin typeface="Arial"/>
              </a:rPr>
              <a:t>void fun()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300" spc="-1" strike="noStrike">
                <a:latin typeface="Arial"/>
              </a:rPr>
              <a:t> </a:t>
            </a:r>
            <a:r>
              <a:rPr b="1" lang="en-US" sz="1300" spc="-1" strike="noStrike">
                <a:latin typeface="Arial"/>
              </a:rPr>
              <a:t>{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300" spc="-1" strike="noStrike">
                <a:latin typeface="Arial"/>
              </a:rPr>
              <a:t>     </a:t>
            </a:r>
            <a:r>
              <a:rPr b="1" lang="en-US" sz="1300" spc="-1" strike="noStrike">
                <a:latin typeface="Arial"/>
              </a:rPr>
              <a:t>int i = 0;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300" spc="-1" strike="noStrike">
                <a:latin typeface="Arial"/>
              </a:rPr>
              <a:t>     </a:t>
            </a:r>
            <a:r>
              <a:rPr b="1" lang="en-US" sz="1300" spc="-1" strike="noStrike">
                <a:latin typeface="Arial"/>
              </a:rPr>
              <a:t>if(i++ &lt; 3) {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300" spc="-1" strike="noStrike">
                <a:latin typeface="Arial"/>
              </a:rPr>
              <a:t>     </a:t>
            </a:r>
            <a:r>
              <a:rPr b="1" lang="en-US" sz="1300" spc="-1" strike="noStrike">
                <a:latin typeface="Arial"/>
              </a:rPr>
              <a:t>printf("In fun(),i = %d\n",i);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300" spc="-1" strike="noStrike">
                <a:latin typeface="Arial"/>
              </a:rPr>
              <a:t>     </a:t>
            </a:r>
            <a:r>
              <a:rPr b="1" lang="en-US" sz="1300" spc="-1" strike="noStrike">
                <a:latin typeface="Arial"/>
              </a:rPr>
              <a:t>fun();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300" spc="-1" strike="noStrike">
                <a:latin typeface="Arial"/>
              </a:rPr>
              <a:t>     </a:t>
            </a:r>
            <a:r>
              <a:rPr b="1" lang="en-US" sz="1300" spc="-1" strike="noStrike">
                <a:latin typeface="Arial"/>
              </a:rPr>
              <a:t>}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300" spc="-1" strike="noStrike">
                <a:latin typeface="Arial"/>
              </a:rPr>
              <a:t> </a:t>
            </a:r>
            <a:r>
              <a:rPr b="1" lang="en-US" sz="1300" spc="-1" strike="noStrike">
                <a:latin typeface="Arial"/>
              </a:rPr>
              <a:t>}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09" name="CustomShape 26"/>
          <p:cNvSpPr/>
          <p:nvPr/>
        </p:nvSpPr>
        <p:spPr>
          <a:xfrm>
            <a:off x="7775640" y="3547800"/>
            <a:ext cx="2528640" cy="163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</a:t>
            </a:r>
            <a:r>
              <a:rPr b="1" lang="en-US" sz="1300" spc="-1" strike="noStrike">
                <a:latin typeface="Arial"/>
              </a:rPr>
              <a:t>void fun()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300" spc="-1" strike="noStrike">
                <a:latin typeface="Arial"/>
              </a:rPr>
              <a:t> </a:t>
            </a:r>
            <a:r>
              <a:rPr b="1" lang="en-US" sz="1300" spc="-1" strike="noStrike">
                <a:latin typeface="Arial"/>
              </a:rPr>
              <a:t>{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300" spc="-1" strike="noStrike">
                <a:latin typeface="Arial"/>
              </a:rPr>
              <a:t>     </a:t>
            </a:r>
            <a:r>
              <a:rPr b="1" lang="en-US" sz="1300" spc="-1" strike="noStrike">
                <a:latin typeface="Arial"/>
              </a:rPr>
              <a:t>int i = 0;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300" spc="-1" strike="noStrike">
                <a:latin typeface="Arial"/>
              </a:rPr>
              <a:t>     </a:t>
            </a:r>
            <a:r>
              <a:rPr b="1" lang="en-US" sz="1300" spc="-1" strike="noStrike">
                <a:latin typeface="Arial"/>
              </a:rPr>
              <a:t>if(i++ &lt; 3) {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300" spc="-1" strike="noStrike">
                <a:latin typeface="Arial"/>
              </a:rPr>
              <a:t>     </a:t>
            </a:r>
            <a:r>
              <a:rPr b="1" lang="en-US" sz="1300" spc="-1" strike="noStrike">
                <a:latin typeface="Arial"/>
              </a:rPr>
              <a:t>printf("In fun(),i = %d\n",i);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300" spc="-1" strike="noStrike">
                <a:latin typeface="Arial"/>
              </a:rPr>
              <a:t>     </a:t>
            </a:r>
            <a:r>
              <a:rPr b="1" lang="en-US" sz="1300" spc="-1" strike="noStrike">
                <a:latin typeface="Arial"/>
              </a:rPr>
              <a:t>fun();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300" spc="-1" strike="noStrike">
                <a:latin typeface="Arial"/>
              </a:rPr>
              <a:t>     </a:t>
            </a:r>
            <a:r>
              <a:rPr b="1" lang="en-US" sz="1300" spc="-1" strike="noStrike">
                <a:latin typeface="Arial"/>
              </a:rPr>
              <a:t>}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300" spc="-1" strike="noStrike">
                <a:latin typeface="Arial"/>
              </a:rPr>
              <a:t> </a:t>
            </a:r>
            <a:r>
              <a:rPr b="1" lang="en-US" sz="1300" spc="-1" strike="noStrike">
                <a:latin typeface="Arial"/>
              </a:rPr>
              <a:t>}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10" name="CustomShape 27"/>
          <p:cNvSpPr/>
          <p:nvPr/>
        </p:nvSpPr>
        <p:spPr>
          <a:xfrm>
            <a:off x="7762320" y="1947240"/>
            <a:ext cx="2528640" cy="163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</a:t>
            </a:r>
            <a:r>
              <a:rPr b="1" lang="en-US" sz="1300" spc="-1" strike="noStrike">
                <a:latin typeface="Arial"/>
              </a:rPr>
              <a:t>void fun()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300" spc="-1" strike="noStrike">
                <a:latin typeface="Arial"/>
              </a:rPr>
              <a:t> </a:t>
            </a:r>
            <a:r>
              <a:rPr b="1" lang="en-US" sz="1300" spc="-1" strike="noStrike">
                <a:latin typeface="Arial"/>
              </a:rPr>
              <a:t>{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300" spc="-1" strike="noStrike">
                <a:latin typeface="Arial"/>
              </a:rPr>
              <a:t>     </a:t>
            </a:r>
            <a:r>
              <a:rPr b="1" lang="en-US" sz="1300" spc="-1" strike="noStrike">
                <a:latin typeface="Arial"/>
              </a:rPr>
              <a:t>int i = 0;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300" spc="-1" strike="noStrike">
                <a:latin typeface="Arial"/>
              </a:rPr>
              <a:t>     </a:t>
            </a:r>
            <a:r>
              <a:rPr b="1" lang="en-US" sz="1300" spc="-1" strike="noStrike">
                <a:latin typeface="Arial"/>
              </a:rPr>
              <a:t>if(i++ &lt; 3) {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300" spc="-1" strike="noStrike">
                <a:latin typeface="Arial"/>
              </a:rPr>
              <a:t>     </a:t>
            </a:r>
            <a:r>
              <a:rPr b="1" lang="en-US" sz="1300" spc="-1" strike="noStrike">
                <a:latin typeface="Arial"/>
              </a:rPr>
              <a:t>printf("In fun(),i = %d\n",i);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300" spc="-1" strike="noStrike">
                <a:latin typeface="Arial"/>
              </a:rPr>
              <a:t>     </a:t>
            </a:r>
            <a:r>
              <a:rPr b="1" lang="en-US" sz="1300" spc="-1" strike="noStrike">
                <a:latin typeface="Arial"/>
              </a:rPr>
              <a:t>fun();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300" spc="-1" strike="noStrike">
                <a:latin typeface="Arial"/>
              </a:rPr>
              <a:t>     </a:t>
            </a:r>
            <a:r>
              <a:rPr b="1" lang="en-US" sz="1300" spc="-1" strike="noStrike">
                <a:latin typeface="Arial"/>
              </a:rPr>
              <a:t>}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300" spc="-1" strike="noStrike">
                <a:latin typeface="Arial"/>
              </a:rPr>
              <a:t> </a:t>
            </a:r>
            <a:r>
              <a:rPr b="1" lang="en-US" sz="1300" spc="-1" strike="noStrike">
                <a:latin typeface="Arial"/>
              </a:rPr>
              <a:t>}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11" name="CustomShape 28"/>
          <p:cNvSpPr/>
          <p:nvPr/>
        </p:nvSpPr>
        <p:spPr>
          <a:xfrm>
            <a:off x="288000" y="4608000"/>
            <a:ext cx="2802960" cy="1866960"/>
          </a:xfrm>
          <a:prstGeom prst="rect">
            <a:avLst/>
          </a:prstGeom>
          <a:solidFill>
            <a:srgbClr val="cfe7f5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29"/>
          <p:cNvSpPr/>
          <p:nvPr/>
        </p:nvSpPr>
        <p:spPr>
          <a:xfrm>
            <a:off x="1440000" y="5112000"/>
            <a:ext cx="498960" cy="4269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3" name="CustomShape 30"/>
          <p:cNvSpPr/>
          <p:nvPr/>
        </p:nvSpPr>
        <p:spPr>
          <a:xfrm>
            <a:off x="1568880" y="4752000"/>
            <a:ext cx="226080" cy="34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CustomShape 31"/>
          <p:cNvSpPr/>
          <p:nvPr/>
        </p:nvSpPr>
        <p:spPr>
          <a:xfrm>
            <a:off x="1224000" y="5557680"/>
            <a:ext cx="1062000" cy="34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0x1000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5" name="CustomShape 32"/>
          <p:cNvSpPr/>
          <p:nvPr/>
        </p:nvSpPr>
        <p:spPr>
          <a:xfrm>
            <a:off x="2232000" y="6061680"/>
            <a:ext cx="788400" cy="34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Data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CustomShape 33"/>
          <p:cNvSpPr/>
          <p:nvPr/>
        </p:nvSpPr>
        <p:spPr>
          <a:xfrm>
            <a:off x="1944000" y="5184000"/>
            <a:ext cx="302040" cy="34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7" name="CustomShape 34"/>
          <p:cNvSpPr/>
          <p:nvPr/>
        </p:nvSpPr>
        <p:spPr>
          <a:xfrm>
            <a:off x="2140920" y="5184000"/>
            <a:ext cx="302040" cy="34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8" name="CustomShape 35"/>
          <p:cNvSpPr/>
          <p:nvPr/>
        </p:nvSpPr>
        <p:spPr>
          <a:xfrm>
            <a:off x="2376000" y="5184000"/>
            <a:ext cx="302040" cy="34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9" name="Line 36"/>
          <p:cNvSpPr/>
          <p:nvPr/>
        </p:nvSpPr>
        <p:spPr>
          <a:xfrm flipH="1">
            <a:off x="1584000" y="5256000"/>
            <a:ext cx="216000" cy="14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Line 37"/>
          <p:cNvSpPr/>
          <p:nvPr/>
        </p:nvSpPr>
        <p:spPr>
          <a:xfrm flipH="1">
            <a:off x="2016000" y="5328000"/>
            <a:ext cx="144000" cy="7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Line 38"/>
          <p:cNvSpPr/>
          <p:nvPr/>
        </p:nvSpPr>
        <p:spPr>
          <a:xfrm flipH="1">
            <a:off x="2232000" y="5328000"/>
            <a:ext cx="144000" cy="7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Line 39"/>
          <p:cNvSpPr/>
          <p:nvPr/>
        </p:nvSpPr>
        <p:spPr>
          <a:xfrm flipH="1">
            <a:off x="2448000" y="5328000"/>
            <a:ext cx="144000" cy="7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40"/>
          <p:cNvSpPr/>
          <p:nvPr/>
        </p:nvSpPr>
        <p:spPr>
          <a:xfrm>
            <a:off x="2592000" y="5198040"/>
            <a:ext cx="302040" cy="34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Line 41"/>
          <p:cNvSpPr/>
          <p:nvPr/>
        </p:nvSpPr>
        <p:spPr>
          <a:xfrm>
            <a:off x="8640000" y="6143040"/>
            <a:ext cx="1080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Line 42"/>
          <p:cNvSpPr/>
          <p:nvPr/>
        </p:nvSpPr>
        <p:spPr>
          <a:xfrm flipV="1">
            <a:off x="9720000" y="4847040"/>
            <a:ext cx="0" cy="1296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Line 43"/>
          <p:cNvSpPr/>
          <p:nvPr/>
        </p:nvSpPr>
        <p:spPr>
          <a:xfrm flipH="1">
            <a:off x="9144000" y="4847040"/>
            <a:ext cx="576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Line 44"/>
          <p:cNvSpPr/>
          <p:nvPr/>
        </p:nvSpPr>
        <p:spPr>
          <a:xfrm>
            <a:off x="8640000" y="4752000"/>
            <a:ext cx="1080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Line 45"/>
          <p:cNvSpPr/>
          <p:nvPr/>
        </p:nvSpPr>
        <p:spPr>
          <a:xfrm flipV="1">
            <a:off x="9720000" y="3456000"/>
            <a:ext cx="0" cy="1296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Line 46"/>
          <p:cNvSpPr/>
          <p:nvPr/>
        </p:nvSpPr>
        <p:spPr>
          <a:xfrm flipH="1">
            <a:off x="9144000" y="3456000"/>
            <a:ext cx="576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Line 47"/>
          <p:cNvSpPr/>
          <p:nvPr/>
        </p:nvSpPr>
        <p:spPr>
          <a:xfrm>
            <a:off x="8658000" y="3168000"/>
            <a:ext cx="1080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Line 48"/>
          <p:cNvSpPr/>
          <p:nvPr/>
        </p:nvSpPr>
        <p:spPr>
          <a:xfrm flipV="1">
            <a:off x="9738000" y="1872000"/>
            <a:ext cx="0" cy="1296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Line 49"/>
          <p:cNvSpPr/>
          <p:nvPr/>
        </p:nvSpPr>
        <p:spPr>
          <a:xfrm flipH="1">
            <a:off x="9162000" y="1872000"/>
            <a:ext cx="576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Line 50"/>
          <p:cNvSpPr/>
          <p:nvPr/>
        </p:nvSpPr>
        <p:spPr>
          <a:xfrm>
            <a:off x="8640000" y="1656000"/>
            <a:ext cx="1080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Line 51"/>
          <p:cNvSpPr/>
          <p:nvPr/>
        </p:nvSpPr>
        <p:spPr>
          <a:xfrm flipV="1">
            <a:off x="9720000" y="360000"/>
            <a:ext cx="0" cy="1296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Line 52"/>
          <p:cNvSpPr/>
          <p:nvPr/>
        </p:nvSpPr>
        <p:spPr>
          <a:xfrm flipH="1">
            <a:off x="9144000" y="360000"/>
            <a:ext cx="576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Line 53"/>
          <p:cNvSpPr/>
          <p:nvPr/>
        </p:nvSpPr>
        <p:spPr>
          <a:xfrm flipH="1">
            <a:off x="4752000" y="432000"/>
            <a:ext cx="43164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Line 54"/>
          <p:cNvSpPr/>
          <p:nvPr/>
        </p:nvSpPr>
        <p:spPr>
          <a:xfrm>
            <a:off x="4752000" y="432000"/>
            <a:ext cx="0" cy="115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Line 55"/>
          <p:cNvSpPr/>
          <p:nvPr/>
        </p:nvSpPr>
        <p:spPr>
          <a:xfrm>
            <a:off x="4752000" y="1584000"/>
            <a:ext cx="35964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Line 56"/>
          <p:cNvSpPr/>
          <p:nvPr/>
        </p:nvSpPr>
        <p:spPr>
          <a:xfrm flipH="1">
            <a:off x="4752000" y="1728000"/>
            <a:ext cx="43164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Line 57"/>
          <p:cNvSpPr/>
          <p:nvPr/>
        </p:nvSpPr>
        <p:spPr>
          <a:xfrm>
            <a:off x="4752000" y="1728000"/>
            <a:ext cx="0" cy="115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Line 58"/>
          <p:cNvSpPr/>
          <p:nvPr/>
        </p:nvSpPr>
        <p:spPr>
          <a:xfrm>
            <a:off x="4752000" y="2880000"/>
            <a:ext cx="35964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Line 59"/>
          <p:cNvSpPr/>
          <p:nvPr/>
        </p:nvSpPr>
        <p:spPr>
          <a:xfrm flipH="1">
            <a:off x="4752000" y="4320000"/>
            <a:ext cx="43164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Line 60"/>
          <p:cNvSpPr/>
          <p:nvPr/>
        </p:nvSpPr>
        <p:spPr>
          <a:xfrm>
            <a:off x="4752000" y="4320000"/>
            <a:ext cx="0" cy="115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Line 61"/>
          <p:cNvSpPr/>
          <p:nvPr/>
        </p:nvSpPr>
        <p:spPr>
          <a:xfrm>
            <a:off x="4752000" y="5472000"/>
            <a:ext cx="35964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Line 62"/>
          <p:cNvSpPr/>
          <p:nvPr/>
        </p:nvSpPr>
        <p:spPr>
          <a:xfrm flipH="1">
            <a:off x="4752000" y="3024000"/>
            <a:ext cx="43164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Line 63"/>
          <p:cNvSpPr/>
          <p:nvPr/>
        </p:nvSpPr>
        <p:spPr>
          <a:xfrm>
            <a:off x="4752000" y="3024000"/>
            <a:ext cx="0" cy="115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Line 64"/>
          <p:cNvSpPr/>
          <p:nvPr/>
        </p:nvSpPr>
        <p:spPr>
          <a:xfrm>
            <a:off x="4752000" y="4176000"/>
            <a:ext cx="35964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Line 65"/>
          <p:cNvSpPr/>
          <p:nvPr/>
        </p:nvSpPr>
        <p:spPr>
          <a:xfrm flipH="1">
            <a:off x="4752000" y="5616000"/>
            <a:ext cx="43164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Line 66"/>
          <p:cNvSpPr/>
          <p:nvPr/>
        </p:nvSpPr>
        <p:spPr>
          <a:xfrm>
            <a:off x="4752000" y="5616000"/>
            <a:ext cx="0" cy="115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Line 67"/>
          <p:cNvSpPr/>
          <p:nvPr/>
        </p:nvSpPr>
        <p:spPr>
          <a:xfrm>
            <a:off x="4752000" y="6768000"/>
            <a:ext cx="35964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68"/>
          <p:cNvSpPr/>
          <p:nvPr/>
        </p:nvSpPr>
        <p:spPr>
          <a:xfrm>
            <a:off x="6840000" y="5904000"/>
            <a:ext cx="788400" cy="34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main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1152000" y="1797480"/>
            <a:ext cx="7122960" cy="392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-144000" y="137880"/>
            <a:ext cx="5035320" cy="392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1 #include&lt;stdio.h&gt;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2 void fun(int);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3 int main()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4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5         printf("In main()...\n");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6         fun(0);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7 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3333"/>
                </a:solidFill>
                <a:latin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8 void fun(int i)</a:t>
            </a:r>
            <a:r>
              <a:rPr b="0" lang="en-US" sz="1800" spc="-1" strike="noStrike">
                <a:solidFill>
                  <a:srgbClr val="6666ff"/>
                </a:solidFill>
                <a:latin typeface="Arial"/>
              </a:rPr>
              <a:t>//0 //1 //2 //3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9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10         if(i++ &lt; 3)</a:t>
            </a:r>
            <a:r>
              <a:rPr b="0" lang="en-US" sz="1800" spc="-1" strike="noStrike">
                <a:solidFill>
                  <a:srgbClr val="6666ff"/>
                </a:solidFill>
                <a:latin typeface="Arial"/>
              </a:rPr>
              <a:t> //0&lt;3 //1&lt;3 //2&lt;3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11        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12                 printf("In fun(), i = %d\n",i);</a:t>
            </a:r>
            <a:r>
              <a:rPr b="0" lang="en-US" sz="1800" spc="-1" strike="noStrike">
                <a:solidFill>
                  <a:srgbClr val="6666ff"/>
                </a:solidFill>
                <a:latin typeface="Arial"/>
              </a:rPr>
              <a:t>//1//2//3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13                 fun(i);</a:t>
            </a:r>
            <a:r>
              <a:rPr b="0" lang="en-US" sz="1800" spc="-1" strike="noStrike">
                <a:solidFill>
                  <a:srgbClr val="6666ff"/>
                </a:solidFill>
                <a:latin typeface="Arial"/>
              </a:rPr>
              <a:t> //fun(1); //fun(2); //fun(3)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14         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15 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6051960" y="7142400"/>
            <a:ext cx="1216080" cy="34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3333"/>
                </a:solidFill>
                <a:latin typeface="Arial"/>
              </a:rPr>
              <a:t>Stack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5" name="CustomShape 4"/>
          <p:cNvSpPr/>
          <p:nvPr/>
        </p:nvSpPr>
        <p:spPr>
          <a:xfrm>
            <a:off x="6732360" y="5531400"/>
            <a:ext cx="642600" cy="2962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0x1000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6" name="CustomShape 5"/>
          <p:cNvSpPr/>
          <p:nvPr/>
        </p:nvSpPr>
        <p:spPr>
          <a:xfrm>
            <a:off x="5076000" y="72720"/>
            <a:ext cx="2730960" cy="70509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6"/>
          <p:cNvSpPr/>
          <p:nvPr/>
        </p:nvSpPr>
        <p:spPr>
          <a:xfrm>
            <a:off x="5148000" y="6336720"/>
            <a:ext cx="2586960" cy="714960"/>
          </a:xfrm>
          <a:prstGeom prst="roundRect">
            <a:avLst>
              <a:gd name="adj" fmla="val 3600"/>
            </a:avLst>
          </a:prstGeom>
          <a:solidFill>
            <a:srgbClr val="cfe7f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_start values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8" name="CustomShape 7"/>
          <p:cNvSpPr/>
          <p:nvPr/>
        </p:nvSpPr>
        <p:spPr>
          <a:xfrm>
            <a:off x="5148000" y="5004000"/>
            <a:ext cx="2586960" cy="1255680"/>
          </a:xfrm>
          <a:prstGeom prst="roundRect">
            <a:avLst>
              <a:gd name="adj" fmla="val 3600"/>
            </a:avLst>
          </a:prstGeom>
          <a:solidFill>
            <a:srgbClr val="cfe7f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8"/>
          <p:cNvSpPr/>
          <p:nvPr/>
        </p:nvSpPr>
        <p:spPr>
          <a:xfrm>
            <a:off x="6732000" y="5508000"/>
            <a:ext cx="714960" cy="2829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300" spc="-1" strike="noStrike">
                <a:latin typeface="Arial"/>
              </a:rPr>
              <a:t>0x1234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60" name="CustomShape 9"/>
          <p:cNvSpPr/>
          <p:nvPr/>
        </p:nvSpPr>
        <p:spPr>
          <a:xfrm>
            <a:off x="6516000" y="5220000"/>
            <a:ext cx="1146960" cy="25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  </a:t>
            </a:r>
            <a:r>
              <a:rPr b="0" lang="en-US" sz="1200" spc="-1" strike="noStrike">
                <a:latin typeface="Arial"/>
              </a:rPr>
              <a:t>Return addr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1" name="CustomShape 10"/>
          <p:cNvSpPr/>
          <p:nvPr/>
        </p:nvSpPr>
        <p:spPr>
          <a:xfrm>
            <a:off x="5148000" y="3618720"/>
            <a:ext cx="2586960" cy="1272960"/>
          </a:xfrm>
          <a:prstGeom prst="roundRect">
            <a:avLst>
              <a:gd name="adj" fmla="val 3600"/>
            </a:avLst>
          </a:prstGeom>
          <a:solidFill>
            <a:srgbClr val="cfe7f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11"/>
          <p:cNvSpPr/>
          <p:nvPr/>
        </p:nvSpPr>
        <p:spPr>
          <a:xfrm>
            <a:off x="5436000" y="3744720"/>
            <a:ext cx="354960" cy="34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3" name="CustomShape 12"/>
          <p:cNvSpPr/>
          <p:nvPr/>
        </p:nvSpPr>
        <p:spPr>
          <a:xfrm>
            <a:off x="5364000" y="4104720"/>
            <a:ext cx="426960" cy="3549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4" name="CustomShape 13"/>
          <p:cNvSpPr/>
          <p:nvPr/>
        </p:nvSpPr>
        <p:spPr>
          <a:xfrm>
            <a:off x="5173920" y="4534560"/>
            <a:ext cx="952560" cy="28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0x3000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65" name="CustomShape 14"/>
          <p:cNvSpPr/>
          <p:nvPr/>
        </p:nvSpPr>
        <p:spPr>
          <a:xfrm>
            <a:off x="6588000" y="3841920"/>
            <a:ext cx="1146960" cy="25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  </a:t>
            </a:r>
            <a:r>
              <a:rPr b="0" lang="en-US" sz="1200" spc="-1" strike="noStrike">
                <a:latin typeface="Arial"/>
              </a:rPr>
              <a:t>Return addr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6" name="CustomShape 15"/>
          <p:cNvSpPr/>
          <p:nvPr/>
        </p:nvSpPr>
        <p:spPr>
          <a:xfrm>
            <a:off x="6804000" y="4104720"/>
            <a:ext cx="714960" cy="2829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300" spc="-1" strike="noStrike">
                <a:latin typeface="Arial"/>
              </a:rPr>
              <a:t>0x2345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67" name="CustomShape 16"/>
          <p:cNvSpPr/>
          <p:nvPr/>
        </p:nvSpPr>
        <p:spPr>
          <a:xfrm>
            <a:off x="5139360" y="2166480"/>
            <a:ext cx="2586960" cy="1272960"/>
          </a:xfrm>
          <a:prstGeom prst="roundRect">
            <a:avLst>
              <a:gd name="adj" fmla="val 3600"/>
            </a:avLst>
          </a:prstGeom>
          <a:solidFill>
            <a:srgbClr val="cfe7f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17"/>
          <p:cNvSpPr/>
          <p:nvPr/>
        </p:nvSpPr>
        <p:spPr>
          <a:xfrm>
            <a:off x="5436000" y="2358720"/>
            <a:ext cx="354960" cy="34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CustomShape 18"/>
          <p:cNvSpPr/>
          <p:nvPr/>
        </p:nvSpPr>
        <p:spPr>
          <a:xfrm>
            <a:off x="5364000" y="2718720"/>
            <a:ext cx="426960" cy="3549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0" name="CustomShape 19"/>
          <p:cNvSpPr/>
          <p:nvPr/>
        </p:nvSpPr>
        <p:spPr>
          <a:xfrm>
            <a:off x="5173920" y="3148560"/>
            <a:ext cx="861120" cy="28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0x4000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1" name="CustomShape 20"/>
          <p:cNvSpPr/>
          <p:nvPr/>
        </p:nvSpPr>
        <p:spPr>
          <a:xfrm>
            <a:off x="6588000" y="2455920"/>
            <a:ext cx="1146960" cy="25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  </a:t>
            </a:r>
            <a:r>
              <a:rPr b="0" lang="en-US" sz="1200" spc="-1" strike="noStrike">
                <a:latin typeface="Arial"/>
              </a:rPr>
              <a:t>Return addr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2" name="CustomShape 21"/>
          <p:cNvSpPr/>
          <p:nvPr/>
        </p:nvSpPr>
        <p:spPr>
          <a:xfrm>
            <a:off x="6804000" y="2718720"/>
            <a:ext cx="714960" cy="2829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300" spc="-1" strike="noStrike">
                <a:latin typeface="Arial"/>
              </a:rPr>
              <a:t>0x3456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73" name="CustomShape 22"/>
          <p:cNvSpPr/>
          <p:nvPr/>
        </p:nvSpPr>
        <p:spPr>
          <a:xfrm>
            <a:off x="5148000" y="882720"/>
            <a:ext cx="2586960" cy="1272960"/>
          </a:xfrm>
          <a:prstGeom prst="roundRect">
            <a:avLst>
              <a:gd name="adj" fmla="val 3600"/>
            </a:avLst>
          </a:prstGeom>
          <a:solidFill>
            <a:srgbClr val="cfe7f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23"/>
          <p:cNvSpPr/>
          <p:nvPr/>
        </p:nvSpPr>
        <p:spPr>
          <a:xfrm>
            <a:off x="5436000" y="1008720"/>
            <a:ext cx="354960" cy="34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5" name="CustomShape 24"/>
          <p:cNvSpPr/>
          <p:nvPr/>
        </p:nvSpPr>
        <p:spPr>
          <a:xfrm>
            <a:off x="5364000" y="1368720"/>
            <a:ext cx="426960" cy="3549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6" name="CustomShape 25"/>
          <p:cNvSpPr/>
          <p:nvPr/>
        </p:nvSpPr>
        <p:spPr>
          <a:xfrm>
            <a:off x="5173920" y="1798560"/>
            <a:ext cx="952560" cy="28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0x5000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7" name="CustomShape 26"/>
          <p:cNvSpPr/>
          <p:nvPr/>
        </p:nvSpPr>
        <p:spPr>
          <a:xfrm>
            <a:off x="6588000" y="1105920"/>
            <a:ext cx="1146960" cy="25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  </a:t>
            </a:r>
            <a:r>
              <a:rPr b="0" lang="en-US" sz="1200" spc="-1" strike="noStrike">
                <a:latin typeface="Arial"/>
              </a:rPr>
              <a:t>Return addr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8" name="CustomShape 27"/>
          <p:cNvSpPr/>
          <p:nvPr/>
        </p:nvSpPr>
        <p:spPr>
          <a:xfrm>
            <a:off x="6804000" y="1368720"/>
            <a:ext cx="714960" cy="2829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300" spc="-1" strike="noStrike">
                <a:latin typeface="Arial"/>
              </a:rPr>
              <a:t>0x4567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79" name="CustomShape 28"/>
          <p:cNvSpPr/>
          <p:nvPr/>
        </p:nvSpPr>
        <p:spPr>
          <a:xfrm>
            <a:off x="5148000" y="144720"/>
            <a:ext cx="2586960" cy="642960"/>
          </a:xfrm>
          <a:prstGeom prst="roundRect">
            <a:avLst>
              <a:gd name="adj" fmla="val 3600"/>
            </a:avLst>
          </a:prstGeom>
          <a:solidFill>
            <a:srgbClr val="cfe7f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.....................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0" name="CustomShape 29"/>
          <p:cNvSpPr/>
          <p:nvPr/>
        </p:nvSpPr>
        <p:spPr>
          <a:xfrm>
            <a:off x="7884000" y="5282640"/>
            <a:ext cx="2370960" cy="108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latin typeface="Arial"/>
              </a:rPr>
              <a:t>int main()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latin typeface="Arial"/>
              </a:rPr>
              <a:t>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latin typeface="Arial"/>
              </a:rPr>
              <a:t>   </a:t>
            </a:r>
            <a:r>
              <a:rPr b="1" lang="en-US" sz="1400" spc="-1" strike="noStrike">
                <a:latin typeface="Arial"/>
              </a:rPr>
              <a:t>printf("In main()...\n");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latin typeface="Arial"/>
              </a:rPr>
              <a:t>   </a:t>
            </a:r>
            <a:r>
              <a:rPr b="1" lang="en-US" sz="1400" spc="-1" strike="noStrike">
                <a:latin typeface="Arial"/>
              </a:rPr>
              <a:t>fun();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latin typeface="Arial"/>
              </a:rPr>
              <a:t> </a:t>
            </a:r>
            <a:r>
              <a:rPr b="1" lang="en-US" sz="1400" spc="-1" strike="noStrike">
                <a:latin typeface="Arial"/>
              </a:rPr>
              <a:t>}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81" name="CustomShape 30"/>
          <p:cNvSpPr/>
          <p:nvPr/>
        </p:nvSpPr>
        <p:spPr>
          <a:xfrm>
            <a:off x="6948360" y="4585680"/>
            <a:ext cx="608040" cy="34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fun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2" name="CustomShape 31"/>
          <p:cNvSpPr/>
          <p:nvPr/>
        </p:nvSpPr>
        <p:spPr>
          <a:xfrm>
            <a:off x="6954120" y="3204000"/>
            <a:ext cx="530280" cy="34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fun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3" name="CustomShape 32"/>
          <p:cNvSpPr/>
          <p:nvPr/>
        </p:nvSpPr>
        <p:spPr>
          <a:xfrm>
            <a:off x="6954120" y="1836000"/>
            <a:ext cx="674280" cy="34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fun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4" name="CustomShape 33"/>
          <p:cNvSpPr/>
          <p:nvPr/>
        </p:nvSpPr>
        <p:spPr>
          <a:xfrm>
            <a:off x="7092000" y="446400"/>
            <a:ext cx="536400" cy="34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fun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5" name="CustomShape 34"/>
          <p:cNvSpPr/>
          <p:nvPr/>
        </p:nvSpPr>
        <p:spPr>
          <a:xfrm>
            <a:off x="7740000" y="524160"/>
            <a:ext cx="2528640" cy="163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</a:t>
            </a:r>
            <a:r>
              <a:rPr b="1" lang="en-US" sz="1300" spc="-1" strike="noStrike">
                <a:latin typeface="Arial"/>
              </a:rPr>
              <a:t>void fun(int i)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300" spc="-1" strike="noStrike">
                <a:latin typeface="Arial"/>
              </a:rPr>
              <a:t> </a:t>
            </a:r>
            <a:r>
              <a:rPr b="1" lang="en-US" sz="1300" spc="-1" strike="noStrike">
                <a:latin typeface="Arial"/>
              </a:rPr>
              <a:t>{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300" spc="-1" strike="noStrike">
                <a:latin typeface="Arial"/>
              </a:rPr>
              <a:t>     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300" spc="-1" strike="noStrike">
                <a:latin typeface="Arial"/>
              </a:rPr>
              <a:t>     </a:t>
            </a:r>
            <a:r>
              <a:rPr b="1" lang="en-US" sz="1300" spc="-1" strike="noStrike">
                <a:latin typeface="Arial"/>
              </a:rPr>
              <a:t>if(i++ &lt; 3) {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300" spc="-1" strike="noStrike">
                <a:latin typeface="Arial"/>
              </a:rPr>
              <a:t>     </a:t>
            </a:r>
            <a:r>
              <a:rPr b="1" lang="en-US" sz="1300" spc="-1" strike="noStrike">
                <a:latin typeface="Arial"/>
              </a:rPr>
              <a:t>printf("In fun(), i = %d\n",i);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300" spc="-1" strike="noStrike">
                <a:latin typeface="Arial"/>
              </a:rPr>
              <a:t>     </a:t>
            </a:r>
            <a:r>
              <a:rPr b="1" lang="en-US" sz="1300" spc="-1" strike="noStrike">
                <a:latin typeface="Arial"/>
              </a:rPr>
              <a:t>fun();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300" spc="-1" strike="noStrike">
                <a:latin typeface="Arial"/>
              </a:rPr>
              <a:t>     </a:t>
            </a:r>
            <a:r>
              <a:rPr b="1" lang="en-US" sz="1300" spc="-1" strike="noStrike">
                <a:latin typeface="Arial"/>
              </a:rPr>
              <a:t>}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300" spc="-1" strike="noStrike">
                <a:latin typeface="Arial"/>
              </a:rPr>
              <a:t> </a:t>
            </a:r>
            <a:r>
              <a:rPr b="1" lang="en-US" sz="1300" spc="-1" strike="noStrike">
                <a:latin typeface="Arial"/>
              </a:rPr>
              <a:t>}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86" name="CustomShape 35"/>
          <p:cNvSpPr/>
          <p:nvPr/>
        </p:nvSpPr>
        <p:spPr>
          <a:xfrm>
            <a:off x="7740000" y="3439440"/>
            <a:ext cx="2528640" cy="163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</a:t>
            </a:r>
            <a:r>
              <a:rPr b="1" lang="en-US" sz="1300" spc="-1" strike="noStrike">
                <a:latin typeface="Arial"/>
              </a:rPr>
              <a:t>void fun(int i)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300" spc="-1" strike="noStrike">
                <a:latin typeface="Arial"/>
              </a:rPr>
              <a:t> </a:t>
            </a:r>
            <a:r>
              <a:rPr b="1" lang="en-US" sz="1300" spc="-1" strike="noStrike">
                <a:latin typeface="Arial"/>
              </a:rPr>
              <a:t>{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300" spc="-1" strike="noStrike">
                <a:latin typeface="Arial"/>
              </a:rPr>
              <a:t>     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300" spc="-1" strike="noStrike">
                <a:latin typeface="Arial"/>
              </a:rPr>
              <a:t>     </a:t>
            </a:r>
            <a:r>
              <a:rPr b="1" lang="en-US" sz="1300" spc="-1" strike="noStrike">
                <a:latin typeface="Arial"/>
              </a:rPr>
              <a:t>if(i++ &lt; 3) {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300" spc="-1" strike="noStrike">
                <a:latin typeface="Arial"/>
              </a:rPr>
              <a:t>     </a:t>
            </a:r>
            <a:r>
              <a:rPr b="1" lang="en-US" sz="1300" spc="-1" strike="noStrike">
                <a:latin typeface="Arial"/>
              </a:rPr>
              <a:t>printf("In fun(), i = %d\n",i);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300" spc="-1" strike="noStrike">
                <a:latin typeface="Arial"/>
              </a:rPr>
              <a:t>     </a:t>
            </a:r>
            <a:r>
              <a:rPr b="1" lang="en-US" sz="1300" spc="-1" strike="noStrike">
                <a:latin typeface="Arial"/>
              </a:rPr>
              <a:t>fun();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300" spc="-1" strike="noStrike">
                <a:latin typeface="Arial"/>
              </a:rPr>
              <a:t>     </a:t>
            </a:r>
            <a:r>
              <a:rPr b="1" lang="en-US" sz="1300" spc="-1" strike="noStrike">
                <a:latin typeface="Arial"/>
              </a:rPr>
              <a:t>}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300" spc="-1" strike="noStrike">
                <a:latin typeface="Arial"/>
              </a:rPr>
              <a:t> </a:t>
            </a:r>
            <a:r>
              <a:rPr b="1" lang="en-US" sz="1300" spc="-1" strike="noStrike">
                <a:latin typeface="Arial"/>
              </a:rPr>
              <a:t>}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87" name="CustomShape 36"/>
          <p:cNvSpPr/>
          <p:nvPr/>
        </p:nvSpPr>
        <p:spPr>
          <a:xfrm>
            <a:off x="7726320" y="1999440"/>
            <a:ext cx="2528640" cy="163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</a:t>
            </a:r>
            <a:r>
              <a:rPr b="1" lang="en-US" sz="1300" spc="-1" strike="noStrike">
                <a:latin typeface="Arial"/>
              </a:rPr>
              <a:t>void fun(int i)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300" spc="-1" strike="noStrike">
                <a:latin typeface="Arial"/>
              </a:rPr>
              <a:t> </a:t>
            </a:r>
            <a:r>
              <a:rPr b="1" lang="en-US" sz="1300" spc="-1" strike="noStrike">
                <a:latin typeface="Arial"/>
              </a:rPr>
              <a:t>{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300" spc="-1" strike="noStrike">
                <a:latin typeface="Arial"/>
              </a:rPr>
              <a:t>     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300" spc="-1" strike="noStrike">
                <a:latin typeface="Arial"/>
              </a:rPr>
              <a:t>     </a:t>
            </a:r>
            <a:r>
              <a:rPr b="1" lang="en-US" sz="1300" spc="-1" strike="noStrike">
                <a:latin typeface="Arial"/>
              </a:rPr>
              <a:t>if(i++ &lt; 3) {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300" spc="-1" strike="noStrike">
                <a:latin typeface="Arial"/>
              </a:rPr>
              <a:t>     </a:t>
            </a:r>
            <a:r>
              <a:rPr b="1" lang="en-US" sz="1300" spc="-1" strike="noStrike">
                <a:latin typeface="Arial"/>
              </a:rPr>
              <a:t>printf("In fun(), i = %d\n",i);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300" spc="-1" strike="noStrike">
                <a:latin typeface="Arial"/>
              </a:rPr>
              <a:t>     </a:t>
            </a:r>
            <a:r>
              <a:rPr b="1" lang="en-US" sz="1300" spc="-1" strike="noStrike">
                <a:latin typeface="Arial"/>
              </a:rPr>
              <a:t>fun();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300" spc="-1" strike="noStrike">
                <a:latin typeface="Arial"/>
              </a:rPr>
              <a:t>     </a:t>
            </a:r>
            <a:r>
              <a:rPr b="1" lang="en-US" sz="1300" spc="-1" strike="noStrike">
                <a:latin typeface="Arial"/>
              </a:rPr>
              <a:t>}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300" spc="-1" strike="noStrike">
                <a:latin typeface="Arial"/>
              </a:rPr>
              <a:t> </a:t>
            </a:r>
            <a:r>
              <a:rPr b="1" lang="en-US" sz="1300" spc="-1" strike="noStrike">
                <a:latin typeface="Arial"/>
              </a:rPr>
              <a:t>}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88" name="CustomShape 37"/>
          <p:cNvSpPr/>
          <p:nvPr/>
        </p:nvSpPr>
        <p:spPr>
          <a:xfrm>
            <a:off x="9639360" y="13320"/>
            <a:ext cx="456840" cy="65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3333"/>
                </a:solidFill>
                <a:latin typeface="Arial"/>
              </a:rPr>
              <a:t>5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89" name="Line 38"/>
          <p:cNvSpPr/>
          <p:nvPr/>
        </p:nvSpPr>
        <p:spPr>
          <a:xfrm flipH="1">
            <a:off x="5400000" y="4176000"/>
            <a:ext cx="360000" cy="216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Line 39"/>
          <p:cNvSpPr/>
          <p:nvPr/>
        </p:nvSpPr>
        <p:spPr>
          <a:xfrm flipH="1">
            <a:off x="5436360" y="2809080"/>
            <a:ext cx="323640" cy="2332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Line 40"/>
          <p:cNvSpPr/>
          <p:nvPr/>
        </p:nvSpPr>
        <p:spPr>
          <a:xfrm flipH="1">
            <a:off x="5435640" y="1440000"/>
            <a:ext cx="324360" cy="216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41"/>
          <p:cNvSpPr/>
          <p:nvPr/>
        </p:nvSpPr>
        <p:spPr>
          <a:xfrm>
            <a:off x="5760000" y="4104000"/>
            <a:ext cx="302400" cy="34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3" name="CustomShape 42"/>
          <p:cNvSpPr/>
          <p:nvPr/>
        </p:nvSpPr>
        <p:spPr>
          <a:xfrm>
            <a:off x="5812920" y="2718720"/>
            <a:ext cx="302400" cy="34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4" name="CustomShape 43"/>
          <p:cNvSpPr/>
          <p:nvPr/>
        </p:nvSpPr>
        <p:spPr>
          <a:xfrm>
            <a:off x="5795640" y="1368720"/>
            <a:ext cx="302400" cy="34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5" name="Line 44"/>
          <p:cNvSpPr/>
          <p:nvPr/>
        </p:nvSpPr>
        <p:spPr>
          <a:xfrm>
            <a:off x="8640000" y="6120000"/>
            <a:ext cx="1080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Line 45"/>
          <p:cNvSpPr/>
          <p:nvPr/>
        </p:nvSpPr>
        <p:spPr>
          <a:xfrm flipV="1">
            <a:off x="9720000" y="4824000"/>
            <a:ext cx="0" cy="1296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Line 46"/>
          <p:cNvSpPr/>
          <p:nvPr/>
        </p:nvSpPr>
        <p:spPr>
          <a:xfrm flipH="1">
            <a:off x="9144000" y="4824000"/>
            <a:ext cx="576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Line 47"/>
          <p:cNvSpPr/>
          <p:nvPr/>
        </p:nvSpPr>
        <p:spPr>
          <a:xfrm>
            <a:off x="8640000" y="4680000"/>
            <a:ext cx="1080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Line 48"/>
          <p:cNvSpPr/>
          <p:nvPr/>
        </p:nvSpPr>
        <p:spPr>
          <a:xfrm flipV="1">
            <a:off x="9720000" y="3384000"/>
            <a:ext cx="0" cy="1296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Line 49"/>
          <p:cNvSpPr/>
          <p:nvPr/>
        </p:nvSpPr>
        <p:spPr>
          <a:xfrm flipH="1">
            <a:off x="9144000" y="3384000"/>
            <a:ext cx="576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Line 50"/>
          <p:cNvSpPr/>
          <p:nvPr/>
        </p:nvSpPr>
        <p:spPr>
          <a:xfrm>
            <a:off x="8640000" y="3240000"/>
            <a:ext cx="1080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Line 51"/>
          <p:cNvSpPr/>
          <p:nvPr/>
        </p:nvSpPr>
        <p:spPr>
          <a:xfrm flipV="1">
            <a:off x="9720000" y="1944000"/>
            <a:ext cx="0" cy="1296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Line 52"/>
          <p:cNvSpPr/>
          <p:nvPr/>
        </p:nvSpPr>
        <p:spPr>
          <a:xfrm flipH="1">
            <a:off x="9144000" y="1944000"/>
            <a:ext cx="576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Line 53"/>
          <p:cNvSpPr/>
          <p:nvPr/>
        </p:nvSpPr>
        <p:spPr>
          <a:xfrm>
            <a:off x="8640000" y="1728000"/>
            <a:ext cx="1080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Line 54"/>
          <p:cNvSpPr/>
          <p:nvPr/>
        </p:nvSpPr>
        <p:spPr>
          <a:xfrm flipV="1">
            <a:off x="9720000" y="432000"/>
            <a:ext cx="0" cy="1296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Line 55"/>
          <p:cNvSpPr/>
          <p:nvPr/>
        </p:nvSpPr>
        <p:spPr>
          <a:xfrm flipH="1">
            <a:off x="9144000" y="432000"/>
            <a:ext cx="576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Line 56"/>
          <p:cNvSpPr/>
          <p:nvPr/>
        </p:nvSpPr>
        <p:spPr>
          <a:xfrm flipH="1">
            <a:off x="4716360" y="360000"/>
            <a:ext cx="43164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Line 57"/>
          <p:cNvSpPr/>
          <p:nvPr/>
        </p:nvSpPr>
        <p:spPr>
          <a:xfrm>
            <a:off x="4716360" y="360000"/>
            <a:ext cx="0" cy="115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Line 58"/>
          <p:cNvSpPr/>
          <p:nvPr/>
        </p:nvSpPr>
        <p:spPr>
          <a:xfrm>
            <a:off x="4716360" y="1512000"/>
            <a:ext cx="35964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Line 59"/>
          <p:cNvSpPr/>
          <p:nvPr/>
        </p:nvSpPr>
        <p:spPr>
          <a:xfrm flipH="1">
            <a:off x="4716360" y="1656000"/>
            <a:ext cx="43164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Line 60"/>
          <p:cNvSpPr/>
          <p:nvPr/>
        </p:nvSpPr>
        <p:spPr>
          <a:xfrm>
            <a:off x="4716360" y="1656000"/>
            <a:ext cx="0" cy="115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Line 61"/>
          <p:cNvSpPr/>
          <p:nvPr/>
        </p:nvSpPr>
        <p:spPr>
          <a:xfrm>
            <a:off x="4716360" y="2808000"/>
            <a:ext cx="35964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Line 62"/>
          <p:cNvSpPr/>
          <p:nvPr/>
        </p:nvSpPr>
        <p:spPr>
          <a:xfrm flipH="1">
            <a:off x="4716360" y="4248000"/>
            <a:ext cx="43164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Line 63"/>
          <p:cNvSpPr/>
          <p:nvPr/>
        </p:nvSpPr>
        <p:spPr>
          <a:xfrm>
            <a:off x="4716360" y="4248000"/>
            <a:ext cx="0" cy="115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Line 64"/>
          <p:cNvSpPr/>
          <p:nvPr/>
        </p:nvSpPr>
        <p:spPr>
          <a:xfrm>
            <a:off x="4716360" y="5400000"/>
            <a:ext cx="35964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Line 65"/>
          <p:cNvSpPr/>
          <p:nvPr/>
        </p:nvSpPr>
        <p:spPr>
          <a:xfrm flipH="1">
            <a:off x="4716360" y="2952000"/>
            <a:ext cx="43164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Line 66"/>
          <p:cNvSpPr/>
          <p:nvPr/>
        </p:nvSpPr>
        <p:spPr>
          <a:xfrm>
            <a:off x="4716360" y="2952000"/>
            <a:ext cx="0" cy="115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Line 67"/>
          <p:cNvSpPr/>
          <p:nvPr/>
        </p:nvSpPr>
        <p:spPr>
          <a:xfrm>
            <a:off x="4716360" y="4104000"/>
            <a:ext cx="35964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Line 68"/>
          <p:cNvSpPr/>
          <p:nvPr/>
        </p:nvSpPr>
        <p:spPr>
          <a:xfrm flipH="1">
            <a:off x="4716360" y="5544000"/>
            <a:ext cx="43164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Line 69"/>
          <p:cNvSpPr/>
          <p:nvPr/>
        </p:nvSpPr>
        <p:spPr>
          <a:xfrm>
            <a:off x="4716360" y="5544000"/>
            <a:ext cx="0" cy="115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Line 70"/>
          <p:cNvSpPr/>
          <p:nvPr/>
        </p:nvSpPr>
        <p:spPr>
          <a:xfrm>
            <a:off x="4716360" y="6696000"/>
            <a:ext cx="35964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CustomShape 71"/>
          <p:cNvSpPr/>
          <p:nvPr/>
        </p:nvSpPr>
        <p:spPr>
          <a:xfrm>
            <a:off x="6781680" y="5923440"/>
            <a:ext cx="788400" cy="34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main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72000" y="126000"/>
            <a:ext cx="4891320" cy="469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1 #include&lt;stdio.h&gt;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2 void fun(int n);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3 int main()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4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5         printf("In main(),before fun()\n");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6         fun(3);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7         printf("\nIn main(),after fun()\n");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8 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</a:t>
            </a:r>
            <a:r>
              <a:rPr b="0" lang="en-US" sz="1800" spc="-1" strike="noStrike">
                <a:latin typeface="Arial"/>
              </a:rPr>
              <a:t>9 void fun(int n)</a:t>
            </a:r>
            <a:r>
              <a:rPr b="0" lang="en-US" sz="1800" spc="-1" strike="noStrike">
                <a:solidFill>
                  <a:srgbClr val="6666ff"/>
                </a:solidFill>
                <a:latin typeface="Arial"/>
              </a:rPr>
              <a:t> //3 //2 //1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6666ff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10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11         if(n&gt;0)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12        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13                 printf("%d  ",n); </a:t>
            </a:r>
            <a:r>
              <a:rPr b="0" lang="en-US" sz="1800" spc="-1" strike="noStrike">
                <a:solidFill>
                  <a:srgbClr val="6666ff"/>
                </a:solidFill>
                <a:latin typeface="Arial"/>
              </a:rPr>
              <a:t>//3 //2 //1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14                 fun(--n);</a:t>
            </a:r>
            <a:r>
              <a:rPr b="0" lang="en-US" sz="1800" spc="-1" strike="noStrike">
                <a:solidFill>
                  <a:srgbClr val="6666ff"/>
                </a:solidFill>
                <a:latin typeface="Arial"/>
              </a:rPr>
              <a:t> //fun(2) //fun(1) //fun(0)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15         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16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17         printf("\nHello...");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18 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4" name="CustomShape 2"/>
          <p:cNvSpPr/>
          <p:nvPr/>
        </p:nvSpPr>
        <p:spPr>
          <a:xfrm>
            <a:off x="6696360" y="5532120"/>
            <a:ext cx="642600" cy="2962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0x1000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5" name="CustomShape 3"/>
          <p:cNvSpPr/>
          <p:nvPr/>
        </p:nvSpPr>
        <p:spPr>
          <a:xfrm>
            <a:off x="5040000" y="73440"/>
            <a:ext cx="2730960" cy="70509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CustomShape 4"/>
          <p:cNvSpPr/>
          <p:nvPr/>
        </p:nvSpPr>
        <p:spPr>
          <a:xfrm>
            <a:off x="5112000" y="6337440"/>
            <a:ext cx="2586960" cy="714960"/>
          </a:xfrm>
          <a:prstGeom prst="roundRect">
            <a:avLst>
              <a:gd name="adj" fmla="val 3600"/>
            </a:avLst>
          </a:prstGeom>
          <a:solidFill>
            <a:srgbClr val="cfe7f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_start values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7" name="CustomShape 5"/>
          <p:cNvSpPr/>
          <p:nvPr/>
        </p:nvSpPr>
        <p:spPr>
          <a:xfrm>
            <a:off x="5112000" y="5004720"/>
            <a:ext cx="2586960" cy="1255680"/>
          </a:xfrm>
          <a:prstGeom prst="roundRect">
            <a:avLst>
              <a:gd name="adj" fmla="val 3600"/>
            </a:avLst>
          </a:prstGeom>
          <a:solidFill>
            <a:srgbClr val="cfe7f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6"/>
          <p:cNvSpPr/>
          <p:nvPr/>
        </p:nvSpPr>
        <p:spPr>
          <a:xfrm>
            <a:off x="6696000" y="5508720"/>
            <a:ext cx="714960" cy="2829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300" spc="-1" strike="noStrike">
                <a:latin typeface="Arial"/>
              </a:rPr>
              <a:t>0x1234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329" name="CustomShape 7"/>
          <p:cNvSpPr/>
          <p:nvPr/>
        </p:nvSpPr>
        <p:spPr>
          <a:xfrm>
            <a:off x="6480000" y="5220720"/>
            <a:ext cx="1146960" cy="25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  </a:t>
            </a:r>
            <a:r>
              <a:rPr b="0" lang="en-US" sz="1200" spc="-1" strike="noStrike">
                <a:latin typeface="Arial"/>
              </a:rPr>
              <a:t>Return addr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0" name="CustomShape 8"/>
          <p:cNvSpPr/>
          <p:nvPr/>
        </p:nvSpPr>
        <p:spPr>
          <a:xfrm>
            <a:off x="5112000" y="3619440"/>
            <a:ext cx="2586960" cy="1272960"/>
          </a:xfrm>
          <a:prstGeom prst="roundRect">
            <a:avLst>
              <a:gd name="adj" fmla="val 3600"/>
            </a:avLst>
          </a:prstGeom>
          <a:solidFill>
            <a:srgbClr val="cfe7f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9"/>
          <p:cNvSpPr/>
          <p:nvPr/>
        </p:nvSpPr>
        <p:spPr>
          <a:xfrm>
            <a:off x="6552000" y="3842640"/>
            <a:ext cx="1146960" cy="25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  </a:t>
            </a:r>
            <a:r>
              <a:rPr b="0" lang="en-US" sz="1200" spc="-1" strike="noStrike">
                <a:latin typeface="Arial"/>
              </a:rPr>
              <a:t>Return addr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2" name="CustomShape 10"/>
          <p:cNvSpPr/>
          <p:nvPr/>
        </p:nvSpPr>
        <p:spPr>
          <a:xfrm>
            <a:off x="6768000" y="4105440"/>
            <a:ext cx="714960" cy="2829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300" spc="-1" strike="noStrike">
                <a:latin typeface="Arial"/>
              </a:rPr>
              <a:t>0x2345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333" name="CustomShape 11"/>
          <p:cNvSpPr/>
          <p:nvPr/>
        </p:nvSpPr>
        <p:spPr>
          <a:xfrm>
            <a:off x="5120640" y="2227320"/>
            <a:ext cx="2586960" cy="1272960"/>
          </a:xfrm>
          <a:prstGeom prst="roundRect">
            <a:avLst>
              <a:gd name="adj" fmla="val 3600"/>
            </a:avLst>
          </a:prstGeom>
          <a:solidFill>
            <a:srgbClr val="cfe7f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CustomShape 12"/>
          <p:cNvSpPr/>
          <p:nvPr/>
        </p:nvSpPr>
        <p:spPr>
          <a:xfrm>
            <a:off x="6552000" y="2456640"/>
            <a:ext cx="1146960" cy="25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  </a:t>
            </a:r>
            <a:r>
              <a:rPr b="0" lang="en-US" sz="1200" spc="-1" strike="noStrike">
                <a:latin typeface="Arial"/>
              </a:rPr>
              <a:t>Return addr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5" name="CustomShape 13"/>
          <p:cNvSpPr/>
          <p:nvPr/>
        </p:nvSpPr>
        <p:spPr>
          <a:xfrm>
            <a:off x="6768000" y="2719440"/>
            <a:ext cx="714960" cy="2829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300" spc="-1" strike="noStrike">
                <a:latin typeface="Arial"/>
              </a:rPr>
              <a:t>0x3456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336" name="CustomShape 14"/>
          <p:cNvSpPr/>
          <p:nvPr/>
        </p:nvSpPr>
        <p:spPr>
          <a:xfrm>
            <a:off x="5112000" y="883440"/>
            <a:ext cx="2586960" cy="1272960"/>
          </a:xfrm>
          <a:prstGeom prst="roundRect">
            <a:avLst>
              <a:gd name="adj" fmla="val 3600"/>
            </a:avLst>
          </a:prstGeom>
          <a:solidFill>
            <a:srgbClr val="cfe7f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15"/>
          <p:cNvSpPr/>
          <p:nvPr/>
        </p:nvSpPr>
        <p:spPr>
          <a:xfrm>
            <a:off x="6552000" y="1106640"/>
            <a:ext cx="1146960" cy="25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  </a:t>
            </a:r>
            <a:r>
              <a:rPr b="0" lang="en-US" sz="1200" spc="-1" strike="noStrike">
                <a:latin typeface="Arial"/>
              </a:rPr>
              <a:t>Return addr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8" name="CustomShape 16"/>
          <p:cNvSpPr/>
          <p:nvPr/>
        </p:nvSpPr>
        <p:spPr>
          <a:xfrm>
            <a:off x="6768000" y="1369440"/>
            <a:ext cx="714960" cy="2829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300" spc="-1" strike="noStrike">
                <a:latin typeface="Arial"/>
              </a:rPr>
              <a:t>0x4567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339" name="CustomShape 17"/>
          <p:cNvSpPr/>
          <p:nvPr/>
        </p:nvSpPr>
        <p:spPr>
          <a:xfrm>
            <a:off x="5112000" y="145440"/>
            <a:ext cx="2586960" cy="642960"/>
          </a:xfrm>
          <a:prstGeom prst="roundRect">
            <a:avLst>
              <a:gd name="adj" fmla="val 3600"/>
            </a:avLst>
          </a:prstGeom>
          <a:solidFill>
            <a:srgbClr val="cfe7f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.......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0" name="CustomShape 18"/>
          <p:cNvSpPr/>
          <p:nvPr/>
        </p:nvSpPr>
        <p:spPr>
          <a:xfrm>
            <a:off x="6912360" y="4586400"/>
            <a:ext cx="716040" cy="34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fun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1" name="CustomShape 19"/>
          <p:cNvSpPr/>
          <p:nvPr/>
        </p:nvSpPr>
        <p:spPr>
          <a:xfrm>
            <a:off x="6918120" y="3204720"/>
            <a:ext cx="638280" cy="34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fun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2" name="CustomShape 20"/>
          <p:cNvSpPr/>
          <p:nvPr/>
        </p:nvSpPr>
        <p:spPr>
          <a:xfrm>
            <a:off x="6918120" y="1836720"/>
            <a:ext cx="638280" cy="34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fun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3" name="CustomShape 21"/>
          <p:cNvSpPr/>
          <p:nvPr/>
        </p:nvSpPr>
        <p:spPr>
          <a:xfrm>
            <a:off x="6918480" y="447120"/>
            <a:ext cx="709920" cy="34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fun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4" name="CustomShape 22"/>
          <p:cNvSpPr/>
          <p:nvPr/>
        </p:nvSpPr>
        <p:spPr>
          <a:xfrm>
            <a:off x="5944320" y="7142400"/>
            <a:ext cx="1035720" cy="34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3333"/>
                </a:solidFill>
                <a:latin typeface="Arial"/>
              </a:rPr>
              <a:t>Stack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5" name="CustomShape 23"/>
          <p:cNvSpPr/>
          <p:nvPr/>
        </p:nvSpPr>
        <p:spPr>
          <a:xfrm>
            <a:off x="9576000" y="0"/>
            <a:ext cx="456840" cy="65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3333"/>
                </a:solidFill>
                <a:latin typeface="Arial"/>
              </a:rPr>
              <a:t>6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46" name="CustomShape 24"/>
          <p:cNvSpPr/>
          <p:nvPr/>
        </p:nvSpPr>
        <p:spPr>
          <a:xfrm>
            <a:off x="5328000" y="4104720"/>
            <a:ext cx="426960" cy="3549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7" name="CustomShape 25"/>
          <p:cNvSpPr/>
          <p:nvPr/>
        </p:nvSpPr>
        <p:spPr>
          <a:xfrm>
            <a:off x="5328000" y="2718360"/>
            <a:ext cx="426960" cy="3549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8" name="CustomShape 26"/>
          <p:cNvSpPr/>
          <p:nvPr/>
        </p:nvSpPr>
        <p:spPr>
          <a:xfrm>
            <a:off x="5328360" y="1296360"/>
            <a:ext cx="426960" cy="3549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9" name="CustomShape 27"/>
          <p:cNvSpPr/>
          <p:nvPr/>
        </p:nvSpPr>
        <p:spPr>
          <a:xfrm>
            <a:off x="5328000" y="145440"/>
            <a:ext cx="426960" cy="3549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0" name="Line 28"/>
          <p:cNvSpPr/>
          <p:nvPr/>
        </p:nvSpPr>
        <p:spPr>
          <a:xfrm flipH="1">
            <a:off x="5400000" y="4176000"/>
            <a:ext cx="288000" cy="216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Line 29"/>
          <p:cNvSpPr/>
          <p:nvPr/>
        </p:nvSpPr>
        <p:spPr>
          <a:xfrm flipH="1">
            <a:off x="5400000" y="2808000"/>
            <a:ext cx="288000" cy="216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Line 30"/>
          <p:cNvSpPr/>
          <p:nvPr/>
        </p:nvSpPr>
        <p:spPr>
          <a:xfrm flipH="1">
            <a:off x="5400000" y="1368000"/>
            <a:ext cx="288000" cy="216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CustomShape 31"/>
          <p:cNvSpPr/>
          <p:nvPr/>
        </p:nvSpPr>
        <p:spPr>
          <a:xfrm>
            <a:off x="5759640" y="4104000"/>
            <a:ext cx="302400" cy="34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4" name="CustomShape 32"/>
          <p:cNvSpPr/>
          <p:nvPr/>
        </p:nvSpPr>
        <p:spPr>
          <a:xfrm>
            <a:off x="5759640" y="2718360"/>
            <a:ext cx="302400" cy="34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5" name="CustomShape 33"/>
          <p:cNvSpPr/>
          <p:nvPr/>
        </p:nvSpPr>
        <p:spPr>
          <a:xfrm>
            <a:off x="5760000" y="1309680"/>
            <a:ext cx="302400" cy="34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6" name="CustomShape 34"/>
          <p:cNvSpPr/>
          <p:nvPr/>
        </p:nvSpPr>
        <p:spPr>
          <a:xfrm>
            <a:off x="6768000" y="5918760"/>
            <a:ext cx="788400" cy="34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main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7" name="CustomShape 35"/>
          <p:cNvSpPr/>
          <p:nvPr/>
        </p:nvSpPr>
        <p:spPr>
          <a:xfrm>
            <a:off x="7703640" y="5040000"/>
            <a:ext cx="251532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pf("In main(),before fun()\n");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fun(3);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pf("\nIn main(),after fun()\n");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58" name="CustomShape 36"/>
          <p:cNvSpPr/>
          <p:nvPr/>
        </p:nvSpPr>
        <p:spPr>
          <a:xfrm>
            <a:off x="7848000" y="3672000"/>
            <a:ext cx="1435320" cy="108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if(n&gt;0)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   </a:t>
            </a:r>
            <a:r>
              <a:rPr b="0" lang="en-US" sz="1400" spc="-1" strike="noStrike">
                <a:latin typeface="Arial"/>
              </a:rPr>
              <a:t>pf("%d  ",n);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   </a:t>
            </a:r>
            <a:r>
              <a:rPr b="0" lang="en-US" sz="1400" spc="-1" strike="noStrike">
                <a:latin typeface="Arial"/>
              </a:rPr>
              <a:t>fun(--n);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}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59" name="CustomShape 37"/>
          <p:cNvSpPr/>
          <p:nvPr/>
        </p:nvSpPr>
        <p:spPr>
          <a:xfrm>
            <a:off x="7848000" y="2304000"/>
            <a:ext cx="1435320" cy="108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if(n&gt;0)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   </a:t>
            </a:r>
            <a:r>
              <a:rPr b="0" lang="en-US" sz="1400" spc="-1" strike="noStrike">
                <a:latin typeface="Arial"/>
              </a:rPr>
              <a:t>pf("%d  ",n);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   </a:t>
            </a:r>
            <a:r>
              <a:rPr b="0" lang="en-US" sz="1400" spc="-1" strike="noStrike">
                <a:latin typeface="Arial"/>
              </a:rPr>
              <a:t>fun(--n);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}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60" name="CustomShape 38"/>
          <p:cNvSpPr/>
          <p:nvPr/>
        </p:nvSpPr>
        <p:spPr>
          <a:xfrm>
            <a:off x="7848000" y="936000"/>
            <a:ext cx="1435320" cy="108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if(n&gt;0)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   </a:t>
            </a:r>
            <a:r>
              <a:rPr b="0" lang="en-US" sz="1400" spc="-1" strike="noStrike">
                <a:latin typeface="Arial"/>
              </a:rPr>
              <a:t>pf("%d  ",n);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   </a:t>
            </a:r>
            <a:r>
              <a:rPr b="0" lang="en-US" sz="1400" spc="-1" strike="noStrike">
                <a:latin typeface="Arial"/>
              </a:rPr>
              <a:t>fun(--n);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}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61" name="CustomShape 39"/>
          <p:cNvSpPr/>
          <p:nvPr/>
        </p:nvSpPr>
        <p:spPr>
          <a:xfrm>
            <a:off x="5400000" y="3744000"/>
            <a:ext cx="302400" cy="34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2" name="CustomShape 40"/>
          <p:cNvSpPr/>
          <p:nvPr/>
        </p:nvSpPr>
        <p:spPr>
          <a:xfrm>
            <a:off x="5112000" y="4477680"/>
            <a:ext cx="923040" cy="2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0x3000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63" name="CustomShape 41"/>
          <p:cNvSpPr/>
          <p:nvPr/>
        </p:nvSpPr>
        <p:spPr>
          <a:xfrm>
            <a:off x="5184000" y="3096000"/>
            <a:ext cx="942480" cy="2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0x4000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64" name="CustomShape 42"/>
          <p:cNvSpPr/>
          <p:nvPr/>
        </p:nvSpPr>
        <p:spPr>
          <a:xfrm>
            <a:off x="5184000" y="1653840"/>
            <a:ext cx="942480" cy="2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0x5000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65" name="CustomShape 43"/>
          <p:cNvSpPr/>
          <p:nvPr/>
        </p:nvSpPr>
        <p:spPr>
          <a:xfrm>
            <a:off x="5137920" y="502920"/>
            <a:ext cx="988560" cy="2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0x6000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66" name="CustomShape 44"/>
          <p:cNvSpPr/>
          <p:nvPr/>
        </p:nvSpPr>
        <p:spPr>
          <a:xfrm>
            <a:off x="5400000" y="2372040"/>
            <a:ext cx="302400" cy="34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7" name="CustomShape 45"/>
          <p:cNvSpPr/>
          <p:nvPr/>
        </p:nvSpPr>
        <p:spPr>
          <a:xfrm>
            <a:off x="5400000" y="936000"/>
            <a:ext cx="302400" cy="34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8" name="CustomShape 46"/>
          <p:cNvSpPr/>
          <p:nvPr/>
        </p:nvSpPr>
        <p:spPr>
          <a:xfrm>
            <a:off x="7560000" y="4658400"/>
            <a:ext cx="1867320" cy="34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  </a:t>
            </a:r>
            <a:r>
              <a:rPr b="0" lang="en-US" sz="1400" spc="-1" strike="noStrike">
                <a:latin typeface="Arial"/>
              </a:rPr>
              <a:t>pf("\nHello...");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69" name="CustomShape 47"/>
          <p:cNvSpPr/>
          <p:nvPr/>
        </p:nvSpPr>
        <p:spPr>
          <a:xfrm>
            <a:off x="7560000" y="3273120"/>
            <a:ext cx="1867320" cy="34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  </a:t>
            </a:r>
            <a:r>
              <a:rPr b="0" lang="en-US" sz="1400" spc="-1" strike="noStrike">
                <a:latin typeface="Arial"/>
              </a:rPr>
              <a:t>pf("\nHello...");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70" name="CustomShape 48"/>
          <p:cNvSpPr/>
          <p:nvPr/>
        </p:nvSpPr>
        <p:spPr>
          <a:xfrm>
            <a:off x="7560000" y="1885680"/>
            <a:ext cx="1867320" cy="34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   </a:t>
            </a:r>
            <a:r>
              <a:rPr b="0" lang="en-US" sz="1400" spc="-1" strike="noStrike">
                <a:latin typeface="Arial"/>
              </a:rPr>
              <a:t>pf("\nHello...");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71" name="Line 49"/>
          <p:cNvSpPr/>
          <p:nvPr/>
        </p:nvSpPr>
        <p:spPr>
          <a:xfrm>
            <a:off x="8784000" y="4464000"/>
            <a:ext cx="1080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Line 50"/>
          <p:cNvSpPr/>
          <p:nvPr/>
        </p:nvSpPr>
        <p:spPr>
          <a:xfrm flipV="1">
            <a:off x="9864000" y="3168000"/>
            <a:ext cx="0" cy="1296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Line 51"/>
          <p:cNvSpPr/>
          <p:nvPr/>
        </p:nvSpPr>
        <p:spPr>
          <a:xfrm flipH="1">
            <a:off x="9288000" y="3168000"/>
            <a:ext cx="576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Line 52"/>
          <p:cNvSpPr/>
          <p:nvPr/>
        </p:nvSpPr>
        <p:spPr>
          <a:xfrm>
            <a:off x="8784000" y="3096000"/>
            <a:ext cx="1080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Line 53"/>
          <p:cNvSpPr/>
          <p:nvPr/>
        </p:nvSpPr>
        <p:spPr>
          <a:xfrm flipV="1">
            <a:off x="9864000" y="1800000"/>
            <a:ext cx="0" cy="1296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Line 54"/>
          <p:cNvSpPr/>
          <p:nvPr/>
        </p:nvSpPr>
        <p:spPr>
          <a:xfrm flipH="1">
            <a:off x="9288000" y="1800000"/>
            <a:ext cx="576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Line 55"/>
          <p:cNvSpPr/>
          <p:nvPr/>
        </p:nvSpPr>
        <p:spPr>
          <a:xfrm>
            <a:off x="8784000" y="1656000"/>
            <a:ext cx="1080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Line 56"/>
          <p:cNvSpPr/>
          <p:nvPr/>
        </p:nvSpPr>
        <p:spPr>
          <a:xfrm flipV="1">
            <a:off x="9864000" y="360000"/>
            <a:ext cx="0" cy="1296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Line 57"/>
          <p:cNvSpPr/>
          <p:nvPr/>
        </p:nvSpPr>
        <p:spPr>
          <a:xfrm flipH="1">
            <a:off x="9288000" y="360000"/>
            <a:ext cx="576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Line 58"/>
          <p:cNvSpPr/>
          <p:nvPr/>
        </p:nvSpPr>
        <p:spPr>
          <a:xfrm flipH="1">
            <a:off x="4680000" y="502920"/>
            <a:ext cx="43164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Line 59"/>
          <p:cNvSpPr/>
          <p:nvPr/>
        </p:nvSpPr>
        <p:spPr>
          <a:xfrm>
            <a:off x="4680000" y="502920"/>
            <a:ext cx="0" cy="115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Line 60"/>
          <p:cNvSpPr/>
          <p:nvPr/>
        </p:nvSpPr>
        <p:spPr>
          <a:xfrm>
            <a:off x="4680000" y="1654920"/>
            <a:ext cx="35964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Line 61"/>
          <p:cNvSpPr/>
          <p:nvPr/>
        </p:nvSpPr>
        <p:spPr>
          <a:xfrm flipH="1">
            <a:off x="4680000" y="1798920"/>
            <a:ext cx="43164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Line 62"/>
          <p:cNvSpPr/>
          <p:nvPr/>
        </p:nvSpPr>
        <p:spPr>
          <a:xfrm>
            <a:off x="4680000" y="1798920"/>
            <a:ext cx="0" cy="115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Line 63"/>
          <p:cNvSpPr/>
          <p:nvPr/>
        </p:nvSpPr>
        <p:spPr>
          <a:xfrm>
            <a:off x="4680000" y="2950920"/>
            <a:ext cx="35964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Line 64"/>
          <p:cNvSpPr/>
          <p:nvPr/>
        </p:nvSpPr>
        <p:spPr>
          <a:xfrm flipH="1">
            <a:off x="4680000" y="4390920"/>
            <a:ext cx="43164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Line 65"/>
          <p:cNvSpPr/>
          <p:nvPr/>
        </p:nvSpPr>
        <p:spPr>
          <a:xfrm>
            <a:off x="4680000" y="4390920"/>
            <a:ext cx="0" cy="115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Line 66"/>
          <p:cNvSpPr/>
          <p:nvPr/>
        </p:nvSpPr>
        <p:spPr>
          <a:xfrm>
            <a:off x="4680000" y="5542920"/>
            <a:ext cx="35964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Line 67"/>
          <p:cNvSpPr/>
          <p:nvPr/>
        </p:nvSpPr>
        <p:spPr>
          <a:xfrm flipH="1">
            <a:off x="4680000" y="3094920"/>
            <a:ext cx="43164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Line 68"/>
          <p:cNvSpPr/>
          <p:nvPr/>
        </p:nvSpPr>
        <p:spPr>
          <a:xfrm>
            <a:off x="4680000" y="3094920"/>
            <a:ext cx="0" cy="115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Line 69"/>
          <p:cNvSpPr/>
          <p:nvPr/>
        </p:nvSpPr>
        <p:spPr>
          <a:xfrm>
            <a:off x="4680000" y="4246920"/>
            <a:ext cx="35964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Line 70"/>
          <p:cNvSpPr/>
          <p:nvPr/>
        </p:nvSpPr>
        <p:spPr>
          <a:xfrm flipH="1">
            <a:off x="4680000" y="5686920"/>
            <a:ext cx="43164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Line 71"/>
          <p:cNvSpPr/>
          <p:nvPr/>
        </p:nvSpPr>
        <p:spPr>
          <a:xfrm>
            <a:off x="4680000" y="5686920"/>
            <a:ext cx="0" cy="115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Line 72"/>
          <p:cNvSpPr/>
          <p:nvPr/>
        </p:nvSpPr>
        <p:spPr>
          <a:xfrm>
            <a:off x="4680000" y="6838920"/>
            <a:ext cx="35964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CustomShape 1"/>
          <p:cNvSpPr/>
          <p:nvPr/>
        </p:nvSpPr>
        <p:spPr>
          <a:xfrm>
            <a:off x="144000" y="461880"/>
            <a:ext cx="4390920" cy="522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  </a:t>
            </a:r>
            <a:r>
              <a:rPr b="0" lang="en-US" sz="2000" spc="-1" strike="noStrike">
                <a:latin typeface="Arial"/>
              </a:rPr>
              <a:t>1 #include&lt;stdio.h&gt;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  </a:t>
            </a:r>
            <a:r>
              <a:rPr b="0" lang="en-US" sz="2000" spc="-1" strike="noStrike">
                <a:latin typeface="Arial"/>
              </a:rPr>
              <a:t>2 void fun();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  </a:t>
            </a:r>
            <a:r>
              <a:rPr b="0" lang="en-US" sz="2000" spc="-1" strike="noStrike">
                <a:latin typeface="Arial"/>
              </a:rPr>
              <a:t>3 int main()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  </a:t>
            </a:r>
            <a:r>
              <a:rPr b="0" lang="en-US" sz="2000" spc="-1" strike="noStrike">
                <a:latin typeface="Arial"/>
              </a:rPr>
              <a:t>4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  </a:t>
            </a:r>
            <a:r>
              <a:rPr b="0" lang="en-US" sz="2000" spc="-1" strike="noStrike">
                <a:latin typeface="Arial"/>
              </a:rPr>
              <a:t>5         printf("In main()...\n");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  </a:t>
            </a:r>
            <a:r>
              <a:rPr b="0" lang="en-US" sz="2000" spc="-1" strike="noStrike">
                <a:latin typeface="Arial"/>
              </a:rPr>
              <a:t>6         fun();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  </a:t>
            </a:r>
            <a:r>
              <a:rPr b="0" lang="en-US" sz="2000" spc="-1" strike="noStrike">
                <a:latin typeface="Arial"/>
              </a:rPr>
              <a:t>7 }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  </a:t>
            </a:r>
            <a:r>
              <a:rPr b="0" lang="en-US" sz="2000" spc="-1" strike="noStrike">
                <a:latin typeface="Arial"/>
              </a:rPr>
              <a:t>8 void fun()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  </a:t>
            </a:r>
            <a:r>
              <a:rPr b="0" lang="en-US" sz="2000" spc="-1" strike="noStrike">
                <a:latin typeface="Arial"/>
              </a:rPr>
              <a:t>9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10         int i = 0;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3333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11         if(i++ &lt; 3)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12         printf("In fun(), i =%d\n",i);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3333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ff3333"/>
                </a:solidFill>
                <a:latin typeface="Arial"/>
              </a:rPr>
              <a:t>13     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fun();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14         }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15 }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96" name="CustomShape 2"/>
          <p:cNvSpPr/>
          <p:nvPr/>
        </p:nvSpPr>
        <p:spPr>
          <a:xfrm>
            <a:off x="6002640" y="7213680"/>
            <a:ext cx="977400" cy="34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3333"/>
                </a:solidFill>
                <a:latin typeface="Arial"/>
              </a:rPr>
              <a:t>Stack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7" name="CustomShape 3"/>
          <p:cNvSpPr/>
          <p:nvPr/>
        </p:nvSpPr>
        <p:spPr>
          <a:xfrm>
            <a:off x="6683040" y="5602680"/>
            <a:ext cx="642600" cy="2962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0x1000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8" name="CustomShape 4"/>
          <p:cNvSpPr/>
          <p:nvPr/>
        </p:nvSpPr>
        <p:spPr>
          <a:xfrm>
            <a:off x="5026680" y="144000"/>
            <a:ext cx="2730960" cy="70509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CustomShape 5"/>
          <p:cNvSpPr/>
          <p:nvPr/>
        </p:nvSpPr>
        <p:spPr>
          <a:xfrm>
            <a:off x="5098680" y="6408000"/>
            <a:ext cx="2586960" cy="714960"/>
          </a:xfrm>
          <a:prstGeom prst="roundRect">
            <a:avLst>
              <a:gd name="adj" fmla="val 3600"/>
            </a:avLst>
          </a:prstGeom>
          <a:solidFill>
            <a:srgbClr val="cfe7f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_start values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0" name="CustomShape 6"/>
          <p:cNvSpPr/>
          <p:nvPr/>
        </p:nvSpPr>
        <p:spPr>
          <a:xfrm>
            <a:off x="5098680" y="5075280"/>
            <a:ext cx="2586960" cy="1255680"/>
          </a:xfrm>
          <a:prstGeom prst="roundRect">
            <a:avLst>
              <a:gd name="adj" fmla="val 3600"/>
            </a:avLst>
          </a:prstGeom>
          <a:solidFill>
            <a:srgbClr val="cfe7f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CustomShape 7"/>
          <p:cNvSpPr/>
          <p:nvPr/>
        </p:nvSpPr>
        <p:spPr>
          <a:xfrm>
            <a:off x="6682680" y="5579280"/>
            <a:ext cx="714960" cy="2829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300" spc="-1" strike="noStrike">
                <a:latin typeface="Arial"/>
              </a:rPr>
              <a:t>0x1234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402" name="CustomShape 8"/>
          <p:cNvSpPr/>
          <p:nvPr/>
        </p:nvSpPr>
        <p:spPr>
          <a:xfrm>
            <a:off x="6466680" y="5291280"/>
            <a:ext cx="1146960" cy="25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  </a:t>
            </a:r>
            <a:r>
              <a:rPr b="0" lang="en-US" sz="1200" spc="-1" strike="noStrike">
                <a:latin typeface="Arial"/>
              </a:rPr>
              <a:t>Return addr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03" name="CustomShape 9"/>
          <p:cNvSpPr/>
          <p:nvPr/>
        </p:nvSpPr>
        <p:spPr>
          <a:xfrm>
            <a:off x="5098680" y="3690000"/>
            <a:ext cx="2586960" cy="1272960"/>
          </a:xfrm>
          <a:prstGeom prst="roundRect">
            <a:avLst>
              <a:gd name="adj" fmla="val 3600"/>
            </a:avLst>
          </a:prstGeom>
          <a:solidFill>
            <a:srgbClr val="cfe7f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CustomShape 10"/>
          <p:cNvSpPr/>
          <p:nvPr/>
        </p:nvSpPr>
        <p:spPr>
          <a:xfrm>
            <a:off x="5386680" y="3816000"/>
            <a:ext cx="354960" cy="34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5" name="CustomShape 11"/>
          <p:cNvSpPr/>
          <p:nvPr/>
        </p:nvSpPr>
        <p:spPr>
          <a:xfrm>
            <a:off x="5314680" y="4176000"/>
            <a:ext cx="426960" cy="3549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6" name="CustomShape 12"/>
          <p:cNvSpPr/>
          <p:nvPr/>
        </p:nvSpPr>
        <p:spPr>
          <a:xfrm>
            <a:off x="5124600" y="4605840"/>
            <a:ext cx="761040" cy="28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0x3000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07" name="CustomShape 13"/>
          <p:cNvSpPr/>
          <p:nvPr/>
        </p:nvSpPr>
        <p:spPr>
          <a:xfrm>
            <a:off x="6538680" y="3913200"/>
            <a:ext cx="1146960" cy="25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  </a:t>
            </a:r>
            <a:r>
              <a:rPr b="0" lang="en-US" sz="1200" spc="-1" strike="noStrike">
                <a:latin typeface="Arial"/>
              </a:rPr>
              <a:t>Return addr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08" name="CustomShape 14"/>
          <p:cNvSpPr/>
          <p:nvPr/>
        </p:nvSpPr>
        <p:spPr>
          <a:xfrm>
            <a:off x="6754680" y="4176000"/>
            <a:ext cx="714960" cy="2829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300" spc="-1" strike="noStrike">
                <a:latin typeface="Arial"/>
              </a:rPr>
              <a:t>0x2345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409" name="CustomShape 15"/>
          <p:cNvSpPr/>
          <p:nvPr/>
        </p:nvSpPr>
        <p:spPr>
          <a:xfrm>
            <a:off x="5098680" y="2304000"/>
            <a:ext cx="2586960" cy="1272960"/>
          </a:xfrm>
          <a:prstGeom prst="roundRect">
            <a:avLst>
              <a:gd name="adj" fmla="val 3600"/>
            </a:avLst>
          </a:prstGeom>
          <a:solidFill>
            <a:srgbClr val="cfe7f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CustomShape 16"/>
          <p:cNvSpPr/>
          <p:nvPr/>
        </p:nvSpPr>
        <p:spPr>
          <a:xfrm>
            <a:off x="5386680" y="2430000"/>
            <a:ext cx="354960" cy="34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1" name="CustomShape 17"/>
          <p:cNvSpPr/>
          <p:nvPr/>
        </p:nvSpPr>
        <p:spPr>
          <a:xfrm>
            <a:off x="5314680" y="2790000"/>
            <a:ext cx="426960" cy="3549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2" name="CustomShape 18"/>
          <p:cNvSpPr/>
          <p:nvPr/>
        </p:nvSpPr>
        <p:spPr>
          <a:xfrm>
            <a:off x="5124600" y="3219840"/>
            <a:ext cx="761040" cy="28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0x4000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3" name="CustomShape 19"/>
          <p:cNvSpPr/>
          <p:nvPr/>
        </p:nvSpPr>
        <p:spPr>
          <a:xfrm>
            <a:off x="6538680" y="2527200"/>
            <a:ext cx="1146960" cy="25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  </a:t>
            </a:r>
            <a:r>
              <a:rPr b="0" lang="en-US" sz="1200" spc="-1" strike="noStrike">
                <a:latin typeface="Arial"/>
              </a:rPr>
              <a:t>Return addr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4" name="CustomShape 20"/>
          <p:cNvSpPr/>
          <p:nvPr/>
        </p:nvSpPr>
        <p:spPr>
          <a:xfrm>
            <a:off x="6754680" y="2790000"/>
            <a:ext cx="714960" cy="2829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300" spc="-1" strike="noStrike">
                <a:latin typeface="Arial"/>
              </a:rPr>
              <a:t>0x3456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415" name="CustomShape 21"/>
          <p:cNvSpPr/>
          <p:nvPr/>
        </p:nvSpPr>
        <p:spPr>
          <a:xfrm>
            <a:off x="5098680" y="954000"/>
            <a:ext cx="2586960" cy="1272960"/>
          </a:xfrm>
          <a:prstGeom prst="roundRect">
            <a:avLst>
              <a:gd name="adj" fmla="val 3600"/>
            </a:avLst>
          </a:prstGeom>
          <a:solidFill>
            <a:srgbClr val="cfe7f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CustomShape 22"/>
          <p:cNvSpPr/>
          <p:nvPr/>
        </p:nvSpPr>
        <p:spPr>
          <a:xfrm>
            <a:off x="5386680" y="1080000"/>
            <a:ext cx="354960" cy="34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7" name="CustomShape 23"/>
          <p:cNvSpPr/>
          <p:nvPr/>
        </p:nvSpPr>
        <p:spPr>
          <a:xfrm>
            <a:off x="5314680" y="1440000"/>
            <a:ext cx="426960" cy="3549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8" name="CustomShape 24"/>
          <p:cNvSpPr/>
          <p:nvPr/>
        </p:nvSpPr>
        <p:spPr>
          <a:xfrm>
            <a:off x="5124600" y="1869840"/>
            <a:ext cx="761040" cy="28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0x5000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9" name="CustomShape 25"/>
          <p:cNvSpPr/>
          <p:nvPr/>
        </p:nvSpPr>
        <p:spPr>
          <a:xfrm>
            <a:off x="6538680" y="1177200"/>
            <a:ext cx="1146960" cy="25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  </a:t>
            </a:r>
            <a:r>
              <a:rPr b="0" lang="en-US" sz="1200" spc="-1" strike="noStrike">
                <a:latin typeface="Arial"/>
              </a:rPr>
              <a:t>Return addr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0" name="CustomShape 26"/>
          <p:cNvSpPr/>
          <p:nvPr/>
        </p:nvSpPr>
        <p:spPr>
          <a:xfrm>
            <a:off x="6754680" y="1440000"/>
            <a:ext cx="714960" cy="2829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300" spc="-1" strike="noStrike">
                <a:latin typeface="Arial"/>
              </a:rPr>
              <a:t>0x4567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421" name="CustomShape 27"/>
          <p:cNvSpPr/>
          <p:nvPr/>
        </p:nvSpPr>
        <p:spPr>
          <a:xfrm>
            <a:off x="5098680" y="216000"/>
            <a:ext cx="2586960" cy="642960"/>
          </a:xfrm>
          <a:prstGeom prst="roundRect">
            <a:avLst>
              <a:gd name="adj" fmla="val 3600"/>
            </a:avLst>
          </a:prstGeom>
          <a:solidFill>
            <a:srgbClr val="cfe7f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........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2" name="CustomShape 28"/>
          <p:cNvSpPr/>
          <p:nvPr/>
        </p:nvSpPr>
        <p:spPr>
          <a:xfrm>
            <a:off x="7834680" y="5353920"/>
            <a:ext cx="2370960" cy="108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latin typeface="Arial"/>
              </a:rPr>
              <a:t>int main()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latin typeface="Arial"/>
              </a:rPr>
              <a:t>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latin typeface="Arial"/>
              </a:rPr>
              <a:t>   </a:t>
            </a:r>
            <a:r>
              <a:rPr b="1" lang="en-US" sz="1400" spc="-1" strike="noStrike">
                <a:latin typeface="Arial"/>
              </a:rPr>
              <a:t>printf("In main()...\n");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latin typeface="Arial"/>
              </a:rPr>
              <a:t>   </a:t>
            </a:r>
            <a:r>
              <a:rPr b="1" lang="en-US" sz="1400" spc="-1" strike="noStrike">
                <a:latin typeface="Arial"/>
              </a:rPr>
              <a:t>fun();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latin typeface="Arial"/>
              </a:rPr>
              <a:t> </a:t>
            </a:r>
            <a:r>
              <a:rPr b="1" lang="en-US" sz="1400" spc="-1" strike="noStrike">
                <a:latin typeface="Arial"/>
              </a:rPr>
              <a:t>}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3" name="CustomShape 29"/>
          <p:cNvSpPr/>
          <p:nvPr/>
        </p:nvSpPr>
        <p:spPr>
          <a:xfrm>
            <a:off x="6899040" y="4656960"/>
            <a:ext cx="513360" cy="34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fun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4" name="CustomShape 30"/>
          <p:cNvSpPr/>
          <p:nvPr/>
        </p:nvSpPr>
        <p:spPr>
          <a:xfrm>
            <a:off x="6904800" y="3275280"/>
            <a:ext cx="579600" cy="34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fun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5" name="CustomShape 31"/>
          <p:cNvSpPr/>
          <p:nvPr/>
        </p:nvSpPr>
        <p:spPr>
          <a:xfrm>
            <a:off x="6904800" y="1907280"/>
            <a:ext cx="651600" cy="34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fun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6" name="CustomShape 32"/>
          <p:cNvSpPr/>
          <p:nvPr/>
        </p:nvSpPr>
        <p:spPr>
          <a:xfrm>
            <a:off x="7042680" y="517680"/>
            <a:ext cx="585720" cy="34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fun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7" name="CustomShape 33"/>
          <p:cNvSpPr/>
          <p:nvPr/>
        </p:nvSpPr>
        <p:spPr>
          <a:xfrm>
            <a:off x="7690680" y="595440"/>
            <a:ext cx="2528640" cy="163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</a:t>
            </a:r>
            <a:r>
              <a:rPr b="1" lang="en-US" sz="1300" spc="-1" strike="noStrike">
                <a:latin typeface="Arial"/>
              </a:rPr>
              <a:t>void fun()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300" spc="-1" strike="noStrike">
                <a:latin typeface="Arial"/>
              </a:rPr>
              <a:t> </a:t>
            </a:r>
            <a:r>
              <a:rPr b="1" lang="en-US" sz="1300" spc="-1" strike="noStrike">
                <a:latin typeface="Arial"/>
              </a:rPr>
              <a:t>{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300" spc="-1" strike="noStrike">
                <a:latin typeface="Arial"/>
              </a:rPr>
              <a:t>     </a:t>
            </a:r>
            <a:r>
              <a:rPr b="1" lang="en-US" sz="1300" spc="-1" strike="noStrike">
                <a:latin typeface="Arial"/>
              </a:rPr>
              <a:t>int i = 0;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300" spc="-1" strike="noStrike">
                <a:latin typeface="Arial"/>
              </a:rPr>
              <a:t>     </a:t>
            </a:r>
            <a:r>
              <a:rPr b="1" lang="en-US" sz="1300" spc="-1" strike="noStrike">
                <a:latin typeface="Arial"/>
              </a:rPr>
              <a:t>if(i++ &lt; 3) {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300" spc="-1" strike="noStrike">
                <a:latin typeface="Arial"/>
              </a:rPr>
              <a:t>     </a:t>
            </a:r>
            <a:r>
              <a:rPr b="1" lang="en-US" sz="1300" spc="-1" strike="noStrike">
                <a:latin typeface="Arial"/>
              </a:rPr>
              <a:t>printf("In fun(), i = %d\n",i);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300" spc="-1" strike="noStrike">
                <a:latin typeface="Arial"/>
              </a:rPr>
              <a:t>     </a:t>
            </a:r>
            <a:r>
              <a:rPr b="1" lang="en-US" sz="1300" spc="-1" strike="noStrike">
                <a:latin typeface="Arial"/>
              </a:rPr>
              <a:t>fun();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300" spc="-1" strike="noStrike">
                <a:latin typeface="Arial"/>
              </a:rPr>
              <a:t>     </a:t>
            </a:r>
            <a:r>
              <a:rPr b="1" lang="en-US" sz="1300" spc="-1" strike="noStrike">
                <a:latin typeface="Arial"/>
              </a:rPr>
              <a:t>}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300" spc="-1" strike="noStrike">
                <a:latin typeface="Arial"/>
              </a:rPr>
              <a:t> </a:t>
            </a:r>
            <a:r>
              <a:rPr b="1" lang="en-US" sz="1300" spc="-1" strike="noStrike">
                <a:latin typeface="Arial"/>
              </a:rPr>
              <a:t>}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428" name="CustomShape 34"/>
          <p:cNvSpPr/>
          <p:nvPr/>
        </p:nvSpPr>
        <p:spPr>
          <a:xfrm>
            <a:off x="7690680" y="3510720"/>
            <a:ext cx="2528640" cy="163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</a:t>
            </a:r>
            <a:r>
              <a:rPr b="1" lang="en-US" sz="1300" spc="-1" strike="noStrike">
                <a:latin typeface="Arial"/>
              </a:rPr>
              <a:t>void fun()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300" spc="-1" strike="noStrike">
                <a:latin typeface="Arial"/>
              </a:rPr>
              <a:t> </a:t>
            </a:r>
            <a:r>
              <a:rPr b="1" lang="en-US" sz="1300" spc="-1" strike="noStrike">
                <a:latin typeface="Arial"/>
              </a:rPr>
              <a:t>{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300" spc="-1" strike="noStrike">
                <a:latin typeface="Arial"/>
              </a:rPr>
              <a:t>     </a:t>
            </a:r>
            <a:r>
              <a:rPr b="1" lang="en-US" sz="1300" spc="-1" strike="noStrike">
                <a:latin typeface="Arial"/>
              </a:rPr>
              <a:t>int i = 0;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300" spc="-1" strike="noStrike">
                <a:latin typeface="Arial"/>
              </a:rPr>
              <a:t>     </a:t>
            </a:r>
            <a:r>
              <a:rPr b="1" lang="en-US" sz="1300" spc="-1" strike="noStrike">
                <a:latin typeface="Arial"/>
              </a:rPr>
              <a:t>if(i++ &lt; 3) {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300" spc="-1" strike="noStrike">
                <a:latin typeface="Arial"/>
              </a:rPr>
              <a:t>     </a:t>
            </a:r>
            <a:r>
              <a:rPr b="1" lang="en-US" sz="1300" spc="-1" strike="noStrike">
                <a:latin typeface="Arial"/>
              </a:rPr>
              <a:t>printf("In fun(), i = %d\n",i);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300" spc="-1" strike="noStrike">
                <a:latin typeface="Arial"/>
              </a:rPr>
              <a:t>     </a:t>
            </a:r>
            <a:r>
              <a:rPr b="1" lang="en-US" sz="1300" spc="-1" strike="noStrike">
                <a:latin typeface="Arial"/>
              </a:rPr>
              <a:t>fun();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300" spc="-1" strike="noStrike">
                <a:latin typeface="Arial"/>
              </a:rPr>
              <a:t>     </a:t>
            </a:r>
            <a:r>
              <a:rPr b="1" lang="en-US" sz="1300" spc="-1" strike="noStrike">
                <a:latin typeface="Arial"/>
              </a:rPr>
              <a:t>}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300" spc="-1" strike="noStrike">
                <a:latin typeface="Arial"/>
              </a:rPr>
              <a:t> </a:t>
            </a:r>
            <a:r>
              <a:rPr b="1" lang="en-US" sz="1300" spc="-1" strike="noStrike">
                <a:latin typeface="Arial"/>
              </a:rPr>
              <a:t>}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429" name="CustomShape 35"/>
          <p:cNvSpPr/>
          <p:nvPr/>
        </p:nvSpPr>
        <p:spPr>
          <a:xfrm>
            <a:off x="7677000" y="2070720"/>
            <a:ext cx="2528640" cy="163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 </a:t>
            </a:r>
            <a:r>
              <a:rPr b="1" lang="en-US" sz="1300" spc="-1" strike="noStrike">
                <a:latin typeface="Arial"/>
              </a:rPr>
              <a:t>void fun()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300" spc="-1" strike="noStrike">
                <a:latin typeface="Arial"/>
              </a:rPr>
              <a:t> </a:t>
            </a:r>
            <a:r>
              <a:rPr b="1" lang="en-US" sz="1300" spc="-1" strike="noStrike">
                <a:latin typeface="Arial"/>
              </a:rPr>
              <a:t>{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300" spc="-1" strike="noStrike">
                <a:latin typeface="Arial"/>
              </a:rPr>
              <a:t>     </a:t>
            </a:r>
            <a:r>
              <a:rPr b="1" lang="en-US" sz="1300" spc="-1" strike="noStrike">
                <a:latin typeface="Arial"/>
              </a:rPr>
              <a:t>int i = 0;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300" spc="-1" strike="noStrike">
                <a:latin typeface="Arial"/>
              </a:rPr>
              <a:t>     </a:t>
            </a:r>
            <a:r>
              <a:rPr b="1" lang="en-US" sz="1300" spc="-1" strike="noStrike">
                <a:latin typeface="Arial"/>
              </a:rPr>
              <a:t>if(i++ &lt; 3) {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300" spc="-1" strike="noStrike">
                <a:latin typeface="Arial"/>
              </a:rPr>
              <a:t>     </a:t>
            </a:r>
            <a:r>
              <a:rPr b="1" lang="en-US" sz="1300" spc="-1" strike="noStrike">
                <a:latin typeface="Arial"/>
              </a:rPr>
              <a:t>printf("In fun(), i = %d\n",i);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300" spc="-1" strike="noStrike">
                <a:latin typeface="Arial"/>
              </a:rPr>
              <a:t>     </a:t>
            </a:r>
            <a:r>
              <a:rPr b="1" lang="en-US" sz="1300" spc="-1" strike="noStrike">
                <a:latin typeface="Arial"/>
              </a:rPr>
              <a:t>fun();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300" spc="-1" strike="noStrike">
                <a:latin typeface="Arial"/>
              </a:rPr>
              <a:t>     </a:t>
            </a:r>
            <a:r>
              <a:rPr b="1" lang="en-US" sz="1300" spc="-1" strike="noStrike">
                <a:latin typeface="Arial"/>
              </a:rPr>
              <a:t>}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300" spc="-1" strike="noStrike">
                <a:latin typeface="Arial"/>
              </a:rPr>
              <a:t> </a:t>
            </a:r>
            <a:r>
              <a:rPr b="1" lang="en-US" sz="1300" spc="-1" strike="noStrike">
                <a:latin typeface="Arial"/>
              </a:rPr>
              <a:t>}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430" name="CustomShape 36"/>
          <p:cNvSpPr/>
          <p:nvPr/>
        </p:nvSpPr>
        <p:spPr>
          <a:xfrm>
            <a:off x="9619200" y="-9720"/>
            <a:ext cx="456840" cy="65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3333"/>
                </a:solidFill>
                <a:latin typeface="Arial"/>
              </a:rPr>
              <a:t>7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1" name="Line 37"/>
          <p:cNvSpPr/>
          <p:nvPr/>
        </p:nvSpPr>
        <p:spPr>
          <a:xfrm>
            <a:off x="8640000" y="6192000"/>
            <a:ext cx="1080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Line 38"/>
          <p:cNvSpPr/>
          <p:nvPr/>
        </p:nvSpPr>
        <p:spPr>
          <a:xfrm flipV="1">
            <a:off x="9720000" y="4896000"/>
            <a:ext cx="0" cy="1296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3" name="Line 39"/>
          <p:cNvSpPr/>
          <p:nvPr/>
        </p:nvSpPr>
        <p:spPr>
          <a:xfrm flipH="1">
            <a:off x="9144000" y="4896000"/>
            <a:ext cx="576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4" name="Line 40"/>
          <p:cNvSpPr/>
          <p:nvPr/>
        </p:nvSpPr>
        <p:spPr>
          <a:xfrm>
            <a:off x="8640000" y="4680000"/>
            <a:ext cx="1080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5" name="Line 41"/>
          <p:cNvSpPr/>
          <p:nvPr/>
        </p:nvSpPr>
        <p:spPr>
          <a:xfrm flipV="1">
            <a:off x="9720000" y="3384000"/>
            <a:ext cx="0" cy="1296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6" name="Line 42"/>
          <p:cNvSpPr/>
          <p:nvPr/>
        </p:nvSpPr>
        <p:spPr>
          <a:xfrm flipH="1">
            <a:off x="9144000" y="3384000"/>
            <a:ext cx="576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7" name="Line 43"/>
          <p:cNvSpPr/>
          <p:nvPr/>
        </p:nvSpPr>
        <p:spPr>
          <a:xfrm>
            <a:off x="8640000" y="3240000"/>
            <a:ext cx="1080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8" name="Line 44"/>
          <p:cNvSpPr/>
          <p:nvPr/>
        </p:nvSpPr>
        <p:spPr>
          <a:xfrm flipV="1">
            <a:off x="9720000" y="1944000"/>
            <a:ext cx="0" cy="1296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Line 45"/>
          <p:cNvSpPr/>
          <p:nvPr/>
        </p:nvSpPr>
        <p:spPr>
          <a:xfrm flipH="1">
            <a:off x="9144000" y="1944000"/>
            <a:ext cx="576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Line 46"/>
          <p:cNvSpPr/>
          <p:nvPr/>
        </p:nvSpPr>
        <p:spPr>
          <a:xfrm>
            <a:off x="8640000" y="1800000"/>
            <a:ext cx="1080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1" name="Line 47"/>
          <p:cNvSpPr/>
          <p:nvPr/>
        </p:nvSpPr>
        <p:spPr>
          <a:xfrm flipV="1">
            <a:off x="9720000" y="504000"/>
            <a:ext cx="0" cy="1296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2" name="Line 48"/>
          <p:cNvSpPr/>
          <p:nvPr/>
        </p:nvSpPr>
        <p:spPr>
          <a:xfrm flipH="1">
            <a:off x="9144000" y="504000"/>
            <a:ext cx="576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Line 49"/>
          <p:cNvSpPr/>
          <p:nvPr/>
        </p:nvSpPr>
        <p:spPr>
          <a:xfrm flipH="1">
            <a:off x="4667040" y="432000"/>
            <a:ext cx="43164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4" name="Line 50"/>
          <p:cNvSpPr/>
          <p:nvPr/>
        </p:nvSpPr>
        <p:spPr>
          <a:xfrm>
            <a:off x="4667040" y="432000"/>
            <a:ext cx="0" cy="115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Line 51"/>
          <p:cNvSpPr/>
          <p:nvPr/>
        </p:nvSpPr>
        <p:spPr>
          <a:xfrm>
            <a:off x="4667040" y="1584000"/>
            <a:ext cx="35964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Line 52"/>
          <p:cNvSpPr/>
          <p:nvPr/>
        </p:nvSpPr>
        <p:spPr>
          <a:xfrm flipH="1">
            <a:off x="4667040" y="1728000"/>
            <a:ext cx="43164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Line 53"/>
          <p:cNvSpPr/>
          <p:nvPr/>
        </p:nvSpPr>
        <p:spPr>
          <a:xfrm>
            <a:off x="4667040" y="1728000"/>
            <a:ext cx="0" cy="115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Line 54"/>
          <p:cNvSpPr/>
          <p:nvPr/>
        </p:nvSpPr>
        <p:spPr>
          <a:xfrm>
            <a:off x="4667040" y="2880000"/>
            <a:ext cx="35964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Line 55"/>
          <p:cNvSpPr/>
          <p:nvPr/>
        </p:nvSpPr>
        <p:spPr>
          <a:xfrm flipH="1">
            <a:off x="4667040" y="4320000"/>
            <a:ext cx="43164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0" name="Line 56"/>
          <p:cNvSpPr/>
          <p:nvPr/>
        </p:nvSpPr>
        <p:spPr>
          <a:xfrm>
            <a:off x="4667040" y="4320000"/>
            <a:ext cx="0" cy="115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1" name="Line 57"/>
          <p:cNvSpPr/>
          <p:nvPr/>
        </p:nvSpPr>
        <p:spPr>
          <a:xfrm>
            <a:off x="4667040" y="5472000"/>
            <a:ext cx="35964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2" name="Line 58"/>
          <p:cNvSpPr/>
          <p:nvPr/>
        </p:nvSpPr>
        <p:spPr>
          <a:xfrm flipH="1">
            <a:off x="4667040" y="3024000"/>
            <a:ext cx="43164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3" name="Line 59"/>
          <p:cNvSpPr/>
          <p:nvPr/>
        </p:nvSpPr>
        <p:spPr>
          <a:xfrm>
            <a:off x="4667040" y="3024000"/>
            <a:ext cx="0" cy="115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4" name="Line 60"/>
          <p:cNvSpPr/>
          <p:nvPr/>
        </p:nvSpPr>
        <p:spPr>
          <a:xfrm>
            <a:off x="4667040" y="4176000"/>
            <a:ext cx="35964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5" name="Line 61"/>
          <p:cNvSpPr/>
          <p:nvPr/>
        </p:nvSpPr>
        <p:spPr>
          <a:xfrm flipH="1">
            <a:off x="4667040" y="5616000"/>
            <a:ext cx="43164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Line 62"/>
          <p:cNvSpPr/>
          <p:nvPr/>
        </p:nvSpPr>
        <p:spPr>
          <a:xfrm>
            <a:off x="4667040" y="5616000"/>
            <a:ext cx="0" cy="115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7" name="Line 63"/>
          <p:cNvSpPr/>
          <p:nvPr/>
        </p:nvSpPr>
        <p:spPr>
          <a:xfrm>
            <a:off x="4667040" y="6768000"/>
            <a:ext cx="35964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8" name="CustomShape 64"/>
          <p:cNvSpPr/>
          <p:nvPr/>
        </p:nvSpPr>
        <p:spPr>
          <a:xfrm>
            <a:off x="6768720" y="5937840"/>
            <a:ext cx="669960" cy="34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main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CustomShape 1"/>
          <p:cNvSpPr/>
          <p:nvPr/>
        </p:nvSpPr>
        <p:spPr>
          <a:xfrm>
            <a:off x="-10080" y="144000"/>
            <a:ext cx="6197400" cy="469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  </a:t>
            </a:r>
            <a:r>
              <a:rPr b="0" lang="en-US" sz="2000" spc="-1" strike="noStrike">
                <a:latin typeface="Arial"/>
              </a:rPr>
              <a:t>1 #include&lt;stdio.h&gt;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  </a:t>
            </a:r>
            <a:r>
              <a:rPr b="0" lang="en-US" sz="2000" spc="-1" strike="noStrike">
                <a:latin typeface="Arial"/>
              </a:rPr>
              <a:t>2 void fun(int n);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  </a:t>
            </a:r>
            <a:r>
              <a:rPr b="0" lang="en-US" sz="2000" spc="-1" strike="noStrike">
                <a:latin typeface="Arial"/>
              </a:rPr>
              <a:t>3 int main()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  </a:t>
            </a:r>
            <a:r>
              <a:rPr b="0" lang="en-US" sz="2000" spc="-1" strike="noStrike">
                <a:latin typeface="Arial"/>
              </a:rPr>
              <a:t>4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  </a:t>
            </a:r>
            <a:r>
              <a:rPr b="0" lang="en-US" sz="2000" spc="-1" strike="noStrike">
                <a:latin typeface="Arial"/>
              </a:rPr>
              <a:t>5         printf("In main(),before fun()\n");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  </a:t>
            </a:r>
            <a:r>
              <a:rPr b="0" lang="en-US" sz="2000" spc="-1" strike="noStrike">
                <a:latin typeface="Arial"/>
              </a:rPr>
              <a:t>6         fun(3);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  </a:t>
            </a:r>
            <a:r>
              <a:rPr b="0" lang="en-US" sz="2000" spc="-1" strike="noStrike">
                <a:latin typeface="Arial"/>
              </a:rPr>
              <a:t>7         printf("\nIn main(),after fun()\n");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  </a:t>
            </a:r>
            <a:r>
              <a:rPr b="0" lang="en-US" sz="2000" spc="-1" strike="noStrike">
                <a:latin typeface="Arial"/>
              </a:rPr>
              <a:t>8 }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  </a:t>
            </a:r>
            <a:r>
              <a:rPr b="0" lang="en-US" sz="2000" spc="-1" strike="noStrike">
                <a:latin typeface="Arial"/>
              </a:rPr>
              <a:t>9 void fun(int n) </a:t>
            </a:r>
            <a:r>
              <a:rPr b="0" lang="en-US" sz="2000" spc="-1" strike="noStrike">
                <a:solidFill>
                  <a:srgbClr val="6666ff"/>
                </a:solidFill>
                <a:latin typeface="Arial"/>
              </a:rPr>
              <a:t>//3 //2 //1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10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11        if(n&gt;0)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12       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13             fun(--n); </a:t>
            </a:r>
            <a:r>
              <a:rPr b="0" lang="en-US" sz="2000" spc="-1" strike="noStrike">
                <a:solidFill>
                  <a:srgbClr val="6666ff"/>
                </a:solidFill>
                <a:latin typeface="Arial"/>
              </a:rPr>
              <a:t>//fun(2) //fun(1) //fun(0)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14             printf("%d  ",n); </a:t>
            </a:r>
            <a:r>
              <a:rPr b="0" lang="en-US" sz="2000" spc="-1" strike="noStrike">
                <a:solidFill>
                  <a:srgbClr val="6666ff"/>
                </a:solidFill>
                <a:latin typeface="Arial"/>
              </a:rPr>
              <a:t>//0 //1 //2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15         }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16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17         printf("\nHello...");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18 }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60" name="CustomShape 2"/>
          <p:cNvSpPr/>
          <p:nvPr/>
        </p:nvSpPr>
        <p:spPr>
          <a:xfrm>
            <a:off x="6696360" y="5496840"/>
            <a:ext cx="642600" cy="2962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0x1000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61" name="CustomShape 3"/>
          <p:cNvSpPr/>
          <p:nvPr/>
        </p:nvSpPr>
        <p:spPr>
          <a:xfrm>
            <a:off x="5040000" y="38160"/>
            <a:ext cx="2730960" cy="70509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2" name="CustomShape 4"/>
          <p:cNvSpPr/>
          <p:nvPr/>
        </p:nvSpPr>
        <p:spPr>
          <a:xfrm>
            <a:off x="5112000" y="6302160"/>
            <a:ext cx="2586960" cy="714960"/>
          </a:xfrm>
          <a:prstGeom prst="roundRect">
            <a:avLst>
              <a:gd name="adj" fmla="val 3600"/>
            </a:avLst>
          </a:prstGeom>
          <a:solidFill>
            <a:srgbClr val="cfe7f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_start values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3" name="CustomShape 5"/>
          <p:cNvSpPr/>
          <p:nvPr/>
        </p:nvSpPr>
        <p:spPr>
          <a:xfrm>
            <a:off x="5112000" y="4969440"/>
            <a:ext cx="2586960" cy="1255680"/>
          </a:xfrm>
          <a:prstGeom prst="roundRect">
            <a:avLst>
              <a:gd name="adj" fmla="val 3600"/>
            </a:avLst>
          </a:prstGeom>
          <a:solidFill>
            <a:srgbClr val="cfe7f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CustomShape 6"/>
          <p:cNvSpPr/>
          <p:nvPr/>
        </p:nvSpPr>
        <p:spPr>
          <a:xfrm>
            <a:off x="6696000" y="5473440"/>
            <a:ext cx="714960" cy="2829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300" spc="-1" strike="noStrike">
                <a:latin typeface="Arial"/>
              </a:rPr>
              <a:t>0x1234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465" name="CustomShape 7"/>
          <p:cNvSpPr/>
          <p:nvPr/>
        </p:nvSpPr>
        <p:spPr>
          <a:xfrm>
            <a:off x="6480000" y="5185440"/>
            <a:ext cx="1146960" cy="25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  </a:t>
            </a:r>
            <a:r>
              <a:rPr b="0" lang="en-US" sz="1200" spc="-1" strike="noStrike">
                <a:latin typeface="Arial"/>
              </a:rPr>
              <a:t>Return addr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66" name="CustomShape 8"/>
          <p:cNvSpPr/>
          <p:nvPr/>
        </p:nvSpPr>
        <p:spPr>
          <a:xfrm>
            <a:off x="5112000" y="3584160"/>
            <a:ext cx="2586960" cy="1272960"/>
          </a:xfrm>
          <a:prstGeom prst="roundRect">
            <a:avLst>
              <a:gd name="adj" fmla="val 3600"/>
            </a:avLst>
          </a:prstGeom>
          <a:solidFill>
            <a:srgbClr val="cfe7f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CustomShape 9"/>
          <p:cNvSpPr/>
          <p:nvPr/>
        </p:nvSpPr>
        <p:spPr>
          <a:xfrm>
            <a:off x="6552000" y="3807360"/>
            <a:ext cx="1146960" cy="25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  </a:t>
            </a:r>
            <a:r>
              <a:rPr b="0" lang="en-US" sz="1200" spc="-1" strike="noStrike">
                <a:latin typeface="Arial"/>
              </a:rPr>
              <a:t>Return addr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68" name="CustomShape 10"/>
          <p:cNvSpPr/>
          <p:nvPr/>
        </p:nvSpPr>
        <p:spPr>
          <a:xfrm>
            <a:off x="6768000" y="4070160"/>
            <a:ext cx="714960" cy="2829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300" spc="-1" strike="noStrike">
                <a:latin typeface="Arial"/>
              </a:rPr>
              <a:t>0x2345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469" name="CustomShape 11"/>
          <p:cNvSpPr/>
          <p:nvPr/>
        </p:nvSpPr>
        <p:spPr>
          <a:xfrm>
            <a:off x="5112000" y="2198160"/>
            <a:ext cx="2586960" cy="1272960"/>
          </a:xfrm>
          <a:prstGeom prst="roundRect">
            <a:avLst>
              <a:gd name="adj" fmla="val 3600"/>
            </a:avLst>
          </a:prstGeom>
          <a:solidFill>
            <a:srgbClr val="cfe7f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0" name="CustomShape 12"/>
          <p:cNvSpPr/>
          <p:nvPr/>
        </p:nvSpPr>
        <p:spPr>
          <a:xfrm>
            <a:off x="6552000" y="2421360"/>
            <a:ext cx="1146960" cy="25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  </a:t>
            </a:r>
            <a:r>
              <a:rPr b="0" lang="en-US" sz="1200" spc="-1" strike="noStrike">
                <a:latin typeface="Arial"/>
              </a:rPr>
              <a:t>Return addr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71" name="CustomShape 13"/>
          <p:cNvSpPr/>
          <p:nvPr/>
        </p:nvSpPr>
        <p:spPr>
          <a:xfrm>
            <a:off x="6768000" y="2684160"/>
            <a:ext cx="714960" cy="2829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300" spc="-1" strike="noStrike">
                <a:latin typeface="Arial"/>
              </a:rPr>
              <a:t>0x3456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472" name="CustomShape 14"/>
          <p:cNvSpPr/>
          <p:nvPr/>
        </p:nvSpPr>
        <p:spPr>
          <a:xfrm>
            <a:off x="5112000" y="848160"/>
            <a:ext cx="2586960" cy="1272960"/>
          </a:xfrm>
          <a:prstGeom prst="roundRect">
            <a:avLst>
              <a:gd name="adj" fmla="val 3600"/>
            </a:avLst>
          </a:prstGeom>
          <a:solidFill>
            <a:srgbClr val="cfe7f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3" name="CustomShape 15"/>
          <p:cNvSpPr/>
          <p:nvPr/>
        </p:nvSpPr>
        <p:spPr>
          <a:xfrm>
            <a:off x="6552000" y="1071360"/>
            <a:ext cx="1146960" cy="25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  </a:t>
            </a:r>
            <a:r>
              <a:rPr b="0" lang="en-US" sz="1200" spc="-1" strike="noStrike">
                <a:latin typeface="Arial"/>
              </a:rPr>
              <a:t>Return addr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74" name="CustomShape 16"/>
          <p:cNvSpPr/>
          <p:nvPr/>
        </p:nvSpPr>
        <p:spPr>
          <a:xfrm>
            <a:off x="6768000" y="1334160"/>
            <a:ext cx="714960" cy="2829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300" spc="-1" strike="noStrike">
                <a:latin typeface="Arial"/>
              </a:rPr>
              <a:t>0x4567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475" name="CustomShape 17"/>
          <p:cNvSpPr/>
          <p:nvPr/>
        </p:nvSpPr>
        <p:spPr>
          <a:xfrm>
            <a:off x="5112000" y="110160"/>
            <a:ext cx="2586960" cy="642960"/>
          </a:xfrm>
          <a:prstGeom prst="roundRect">
            <a:avLst>
              <a:gd name="adj" fmla="val 3600"/>
            </a:avLst>
          </a:prstGeom>
          <a:solidFill>
            <a:srgbClr val="cfe7f5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.......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6" name="CustomShape 18"/>
          <p:cNvSpPr/>
          <p:nvPr/>
        </p:nvSpPr>
        <p:spPr>
          <a:xfrm>
            <a:off x="6912360" y="4551120"/>
            <a:ext cx="716040" cy="34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fun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7" name="CustomShape 19"/>
          <p:cNvSpPr/>
          <p:nvPr/>
        </p:nvSpPr>
        <p:spPr>
          <a:xfrm>
            <a:off x="6918120" y="3169440"/>
            <a:ext cx="780840" cy="34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fun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8" name="CustomShape 20"/>
          <p:cNvSpPr/>
          <p:nvPr/>
        </p:nvSpPr>
        <p:spPr>
          <a:xfrm>
            <a:off x="6918120" y="1801440"/>
            <a:ext cx="852840" cy="34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fun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9" name="CustomShape 21"/>
          <p:cNvSpPr/>
          <p:nvPr/>
        </p:nvSpPr>
        <p:spPr>
          <a:xfrm>
            <a:off x="6918480" y="411840"/>
            <a:ext cx="780480" cy="34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fun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0" name="CustomShape 22"/>
          <p:cNvSpPr/>
          <p:nvPr/>
        </p:nvSpPr>
        <p:spPr>
          <a:xfrm>
            <a:off x="5944320" y="7107120"/>
            <a:ext cx="963720" cy="34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3333"/>
                </a:solidFill>
                <a:latin typeface="Arial"/>
              </a:rPr>
              <a:t>Stack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1" name="CustomShape 23"/>
          <p:cNvSpPr/>
          <p:nvPr/>
        </p:nvSpPr>
        <p:spPr>
          <a:xfrm>
            <a:off x="5328000" y="4069440"/>
            <a:ext cx="426960" cy="3549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2" name="CustomShape 24"/>
          <p:cNvSpPr/>
          <p:nvPr/>
        </p:nvSpPr>
        <p:spPr>
          <a:xfrm>
            <a:off x="5328000" y="2683080"/>
            <a:ext cx="426960" cy="3549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3" name="CustomShape 25"/>
          <p:cNvSpPr/>
          <p:nvPr/>
        </p:nvSpPr>
        <p:spPr>
          <a:xfrm>
            <a:off x="5328360" y="1261080"/>
            <a:ext cx="426960" cy="3549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4" name="CustomShape 26"/>
          <p:cNvSpPr/>
          <p:nvPr/>
        </p:nvSpPr>
        <p:spPr>
          <a:xfrm>
            <a:off x="5328000" y="110160"/>
            <a:ext cx="426960" cy="35496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5" name="Line 27"/>
          <p:cNvSpPr/>
          <p:nvPr/>
        </p:nvSpPr>
        <p:spPr>
          <a:xfrm flipH="1">
            <a:off x="5400000" y="4140720"/>
            <a:ext cx="288000" cy="216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6" name="Line 28"/>
          <p:cNvSpPr/>
          <p:nvPr/>
        </p:nvSpPr>
        <p:spPr>
          <a:xfrm flipH="1">
            <a:off x="5400000" y="2772720"/>
            <a:ext cx="288000" cy="216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7" name="Line 29"/>
          <p:cNvSpPr/>
          <p:nvPr/>
        </p:nvSpPr>
        <p:spPr>
          <a:xfrm flipH="1">
            <a:off x="5400000" y="1332720"/>
            <a:ext cx="288000" cy="216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8" name="CustomShape 30"/>
          <p:cNvSpPr/>
          <p:nvPr/>
        </p:nvSpPr>
        <p:spPr>
          <a:xfrm>
            <a:off x="5759640" y="4068720"/>
            <a:ext cx="302400" cy="34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9" name="CustomShape 31"/>
          <p:cNvSpPr/>
          <p:nvPr/>
        </p:nvSpPr>
        <p:spPr>
          <a:xfrm>
            <a:off x="5759640" y="2683080"/>
            <a:ext cx="302400" cy="34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0" name="CustomShape 32"/>
          <p:cNvSpPr/>
          <p:nvPr/>
        </p:nvSpPr>
        <p:spPr>
          <a:xfrm>
            <a:off x="5760000" y="1274400"/>
            <a:ext cx="302400" cy="34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1" name="CustomShape 33"/>
          <p:cNvSpPr/>
          <p:nvPr/>
        </p:nvSpPr>
        <p:spPr>
          <a:xfrm>
            <a:off x="6768000" y="5883480"/>
            <a:ext cx="669960" cy="34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main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2" name="CustomShape 34"/>
          <p:cNvSpPr/>
          <p:nvPr/>
        </p:nvSpPr>
        <p:spPr>
          <a:xfrm>
            <a:off x="5400000" y="3708720"/>
            <a:ext cx="302400" cy="34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3" name="CustomShape 35"/>
          <p:cNvSpPr/>
          <p:nvPr/>
        </p:nvSpPr>
        <p:spPr>
          <a:xfrm>
            <a:off x="5112000" y="4442400"/>
            <a:ext cx="761400" cy="2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0x3000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94" name="CustomShape 36"/>
          <p:cNvSpPr/>
          <p:nvPr/>
        </p:nvSpPr>
        <p:spPr>
          <a:xfrm>
            <a:off x="5184000" y="3060720"/>
            <a:ext cx="761400" cy="2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0x4000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95" name="CustomShape 37"/>
          <p:cNvSpPr/>
          <p:nvPr/>
        </p:nvSpPr>
        <p:spPr>
          <a:xfrm>
            <a:off x="5184000" y="1618560"/>
            <a:ext cx="761400" cy="2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0x5000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96" name="CustomShape 38"/>
          <p:cNvSpPr/>
          <p:nvPr/>
        </p:nvSpPr>
        <p:spPr>
          <a:xfrm>
            <a:off x="5137920" y="467640"/>
            <a:ext cx="761400" cy="28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0x6000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97" name="CustomShape 39"/>
          <p:cNvSpPr/>
          <p:nvPr/>
        </p:nvSpPr>
        <p:spPr>
          <a:xfrm>
            <a:off x="5400000" y="2336760"/>
            <a:ext cx="302400" cy="34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8" name="CustomShape 40"/>
          <p:cNvSpPr/>
          <p:nvPr/>
        </p:nvSpPr>
        <p:spPr>
          <a:xfrm>
            <a:off x="5400000" y="900720"/>
            <a:ext cx="302400" cy="34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9" name="CustomShape 41"/>
          <p:cNvSpPr/>
          <p:nvPr/>
        </p:nvSpPr>
        <p:spPr>
          <a:xfrm>
            <a:off x="7703640" y="5040000"/>
            <a:ext cx="2515320" cy="114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pf("In main(),before fun()\n");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fun(3);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pf("\nIn main(),after fun()\n");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00" name="CustomShape 42"/>
          <p:cNvSpPr/>
          <p:nvPr/>
        </p:nvSpPr>
        <p:spPr>
          <a:xfrm>
            <a:off x="7775640" y="3606840"/>
            <a:ext cx="1435320" cy="128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if(n&gt;0)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   </a:t>
            </a:r>
            <a:r>
              <a:rPr b="0" lang="en-US" sz="1400" spc="-1" strike="noStrike">
                <a:latin typeface="Arial"/>
              </a:rPr>
              <a:t>fun(--n);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   </a:t>
            </a:r>
            <a:r>
              <a:rPr b="0" lang="en-US" sz="1400" spc="-1" strike="noStrike">
                <a:latin typeface="Arial"/>
              </a:rPr>
              <a:t>pf("%d  ",n);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}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pf(“\nHello...”);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01" name="CustomShape 43"/>
          <p:cNvSpPr/>
          <p:nvPr/>
        </p:nvSpPr>
        <p:spPr>
          <a:xfrm>
            <a:off x="7776000" y="2166840"/>
            <a:ext cx="1435320" cy="128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if(n&gt;0)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   </a:t>
            </a:r>
            <a:r>
              <a:rPr b="0" lang="en-US" sz="1400" spc="-1" strike="noStrike">
                <a:latin typeface="Arial"/>
              </a:rPr>
              <a:t>fun(--n);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   </a:t>
            </a:r>
            <a:r>
              <a:rPr b="0" lang="en-US" sz="1400" spc="-1" strike="noStrike">
                <a:latin typeface="Arial"/>
              </a:rPr>
              <a:t>pf("%d  ",n);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}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pf(“\nHello...”);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02" name="CustomShape 44"/>
          <p:cNvSpPr/>
          <p:nvPr/>
        </p:nvSpPr>
        <p:spPr>
          <a:xfrm>
            <a:off x="7776000" y="864000"/>
            <a:ext cx="1435320" cy="128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if(n&gt;0)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   </a:t>
            </a:r>
            <a:r>
              <a:rPr b="0" lang="en-US" sz="1400" spc="-1" strike="noStrike">
                <a:latin typeface="Arial"/>
              </a:rPr>
              <a:t>fun(--n);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   </a:t>
            </a:r>
            <a:r>
              <a:rPr b="0" lang="en-US" sz="1400" spc="-1" strike="noStrike">
                <a:latin typeface="Arial"/>
              </a:rPr>
              <a:t>pf("%d  ",n);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}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pf(“\nHello...”);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03" name="Line 45"/>
          <p:cNvSpPr/>
          <p:nvPr/>
        </p:nvSpPr>
        <p:spPr>
          <a:xfrm>
            <a:off x="8712000" y="4176000"/>
            <a:ext cx="1080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4" name="Line 46"/>
          <p:cNvSpPr/>
          <p:nvPr/>
        </p:nvSpPr>
        <p:spPr>
          <a:xfrm flipV="1">
            <a:off x="9792000" y="2880000"/>
            <a:ext cx="0" cy="1296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5" name="Line 47"/>
          <p:cNvSpPr/>
          <p:nvPr/>
        </p:nvSpPr>
        <p:spPr>
          <a:xfrm flipH="1">
            <a:off x="9216000" y="2880000"/>
            <a:ext cx="576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6" name="Line 48"/>
          <p:cNvSpPr/>
          <p:nvPr/>
        </p:nvSpPr>
        <p:spPr>
          <a:xfrm flipV="1">
            <a:off x="9792000" y="1440000"/>
            <a:ext cx="0" cy="1296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7" name="Line 49"/>
          <p:cNvSpPr/>
          <p:nvPr/>
        </p:nvSpPr>
        <p:spPr>
          <a:xfrm flipH="1">
            <a:off x="9216000" y="1440000"/>
            <a:ext cx="576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8" name="Line 50"/>
          <p:cNvSpPr/>
          <p:nvPr/>
        </p:nvSpPr>
        <p:spPr>
          <a:xfrm>
            <a:off x="8712000" y="2736000"/>
            <a:ext cx="1080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9" name="Line 51"/>
          <p:cNvSpPr/>
          <p:nvPr/>
        </p:nvSpPr>
        <p:spPr>
          <a:xfrm>
            <a:off x="8712000" y="1368000"/>
            <a:ext cx="1080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0" name="Line 52"/>
          <p:cNvSpPr/>
          <p:nvPr/>
        </p:nvSpPr>
        <p:spPr>
          <a:xfrm flipV="1">
            <a:off x="9792000" y="72000"/>
            <a:ext cx="0" cy="1296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1" name="Line 53"/>
          <p:cNvSpPr/>
          <p:nvPr/>
        </p:nvSpPr>
        <p:spPr>
          <a:xfrm flipH="1">
            <a:off x="9216000" y="72000"/>
            <a:ext cx="576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2" name="Line 54"/>
          <p:cNvSpPr/>
          <p:nvPr/>
        </p:nvSpPr>
        <p:spPr>
          <a:xfrm flipH="1">
            <a:off x="4680000" y="432000"/>
            <a:ext cx="43164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3" name="Line 55"/>
          <p:cNvSpPr/>
          <p:nvPr/>
        </p:nvSpPr>
        <p:spPr>
          <a:xfrm>
            <a:off x="4680000" y="432000"/>
            <a:ext cx="0" cy="115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4" name="Line 56"/>
          <p:cNvSpPr/>
          <p:nvPr/>
        </p:nvSpPr>
        <p:spPr>
          <a:xfrm>
            <a:off x="4680000" y="1584000"/>
            <a:ext cx="35964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5" name="Line 57"/>
          <p:cNvSpPr/>
          <p:nvPr/>
        </p:nvSpPr>
        <p:spPr>
          <a:xfrm flipH="1">
            <a:off x="4680000" y="1728000"/>
            <a:ext cx="43164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6" name="Line 58"/>
          <p:cNvSpPr/>
          <p:nvPr/>
        </p:nvSpPr>
        <p:spPr>
          <a:xfrm>
            <a:off x="4680000" y="1728000"/>
            <a:ext cx="0" cy="115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7" name="Line 59"/>
          <p:cNvSpPr/>
          <p:nvPr/>
        </p:nvSpPr>
        <p:spPr>
          <a:xfrm>
            <a:off x="4680000" y="2880000"/>
            <a:ext cx="35964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8" name="Line 60"/>
          <p:cNvSpPr/>
          <p:nvPr/>
        </p:nvSpPr>
        <p:spPr>
          <a:xfrm flipH="1">
            <a:off x="4680000" y="4320000"/>
            <a:ext cx="43164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9" name="Line 61"/>
          <p:cNvSpPr/>
          <p:nvPr/>
        </p:nvSpPr>
        <p:spPr>
          <a:xfrm>
            <a:off x="4680000" y="4320000"/>
            <a:ext cx="0" cy="115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0" name="Line 62"/>
          <p:cNvSpPr/>
          <p:nvPr/>
        </p:nvSpPr>
        <p:spPr>
          <a:xfrm>
            <a:off x="4680000" y="5472000"/>
            <a:ext cx="35964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1" name="Line 63"/>
          <p:cNvSpPr/>
          <p:nvPr/>
        </p:nvSpPr>
        <p:spPr>
          <a:xfrm flipH="1">
            <a:off x="4680000" y="3024000"/>
            <a:ext cx="43164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2" name="Line 64"/>
          <p:cNvSpPr/>
          <p:nvPr/>
        </p:nvSpPr>
        <p:spPr>
          <a:xfrm>
            <a:off x="4680000" y="3024000"/>
            <a:ext cx="0" cy="115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3" name="Line 65"/>
          <p:cNvSpPr/>
          <p:nvPr/>
        </p:nvSpPr>
        <p:spPr>
          <a:xfrm>
            <a:off x="4680000" y="4176000"/>
            <a:ext cx="35964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4" name="Line 66"/>
          <p:cNvSpPr/>
          <p:nvPr/>
        </p:nvSpPr>
        <p:spPr>
          <a:xfrm flipH="1">
            <a:off x="4680000" y="5616000"/>
            <a:ext cx="43164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5" name="Line 67"/>
          <p:cNvSpPr/>
          <p:nvPr/>
        </p:nvSpPr>
        <p:spPr>
          <a:xfrm>
            <a:off x="4680000" y="5616000"/>
            <a:ext cx="0" cy="115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6" name="Line 68"/>
          <p:cNvSpPr/>
          <p:nvPr/>
        </p:nvSpPr>
        <p:spPr>
          <a:xfrm>
            <a:off x="4680000" y="6768000"/>
            <a:ext cx="35964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7" name="CustomShape 69"/>
          <p:cNvSpPr/>
          <p:nvPr/>
        </p:nvSpPr>
        <p:spPr>
          <a:xfrm>
            <a:off x="9576360" y="48960"/>
            <a:ext cx="456840" cy="65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3333"/>
                </a:solidFill>
                <a:latin typeface="Arial"/>
              </a:rPr>
              <a:t>8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CustomShape 1"/>
          <p:cNvSpPr/>
          <p:nvPr/>
        </p:nvSpPr>
        <p:spPr>
          <a:xfrm>
            <a:off x="432000" y="288000"/>
            <a:ext cx="1004040" cy="12920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latin typeface="Arial"/>
              </a:rPr>
              <a:t>main()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latin typeface="Arial"/>
              </a:rPr>
              <a:t>{  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latin typeface="Arial"/>
              </a:rPr>
              <a:t>   </a:t>
            </a:r>
            <a:r>
              <a:rPr b="1" lang="en-US" sz="1400" spc="-1" strike="noStrike">
                <a:latin typeface="Arial"/>
              </a:rPr>
              <a:t>fun(3);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latin typeface="Arial"/>
              </a:rPr>
              <a:t>}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529" name="Line 2"/>
          <p:cNvSpPr/>
          <p:nvPr/>
        </p:nvSpPr>
        <p:spPr>
          <a:xfrm>
            <a:off x="1224000" y="936000"/>
            <a:ext cx="7200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0" name="CustomShape 3"/>
          <p:cNvSpPr/>
          <p:nvPr/>
        </p:nvSpPr>
        <p:spPr>
          <a:xfrm>
            <a:off x="1944000" y="288720"/>
            <a:ext cx="1364040" cy="12920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  </a:t>
            </a:r>
            <a:r>
              <a:rPr b="1" lang="en-US" sz="1400" spc="-1" strike="noStrike">
                <a:latin typeface="Arial"/>
              </a:rPr>
              <a:t>      </a:t>
            </a:r>
            <a:r>
              <a:rPr b="1" lang="en-US" sz="1400" spc="-1" strike="noStrike">
                <a:latin typeface="Arial"/>
              </a:rPr>
              <a:t>if(n&gt;0)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latin typeface="Arial"/>
              </a:rPr>
              <a:t>        </a:t>
            </a:r>
            <a:r>
              <a:rPr b="1" lang="en-US" sz="1400" spc="-1" strike="noStrike">
                <a:latin typeface="Arial"/>
              </a:rPr>
              <a:t>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latin typeface="Arial"/>
              </a:rPr>
              <a:t>           </a:t>
            </a:r>
            <a:r>
              <a:rPr b="1" lang="en-US" sz="1400" spc="-1" strike="noStrike">
                <a:latin typeface="Arial"/>
              </a:rPr>
              <a:t>fun(--n);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latin typeface="Arial"/>
              </a:rPr>
              <a:t>           </a:t>
            </a:r>
            <a:r>
              <a:rPr b="1" lang="en-US" sz="1400" spc="-1" strike="noStrike">
                <a:latin typeface="Arial"/>
              </a:rPr>
              <a:t>pf(n);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latin typeface="Arial"/>
              </a:rPr>
              <a:t>           </a:t>
            </a:r>
            <a:r>
              <a:rPr b="1" lang="en-US" sz="1400" spc="-1" strike="noStrike">
                <a:latin typeface="Arial"/>
              </a:rPr>
              <a:t>fun(--n);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latin typeface="Arial"/>
              </a:rPr>
              <a:t>        </a:t>
            </a:r>
            <a:r>
              <a:rPr b="1" lang="en-US" sz="1400" spc="-1" strike="noStrike">
                <a:latin typeface="Arial"/>
              </a:rPr>
              <a:t>}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31" name="CustomShape 4"/>
          <p:cNvSpPr/>
          <p:nvPr/>
        </p:nvSpPr>
        <p:spPr>
          <a:xfrm>
            <a:off x="2016000" y="576720"/>
            <a:ext cx="356040" cy="3560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3333"/>
                </a:solidFill>
                <a:latin typeface="Arial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2" name="CustomShape 5"/>
          <p:cNvSpPr/>
          <p:nvPr/>
        </p:nvSpPr>
        <p:spPr>
          <a:xfrm>
            <a:off x="2069640" y="216720"/>
            <a:ext cx="30312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3" name="Line 6"/>
          <p:cNvSpPr/>
          <p:nvPr/>
        </p:nvSpPr>
        <p:spPr>
          <a:xfrm flipH="1">
            <a:off x="2016000" y="648720"/>
            <a:ext cx="288000" cy="216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4" name="CustomShape 7"/>
          <p:cNvSpPr/>
          <p:nvPr/>
        </p:nvSpPr>
        <p:spPr>
          <a:xfrm>
            <a:off x="2016000" y="950400"/>
            <a:ext cx="30384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3333"/>
                </a:solidFill>
                <a:latin typeface="Arial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5" name="Line 8"/>
          <p:cNvSpPr/>
          <p:nvPr/>
        </p:nvSpPr>
        <p:spPr>
          <a:xfrm flipH="1">
            <a:off x="2016000" y="1008720"/>
            <a:ext cx="288000" cy="216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6" name="CustomShape 9"/>
          <p:cNvSpPr/>
          <p:nvPr/>
        </p:nvSpPr>
        <p:spPr>
          <a:xfrm>
            <a:off x="2016000" y="1224720"/>
            <a:ext cx="30384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3333"/>
                </a:solidFill>
                <a:latin typeface="Arial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7" name="CustomShape 10"/>
          <p:cNvSpPr/>
          <p:nvPr/>
        </p:nvSpPr>
        <p:spPr>
          <a:xfrm>
            <a:off x="4032000" y="288720"/>
            <a:ext cx="1364040" cy="12920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  </a:t>
            </a:r>
            <a:r>
              <a:rPr b="1" lang="en-US" sz="1400" spc="-1" strike="noStrike">
                <a:latin typeface="Arial"/>
              </a:rPr>
              <a:t>      </a:t>
            </a:r>
            <a:r>
              <a:rPr b="1" lang="en-US" sz="1400" spc="-1" strike="noStrike">
                <a:latin typeface="Arial"/>
              </a:rPr>
              <a:t>if(n&gt;0)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latin typeface="Arial"/>
              </a:rPr>
              <a:t>        </a:t>
            </a:r>
            <a:r>
              <a:rPr b="1" lang="en-US" sz="1400" spc="-1" strike="noStrike">
                <a:latin typeface="Arial"/>
              </a:rPr>
              <a:t>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latin typeface="Arial"/>
              </a:rPr>
              <a:t>           </a:t>
            </a:r>
            <a:r>
              <a:rPr b="1" lang="en-US" sz="1400" spc="-1" strike="noStrike">
                <a:latin typeface="Arial"/>
              </a:rPr>
              <a:t>fun(--n);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latin typeface="Arial"/>
              </a:rPr>
              <a:t>           </a:t>
            </a:r>
            <a:r>
              <a:rPr b="1" lang="en-US" sz="1400" spc="-1" strike="noStrike">
                <a:latin typeface="Arial"/>
              </a:rPr>
              <a:t>pf(n);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latin typeface="Arial"/>
              </a:rPr>
              <a:t>           </a:t>
            </a:r>
            <a:r>
              <a:rPr b="1" lang="en-US" sz="1400" spc="-1" strike="noStrike">
                <a:latin typeface="Arial"/>
              </a:rPr>
              <a:t>fun(--n);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latin typeface="Arial"/>
              </a:rPr>
              <a:t>        </a:t>
            </a:r>
            <a:r>
              <a:rPr b="1" lang="en-US" sz="1400" spc="-1" strike="noStrike">
                <a:latin typeface="Arial"/>
              </a:rPr>
              <a:t>}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38" name="CustomShape 11"/>
          <p:cNvSpPr/>
          <p:nvPr/>
        </p:nvSpPr>
        <p:spPr>
          <a:xfrm>
            <a:off x="4104000" y="576720"/>
            <a:ext cx="356040" cy="3560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3333"/>
                </a:solidFill>
                <a:latin typeface="Arial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9" name="CustomShape 12"/>
          <p:cNvSpPr/>
          <p:nvPr/>
        </p:nvSpPr>
        <p:spPr>
          <a:xfrm>
            <a:off x="4157640" y="216720"/>
            <a:ext cx="30312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0" name="Line 13"/>
          <p:cNvSpPr/>
          <p:nvPr/>
        </p:nvSpPr>
        <p:spPr>
          <a:xfrm flipH="1">
            <a:off x="4104000" y="648720"/>
            <a:ext cx="288000" cy="216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1" name="CustomShape 14"/>
          <p:cNvSpPr/>
          <p:nvPr/>
        </p:nvSpPr>
        <p:spPr>
          <a:xfrm>
            <a:off x="4104000" y="950400"/>
            <a:ext cx="30384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3333"/>
                </a:solidFill>
                <a:latin typeface="Arial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2" name="Line 15"/>
          <p:cNvSpPr/>
          <p:nvPr/>
        </p:nvSpPr>
        <p:spPr>
          <a:xfrm flipH="1">
            <a:off x="4104000" y="1008720"/>
            <a:ext cx="288000" cy="216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3" name="CustomShape 16"/>
          <p:cNvSpPr/>
          <p:nvPr/>
        </p:nvSpPr>
        <p:spPr>
          <a:xfrm>
            <a:off x="4104000" y="1224720"/>
            <a:ext cx="30384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3333"/>
                </a:solidFill>
                <a:latin typeface="Arial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4" name="Line 17"/>
          <p:cNvSpPr/>
          <p:nvPr/>
        </p:nvSpPr>
        <p:spPr>
          <a:xfrm>
            <a:off x="3311280" y="864000"/>
            <a:ext cx="720720" cy="0"/>
          </a:xfrm>
          <a:prstGeom prst="line">
            <a:avLst/>
          </a:prstGeom>
          <a:ln>
            <a:solidFill>
              <a:srgbClr val="ff3333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5" name="CustomShape 18"/>
          <p:cNvSpPr/>
          <p:nvPr/>
        </p:nvSpPr>
        <p:spPr>
          <a:xfrm>
            <a:off x="2880000" y="504000"/>
            <a:ext cx="30384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3333"/>
                </a:solidFill>
                <a:latin typeface="Arial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6" name="CustomShape 19"/>
          <p:cNvSpPr/>
          <p:nvPr/>
        </p:nvSpPr>
        <p:spPr>
          <a:xfrm>
            <a:off x="2880000" y="1309680"/>
            <a:ext cx="30384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3333"/>
                </a:solidFill>
                <a:latin typeface="Arial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7" name="CustomShape 20"/>
          <p:cNvSpPr/>
          <p:nvPr/>
        </p:nvSpPr>
        <p:spPr>
          <a:xfrm>
            <a:off x="4968000" y="445680"/>
            <a:ext cx="30384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3333"/>
                </a:solidFill>
                <a:latin typeface="Arial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8" name="CustomShape 21"/>
          <p:cNvSpPr/>
          <p:nvPr/>
        </p:nvSpPr>
        <p:spPr>
          <a:xfrm>
            <a:off x="4968000" y="1296000"/>
            <a:ext cx="30384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3333"/>
                </a:solidFill>
                <a:latin typeface="Arial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9" name="CustomShape 22"/>
          <p:cNvSpPr/>
          <p:nvPr/>
        </p:nvSpPr>
        <p:spPr>
          <a:xfrm>
            <a:off x="2952000" y="877680"/>
            <a:ext cx="30384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9900ff"/>
                </a:solidFill>
                <a:latin typeface="Arial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0" name="CustomShape 23"/>
          <p:cNvSpPr/>
          <p:nvPr/>
        </p:nvSpPr>
        <p:spPr>
          <a:xfrm>
            <a:off x="5040000" y="877680"/>
            <a:ext cx="30384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9900ff"/>
                </a:solidFill>
                <a:latin typeface="Arial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1" name="CustomShape 24"/>
          <p:cNvSpPr/>
          <p:nvPr/>
        </p:nvSpPr>
        <p:spPr>
          <a:xfrm>
            <a:off x="6192000" y="288000"/>
            <a:ext cx="1364040" cy="12920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  </a:t>
            </a:r>
            <a:r>
              <a:rPr b="1" lang="en-US" sz="1400" spc="-1" strike="noStrike">
                <a:latin typeface="Arial"/>
              </a:rPr>
              <a:t>      </a:t>
            </a:r>
            <a:r>
              <a:rPr b="1" lang="en-US" sz="1400" spc="-1" strike="noStrike">
                <a:latin typeface="Arial"/>
              </a:rPr>
              <a:t>if(n&gt;0)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latin typeface="Arial"/>
              </a:rPr>
              <a:t>        </a:t>
            </a:r>
            <a:r>
              <a:rPr b="1" lang="en-US" sz="1400" spc="-1" strike="noStrike">
                <a:latin typeface="Arial"/>
              </a:rPr>
              <a:t>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latin typeface="Arial"/>
              </a:rPr>
              <a:t>           </a:t>
            </a:r>
            <a:r>
              <a:rPr b="1" lang="en-US" sz="1400" spc="-1" strike="noStrike">
                <a:latin typeface="Arial"/>
              </a:rPr>
              <a:t>fun(--n);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latin typeface="Arial"/>
              </a:rPr>
              <a:t>           </a:t>
            </a:r>
            <a:r>
              <a:rPr b="1" lang="en-US" sz="1400" spc="-1" strike="noStrike">
                <a:latin typeface="Arial"/>
              </a:rPr>
              <a:t>pf(n);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latin typeface="Arial"/>
              </a:rPr>
              <a:t>           </a:t>
            </a:r>
            <a:r>
              <a:rPr b="1" lang="en-US" sz="1400" spc="-1" strike="noStrike">
                <a:latin typeface="Arial"/>
              </a:rPr>
              <a:t>fun(--n);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latin typeface="Arial"/>
              </a:rPr>
              <a:t>        </a:t>
            </a:r>
            <a:r>
              <a:rPr b="1" lang="en-US" sz="1400" spc="-1" strike="noStrike">
                <a:latin typeface="Arial"/>
              </a:rPr>
              <a:t>}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52" name="CustomShape 25"/>
          <p:cNvSpPr/>
          <p:nvPr/>
        </p:nvSpPr>
        <p:spPr>
          <a:xfrm>
            <a:off x="6264000" y="576000"/>
            <a:ext cx="356040" cy="3560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3333"/>
                </a:solidFill>
                <a:latin typeface="Arial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3" name="CustomShape 26"/>
          <p:cNvSpPr/>
          <p:nvPr/>
        </p:nvSpPr>
        <p:spPr>
          <a:xfrm>
            <a:off x="6317640" y="216000"/>
            <a:ext cx="30312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4" name="CustomShape 27"/>
          <p:cNvSpPr/>
          <p:nvPr/>
        </p:nvSpPr>
        <p:spPr>
          <a:xfrm>
            <a:off x="7148160" y="432000"/>
            <a:ext cx="30384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3333"/>
                </a:solidFill>
                <a:latin typeface="Arial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5" name="Line 28"/>
          <p:cNvSpPr/>
          <p:nvPr/>
        </p:nvSpPr>
        <p:spPr>
          <a:xfrm flipH="1">
            <a:off x="6264000" y="648000"/>
            <a:ext cx="288000" cy="216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6" name="CustomShape 29"/>
          <p:cNvSpPr/>
          <p:nvPr/>
        </p:nvSpPr>
        <p:spPr>
          <a:xfrm>
            <a:off x="6264000" y="949680"/>
            <a:ext cx="30384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3333"/>
                </a:solidFill>
                <a:latin typeface="Arial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7" name="CustomShape 30"/>
          <p:cNvSpPr/>
          <p:nvPr/>
        </p:nvSpPr>
        <p:spPr>
          <a:xfrm>
            <a:off x="7056000" y="1309680"/>
            <a:ext cx="45216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3333"/>
                </a:solidFill>
                <a:latin typeface="Arial"/>
              </a:rPr>
              <a:t>-1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8" name="CustomShape 31"/>
          <p:cNvSpPr/>
          <p:nvPr/>
        </p:nvSpPr>
        <p:spPr>
          <a:xfrm>
            <a:off x="7252200" y="877680"/>
            <a:ext cx="30384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9900ff"/>
                </a:solidFill>
                <a:latin typeface="Arial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9" name="Line 32"/>
          <p:cNvSpPr/>
          <p:nvPr/>
        </p:nvSpPr>
        <p:spPr>
          <a:xfrm>
            <a:off x="5399280" y="864000"/>
            <a:ext cx="792720" cy="0"/>
          </a:xfrm>
          <a:prstGeom prst="line">
            <a:avLst/>
          </a:prstGeom>
          <a:ln>
            <a:solidFill>
              <a:srgbClr val="ff3333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0" name="CustomShape 33"/>
          <p:cNvSpPr/>
          <p:nvPr/>
        </p:nvSpPr>
        <p:spPr>
          <a:xfrm>
            <a:off x="8352000" y="288000"/>
            <a:ext cx="1364040" cy="12920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  </a:t>
            </a:r>
            <a:r>
              <a:rPr b="1" lang="en-US" sz="1400" spc="-1" strike="noStrike">
                <a:latin typeface="Arial"/>
              </a:rPr>
              <a:t>      </a:t>
            </a:r>
            <a:r>
              <a:rPr b="1" lang="en-US" sz="1400" spc="-1" strike="noStrike">
                <a:latin typeface="Arial"/>
              </a:rPr>
              <a:t>if(n&gt;0)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latin typeface="Arial"/>
              </a:rPr>
              <a:t>        </a:t>
            </a:r>
            <a:r>
              <a:rPr b="1" lang="en-US" sz="1400" spc="-1" strike="noStrike">
                <a:latin typeface="Arial"/>
              </a:rPr>
              <a:t>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latin typeface="Arial"/>
              </a:rPr>
              <a:t>           </a:t>
            </a:r>
            <a:r>
              <a:rPr b="1" lang="en-US" sz="1400" spc="-1" strike="noStrike">
                <a:latin typeface="Arial"/>
              </a:rPr>
              <a:t>fun(--n);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latin typeface="Arial"/>
              </a:rPr>
              <a:t>           </a:t>
            </a:r>
            <a:r>
              <a:rPr b="1" lang="en-US" sz="1400" spc="-1" strike="noStrike">
                <a:latin typeface="Arial"/>
              </a:rPr>
              <a:t>pf(n);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latin typeface="Arial"/>
              </a:rPr>
              <a:t>           </a:t>
            </a:r>
            <a:r>
              <a:rPr b="1" lang="en-US" sz="1400" spc="-1" strike="noStrike">
                <a:latin typeface="Arial"/>
              </a:rPr>
              <a:t>fun(--n);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latin typeface="Arial"/>
              </a:rPr>
              <a:t>        </a:t>
            </a:r>
            <a:r>
              <a:rPr b="1" lang="en-US" sz="1400" spc="-1" strike="noStrike">
                <a:latin typeface="Arial"/>
              </a:rPr>
              <a:t>}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61" name="CustomShape 34"/>
          <p:cNvSpPr/>
          <p:nvPr/>
        </p:nvSpPr>
        <p:spPr>
          <a:xfrm>
            <a:off x="8424000" y="576000"/>
            <a:ext cx="356040" cy="3560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3333"/>
                </a:solidFill>
                <a:latin typeface="Arial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2" name="CustomShape 35"/>
          <p:cNvSpPr/>
          <p:nvPr/>
        </p:nvSpPr>
        <p:spPr>
          <a:xfrm>
            <a:off x="8477640" y="216000"/>
            <a:ext cx="30312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3" name="Line 36"/>
          <p:cNvSpPr/>
          <p:nvPr/>
        </p:nvSpPr>
        <p:spPr>
          <a:xfrm flipV="1">
            <a:off x="7559280" y="864000"/>
            <a:ext cx="792720" cy="13680"/>
          </a:xfrm>
          <a:prstGeom prst="line">
            <a:avLst/>
          </a:prstGeom>
          <a:ln>
            <a:solidFill>
              <a:srgbClr val="ff3333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4" name="Line 37"/>
          <p:cNvSpPr/>
          <p:nvPr/>
        </p:nvSpPr>
        <p:spPr>
          <a:xfrm>
            <a:off x="9000000" y="648000"/>
            <a:ext cx="504000" cy="864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65" name="Line 38"/>
          <p:cNvSpPr/>
          <p:nvPr/>
        </p:nvSpPr>
        <p:spPr>
          <a:xfrm flipH="1">
            <a:off x="9000000" y="648000"/>
            <a:ext cx="504000" cy="864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66" name="CustomShape 39"/>
          <p:cNvSpPr/>
          <p:nvPr/>
        </p:nvSpPr>
        <p:spPr>
          <a:xfrm>
            <a:off x="8352720" y="2304000"/>
            <a:ext cx="1364040" cy="12920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  </a:t>
            </a:r>
            <a:r>
              <a:rPr b="1" lang="en-US" sz="1400" spc="-1" strike="noStrike">
                <a:latin typeface="Arial"/>
              </a:rPr>
              <a:t>      </a:t>
            </a:r>
            <a:r>
              <a:rPr b="1" lang="en-US" sz="1400" spc="-1" strike="noStrike">
                <a:latin typeface="Arial"/>
              </a:rPr>
              <a:t>if(n&gt;0)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latin typeface="Arial"/>
              </a:rPr>
              <a:t>        </a:t>
            </a:r>
            <a:r>
              <a:rPr b="1" lang="en-US" sz="1400" spc="-1" strike="noStrike">
                <a:latin typeface="Arial"/>
              </a:rPr>
              <a:t>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latin typeface="Arial"/>
              </a:rPr>
              <a:t>           </a:t>
            </a:r>
            <a:r>
              <a:rPr b="1" lang="en-US" sz="1400" spc="-1" strike="noStrike">
                <a:latin typeface="Arial"/>
              </a:rPr>
              <a:t>fun(--n);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latin typeface="Arial"/>
              </a:rPr>
              <a:t>           </a:t>
            </a:r>
            <a:r>
              <a:rPr b="1" lang="en-US" sz="1400" spc="-1" strike="noStrike">
                <a:latin typeface="Arial"/>
              </a:rPr>
              <a:t>pf(n);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latin typeface="Arial"/>
              </a:rPr>
              <a:t>           </a:t>
            </a:r>
            <a:r>
              <a:rPr b="1" lang="en-US" sz="1400" spc="-1" strike="noStrike">
                <a:latin typeface="Arial"/>
              </a:rPr>
              <a:t>fun(--n);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latin typeface="Arial"/>
              </a:rPr>
              <a:t>        </a:t>
            </a:r>
            <a:r>
              <a:rPr b="1" lang="en-US" sz="1400" spc="-1" strike="noStrike">
                <a:latin typeface="Arial"/>
              </a:rPr>
              <a:t>}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67" name="CustomShape 40"/>
          <p:cNvSpPr/>
          <p:nvPr/>
        </p:nvSpPr>
        <p:spPr>
          <a:xfrm>
            <a:off x="8352360" y="2592000"/>
            <a:ext cx="428040" cy="3560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3333"/>
                </a:solidFill>
                <a:latin typeface="Arial"/>
              </a:rPr>
              <a:t>-1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8" name="CustomShape 41"/>
          <p:cNvSpPr/>
          <p:nvPr/>
        </p:nvSpPr>
        <p:spPr>
          <a:xfrm>
            <a:off x="8478360" y="2232000"/>
            <a:ext cx="30312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9" name="Line 42"/>
          <p:cNvSpPr/>
          <p:nvPr/>
        </p:nvSpPr>
        <p:spPr>
          <a:xfrm>
            <a:off x="9000000" y="2664000"/>
            <a:ext cx="576000" cy="864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0" name="Line 43"/>
          <p:cNvSpPr/>
          <p:nvPr/>
        </p:nvSpPr>
        <p:spPr>
          <a:xfrm flipH="1">
            <a:off x="9000000" y="2664000"/>
            <a:ext cx="504000" cy="79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1" name="Line 44"/>
          <p:cNvSpPr/>
          <p:nvPr/>
        </p:nvSpPr>
        <p:spPr>
          <a:xfrm flipH="1">
            <a:off x="7558560" y="1296000"/>
            <a:ext cx="720" cy="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2" name="Line 4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ff3333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3" name="Line 46"/>
          <p:cNvSpPr/>
          <p:nvPr/>
        </p:nvSpPr>
        <p:spPr>
          <a:xfrm flipH="1">
            <a:off x="6283080" y="1008000"/>
            <a:ext cx="288000" cy="216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4" name="CustomShape 47"/>
          <p:cNvSpPr/>
          <p:nvPr/>
        </p:nvSpPr>
        <p:spPr>
          <a:xfrm>
            <a:off x="6192000" y="1296000"/>
            <a:ext cx="43308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3333"/>
                </a:solidFill>
                <a:latin typeface="Arial"/>
              </a:rPr>
              <a:t>-1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5" name="CustomShape 48"/>
          <p:cNvSpPr/>
          <p:nvPr/>
        </p:nvSpPr>
        <p:spPr>
          <a:xfrm>
            <a:off x="6192000" y="2304000"/>
            <a:ext cx="1364040" cy="12920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  </a:t>
            </a:r>
            <a:r>
              <a:rPr b="1" lang="en-US" sz="1400" spc="-1" strike="noStrike">
                <a:latin typeface="Arial"/>
              </a:rPr>
              <a:t>      </a:t>
            </a:r>
            <a:r>
              <a:rPr b="1" lang="en-US" sz="1400" spc="-1" strike="noStrike">
                <a:latin typeface="Arial"/>
              </a:rPr>
              <a:t>if(n&gt;0)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latin typeface="Arial"/>
              </a:rPr>
              <a:t>        </a:t>
            </a:r>
            <a:r>
              <a:rPr b="1" lang="en-US" sz="1400" spc="-1" strike="noStrike">
                <a:latin typeface="Arial"/>
              </a:rPr>
              <a:t>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latin typeface="Arial"/>
              </a:rPr>
              <a:t>           </a:t>
            </a:r>
            <a:r>
              <a:rPr b="1" lang="en-US" sz="1400" spc="-1" strike="noStrike">
                <a:latin typeface="Arial"/>
              </a:rPr>
              <a:t>fun(--n);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latin typeface="Arial"/>
              </a:rPr>
              <a:t>           </a:t>
            </a:r>
            <a:r>
              <a:rPr b="1" lang="en-US" sz="1400" spc="-1" strike="noStrike">
                <a:latin typeface="Arial"/>
              </a:rPr>
              <a:t>pf(n);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latin typeface="Arial"/>
              </a:rPr>
              <a:t>           </a:t>
            </a:r>
            <a:r>
              <a:rPr b="1" lang="en-US" sz="1400" spc="-1" strike="noStrike">
                <a:latin typeface="Arial"/>
              </a:rPr>
              <a:t>fun(--n);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latin typeface="Arial"/>
              </a:rPr>
              <a:t>        </a:t>
            </a:r>
            <a:r>
              <a:rPr b="1" lang="en-US" sz="1400" spc="-1" strike="noStrike">
                <a:latin typeface="Arial"/>
              </a:rPr>
              <a:t>}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76" name="CustomShape 49"/>
          <p:cNvSpPr/>
          <p:nvPr/>
        </p:nvSpPr>
        <p:spPr>
          <a:xfrm>
            <a:off x="6264000" y="2592000"/>
            <a:ext cx="356040" cy="3560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3333"/>
                </a:solidFill>
                <a:latin typeface="Arial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7" name="CustomShape 50"/>
          <p:cNvSpPr/>
          <p:nvPr/>
        </p:nvSpPr>
        <p:spPr>
          <a:xfrm>
            <a:off x="6317640" y="2232000"/>
            <a:ext cx="30312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8" name="Line 51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ff3333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9" name="Line 52"/>
          <p:cNvSpPr/>
          <p:nvPr/>
        </p:nvSpPr>
        <p:spPr>
          <a:xfrm>
            <a:off x="6840000" y="2664000"/>
            <a:ext cx="504000" cy="79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0" name="Line 53"/>
          <p:cNvSpPr/>
          <p:nvPr/>
        </p:nvSpPr>
        <p:spPr>
          <a:xfrm flipH="1">
            <a:off x="6840000" y="2664000"/>
            <a:ext cx="504000" cy="79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1" name="CustomShape 54"/>
          <p:cNvSpPr/>
          <p:nvPr/>
        </p:nvSpPr>
        <p:spPr>
          <a:xfrm>
            <a:off x="4045320" y="2304000"/>
            <a:ext cx="1364040" cy="12920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  </a:t>
            </a:r>
            <a:r>
              <a:rPr b="1" lang="en-US" sz="1400" spc="-1" strike="noStrike">
                <a:latin typeface="Arial"/>
              </a:rPr>
              <a:t>      </a:t>
            </a:r>
            <a:r>
              <a:rPr b="1" lang="en-US" sz="1400" spc="-1" strike="noStrike">
                <a:latin typeface="Arial"/>
              </a:rPr>
              <a:t>if(n&gt;0)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latin typeface="Arial"/>
              </a:rPr>
              <a:t>        </a:t>
            </a:r>
            <a:r>
              <a:rPr b="1" lang="en-US" sz="1400" spc="-1" strike="noStrike">
                <a:latin typeface="Arial"/>
              </a:rPr>
              <a:t>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latin typeface="Arial"/>
              </a:rPr>
              <a:t>           </a:t>
            </a:r>
            <a:r>
              <a:rPr b="1" lang="en-US" sz="1400" spc="-1" strike="noStrike">
                <a:latin typeface="Arial"/>
              </a:rPr>
              <a:t>fun(--n);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latin typeface="Arial"/>
              </a:rPr>
              <a:t>           </a:t>
            </a:r>
            <a:r>
              <a:rPr b="1" lang="en-US" sz="1400" spc="-1" strike="noStrike">
                <a:latin typeface="Arial"/>
              </a:rPr>
              <a:t>pf(n);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latin typeface="Arial"/>
              </a:rPr>
              <a:t>           </a:t>
            </a:r>
            <a:r>
              <a:rPr b="1" lang="en-US" sz="1400" spc="-1" strike="noStrike">
                <a:latin typeface="Arial"/>
              </a:rPr>
              <a:t>fun(--n);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latin typeface="Arial"/>
              </a:rPr>
              <a:t>        </a:t>
            </a:r>
            <a:r>
              <a:rPr b="1" lang="en-US" sz="1400" spc="-1" strike="noStrike">
                <a:latin typeface="Arial"/>
              </a:rPr>
              <a:t>}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82" name="CustomShape 55"/>
          <p:cNvSpPr/>
          <p:nvPr/>
        </p:nvSpPr>
        <p:spPr>
          <a:xfrm>
            <a:off x="4117320" y="2592000"/>
            <a:ext cx="356040" cy="3560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3333"/>
                </a:solidFill>
                <a:latin typeface="Arial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3" name="CustomShape 56"/>
          <p:cNvSpPr/>
          <p:nvPr/>
        </p:nvSpPr>
        <p:spPr>
          <a:xfrm>
            <a:off x="4170960" y="2232000"/>
            <a:ext cx="30312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4" name="CustomShape 57"/>
          <p:cNvSpPr/>
          <p:nvPr/>
        </p:nvSpPr>
        <p:spPr>
          <a:xfrm>
            <a:off x="5001480" y="2448000"/>
            <a:ext cx="30384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3333"/>
                </a:solidFill>
                <a:latin typeface="Arial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5" name="Line 58"/>
          <p:cNvSpPr/>
          <p:nvPr/>
        </p:nvSpPr>
        <p:spPr>
          <a:xfrm flipH="1">
            <a:off x="4117320" y="2664000"/>
            <a:ext cx="288000" cy="216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6" name="CustomShape 59"/>
          <p:cNvSpPr/>
          <p:nvPr/>
        </p:nvSpPr>
        <p:spPr>
          <a:xfrm>
            <a:off x="4117320" y="2965680"/>
            <a:ext cx="30384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3333"/>
                </a:solidFill>
                <a:latin typeface="Arial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7" name="CustomShape 60"/>
          <p:cNvSpPr/>
          <p:nvPr/>
        </p:nvSpPr>
        <p:spPr>
          <a:xfrm>
            <a:off x="4896000" y="3325680"/>
            <a:ext cx="46548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3333"/>
                </a:solidFill>
                <a:latin typeface="Arial"/>
              </a:rPr>
              <a:t>-1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8" name="CustomShape 61"/>
          <p:cNvSpPr/>
          <p:nvPr/>
        </p:nvSpPr>
        <p:spPr>
          <a:xfrm>
            <a:off x="5105520" y="2893680"/>
            <a:ext cx="30384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9900ff"/>
                </a:solidFill>
                <a:latin typeface="Arial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9" name="Line 62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ff3333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0" name="Line 63"/>
          <p:cNvSpPr/>
          <p:nvPr/>
        </p:nvSpPr>
        <p:spPr>
          <a:xfrm flipH="1">
            <a:off x="4136400" y="3024000"/>
            <a:ext cx="288000" cy="216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91" name="CustomShape 64"/>
          <p:cNvSpPr/>
          <p:nvPr/>
        </p:nvSpPr>
        <p:spPr>
          <a:xfrm>
            <a:off x="4045320" y="3325680"/>
            <a:ext cx="45216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3333"/>
                </a:solidFill>
                <a:latin typeface="Arial"/>
              </a:rPr>
              <a:t>-1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2" name="CustomShape 65"/>
          <p:cNvSpPr/>
          <p:nvPr/>
        </p:nvSpPr>
        <p:spPr>
          <a:xfrm>
            <a:off x="6192360" y="6120000"/>
            <a:ext cx="1364040" cy="12920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  </a:t>
            </a:r>
            <a:r>
              <a:rPr b="1" lang="en-US" sz="1400" spc="-1" strike="noStrike">
                <a:latin typeface="Arial"/>
              </a:rPr>
              <a:t>      </a:t>
            </a:r>
            <a:r>
              <a:rPr b="1" lang="en-US" sz="1400" spc="-1" strike="noStrike">
                <a:latin typeface="Arial"/>
              </a:rPr>
              <a:t>if(n&gt;0)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latin typeface="Arial"/>
              </a:rPr>
              <a:t>        </a:t>
            </a:r>
            <a:r>
              <a:rPr b="1" lang="en-US" sz="1400" spc="-1" strike="noStrike">
                <a:latin typeface="Arial"/>
              </a:rPr>
              <a:t>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latin typeface="Arial"/>
              </a:rPr>
              <a:t>           </a:t>
            </a:r>
            <a:r>
              <a:rPr b="1" lang="en-US" sz="1400" spc="-1" strike="noStrike">
                <a:latin typeface="Arial"/>
              </a:rPr>
              <a:t>fun(--n);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latin typeface="Arial"/>
              </a:rPr>
              <a:t>           </a:t>
            </a:r>
            <a:r>
              <a:rPr b="1" lang="en-US" sz="1400" spc="-1" strike="noStrike">
                <a:latin typeface="Arial"/>
              </a:rPr>
              <a:t>pf(n);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latin typeface="Arial"/>
              </a:rPr>
              <a:t>           </a:t>
            </a:r>
            <a:r>
              <a:rPr b="1" lang="en-US" sz="1400" spc="-1" strike="noStrike">
                <a:latin typeface="Arial"/>
              </a:rPr>
              <a:t>fun(--n);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latin typeface="Arial"/>
              </a:rPr>
              <a:t>        </a:t>
            </a:r>
            <a:r>
              <a:rPr b="1" lang="en-US" sz="1400" spc="-1" strike="noStrike">
                <a:latin typeface="Arial"/>
              </a:rPr>
              <a:t>}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93" name="CustomShape 66"/>
          <p:cNvSpPr/>
          <p:nvPr/>
        </p:nvSpPr>
        <p:spPr>
          <a:xfrm>
            <a:off x="6192000" y="6408000"/>
            <a:ext cx="428040" cy="3560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3333"/>
                </a:solidFill>
                <a:latin typeface="Arial"/>
              </a:rPr>
              <a:t>-1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4" name="CustomShape 67"/>
          <p:cNvSpPr/>
          <p:nvPr/>
        </p:nvSpPr>
        <p:spPr>
          <a:xfrm>
            <a:off x="6318000" y="6048000"/>
            <a:ext cx="30312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5" name="Line 68"/>
          <p:cNvSpPr/>
          <p:nvPr/>
        </p:nvSpPr>
        <p:spPr>
          <a:xfrm>
            <a:off x="6839640" y="6480000"/>
            <a:ext cx="576000" cy="864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96" name="Line 69"/>
          <p:cNvSpPr/>
          <p:nvPr/>
        </p:nvSpPr>
        <p:spPr>
          <a:xfrm flipH="1">
            <a:off x="6839640" y="6480000"/>
            <a:ext cx="504000" cy="79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97" name="CustomShape 70"/>
          <p:cNvSpPr/>
          <p:nvPr/>
        </p:nvSpPr>
        <p:spPr>
          <a:xfrm>
            <a:off x="6192000" y="4248720"/>
            <a:ext cx="1364040" cy="12920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latin typeface="Arial"/>
              </a:rPr>
              <a:t>  </a:t>
            </a:r>
            <a:r>
              <a:rPr b="1" lang="en-US" sz="1400" spc="-1" strike="noStrike">
                <a:latin typeface="Arial"/>
              </a:rPr>
              <a:t>      </a:t>
            </a:r>
            <a:r>
              <a:rPr b="1" lang="en-US" sz="1400" spc="-1" strike="noStrike">
                <a:latin typeface="Arial"/>
              </a:rPr>
              <a:t>if(n&gt;0)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latin typeface="Arial"/>
              </a:rPr>
              <a:t>        </a:t>
            </a:r>
            <a:r>
              <a:rPr b="1" lang="en-US" sz="1400" spc="-1" strike="noStrike">
                <a:latin typeface="Arial"/>
              </a:rPr>
              <a:t>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latin typeface="Arial"/>
              </a:rPr>
              <a:t>           </a:t>
            </a:r>
            <a:r>
              <a:rPr b="1" lang="en-US" sz="1400" spc="-1" strike="noStrike">
                <a:latin typeface="Arial"/>
              </a:rPr>
              <a:t>fun(--n);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latin typeface="Arial"/>
              </a:rPr>
              <a:t>           </a:t>
            </a:r>
            <a:r>
              <a:rPr b="1" lang="en-US" sz="1400" spc="-1" strike="noStrike">
                <a:latin typeface="Arial"/>
              </a:rPr>
              <a:t>pf(n);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latin typeface="Arial"/>
              </a:rPr>
              <a:t>           </a:t>
            </a:r>
            <a:r>
              <a:rPr b="1" lang="en-US" sz="1400" spc="-1" strike="noStrike">
                <a:latin typeface="Arial"/>
              </a:rPr>
              <a:t>fun(--n);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latin typeface="Arial"/>
              </a:rPr>
              <a:t>        </a:t>
            </a:r>
            <a:r>
              <a:rPr b="1" lang="en-US" sz="1400" spc="-1" strike="noStrike">
                <a:latin typeface="Arial"/>
              </a:rPr>
              <a:t>}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98" name="CustomShape 71"/>
          <p:cNvSpPr/>
          <p:nvPr/>
        </p:nvSpPr>
        <p:spPr>
          <a:xfrm>
            <a:off x="6264000" y="4536720"/>
            <a:ext cx="356040" cy="3560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3333"/>
                </a:solidFill>
                <a:latin typeface="Arial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9" name="CustomShape 72"/>
          <p:cNvSpPr/>
          <p:nvPr/>
        </p:nvSpPr>
        <p:spPr>
          <a:xfrm>
            <a:off x="6317640" y="4176720"/>
            <a:ext cx="303120" cy="34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0" name="Line 73"/>
          <p:cNvSpPr/>
          <p:nvPr/>
        </p:nvSpPr>
        <p:spPr>
          <a:xfrm>
            <a:off x="6840000" y="4608720"/>
            <a:ext cx="504000" cy="864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01" name="Line 74"/>
          <p:cNvSpPr/>
          <p:nvPr/>
        </p:nvSpPr>
        <p:spPr>
          <a:xfrm flipH="1">
            <a:off x="6840000" y="4608720"/>
            <a:ext cx="504000" cy="864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02" name="Line 75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ff3333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3" name="Line 7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ff3333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4" name="CustomShape 77"/>
          <p:cNvSpPr/>
          <p:nvPr/>
        </p:nvSpPr>
        <p:spPr>
          <a:xfrm>
            <a:off x="2448000" y="-42840"/>
            <a:ext cx="333000" cy="39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ff3333"/>
                </a:solidFill>
                <a:latin typeface="Arial"/>
              </a:rPr>
              <a:t>1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605" name="CustomShape 78"/>
          <p:cNvSpPr/>
          <p:nvPr/>
        </p:nvSpPr>
        <p:spPr>
          <a:xfrm>
            <a:off x="4559760" y="-35280"/>
            <a:ext cx="333000" cy="39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ff3333"/>
                </a:solidFill>
                <a:latin typeface="Arial"/>
              </a:rPr>
              <a:t>2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606" name="CustomShape 79"/>
          <p:cNvSpPr/>
          <p:nvPr/>
        </p:nvSpPr>
        <p:spPr>
          <a:xfrm>
            <a:off x="6696000" y="-42840"/>
            <a:ext cx="333000" cy="39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ff3333"/>
                </a:solidFill>
                <a:latin typeface="Arial"/>
              </a:rPr>
              <a:t>3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607" name="CustomShape 80"/>
          <p:cNvSpPr/>
          <p:nvPr/>
        </p:nvSpPr>
        <p:spPr>
          <a:xfrm>
            <a:off x="8879760" y="-42840"/>
            <a:ext cx="333000" cy="39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ff3333"/>
                </a:solidFill>
                <a:latin typeface="Arial"/>
              </a:rPr>
              <a:t>4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608" name="CustomShape 81"/>
          <p:cNvSpPr/>
          <p:nvPr/>
        </p:nvSpPr>
        <p:spPr>
          <a:xfrm>
            <a:off x="4559760" y="1973160"/>
            <a:ext cx="621000" cy="39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ff3333"/>
                </a:solidFill>
                <a:latin typeface="Arial"/>
              </a:rPr>
              <a:t>7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609" name="CustomShape 82"/>
          <p:cNvSpPr/>
          <p:nvPr/>
        </p:nvSpPr>
        <p:spPr>
          <a:xfrm>
            <a:off x="6696000" y="1973160"/>
            <a:ext cx="333000" cy="39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ff3333"/>
                </a:solidFill>
                <a:latin typeface="Arial"/>
              </a:rPr>
              <a:t>6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610" name="CustomShape 83"/>
          <p:cNvSpPr/>
          <p:nvPr/>
        </p:nvSpPr>
        <p:spPr>
          <a:xfrm>
            <a:off x="8879760" y="1973160"/>
            <a:ext cx="333000" cy="39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ff3333"/>
                </a:solidFill>
                <a:latin typeface="Arial"/>
              </a:rPr>
              <a:t>5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611" name="CustomShape 84"/>
          <p:cNvSpPr/>
          <p:nvPr/>
        </p:nvSpPr>
        <p:spPr>
          <a:xfrm>
            <a:off x="6719760" y="3917160"/>
            <a:ext cx="333000" cy="39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ff3333"/>
                </a:solidFill>
                <a:latin typeface="Arial"/>
              </a:rPr>
              <a:t>8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612" name="CustomShape 85"/>
          <p:cNvSpPr/>
          <p:nvPr/>
        </p:nvSpPr>
        <p:spPr>
          <a:xfrm>
            <a:off x="6719760" y="5789160"/>
            <a:ext cx="333000" cy="39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ff3333"/>
                </a:solidFill>
                <a:latin typeface="Arial"/>
              </a:rPr>
              <a:t>9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613" name="Line 86"/>
          <p:cNvSpPr/>
          <p:nvPr/>
        </p:nvSpPr>
        <p:spPr>
          <a:xfrm flipH="1">
            <a:off x="7559280" y="1080000"/>
            <a:ext cx="792720" cy="0"/>
          </a:xfrm>
          <a:prstGeom prst="line">
            <a:avLst/>
          </a:prstGeom>
          <a:ln>
            <a:solidFill>
              <a:srgbClr val="ff3333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14" name="Line 87"/>
          <p:cNvSpPr/>
          <p:nvPr/>
        </p:nvSpPr>
        <p:spPr>
          <a:xfrm flipH="1">
            <a:off x="5399280" y="1080000"/>
            <a:ext cx="792720" cy="0"/>
          </a:xfrm>
          <a:prstGeom prst="line">
            <a:avLst/>
          </a:prstGeom>
          <a:ln>
            <a:solidFill>
              <a:srgbClr val="ff3333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15" name="Line 88"/>
          <p:cNvSpPr/>
          <p:nvPr/>
        </p:nvSpPr>
        <p:spPr>
          <a:xfrm flipH="1">
            <a:off x="3311280" y="1080000"/>
            <a:ext cx="720720" cy="0"/>
          </a:xfrm>
          <a:prstGeom prst="line">
            <a:avLst/>
          </a:prstGeom>
          <a:ln>
            <a:solidFill>
              <a:srgbClr val="ff3333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16" name="CustomShape 89"/>
          <p:cNvSpPr/>
          <p:nvPr/>
        </p:nvSpPr>
        <p:spPr>
          <a:xfrm>
            <a:off x="144000" y="2160000"/>
            <a:ext cx="3452760" cy="392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  </a:t>
            </a:r>
            <a:r>
              <a:rPr b="0" lang="en-US" sz="2000" spc="-1" strike="noStrike">
                <a:latin typeface="Arial"/>
              </a:rPr>
              <a:t>1 #include&lt;stdio.h&gt;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  </a:t>
            </a:r>
            <a:r>
              <a:rPr b="0" lang="en-US" sz="2000" spc="-1" strike="noStrike">
                <a:latin typeface="Arial"/>
              </a:rPr>
              <a:t>2 void fun(int n);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  </a:t>
            </a:r>
            <a:r>
              <a:rPr b="0" lang="en-US" sz="2000" spc="-1" strike="noStrike">
                <a:latin typeface="Arial"/>
              </a:rPr>
              <a:t>3 int main()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  </a:t>
            </a:r>
            <a:r>
              <a:rPr b="0" lang="en-US" sz="2000" spc="-1" strike="noStrike">
                <a:latin typeface="Arial"/>
              </a:rPr>
              <a:t>4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  </a:t>
            </a:r>
            <a:r>
              <a:rPr b="0" lang="en-US" sz="2000" spc="-1" strike="noStrike">
                <a:latin typeface="Arial"/>
              </a:rPr>
              <a:t>5         fun(3);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  </a:t>
            </a:r>
            <a:r>
              <a:rPr b="0" lang="en-US" sz="2000" spc="-1" strike="noStrike">
                <a:latin typeface="Arial"/>
              </a:rPr>
              <a:t>6 }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  </a:t>
            </a:r>
            <a:r>
              <a:rPr b="0" lang="en-US" sz="2000" spc="-1" strike="noStrike">
                <a:latin typeface="Arial"/>
              </a:rPr>
              <a:t>7 void fun(int n)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  </a:t>
            </a:r>
            <a:r>
              <a:rPr b="0" lang="en-US" sz="2000" spc="-1" strike="noStrike">
                <a:latin typeface="Arial"/>
              </a:rPr>
              <a:t>8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  </a:t>
            </a:r>
            <a:r>
              <a:rPr b="0" lang="en-US" sz="2000" spc="-1" strike="noStrike">
                <a:latin typeface="Arial"/>
              </a:rPr>
              <a:t>9         if(n&gt;0)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10        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3333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11                 fun(--n);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12                 printf("%d  ",n);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13                 fun(--n);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14         }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15 }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17" name="CustomShape 90"/>
          <p:cNvSpPr/>
          <p:nvPr/>
        </p:nvSpPr>
        <p:spPr>
          <a:xfrm>
            <a:off x="9577440" y="147600"/>
            <a:ext cx="457560" cy="65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3333"/>
                </a:solidFill>
                <a:latin typeface="Arial"/>
              </a:rPr>
              <a:t>9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618" name="Line 91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ff3333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19" name="Line 92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ff3333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20" name="Line 93"/>
          <p:cNvSpPr/>
          <p:nvPr/>
        </p:nvSpPr>
        <p:spPr>
          <a:xfrm>
            <a:off x="3744000" y="1296000"/>
            <a:ext cx="0" cy="1800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21" name="Line 94"/>
          <p:cNvSpPr/>
          <p:nvPr/>
        </p:nvSpPr>
        <p:spPr>
          <a:xfrm>
            <a:off x="3744000" y="3096000"/>
            <a:ext cx="30132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22" name="Line 95"/>
          <p:cNvSpPr/>
          <p:nvPr/>
        </p:nvSpPr>
        <p:spPr>
          <a:xfrm flipH="1">
            <a:off x="3310200" y="1296000"/>
            <a:ext cx="4338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23" name="Line 96"/>
          <p:cNvSpPr/>
          <p:nvPr/>
        </p:nvSpPr>
        <p:spPr>
          <a:xfrm>
            <a:off x="5761800" y="3312000"/>
            <a:ext cx="0" cy="352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24" name="Line 97"/>
          <p:cNvSpPr/>
          <p:nvPr/>
        </p:nvSpPr>
        <p:spPr>
          <a:xfrm>
            <a:off x="5761800" y="6840000"/>
            <a:ext cx="43056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25" name="Line 98"/>
          <p:cNvSpPr/>
          <p:nvPr/>
        </p:nvSpPr>
        <p:spPr>
          <a:xfrm flipH="1">
            <a:off x="5328000" y="3312000"/>
            <a:ext cx="4338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26" name="Line 99"/>
          <p:cNvSpPr/>
          <p:nvPr/>
        </p:nvSpPr>
        <p:spPr>
          <a:xfrm>
            <a:off x="5845320" y="1296000"/>
            <a:ext cx="0" cy="1800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27" name="Line 100"/>
          <p:cNvSpPr/>
          <p:nvPr/>
        </p:nvSpPr>
        <p:spPr>
          <a:xfrm>
            <a:off x="5845320" y="3096000"/>
            <a:ext cx="30132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28" name="Line 101"/>
          <p:cNvSpPr/>
          <p:nvPr/>
        </p:nvSpPr>
        <p:spPr>
          <a:xfrm flipH="1">
            <a:off x="5411520" y="1296000"/>
            <a:ext cx="4338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29" name="Line 102"/>
          <p:cNvSpPr/>
          <p:nvPr/>
        </p:nvSpPr>
        <p:spPr>
          <a:xfrm>
            <a:off x="8051400" y="1296000"/>
            <a:ext cx="0" cy="1800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30" name="Line 103"/>
          <p:cNvSpPr/>
          <p:nvPr/>
        </p:nvSpPr>
        <p:spPr>
          <a:xfrm>
            <a:off x="8051400" y="3096000"/>
            <a:ext cx="30132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1" name="Line 104"/>
          <p:cNvSpPr/>
          <p:nvPr/>
        </p:nvSpPr>
        <p:spPr>
          <a:xfrm flipH="1">
            <a:off x="7558200" y="1296000"/>
            <a:ext cx="4932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2" name="Line 105"/>
          <p:cNvSpPr/>
          <p:nvPr/>
        </p:nvSpPr>
        <p:spPr>
          <a:xfrm>
            <a:off x="5818680" y="2880000"/>
            <a:ext cx="0" cy="1800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33" name="Line 106"/>
          <p:cNvSpPr/>
          <p:nvPr/>
        </p:nvSpPr>
        <p:spPr>
          <a:xfrm>
            <a:off x="5818680" y="4680000"/>
            <a:ext cx="37332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4" name="Line 107"/>
          <p:cNvSpPr/>
          <p:nvPr/>
        </p:nvSpPr>
        <p:spPr>
          <a:xfrm flipH="1">
            <a:off x="5384880" y="2880000"/>
            <a:ext cx="4338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Application>Trio_Office/6.2.8.2$Windows_x86 LibreOffice_project/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2021-02-05T12:44:28Z</dcterms:modified>
  <cp:revision>6</cp:revision>
  <dc:subject/>
  <dc:title/>
</cp:coreProperties>
</file>