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FD0C-E1A1-4205-AA30-9F2FC085E4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4529EA-B03B-48CC-820A-F8E8775858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749EBC-3D36-455B-9276-FC6CD9741F50}"/>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5" name="Footer Placeholder 4">
            <a:extLst>
              <a:ext uri="{FF2B5EF4-FFF2-40B4-BE49-F238E27FC236}">
                <a16:creationId xmlns:a16="http://schemas.microsoft.com/office/drawing/2014/main" id="{AFD33573-3C04-4A73-93D9-B1D3A9D04C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A1FB70-C6F7-47FD-A933-544AB93585DE}"/>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261459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82DDA-5CBC-450F-9655-3D595B38D9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0C08E6-DD85-4F56-9724-C49CECD7AD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AFAAF0-BF90-428A-BCA3-2A25B4A2D124}"/>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5" name="Footer Placeholder 4">
            <a:extLst>
              <a:ext uri="{FF2B5EF4-FFF2-40B4-BE49-F238E27FC236}">
                <a16:creationId xmlns:a16="http://schemas.microsoft.com/office/drawing/2014/main" id="{BB3563A5-FFAC-4FE9-BB54-5F434A13D2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0728B3-9DF9-40B4-9CA2-B081522FDFB8}"/>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359549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BDBB5-F2A3-427F-A1EF-AA85425259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FA69DD-7491-4A40-AC17-6D033515E7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E8A8C9-5102-4028-9F78-AAA38DF5779E}"/>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5" name="Footer Placeholder 4">
            <a:extLst>
              <a:ext uri="{FF2B5EF4-FFF2-40B4-BE49-F238E27FC236}">
                <a16:creationId xmlns:a16="http://schemas.microsoft.com/office/drawing/2014/main" id="{9F2D17B9-712D-4422-BB3F-F3B8A2393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5643A-471F-41B6-8158-250809C44960}"/>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106142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EBC7-ADD0-4D7C-AC53-AE4C006665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801C9B-9C4B-4A44-B192-6FFEAD5264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676A3-431C-4F6D-9A01-3E53D04F5E45}"/>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5" name="Footer Placeholder 4">
            <a:extLst>
              <a:ext uri="{FF2B5EF4-FFF2-40B4-BE49-F238E27FC236}">
                <a16:creationId xmlns:a16="http://schemas.microsoft.com/office/drawing/2014/main" id="{1DA64421-1328-414B-8321-C02269843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83348-F871-4434-AF50-3EA18377F48C}"/>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266176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0959-5F9D-4373-9761-F7382DA75E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51A977-0969-4D7E-84EB-F3FCB896F0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8CC3A9-17C9-4C57-ABC9-192C22C69212}"/>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5" name="Footer Placeholder 4">
            <a:extLst>
              <a:ext uri="{FF2B5EF4-FFF2-40B4-BE49-F238E27FC236}">
                <a16:creationId xmlns:a16="http://schemas.microsoft.com/office/drawing/2014/main" id="{4883E5AD-3E0B-49EF-B2AB-8EC691D1BA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42A84E-7A1E-440D-B899-D9D2B196C242}"/>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2339918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E84E-2CFE-4815-B659-5579ED2F4D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C4A6FB-0AC9-44D3-ABB5-B9751F148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6D92BA-C287-4729-8FAE-2668563C26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31FD7A-8CBA-496E-8D60-017927885A4B}"/>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6" name="Footer Placeholder 5">
            <a:extLst>
              <a:ext uri="{FF2B5EF4-FFF2-40B4-BE49-F238E27FC236}">
                <a16:creationId xmlns:a16="http://schemas.microsoft.com/office/drawing/2014/main" id="{52FB896D-8D72-4623-8B22-77F29816ED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EC81E6-1FF7-46D6-876D-845533060742}"/>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2242914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7FDD-B73A-4F3F-ABB1-16853BA3AE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090814-F48A-48E6-8AB8-98655B069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C0F93-6B6C-4E7F-A06B-7E9BE88387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768677-2CC3-442B-B359-6ED042900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62CBD1-C3D9-43E1-BA98-43B00CB59D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DF2A27-1CC3-438D-8E38-2CDEBB412B8B}"/>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8" name="Footer Placeholder 7">
            <a:extLst>
              <a:ext uri="{FF2B5EF4-FFF2-40B4-BE49-F238E27FC236}">
                <a16:creationId xmlns:a16="http://schemas.microsoft.com/office/drawing/2014/main" id="{319F0056-DD88-48A6-9D90-1EFDA91E570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4BBD54-3435-45B8-84AC-4EEBEDE91EEC}"/>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352260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3B5D-A66D-44C0-89A6-5298E65168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281AE5-86E9-42D1-8D59-AF14E3EB2A53}"/>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4" name="Footer Placeholder 3">
            <a:extLst>
              <a:ext uri="{FF2B5EF4-FFF2-40B4-BE49-F238E27FC236}">
                <a16:creationId xmlns:a16="http://schemas.microsoft.com/office/drawing/2014/main" id="{F6590232-6104-448B-834F-FC1F90061C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F0987B-87E1-4EB2-997A-BB6F94DFD131}"/>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221618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1240E-33AE-47ED-B649-F91972105C60}"/>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3" name="Footer Placeholder 2">
            <a:extLst>
              <a:ext uri="{FF2B5EF4-FFF2-40B4-BE49-F238E27FC236}">
                <a16:creationId xmlns:a16="http://schemas.microsoft.com/office/drawing/2014/main" id="{9BA9BBC4-3262-41E6-8416-C8E5A94340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F11888-36C8-4106-80FE-DA347092B09D}"/>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412439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5C6C4-2896-4E92-84DA-971188F9A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8A1F20-E1C0-44BE-89E6-653C99907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0D6EE9-6E87-4FBE-A653-6CA91D47F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9CF6F1-46CD-4900-ACC0-22C62F61D565}"/>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6" name="Footer Placeholder 5">
            <a:extLst>
              <a:ext uri="{FF2B5EF4-FFF2-40B4-BE49-F238E27FC236}">
                <a16:creationId xmlns:a16="http://schemas.microsoft.com/office/drawing/2014/main" id="{701557C0-20AB-4BE0-9DAA-CA497FC585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AA7950-B289-4E99-ABC0-E5D8FB53B8DC}"/>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3988264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8B06-08DE-4B7E-9146-F427C0111A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312A57-963F-4267-A573-4539B4E63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210874-8CF5-4D7E-A8C3-3F2D831718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82EE18-5B91-45EE-8AEC-5A1B38E10D49}"/>
              </a:ext>
            </a:extLst>
          </p:cNvPr>
          <p:cNvSpPr>
            <a:spLocks noGrp="1"/>
          </p:cNvSpPr>
          <p:nvPr>
            <p:ph type="dt" sz="half" idx="10"/>
          </p:nvPr>
        </p:nvSpPr>
        <p:spPr/>
        <p:txBody>
          <a:bodyPr/>
          <a:lstStyle/>
          <a:p>
            <a:fld id="{FC338649-75D6-44C3-B424-EE49780DAEA1}" type="datetimeFigureOut">
              <a:rPr lang="en-IN" smtClean="0"/>
              <a:t>20-10-2021</a:t>
            </a:fld>
            <a:endParaRPr lang="en-IN"/>
          </a:p>
        </p:txBody>
      </p:sp>
      <p:sp>
        <p:nvSpPr>
          <p:cNvPr id="6" name="Footer Placeholder 5">
            <a:extLst>
              <a:ext uri="{FF2B5EF4-FFF2-40B4-BE49-F238E27FC236}">
                <a16:creationId xmlns:a16="http://schemas.microsoft.com/office/drawing/2014/main" id="{E4C2558F-EE3A-41BC-B186-453BE84A7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F9BEA2-C5D1-4F1D-ABA8-C63326D1F414}"/>
              </a:ext>
            </a:extLst>
          </p:cNvPr>
          <p:cNvSpPr>
            <a:spLocks noGrp="1"/>
          </p:cNvSpPr>
          <p:nvPr>
            <p:ph type="sldNum" sz="quarter" idx="12"/>
          </p:nvPr>
        </p:nvSpPr>
        <p:spPr/>
        <p:txBody>
          <a:bodyPr/>
          <a:lstStyle/>
          <a:p>
            <a:fld id="{A56D1500-F9AB-48EC-9DA6-001C7DA4D1E9}" type="slidenum">
              <a:rPr lang="en-IN" smtClean="0"/>
              <a:t>‹#›</a:t>
            </a:fld>
            <a:endParaRPr lang="en-IN"/>
          </a:p>
        </p:txBody>
      </p:sp>
    </p:spTree>
    <p:extLst>
      <p:ext uri="{BB962C8B-B14F-4D97-AF65-F5344CB8AC3E}">
        <p14:creationId xmlns:p14="http://schemas.microsoft.com/office/powerpoint/2010/main" val="350196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E97B91-3D61-4E89-AD35-3037CD890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188CFB-AC12-444B-B5B5-0052F66B6E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1DC38D-F09C-48B8-A85B-4FECFDA79B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38649-75D6-44C3-B424-EE49780DAEA1}" type="datetimeFigureOut">
              <a:rPr lang="en-IN" smtClean="0"/>
              <a:t>20-10-2021</a:t>
            </a:fld>
            <a:endParaRPr lang="en-IN"/>
          </a:p>
        </p:txBody>
      </p:sp>
      <p:sp>
        <p:nvSpPr>
          <p:cNvPr id="5" name="Footer Placeholder 4">
            <a:extLst>
              <a:ext uri="{FF2B5EF4-FFF2-40B4-BE49-F238E27FC236}">
                <a16:creationId xmlns:a16="http://schemas.microsoft.com/office/drawing/2014/main" id="{48DA979B-7F49-4FAF-868F-6586A716DD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1147F9-CD54-4BA8-BF08-0D8803CAB6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D1500-F9AB-48EC-9DA6-001C7DA4D1E9}" type="slidenum">
              <a:rPr lang="en-IN" smtClean="0"/>
              <a:t>‹#›</a:t>
            </a:fld>
            <a:endParaRPr lang="en-IN"/>
          </a:p>
        </p:txBody>
      </p:sp>
    </p:spTree>
    <p:extLst>
      <p:ext uri="{BB962C8B-B14F-4D97-AF65-F5344CB8AC3E}">
        <p14:creationId xmlns:p14="http://schemas.microsoft.com/office/powerpoint/2010/main" val="1430935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D55B7-C89D-4FF6-B527-DB459609D969}"/>
              </a:ext>
            </a:extLst>
          </p:cNvPr>
          <p:cNvSpPr>
            <a:spLocks noGrp="1"/>
          </p:cNvSpPr>
          <p:nvPr>
            <p:ph idx="1"/>
          </p:nvPr>
        </p:nvSpPr>
        <p:spPr>
          <a:xfrm>
            <a:off x="838200" y="807868"/>
            <a:ext cx="10515600" cy="5369095"/>
          </a:xfrm>
        </p:spPr>
        <p:txBody>
          <a:bodyPr/>
          <a:lstStyle/>
          <a:p>
            <a:r>
              <a:rPr lang="en-US" b="1" i="0" dirty="0">
                <a:solidFill>
                  <a:srgbClr val="FF0000"/>
                </a:solidFill>
                <a:effectLst/>
                <a:latin typeface="arial" panose="020B0604020202020204" pitchFamily="34" charset="0"/>
              </a:rPr>
              <a:t>Optimization and its need</a:t>
            </a:r>
          </a:p>
          <a:p>
            <a:endParaRPr lang="en-US" b="1" dirty="0">
              <a:solidFill>
                <a:srgbClr val="202124"/>
              </a:solidFill>
              <a:latin typeface="arial" panose="020B0604020202020204" pitchFamily="34" charset="0"/>
            </a:endParaRPr>
          </a:p>
          <a:p>
            <a:r>
              <a:rPr lang="en-US" b="1" i="0" dirty="0">
                <a:solidFill>
                  <a:srgbClr val="202124"/>
                </a:solidFill>
                <a:effectLst/>
                <a:latin typeface="arial" panose="020B0604020202020204" pitchFamily="34" charset="0"/>
              </a:rPr>
              <a:t>Optimization</a:t>
            </a:r>
            <a:r>
              <a:rPr lang="en-US" b="0" i="0" dirty="0">
                <a:solidFill>
                  <a:srgbClr val="202124"/>
                </a:solidFill>
                <a:effectLst/>
                <a:latin typeface="arial" panose="020B0604020202020204" pitchFamily="34" charset="0"/>
              </a:rPr>
              <a:t> is a program transformation technique, which tries to improve the code by making it consume less resources (i.e. CPU, Memory) and deliver high speed.</a:t>
            </a:r>
          </a:p>
          <a:p>
            <a:endParaRPr lang="en-US" dirty="0">
              <a:solidFill>
                <a:srgbClr val="202124"/>
              </a:solidFill>
              <a:latin typeface="arial" panose="020B0604020202020204" pitchFamily="34" charset="0"/>
            </a:endParaRPr>
          </a:p>
          <a:p>
            <a:r>
              <a:rPr lang="en-US" dirty="0">
                <a:solidFill>
                  <a:srgbClr val="202124"/>
                </a:solidFill>
                <a:latin typeface="arial" panose="020B0604020202020204" pitchFamily="34" charset="0"/>
              </a:rPr>
              <a:t>Compiler will apply optimization technics on code so that efficient code generated for execution</a:t>
            </a:r>
            <a:endParaRPr lang="en-IN" dirty="0"/>
          </a:p>
        </p:txBody>
      </p:sp>
    </p:spTree>
    <p:extLst>
      <p:ext uri="{BB962C8B-B14F-4D97-AF65-F5344CB8AC3E}">
        <p14:creationId xmlns:p14="http://schemas.microsoft.com/office/powerpoint/2010/main" val="4243222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50EB8-611B-4283-B1B2-D4C33BCBC36E}"/>
              </a:ext>
            </a:extLst>
          </p:cNvPr>
          <p:cNvSpPr>
            <a:spLocks noGrp="1"/>
          </p:cNvSpPr>
          <p:nvPr>
            <p:ph type="title"/>
          </p:nvPr>
        </p:nvSpPr>
        <p:spPr/>
        <p:txBody>
          <a:bodyPr/>
          <a:lstStyle/>
          <a:p>
            <a:r>
              <a:rPr lang="en-US" dirty="0">
                <a:solidFill>
                  <a:srgbClr val="FF0000"/>
                </a:solidFill>
              </a:rPr>
              <a:t>Example:</a:t>
            </a:r>
            <a:endParaRPr lang="en-IN" dirty="0">
              <a:solidFill>
                <a:srgbClr val="FF0000"/>
              </a:solidFill>
            </a:endParaRPr>
          </a:p>
        </p:txBody>
      </p:sp>
      <p:sp>
        <p:nvSpPr>
          <p:cNvPr id="3" name="Content Placeholder 2">
            <a:extLst>
              <a:ext uri="{FF2B5EF4-FFF2-40B4-BE49-F238E27FC236}">
                <a16:creationId xmlns:a16="http://schemas.microsoft.com/office/drawing/2014/main" id="{1F3822E3-0487-444A-BA20-46AC44C55E07}"/>
              </a:ext>
            </a:extLst>
          </p:cNvPr>
          <p:cNvSpPr>
            <a:spLocks noGrp="1"/>
          </p:cNvSpPr>
          <p:nvPr>
            <p:ph idx="1"/>
          </p:nvPr>
        </p:nvSpPr>
        <p:spPr>
          <a:xfrm>
            <a:off x="266329" y="1825625"/>
            <a:ext cx="11700769" cy="4351338"/>
          </a:xfrm>
        </p:spPr>
        <p:txBody>
          <a:bodyPr>
            <a:normAutofit/>
          </a:bodyPr>
          <a:lstStyle/>
          <a:p>
            <a:pPr marL="0" indent="0">
              <a:buNone/>
            </a:pPr>
            <a:r>
              <a:rPr lang="en-US" dirty="0"/>
              <a:t> </a:t>
            </a:r>
            <a:r>
              <a:rPr lang="en-US" dirty="0">
                <a:solidFill>
                  <a:schemeClr val="accent1"/>
                </a:solidFill>
              </a:rPr>
              <a:t>Global variables modified by an interrupt service routine outside the  scope:</a:t>
            </a:r>
          </a:p>
          <a:p>
            <a:pPr marL="0" indent="0">
              <a:buNone/>
            </a:pPr>
            <a:endParaRPr lang="en-US" dirty="0"/>
          </a:p>
          <a:p>
            <a:pPr marL="0" indent="0">
              <a:buNone/>
            </a:pPr>
            <a:r>
              <a:rPr lang="en-US" b="0" i="0" dirty="0">
                <a:solidFill>
                  <a:srgbClr val="40424E"/>
                </a:solidFill>
                <a:effectLst/>
                <a:latin typeface="urw-din"/>
              </a:rPr>
              <a:t> For example, a global variable can represent a data port  which will be updated dynamically. The code reading data port must be declared as volatile in order to fetch latest data available at the port. Failing to declare variable as volatile, the compiler will </a:t>
            </a:r>
            <a:r>
              <a:rPr lang="en-US" b="0" i="0" dirty="0">
                <a:solidFill>
                  <a:srgbClr val="40424E"/>
                </a:solidFill>
                <a:effectLst/>
                <a:latin typeface="Calibri" panose="020F0502020204030204" pitchFamily="34" charset="0"/>
                <a:cs typeface="Calibri" panose="020F0502020204030204" pitchFamily="34" charset="0"/>
              </a:rPr>
              <a:t>optimize</a:t>
            </a:r>
            <a:r>
              <a:rPr lang="en-US" b="0" i="0" dirty="0">
                <a:solidFill>
                  <a:srgbClr val="40424E"/>
                </a:solidFill>
                <a:effectLst/>
                <a:latin typeface="urw-din"/>
              </a:rPr>
              <a:t> the code in such a way that it will read the port only once and keeps using the same value in a temporary register to speed up the program (speed optimization). In general, an ISR used to update these data port when there is an interrupt due to availability of new data</a:t>
            </a:r>
            <a:br>
              <a:rPr lang="en-US" dirty="0"/>
            </a:br>
            <a:endParaRPr lang="en-IN" dirty="0"/>
          </a:p>
        </p:txBody>
      </p:sp>
    </p:spTree>
    <p:extLst>
      <p:ext uri="{BB962C8B-B14F-4D97-AF65-F5344CB8AC3E}">
        <p14:creationId xmlns:p14="http://schemas.microsoft.com/office/powerpoint/2010/main" val="187879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54E2-5CC8-4407-8E4E-EA7F5679D088}"/>
              </a:ext>
            </a:extLst>
          </p:cNvPr>
          <p:cNvSpPr>
            <a:spLocks noGrp="1"/>
          </p:cNvSpPr>
          <p:nvPr>
            <p:ph type="title"/>
          </p:nvPr>
        </p:nvSpPr>
        <p:spPr/>
        <p:txBody>
          <a:bodyPr/>
          <a:lstStyle/>
          <a:p>
            <a:r>
              <a:rPr lang="en-US" dirty="0">
                <a:solidFill>
                  <a:srgbClr val="FF0000"/>
                </a:solidFill>
              </a:rPr>
              <a:t>VOLATILE</a:t>
            </a:r>
            <a:endParaRPr lang="en-IN" dirty="0">
              <a:solidFill>
                <a:srgbClr val="FF0000"/>
              </a:solidFill>
            </a:endParaRPr>
          </a:p>
        </p:txBody>
      </p:sp>
      <p:sp>
        <p:nvSpPr>
          <p:cNvPr id="3" name="Content Placeholder 2">
            <a:extLst>
              <a:ext uri="{FF2B5EF4-FFF2-40B4-BE49-F238E27FC236}">
                <a16:creationId xmlns:a16="http://schemas.microsoft.com/office/drawing/2014/main" id="{BE7C02F7-B387-4A0E-87EC-A19BFDB43078}"/>
              </a:ext>
            </a:extLst>
          </p:cNvPr>
          <p:cNvSpPr>
            <a:spLocks noGrp="1"/>
          </p:cNvSpPr>
          <p:nvPr>
            <p:ph idx="1"/>
          </p:nvPr>
        </p:nvSpPr>
        <p:spPr/>
        <p:txBody>
          <a:bodyPr/>
          <a:lstStyle/>
          <a:p>
            <a:pPr algn="l" fontAlgn="base"/>
            <a:r>
              <a:rPr lang="en-US" b="0" i="0" dirty="0">
                <a:solidFill>
                  <a:srgbClr val="40424E"/>
                </a:solidFill>
                <a:effectLst/>
                <a:latin typeface="urw-din"/>
              </a:rPr>
              <a:t>The volatile keyword is intended to prevent the compiler from applying any optimizations on objects that can change in ways that cannot be determined by the compiler.</a:t>
            </a:r>
          </a:p>
          <a:p>
            <a:pPr algn="l" fontAlgn="base"/>
            <a:r>
              <a:rPr lang="en-US" b="0" i="0" dirty="0">
                <a:solidFill>
                  <a:srgbClr val="40424E"/>
                </a:solidFill>
                <a:effectLst/>
                <a:latin typeface="urw-din"/>
              </a:rPr>
              <a:t>Objects declared as volatile are omitted from optimization because their values can be changed by code outside the scope of current code at any time. The system always reads the current value of a volatile object from the memory location rather than keeping its value in temporary register.</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2299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251</Words>
  <Application>Microsoft Office PowerPoint</Application>
  <PresentationFormat>Widescreen</PresentationFormat>
  <Paragraphs>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vt:lpstr>
      <vt:lpstr>Calibri</vt:lpstr>
      <vt:lpstr>Calibri Light</vt:lpstr>
      <vt:lpstr>urw-din</vt:lpstr>
      <vt:lpstr>Office Theme</vt:lpstr>
      <vt:lpstr>PowerPoint Presentation</vt:lpstr>
      <vt:lpstr>Example:</vt:lpstr>
      <vt:lpstr>VOLATILE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VOLATILE</dc:title>
  <dc:creator>sysadmin hyd</dc:creator>
  <cp:lastModifiedBy>sysadmin hyd</cp:lastModifiedBy>
  <cp:revision>11</cp:revision>
  <dcterms:created xsi:type="dcterms:W3CDTF">2021-05-20T13:38:25Z</dcterms:created>
  <dcterms:modified xsi:type="dcterms:W3CDTF">2021-10-20T14:05:59Z</dcterms:modified>
</cp:coreProperties>
</file>