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verag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-- Failure by zip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Select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volzip,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(count(*) /623) as contr_pct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from match_details_old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where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matchclosurereasons in ('Volunteer: Lost contact with child/agency','Volunteer: Time constraint')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matchstatus = 'Completed'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group by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volzip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order by (count(*) /623) desc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goal was to create a simple, repeatable process to find significant factors that may contribute to the long term success without requiring a data scientist or significant technology investment. (Besides, the data is really small. :))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Discover the data, make sure we understand the relationships.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Identify labels and categories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Identify potential safety risks and see if it can be statistically significant (2 records)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We defined success as graduated or support no longer needed.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We found: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-146 positive definitive success.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-272 volunteer moved (neutral - situational)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-Undesirable: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-317 volunteer Lost contact with child/agency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-306 Volunteer: Time constraint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We then tested various attributes to find statistical significance.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saw significant correlation between volunteer affluent zip codes and the long term success rates.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28269 in particular had a large contribution percentage (15%).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We also saw that 98.63 % were older than 30 for success, where in the failed group younger than 30 climbed to 13.16 %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-- Failure by zip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Select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volzip,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(count(*) /623) as contr_pct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from match_details_old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where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matchclosurereasons in ('Volunteer: Lost contact with child/agency','Volunteer: Time constraint')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matchstatus = 'Completed'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group by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volzip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order by (count(*) /623) desc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-- Failure by phase of life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Select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case when volage &gt;= 30 then 'greater than 30' else 'younger' end as 'est_adult',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(count(*) /623) as contr_pct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from match_details_old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where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matchclosurereasons in ('Volunteer: Lost contact with child/agency','Volunteer: Time constraint')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matchstatus = 'Completed'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group by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case when volage &gt;= 30 then 'greater than 30' else 'younger' end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order by (count(*) /623) desc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-- Success by zip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Select (count(*)/146) as contrib_pct , volzip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from match_details_old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matchstatus = 'Completed'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matchclosurereasons in ('Child: Graduated','Strong Relationship: Support No Longer Needed')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group by volzip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order by (count(*)/146) desc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-- Success by phase of life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Select (count(*)/146) as contrib_pct 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case when volage &gt;= 30 then 'greater than 30' else 'younger' end as 'est_adult'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from match_details_old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where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matchstatus = 'Completed'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matchclosurereasons in ('Child: Graduated','Strong Relationship: Support No Longer Needed')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group by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case when volage &gt;= 30 then 'greater than 30' else 'younger' end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order by (count(*)/146) desc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 state,  a.volzip, obs, expected, power((obs - expected),2)/expected as chisq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Select 'success' as 'State',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count(*) as obs , volzip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from match_details_old where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matchclosurereasons not like '%safety%'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matchstatus = 'Completed' and matchclosurereasons in ('Child: Graduated','Strong Relationship: Support No Longer Needed')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group by volzip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union all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Select 'failure' as 'State',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count(*) as obs , volzip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from match_details_old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where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matchclosurereasons not like '%safety%'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matchclosurereasons not in ('Child: Graduated','Strong Relationship: Support No Longer Needed','Child/Family: Moved')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matchclosurereasons in ('Volunteer: Lost contact with child/agency','Volunteer: Time constraint')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matchstatus = 'Completed'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group by volzip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) 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inner join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Select sum(obs) as expected, volzip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Select 'success' as 'State',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count(*) as obs , volzip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from match_details_old where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matchclosurereasons not like '%safety%'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matchstatus = 'Completed' and matchclosurereasons in ('Child: Graduated','Strong Relationship: Support No Longer Needed')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group by volzip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union all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Select 'failure' as 'State',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count(*) as obs , volzip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from match_details_old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where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matchclosurereasons not like '%safety%'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matchclosurereasons not in ('Child: Graduated','Strong Relationship: Support No Longer Needed','Child/Family: Moved')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matchclosurereasons in ('Volunteer: Lost contact with child/agency','Volunteer: Time constraint')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matchstatus = 'Completed'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group by volzip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) 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group by volzip desc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) c on c.volzip = a.volzip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image" Target="../media/image08.png"/><Relationship Id="rId5" Type="http://schemas.openxmlformats.org/officeDocument/2006/relationships/image" Target="../media/image02.png"/><Relationship Id="rId6" Type="http://schemas.openxmlformats.org/officeDocument/2006/relationships/image" Target="../media/image09.png"/><Relationship Id="rId7" Type="http://schemas.openxmlformats.org/officeDocument/2006/relationships/image" Target="../media/image04.png"/><Relationship Id="rId8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gotta have more Data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Team: DROP TABLE teams;--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Jeremy Lassiter, Wes “Tombstone” Sankey, Chris Ballance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3299950" y="263175"/>
            <a:ext cx="38871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orecowbell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237" y="175424"/>
            <a:ext cx="1255525" cy="169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Appendix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 queries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 queries for proofs - success by zip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--Total count of success is a constant 146</a:t>
            </a:r>
            <a:br>
              <a:rPr lang="en"/>
            </a:br>
            <a:r>
              <a:rPr lang="en"/>
              <a:t>Select (count(*)/146) as contrib_pct , volzip</a:t>
            </a:r>
            <a:br>
              <a:rPr lang="en"/>
            </a:br>
            <a:r>
              <a:rPr lang="en"/>
              <a:t> from match_details_old </a:t>
            </a:r>
            <a:br>
              <a:rPr lang="en"/>
            </a:br>
            <a:r>
              <a:rPr lang="en"/>
              <a:t>where</a:t>
            </a:r>
            <a:br>
              <a:rPr lang="en"/>
            </a:br>
            <a:r>
              <a:rPr lang="en"/>
              <a:t>and matchstatus = 'Completed' </a:t>
            </a:r>
            <a:br>
              <a:rPr lang="en"/>
            </a:br>
            <a:r>
              <a:rPr lang="en"/>
              <a:t>and matchclosurereasons in ('Child: Graduated',</a:t>
            </a:r>
            <a:br>
              <a:rPr lang="en"/>
            </a:br>
            <a:r>
              <a:rPr lang="en"/>
              <a:t>'Strong Relationship: Support No Longer Needed')</a:t>
            </a:r>
            <a:br>
              <a:rPr lang="en"/>
            </a:br>
            <a:r>
              <a:rPr lang="en"/>
              <a:t>group by volzip</a:t>
            </a:r>
            <a:br>
              <a:rPr lang="en"/>
            </a:br>
            <a:r>
              <a:rPr lang="en"/>
              <a:t>order by (count(*)/146) desc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queries for proofs - success by age group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--Total count of success is a constant 146</a:t>
            </a:r>
            <a:br>
              <a:rPr lang="en"/>
            </a:br>
            <a:r>
              <a:rPr lang="en"/>
              <a:t>Select (count(*)/146) as contrib_pct , </a:t>
            </a:r>
            <a:br>
              <a:rPr lang="en"/>
            </a:br>
            <a:r>
              <a:rPr lang="en"/>
              <a:t>case when volage &gt;= 30 then 'greater than 30' else 'younger' end as 'est_adult'</a:t>
            </a:r>
            <a:br>
              <a:rPr lang="en"/>
            </a:br>
            <a:r>
              <a:rPr lang="en"/>
              <a:t> from match_details_old </a:t>
            </a:r>
            <a:br>
              <a:rPr lang="en"/>
            </a:br>
            <a:r>
              <a:rPr lang="en"/>
              <a:t> where</a:t>
            </a:r>
            <a:br>
              <a:rPr lang="en"/>
            </a:br>
            <a:r>
              <a:rPr lang="en"/>
              <a:t>matchstatus = 'Completed' </a:t>
            </a:r>
            <a:br>
              <a:rPr lang="en"/>
            </a:br>
            <a:r>
              <a:rPr lang="en"/>
              <a:t>and matchclosurereasons in ('Child: Graduated',</a:t>
            </a:r>
            <a:br>
              <a:rPr lang="en"/>
            </a:br>
            <a:r>
              <a:rPr lang="en"/>
              <a:t>'Strong Relationship: Support No Longer Needed')</a:t>
            </a:r>
            <a:br>
              <a:rPr lang="en"/>
            </a:br>
            <a:r>
              <a:rPr lang="en"/>
              <a:t>group by </a:t>
            </a:r>
            <a:br>
              <a:rPr lang="en"/>
            </a:br>
            <a:r>
              <a:rPr lang="en"/>
              <a:t>case when volage &gt;= 30 then 'greater than 30' else 'younger' end</a:t>
            </a:r>
            <a:br>
              <a:rPr lang="en"/>
            </a:br>
            <a:r>
              <a:rPr lang="en"/>
              <a:t>order by (count(*)/146) desc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 queries for proofs - failure by age group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-- Total count of failure is a constant 623</a:t>
            </a:r>
            <a:br>
              <a:rPr lang="en"/>
            </a:br>
            <a:r>
              <a:rPr lang="en"/>
              <a:t>Select</a:t>
            </a:r>
            <a:br>
              <a:rPr lang="en"/>
            </a:br>
            <a:r>
              <a:rPr lang="en"/>
              <a:t>case when volage &gt;= 30 then 'greater than 30' else 'younger' end as 'est_adult',</a:t>
            </a:r>
            <a:br>
              <a:rPr lang="en"/>
            </a:br>
            <a:r>
              <a:rPr lang="en"/>
              <a:t>(count(*) /623) as contr_pct</a:t>
            </a:r>
            <a:br>
              <a:rPr lang="en"/>
            </a:br>
            <a:r>
              <a:rPr lang="en"/>
              <a:t>from match_details_old</a:t>
            </a:r>
            <a:br>
              <a:rPr lang="en"/>
            </a:br>
            <a:r>
              <a:rPr lang="en"/>
              <a:t>where and matchclosurereasons in ('Volunteer: Lost contact with child/agency','</a:t>
            </a:r>
            <a:br>
              <a:rPr lang="en"/>
            </a:br>
            <a:r>
              <a:rPr lang="en"/>
              <a:t>Volunteer: Time constraint') </a:t>
            </a:r>
            <a:br>
              <a:rPr lang="en"/>
            </a:br>
            <a:r>
              <a:rPr lang="en"/>
              <a:t>and matchstatus = 'Completed'</a:t>
            </a:r>
            <a:br>
              <a:rPr lang="en"/>
            </a:br>
            <a:r>
              <a:rPr lang="en"/>
              <a:t>group by </a:t>
            </a:r>
            <a:br>
              <a:rPr lang="en"/>
            </a:br>
            <a:r>
              <a:rPr lang="en"/>
              <a:t>case when volage &gt;= 30 then 'greater than 30' else 'younger' end</a:t>
            </a:r>
            <a:br>
              <a:rPr lang="en"/>
            </a:br>
            <a:r>
              <a:rPr lang="en"/>
              <a:t>order by (count(*) /623) desc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 queries for proofs - failure by zip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-- Total count of failure is a constant 623</a:t>
            </a:r>
            <a:br>
              <a:rPr lang="en"/>
            </a:br>
            <a:r>
              <a:rPr lang="en"/>
              <a:t>Select volzip,</a:t>
            </a:r>
            <a:br>
              <a:rPr lang="en"/>
            </a:br>
            <a:r>
              <a:rPr lang="en"/>
              <a:t>(count(*) /623) as contr_pct</a:t>
            </a:r>
            <a:br>
              <a:rPr lang="en"/>
            </a:br>
            <a:r>
              <a:rPr lang="en"/>
              <a:t>from match_details_old</a:t>
            </a:r>
            <a:br>
              <a:rPr lang="en"/>
            </a:br>
            <a:r>
              <a:rPr lang="en"/>
              <a:t>where </a:t>
            </a:r>
            <a:br>
              <a:rPr lang="en"/>
            </a:br>
            <a:r>
              <a:rPr lang="en"/>
              <a:t>and matchclosurereasons in </a:t>
            </a:r>
            <a:br>
              <a:rPr lang="en"/>
            </a:br>
            <a:r>
              <a:rPr lang="en"/>
              <a:t>('Volunteer: Lost contact with child/agency',</a:t>
            </a:r>
            <a:br>
              <a:rPr lang="en"/>
            </a:br>
            <a:r>
              <a:rPr lang="en"/>
              <a:t>'Volunteer: Time constraint')  and matchstatus = 'Completed'</a:t>
            </a:r>
            <a:br>
              <a:rPr lang="en"/>
            </a:br>
            <a:r>
              <a:rPr lang="en"/>
              <a:t>group by  Volzip order by (count(*) /623) desc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goal was to create a simple, repeatable process to find significant factors that may contribute to the long term success without requiring a data scientist or significant technology investment (can be done in a spreadsheet).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Besides, the data was  really small.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Process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Discover the data, make sure we understand the relationships.</a:t>
            </a:r>
            <a:br>
              <a:rPr lang="en"/>
            </a:br>
            <a:r>
              <a:rPr lang="en"/>
              <a:t>Identify labels and categories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Identify potential safety risks and see if it can be statistically significant (2 records)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We defined success as  having graduated or support no longer needed.</a:t>
            </a:r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Other criteria could be used such as a weighting across the length of relationship, but we chose to keep the criteria tighter, to highlight the most glaring contributing factors.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Givens: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64150"/>
            <a:ext cx="4633500" cy="123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146 met the criteria for  success.</a:t>
            </a:r>
            <a:br>
              <a:rPr lang="en"/>
            </a:br>
            <a:r>
              <a:rPr lang="en"/>
              <a:t> 272 volunteer moved (neutral - situational) </a:t>
            </a:r>
          </a:p>
          <a:p>
            <a:pPr lvl="0">
              <a:spcBef>
                <a:spcPts val="0"/>
              </a:spcBef>
              <a:buNone/>
            </a:pPr>
            <a:br>
              <a:rPr lang="en"/>
            </a:br>
            <a:br>
              <a:rPr lang="en"/>
            </a:br>
            <a:br>
              <a:rPr lang="en"/>
            </a:br>
          </a:p>
        </p:txBody>
      </p:sp>
      <p:sp>
        <p:nvSpPr>
          <p:cNvPr id="81" name="Shape 81"/>
          <p:cNvSpPr txBox="1"/>
          <p:nvPr/>
        </p:nvSpPr>
        <p:spPr>
          <a:xfrm>
            <a:off x="5123400" y="1017725"/>
            <a:ext cx="37089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317 Volunteer Lost contact w/ child/agency</a:t>
            </a:r>
            <a:b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306 Volunteer: Time constraint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65700" y="2344300"/>
            <a:ext cx="8346600" cy="24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 then tested various attributes for significance.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This does not require significant tooling.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 also chose to simply display the contribution percentage within a group.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Four Primary Scenarios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Successes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Strong relationship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Child graduated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Match successful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Safety Issue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Infraction of rules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Concern for child safety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Volunteer </a:t>
            </a:r>
            <a:r>
              <a:rPr lang="en"/>
              <a:t>Disengagement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Child Disengagement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 title="Points scored"/>
          <p:cNvPicPr preferRelativeResize="0"/>
          <p:nvPr/>
        </p:nvPicPr>
        <p:blipFill rotWithShape="1">
          <a:blip r:embed="rId3">
            <a:alphaModFix/>
          </a:blip>
          <a:srcRect b="-4900" l="-1300" r="1300" t="4900"/>
          <a:stretch/>
        </p:blipFill>
        <p:spPr>
          <a:xfrm>
            <a:off x="4131775" y="1255823"/>
            <a:ext cx="4607849" cy="29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Biggest Problem: Volunteer Disengagement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 we find common trends amongst volunteers who disengage?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Most common occupation: banking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Education level: bachelors and masters degree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Marital status: single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Are these attributes exclusive towards those who disengage? Not entirely.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Success scenario had similar breakdown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 of Attributes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325" y="1108900"/>
            <a:ext cx="23907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1525" y="3009725"/>
            <a:ext cx="23907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6750" y="1108900"/>
            <a:ext cx="19335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7975" y="3009725"/>
            <a:ext cx="200025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05450" y="1180275"/>
            <a:ext cx="205740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05450" y="3009700"/>
            <a:ext cx="21336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Correlation between success and volunteer zip code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2216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saw significant correlation between volunteer zip codes and the long term success rates.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28269 in particular had a large contribution percentage (15%) within the success group..</a:t>
            </a:r>
            <a:br>
              <a:rPr lang="en"/>
            </a:br>
          </a:p>
        </p:txBody>
      </p:sp>
      <p:pic>
        <p:nvPicPr>
          <p:cNvPr id="113" name="Shape 113" title="Success Contribution vs. ZipCod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250" y="1246575"/>
            <a:ext cx="6192750" cy="33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significant attributes: volunteer age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also saw that 98.63 % were older than 30 for success, where in the failed group younger than 30 climbed to 13.16 %</a:t>
            </a:r>
          </a:p>
        </p:txBody>
      </p:sp>
      <p:pic>
        <p:nvPicPr>
          <p:cNvPr id="120" name="Shape 1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925" y="2074674"/>
            <a:ext cx="4172524" cy="265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