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Before I get into CAP theorem, I’d like to start off with another very similar triangle you’re already familiar with…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-Another choice would be to favor Availability.  You’ll find this is very common in social media, and media in general.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Here’s an example where we’re favoring consistency.</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We have a stick guy with data to write, and two nodes to write to and read from.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S1 is going to be our payload, and we send it to node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After we’ve sent our write (S1) to node B, we query Node A for the value of S.  We might not even know that we’re being routed to node A for the read when we just wrote to node B.  This can be even more confusing to even savvy users if this redirection is fully transparent behind a load balancer (and it typically 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Stick man is not a patient fellow and he’s tapping his foot, waiting for his query to return.  He’s probably just going to assume the system is broken after a few seconds…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Finally, Node A is able to synchronize with Node B to get S1 and return it to Stick guy.  There’s a real risk of starving Stuck guy, and he’s already looking mighty thin.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Now let’s look at a different approach.  This time, we will favor Availability over Consistency.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Our buddy, Stick guy, again sends S1 to Node 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Now he queries Node 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He immediately gets a reply, but it is stale data, since Nodes A &amp; B have not yet synchronized.  We don’t have to wait for the query to return, but we do get stale data that is older than what we have already sent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Before I get into CAP theorem, I’d like to start off with another very similar triangle you’re already familiar with…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a:p>
        </p:txBody>
      </p:sp>
      <p:sp>
        <p:nvSpPr>
          <p:cNvPr id="379" name="Shape 379"/>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On the later query, stick guy gets back the value S1 that he is expecting, consistent with what he previously sent to Node 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CAP Theorem is similar.  We have three competing interests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Choose two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Consistency</a:t>
            </a:r>
          </a:p>
          <a:p>
            <a:pPr>
              <a:lnSpc>
                <a:spcPct val="125000"/>
              </a:lnSpc>
              <a:defRPr sz="2400">
                <a:latin typeface="Avenir Roman"/>
                <a:ea typeface="Avenir Roman"/>
                <a:cs typeface="Avenir Roman"/>
                <a:sym typeface="Avenir Roman"/>
              </a:defRPr>
            </a:pPr>
            <a:r>
              <a:t> - Always reads the most recent write</a:t>
            </a:r>
          </a:p>
          <a:p>
            <a:pPr>
              <a:lnSpc>
                <a:spcPct val="125000"/>
              </a:lnSpc>
              <a:defRPr sz="2400">
                <a:latin typeface="Avenir Roman"/>
                <a:ea typeface="Avenir Roman"/>
                <a:cs typeface="Avenir Roman"/>
                <a:sym typeface="Avenir Roman"/>
              </a:defRPr>
            </a:pPr>
            <a:r>
              <a:t> - One version of the truth</a:t>
            </a:r>
          </a:p>
          <a:p>
            <a:pPr>
              <a:lnSpc>
                <a:spcPct val="125000"/>
              </a:lnSpc>
              <a:defRPr sz="2400">
                <a:latin typeface="Avenir Roman"/>
                <a:ea typeface="Avenir Roman"/>
                <a:cs typeface="Avenir Roman"/>
                <a:sym typeface="Avenir Roman"/>
              </a:defRPr>
            </a:pPr>
            <a:r>
              <a:t> - But, if nodes are partitioned, we cannot guarantee consistency. </a:t>
            </a:r>
          </a:p>
          <a:p>
            <a:pPr>
              <a:lnSpc>
                <a:spcPct val="125000"/>
              </a:lnSpc>
              <a:defRPr sz="2400">
                <a:latin typeface="Avenir Roman"/>
                <a:ea typeface="Avenir Roman"/>
                <a:cs typeface="Avenir Roman"/>
                <a:sym typeface="Avenir Roman"/>
              </a:defRPr>
            </a:pPr>
            <a:r>
              <a:t> - We can wait until we’re consistent, but in the meantime we may timeout and cannot continue.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Every (unfailed) node always returns query results</a:t>
            </a:r>
          </a:p>
          <a:p>
            <a:pPr>
              <a:lnSpc>
                <a:spcPct val="125000"/>
              </a:lnSpc>
              <a:defRPr sz="2400">
                <a:latin typeface="Avenir Roman"/>
                <a:ea typeface="Avenir Roman"/>
                <a:cs typeface="Avenir Roman"/>
                <a:sym typeface="Avenir Roman"/>
              </a:defRPr>
            </a:pPr>
            <a:r>
              <a:t>Eventually consistent</a:t>
            </a:r>
          </a:p>
          <a:p>
            <a:pPr>
              <a:lnSpc>
                <a:spcPct val="125000"/>
              </a:lnSpc>
              <a:defRPr sz="2400">
                <a:latin typeface="Avenir Roman"/>
                <a:ea typeface="Avenir Roman"/>
                <a:cs typeface="Avenir Roman"/>
                <a:sym typeface="Avenir Roman"/>
              </a:defRPr>
            </a:pPr>
            <a:r>
              <a:t>No errors or timeouts, but data may be stale</a:t>
            </a:r>
          </a:p>
          <a:p>
            <a:pPr>
              <a:lnSpc>
                <a:spcPct val="125000"/>
              </a:lnSpc>
              <a:defRPr sz="2400">
                <a:latin typeface="Avenir Roman"/>
                <a:ea typeface="Avenir Roman"/>
                <a:cs typeface="Avenir Roman"/>
                <a:sym typeface="Avenir Roman"/>
              </a:defRPr>
            </a:pPr>
            <a:r>
              <a:t>If partitioned, a node can return its current state, but it may be an old version of the truth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Are all nodes always consistent?</a:t>
            </a:r>
          </a:p>
          <a:p>
            <a:pPr>
              <a:lnSpc>
                <a:spcPct val="125000"/>
              </a:lnSpc>
              <a:defRPr sz="2400">
                <a:latin typeface="Avenir Roman"/>
                <a:ea typeface="Avenir Roman"/>
                <a:cs typeface="Avenir Roman"/>
                <a:sym typeface="Avenir Roman"/>
              </a:defRPr>
            </a:pPr>
            <a:r>
              <a:t>What is the lag time between node updates?</a:t>
            </a:r>
          </a:p>
          <a:p>
            <a:pPr>
              <a:lnSpc>
                <a:spcPct val="125000"/>
              </a:lnSpc>
              <a:defRPr sz="2400">
                <a:latin typeface="Avenir Roman"/>
                <a:ea typeface="Avenir Roman"/>
                <a:cs typeface="Avenir Roman"/>
                <a:sym typeface="Avenir Roman"/>
              </a:defRPr>
            </a:pPr>
            <a:r>
              <a:t>One version of the truth</a:t>
            </a:r>
          </a:p>
          <a:p>
            <a:pPr>
              <a:lnSpc>
                <a:spcPct val="125000"/>
              </a:lnSpc>
              <a:defRPr sz="2400">
                <a:latin typeface="Avenir Roman"/>
                <a:ea typeface="Avenir Roman"/>
                <a:cs typeface="Avenir Roman"/>
                <a:sym typeface="Avenir Roman"/>
              </a:defRPr>
            </a:pPr>
            <a:r>
              <a:t>Transactions are atomic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-Be dramatic… PARTITION TOLERANCE IS A MYTH!!1!</a:t>
            </a:r>
          </a:p>
          <a:p>
            <a:pPr>
              <a:lnSpc>
                <a:spcPct val="125000"/>
              </a:lnSpc>
              <a:defRPr sz="2400">
                <a:latin typeface="Avenir Roman"/>
                <a:ea typeface="Avenir Roman"/>
                <a:cs typeface="Avenir Roman"/>
                <a:sym typeface="Avenir Roman"/>
              </a:defRPr>
            </a:pPr>
            <a:r>
              <a:t>-This is just the nature of networks.  Nothing is guaranteed.</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-So really, we just have two competing interests, Consistency, and Availability.</a:t>
            </a:r>
          </a:p>
          <a:p>
            <a:pPr>
              <a:lnSpc>
                <a:spcPct val="125000"/>
              </a:lnSpc>
              <a:defRPr sz="2400">
                <a:latin typeface="Avenir Roman"/>
                <a:ea typeface="Avenir Roman"/>
                <a:cs typeface="Avenir Roman"/>
                <a:sym typeface="Avenir Roman"/>
              </a:defRPr>
            </a:pPr>
            <a:r>
              <a:t>-Choosing which to favor cannot be an entirely technical decision, but something to discuss with your stakeholders and it depends on the type of app you’re building.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Once choice would be to favor Consistency.  While this isn’t as popular with most workflows, it has its place.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850900" y="1270000"/>
            <a:ext cx="11303000" cy="3505200"/>
          </a:xfrm>
          <a:prstGeom prst="rect">
            <a:avLst/>
          </a:prstGeom>
        </p:spPr>
        <p:txBody>
          <a:bodyPr anchor="b"/>
          <a:lstStyle/>
          <a:p>
            <a:pPr/>
            <a:r>
              <a:t>Title Text</a:t>
            </a:r>
          </a:p>
        </p:txBody>
      </p:sp>
      <p:sp>
        <p:nvSpPr>
          <p:cNvPr id="12" name="Shape 12"/>
          <p:cNvSpPr/>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2" name="Shape 92"/>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3" name="Shape 93"/>
          <p:cNvSpPr/>
          <p:nvPr>
            <p:ph type="body" sz="quarter" idx="14"/>
          </p:nvPr>
        </p:nvSpPr>
        <p:spPr>
          <a:xfrm>
            <a:off x="1270000" y="4267200"/>
            <a:ext cx="10464800" cy="647700"/>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4" name="Shape 94"/>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1" name="Shape 101"/>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2" name="Shape 102"/>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9" name="Shape 109"/>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16" name="Shape 116"/>
          <p:cNvSpPr/>
          <p:nvPr>
            <p:ph type="title"/>
          </p:nvPr>
        </p:nvSpPr>
        <p:spPr>
          <a:xfrm>
            <a:off x="952500" y="254000"/>
            <a:ext cx="11099800" cy="2159000"/>
          </a:xfrm>
          <a:prstGeom prst="rect">
            <a:avLst/>
          </a:prstGeom>
        </p:spPr>
        <p:txBody>
          <a:bodyPr/>
          <a:lstStyle/>
          <a:p>
            <a:pPr/>
            <a:r>
              <a:t>Title Text</a:t>
            </a:r>
          </a:p>
        </p:txBody>
      </p:sp>
      <p:sp>
        <p:nvSpPr>
          <p:cNvPr id="117" name="Shape 117"/>
          <p:cNvSpPr/>
          <p:nvPr>
            <p:ph type="body" idx="1"/>
          </p:nvPr>
        </p:nvSpPr>
        <p:spPr>
          <a:xfrm>
            <a:off x="952500" y="2590800"/>
            <a:ext cx="11099800" cy="6286500"/>
          </a:xfrm>
          <a:prstGeom prst="rect">
            <a:avLst/>
          </a:prstGeom>
        </p:spPr>
        <p:txBody>
          <a:bodyPr/>
          <a:lstStyle>
            <a:lvl1pPr>
              <a:spcBef>
                <a:spcPts val="4200"/>
              </a:spcBef>
              <a:buSzPct val="75000"/>
              <a:buChar char="•"/>
              <a:defRPr sz="3800">
                <a:latin typeface="+mj-lt"/>
                <a:ea typeface="+mj-ea"/>
                <a:cs typeface="+mj-cs"/>
                <a:sym typeface="Helvetica Light"/>
              </a:defRPr>
            </a:lvl1pPr>
            <a:lvl2pPr>
              <a:spcBef>
                <a:spcPts val="4200"/>
              </a:spcBef>
              <a:buSzPct val="75000"/>
              <a:buChar char="•"/>
              <a:defRPr sz="3800">
                <a:latin typeface="+mj-lt"/>
                <a:ea typeface="+mj-ea"/>
                <a:cs typeface="+mj-cs"/>
                <a:sym typeface="Helvetica Light"/>
              </a:defRPr>
            </a:lvl2pPr>
            <a:lvl3pPr>
              <a:spcBef>
                <a:spcPts val="4200"/>
              </a:spcBef>
              <a:buSzPct val="75000"/>
              <a:buChar char="•"/>
              <a:defRPr sz="3800">
                <a:latin typeface="+mj-lt"/>
                <a:ea typeface="+mj-ea"/>
                <a:cs typeface="+mj-cs"/>
                <a:sym typeface="Helvetica Light"/>
              </a:defRPr>
            </a:lvl3pPr>
            <a:lvl4pPr>
              <a:spcBef>
                <a:spcPts val="4200"/>
              </a:spcBef>
              <a:buSzPct val="75000"/>
              <a:buChar char="•"/>
              <a:defRPr sz="3800">
                <a:latin typeface="+mj-lt"/>
                <a:ea typeface="+mj-ea"/>
                <a:cs typeface="+mj-cs"/>
                <a:sym typeface="Helvetica Light"/>
              </a:defRPr>
            </a:lvl4pPr>
            <a:lvl5pPr>
              <a:spcBef>
                <a:spcPts val="4200"/>
              </a:spcBef>
              <a:buSzPct val="75000"/>
              <a:buChar char="•"/>
              <a:defRPr sz="3800">
                <a:latin typeface="+mj-lt"/>
                <a:ea typeface="+mj-ea"/>
                <a:cs typeface="+mj-cs"/>
                <a:sym typeface="Helvetica Light"/>
              </a:defRPr>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118" name="Shape 118"/>
          <p:cNvSpPr/>
          <p:nvPr>
            <p:ph type="sldNum" sz="quarter" idx="2"/>
          </p:nvPr>
        </p:nvSpPr>
        <p:spPr>
          <a:xfrm>
            <a:off x="6311798" y="9258300"/>
            <a:ext cx="368504" cy="381000"/>
          </a:xfrm>
          <a:prstGeom prst="rect">
            <a:avLst/>
          </a:prstGeom>
        </p:spPr>
        <p:txBody>
          <a:bodyPr/>
          <a:lstStyle>
            <a:lvl1pPr algn="ctr">
              <a:defRPr b="0" sz="1800">
                <a:solidFill>
                  <a:srgbClr val="FFFFFF"/>
                </a:solidFill>
                <a:latin typeface="+mj-lt"/>
                <a:ea typeface="+mj-ea"/>
                <a:cs typeface="+mj-cs"/>
                <a:sym typeface="Helvetica Light"/>
              </a:defRPr>
            </a:lvl1p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825500" y="914400"/>
            <a:ext cx="11341100" cy="5740400"/>
          </a:xfrm>
          <a:prstGeom prst="rect">
            <a:avLst/>
          </a:prstGeom>
          <a:ln w="9525">
            <a:round/>
          </a:ln>
        </p:spPr>
        <p:txBody>
          <a:bodyPr lIns="91439" tIns="45719" rIns="91439" bIns="45719" anchor="t">
            <a:noAutofit/>
          </a:bodyPr>
          <a:lstStyle/>
          <a:p>
            <a:pPr/>
          </a:p>
        </p:txBody>
      </p:sp>
      <p:sp>
        <p:nvSpPr>
          <p:cNvPr id="21" name="Shape 21"/>
          <p:cNvSpPr/>
          <p:nvPr>
            <p:ph type="title"/>
          </p:nvPr>
        </p:nvSpPr>
        <p:spPr>
          <a:xfrm>
            <a:off x="787400" y="6807200"/>
            <a:ext cx="11430000" cy="1219200"/>
          </a:xfrm>
          <a:prstGeom prst="rect">
            <a:avLst/>
          </a:prstGeom>
        </p:spPr>
        <p:txBody>
          <a:bodyPr anchor="b"/>
          <a:lstStyle/>
          <a:p>
            <a:pPr/>
            <a:r>
              <a:t>Title Text</a:t>
            </a:r>
          </a:p>
        </p:txBody>
      </p:sp>
      <p:sp>
        <p:nvSpPr>
          <p:cNvPr id="22" name="Shape 22"/>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29" name="Shape 29"/>
          <p:cNvSpPr/>
          <p:nvPr>
            <p:ph type="title"/>
          </p:nvPr>
        </p:nvSpPr>
        <p:spPr>
          <a:xfrm>
            <a:off x="787400" y="3657600"/>
            <a:ext cx="11430000" cy="2438400"/>
          </a:xfrm>
          <a:prstGeom prst="rect">
            <a:avLst/>
          </a:prstGeom>
        </p:spPr>
        <p:txBody>
          <a:bodyPr/>
          <a:lstStyle/>
          <a:p>
            <a:pPr/>
            <a:r>
              <a:t>Title Text</a:t>
            </a:r>
          </a:p>
        </p:txBody>
      </p:sp>
      <p:sp>
        <p:nvSpPr>
          <p:cNvPr id="30" name="Shape 30"/>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7" name="Shape 37"/>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pPr/>
          </a:p>
        </p:txBody>
      </p:sp>
      <p:sp>
        <p:nvSpPr>
          <p:cNvPr id="38" name="Shape 38"/>
          <p:cNvSpPr/>
          <p:nvPr>
            <p:ph type="title"/>
          </p:nvPr>
        </p:nvSpPr>
        <p:spPr>
          <a:xfrm>
            <a:off x="787400" y="1384300"/>
            <a:ext cx="5638800" cy="3505200"/>
          </a:xfrm>
          <a:prstGeom prst="rect">
            <a:avLst/>
          </a:prstGeom>
        </p:spPr>
        <p:txBody>
          <a:bodyPr anchor="b"/>
          <a:lstStyle/>
          <a:p>
            <a:pPr/>
            <a:r>
              <a:t>Title Text</a:t>
            </a:r>
          </a:p>
        </p:txBody>
      </p:sp>
      <p:sp>
        <p:nvSpPr>
          <p:cNvPr id="39" name="Shape 39"/>
          <p:cNvSpPr/>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a:r>
              <a:t>Title Text</a:t>
            </a:r>
          </a:p>
        </p:txBody>
      </p:sp>
      <p:sp>
        <p:nvSpPr>
          <p:cNvPr id="56" name="Shape 56"/>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4" name="Shape 64"/>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4" name="Shape 74"/>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2" name="Shape 82"/>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pPr/>
          </a:p>
        </p:txBody>
      </p:sp>
      <p:sp>
        <p:nvSpPr>
          <p:cNvPr id="83" name="Shape 83"/>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pPr/>
          </a:p>
        </p:txBody>
      </p:sp>
      <p:sp>
        <p:nvSpPr>
          <p:cNvPr id="84" name="Shape 84"/>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pPr/>
          </a:p>
        </p:txBody>
      </p:sp>
      <p:sp>
        <p:nvSpPr>
          <p:cNvPr id="85" name="Shape 85"/>
          <p:cNvSpPr/>
          <p:nvPr>
            <p:ph type="sldNum" sz="quarter" idx="2"/>
          </p:nvPr>
        </p:nvSpPr>
        <p:spPr>
          <a:xfrm>
            <a:off x="12534899" y="9309100"/>
            <a:ext cx="312015" cy="312343"/>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Shape 3"/>
          <p:cNvSpPr/>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hape 4"/>
          <p:cNvSpPr/>
          <p:nvPr>
            <p:ph type="sldNum" sz="quarter" idx="2"/>
          </p:nvPr>
        </p:nvSpPr>
        <p:spPr>
          <a:xfrm>
            <a:off x="12536220" y="9309100"/>
            <a:ext cx="312015" cy="312343"/>
          </a:xfrm>
          <a:prstGeom prst="rect">
            <a:avLst/>
          </a:prstGeom>
          <a:ln w="12700">
            <a:miter lim="400000"/>
          </a:ln>
        </p:spPr>
        <p:txBody>
          <a:bodyPr wrap="none" lIns="50800" tIns="50800" rIns="50800" bIns="50800">
            <a:spAutoFit/>
          </a:bodyPr>
          <a:lstStyle>
            <a:lvl1pPr algn="r">
              <a:defRPr b="1" sz="14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Helvetica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martinfowler.com/eaaDev/EventSourcing.html" TargetMode="External"/><Relationship Id="rId5" Type="http://schemas.openxmlformats.org/officeDocument/2006/relationships/image" Target="../media/image1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PlanetCassandra.org/compani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cassandra.apache.org/" TargetMode="External"/><Relationship Id="rId4" Type="http://schemas.openxmlformats.org/officeDocument/2006/relationships/hyperlink" Target="https://www.docker.com/what-docker" TargetMode="External"/><Relationship Id="rId5" Type="http://schemas.openxmlformats.org/officeDocument/2006/relationships/hyperlink" Target="https://hub.docker.com/explore/" TargetMode="External"/><Relationship Id="rId6" Type="http://schemas.openxmlformats.org/officeDocument/2006/relationships/hyperlink" Target="https://www.pluralsight.com/courses/cassandra-developers" TargetMode="External"/><Relationship Id="rId7" Type="http://schemas.openxmlformats.org/officeDocument/2006/relationships/hyperlink" Target="http://is.gd/CassandraFreeEbook" TargetMode="External"/><Relationship Id="rId8" Type="http://schemas.openxmlformats.org/officeDocument/2006/relationships/hyperlink" Target="http://docs.datastax.com/en/cassandra/3.0/pdf/cassandra30.pdf" TargetMode="Externa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a:effectLst>
            <a:outerShdw sx="100000" sy="100000" kx="0" ky="0" algn="b" rotWithShape="0" blurRad="101600" dist="38100" dir="5400000">
              <a:srgbClr val="000000">
                <a:alpha val="50000"/>
              </a:srgbClr>
            </a:outerShdw>
          </a:effectLst>
        </p:spPr>
        <p:txBody>
          <a:bodyPr/>
          <a:lstStyle/>
          <a:p>
            <a:pPr/>
            <a:r>
              <a:t>Apache Cassandra </a:t>
            </a:r>
          </a:p>
          <a:p>
            <a:pPr/>
            <a:r>
              <a:t>via Docker</a:t>
            </a:r>
          </a:p>
        </p:txBody>
      </p:sp>
      <p:sp>
        <p:nvSpPr>
          <p:cNvPr id="128" name="Shape 128"/>
          <p:cNvSpPr/>
          <p:nvPr>
            <p:ph type="subTitle" sz="quarter" idx="1"/>
          </p:nvPr>
        </p:nvSpPr>
        <p:spPr>
          <a:prstGeom prst="rect">
            <a:avLst/>
          </a:prstGeom>
          <a:effectLst>
            <a:outerShdw sx="100000" sy="100000" kx="0" ky="0" algn="b" rotWithShape="0" blurRad="101600" dist="38100" dir="5400000">
              <a:srgbClr val="000000">
                <a:alpha val="50000"/>
              </a:srgbClr>
            </a:outerShdw>
          </a:effectLst>
        </p:spPr>
        <p:txBody>
          <a:bodyPr/>
          <a:lstStyle/>
          <a:p>
            <a:pPr defTabSz="438150">
              <a:defRPr sz="3150">
                <a:effectLst>
                  <a:outerShdw sx="100000" sy="100000" kx="0" ky="0" algn="b" rotWithShape="0" blurRad="38100" dist="28575" dir="5400000">
                    <a:srgbClr val="000000"/>
                  </a:outerShdw>
                </a:effectLst>
              </a:defRPr>
            </a:pPr>
            <a:r>
              <a:t>Chris Ballance</a:t>
            </a:r>
          </a:p>
          <a:p>
            <a:pPr defTabSz="438150">
              <a:defRPr sz="3150">
                <a:effectLst>
                  <a:outerShdw sx="100000" sy="100000" kx="0" ky="0" algn="b" rotWithShape="0" blurRad="38100" dist="28575" dir="5400000">
                    <a:srgbClr val="000000"/>
                  </a:outerShdw>
                </a:effectLst>
              </a:defRPr>
            </a:pPr>
            <a:r>
              <a:t>Diligent Corporation</a:t>
            </a:r>
          </a:p>
          <a:p>
            <a:pPr defTabSz="438150">
              <a:defRPr sz="3150">
                <a:effectLst>
                  <a:outerShdw sx="100000" sy="100000" kx="0" ky="0" algn="b" rotWithShape="0" blurRad="38100" dist="28575" dir="5400000">
                    <a:srgbClr val="000000"/>
                  </a:outerShdw>
                </a:effectLst>
              </a:defRPr>
            </a:pPr>
            <a:r>
              <a:t>@ballance</a:t>
            </a:r>
          </a:p>
        </p:txBody>
      </p:sp>
      <p:pic>
        <p:nvPicPr>
          <p:cNvPr id="129" name="docker-trans.png"/>
          <p:cNvPicPr>
            <a:picLocks noChangeAspect="1"/>
          </p:cNvPicPr>
          <p:nvPr/>
        </p:nvPicPr>
        <p:blipFill>
          <a:blip r:embed="rId2">
            <a:extLst/>
          </a:blip>
          <a:stretch>
            <a:fillRect/>
          </a:stretch>
        </p:blipFill>
        <p:spPr>
          <a:xfrm>
            <a:off x="8587531" y="6527800"/>
            <a:ext cx="4391870" cy="2881236"/>
          </a:xfrm>
          <a:prstGeom prst="rect">
            <a:avLst/>
          </a:prstGeom>
          <a:ln w="12700">
            <a:miter lim="400000"/>
          </a:ln>
          <a:effectLst>
            <a:outerShdw sx="100000" sy="100000" kx="0" ky="0" algn="b" rotWithShape="0" blurRad="101600" dist="38100" dir="5400000">
              <a:srgbClr val="000000">
                <a:alpha val="50000"/>
              </a:srgbClr>
            </a:outerShdw>
          </a:effectLst>
        </p:spPr>
      </p:pic>
      <p:pic>
        <p:nvPicPr>
          <p:cNvPr id="130" name="2000px-Cassandra_logo_trans.png"/>
          <p:cNvPicPr>
            <a:picLocks noChangeAspect="1"/>
          </p:cNvPicPr>
          <p:nvPr/>
        </p:nvPicPr>
        <p:blipFill>
          <a:blip r:embed="rId3">
            <a:extLst/>
          </a:blip>
          <a:stretch>
            <a:fillRect/>
          </a:stretch>
        </p:blipFill>
        <p:spPr>
          <a:xfrm>
            <a:off x="4121291" y="7138592"/>
            <a:ext cx="4391869" cy="2301705"/>
          </a:xfrm>
          <a:prstGeom prst="rect">
            <a:avLst/>
          </a:prstGeom>
          <a:ln w="12700">
            <a:miter lim="400000"/>
          </a:ln>
          <a:effectLst>
            <a:outerShdw sx="100000" sy="100000" kx="0" ky="0" algn="b" rotWithShape="0" blurRad="101600" dist="38100" dir="5400000">
              <a:srgbClr val="000000">
                <a:alpha val="50000"/>
              </a:srgbClr>
            </a:outerShdw>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a:effectLst>
            <a:outerShdw sx="100000" sy="100000" kx="0" ky="0" algn="b" rotWithShape="0" blurRad="101600" dist="38100" dir="5400000">
              <a:srgbClr val="000000">
                <a:alpha val="64999"/>
              </a:srgbClr>
            </a:outerShdw>
          </a:effectLst>
        </p:spPr>
        <p:txBody>
          <a:bodyPr/>
          <a:lstStyle/>
          <a:p>
            <a:pPr/>
            <a:r>
              <a:t>CAP Theorem</a:t>
            </a:r>
          </a:p>
        </p:txBody>
      </p:sp>
      <p:pic>
        <p:nvPicPr>
          <p:cNvPr id="176"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pic>
        <p:nvPicPr>
          <p:cNvPr id="177" name=""/>
          <p:cNvPicPr>
            <a:picLocks noChangeAspect="0"/>
          </p:cNvPicPr>
          <p:nvPr/>
        </p:nvPicPr>
        <p:blipFill>
          <a:blip r:embed="rId4">
            <a:extLst/>
          </a:blip>
          <a:stretch>
            <a:fillRect/>
          </a:stretch>
        </p:blipFill>
        <p:spPr>
          <a:xfrm>
            <a:off x="4729988" y="6026150"/>
            <a:ext cx="3544824" cy="800100"/>
          </a:xfrm>
          <a:prstGeom prst="rect">
            <a:avLst/>
          </a:prstGeom>
          <a:effectLst>
            <a:outerShdw sx="100000" sy="100000" kx="0" ky="0" algn="b" rotWithShape="0" blurRad="101600" dist="38100" dir="5400000">
              <a:srgbClr val="000000">
                <a:alpha val="64999"/>
              </a:srgbClr>
            </a:outerShdw>
          </a:effectLst>
        </p:spPr>
      </p:pic>
      <p:sp>
        <p:nvSpPr>
          <p:cNvPr id="178" name="Shape 178"/>
          <p:cNvSpPr/>
          <p:nvPr/>
        </p:nvSpPr>
        <p:spPr>
          <a:xfrm>
            <a:off x="5365343" y="2305050"/>
            <a:ext cx="2274114"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179" name="Shape 179"/>
          <p:cNvSpPr/>
          <p:nvPr/>
        </p:nvSpPr>
        <p:spPr>
          <a:xfrm>
            <a:off x="1153261" y="8058150"/>
            <a:ext cx="198607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180" name="Shape 180"/>
          <p:cNvSpPr/>
          <p:nvPr/>
        </p:nvSpPr>
        <p:spPr>
          <a:xfrm>
            <a:off x="8853423" y="8058150"/>
            <a:ext cx="3502153"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85" name="Shape 185"/>
          <p:cNvSpPr/>
          <p:nvPr/>
        </p:nvSpPr>
        <p:spPr>
          <a:xfrm>
            <a:off x="1153261" y="8058150"/>
            <a:ext cx="198607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186" name="Shape 186"/>
          <p:cNvSpPr/>
          <p:nvPr/>
        </p:nvSpPr>
        <p:spPr>
          <a:xfrm>
            <a:off x="8853423" y="8058150"/>
            <a:ext cx="3502153"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
        <p:nvSpPr>
          <p:cNvPr id="187" name="Shape 187"/>
          <p:cNvSpPr/>
          <p:nvPr/>
        </p:nvSpPr>
        <p:spPr>
          <a:xfrm>
            <a:off x="5264075" y="2305050"/>
            <a:ext cx="2476650"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Consistent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92" name="Shape 192"/>
          <p:cNvSpPr/>
          <p:nvPr/>
        </p:nvSpPr>
        <p:spPr>
          <a:xfrm>
            <a:off x="5365343" y="2305050"/>
            <a:ext cx="2274114"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193" name="Shape 193"/>
          <p:cNvSpPr/>
          <p:nvPr/>
        </p:nvSpPr>
        <p:spPr>
          <a:xfrm>
            <a:off x="8853423" y="8058150"/>
            <a:ext cx="3502153"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
        <p:nvSpPr>
          <p:cNvPr id="194" name="Shape 194"/>
          <p:cNvSpPr/>
          <p:nvPr/>
        </p:nvSpPr>
        <p:spPr>
          <a:xfrm>
            <a:off x="1093713" y="8058150"/>
            <a:ext cx="2105174"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Available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99" name="Shape 199"/>
          <p:cNvSpPr/>
          <p:nvPr/>
        </p:nvSpPr>
        <p:spPr>
          <a:xfrm>
            <a:off x="5365343" y="2305050"/>
            <a:ext cx="2274114"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200" name="Shape 200"/>
          <p:cNvSpPr/>
          <p:nvPr/>
        </p:nvSpPr>
        <p:spPr>
          <a:xfrm>
            <a:off x="1153261" y="8058150"/>
            <a:ext cx="198607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201" name="Shape 201"/>
          <p:cNvSpPr/>
          <p:nvPr/>
        </p:nvSpPr>
        <p:spPr>
          <a:xfrm>
            <a:off x="8671780" y="8058150"/>
            <a:ext cx="3865440"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Partition Tolerant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5" name="Triangle.png"/>
          <p:cNvPicPr>
            <a:picLocks noChangeAspect="1"/>
          </p:cNvPicPr>
          <p:nvPr/>
        </p:nvPicPr>
        <p:blipFill>
          <a:blip r:embed="rId3">
            <a:alphaModFix amt="26204"/>
            <a:extLst/>
          </a:blip>
          <a:stretch>
            <a:fillRect/>
          </a:stretch>
        </p:blipFill>
        <p:spPr>
          <a:xfrm>
            <a:off x="3177976" y="2744263"/>
            <a:ext cx="6648848" cy="5992274"/>
          </a:xfrm>
          <a:prstGeom prst="rect">
            <a:avLst/>
          </a:prstGeom>
          <a:ln w="12700">
            <a:miter lim="400000"/>
          </a:ln>
        </p:spPr>
      </p:pic>
      <p:sp>
        <p:nvSpPr>
          <p:cNvPr id="206" name="Shape 206"/>
          <p:cNvSpPr/>
          <p:nvPr/>
        </p:nvSpPr>
        <p:spPr>
          <a:xfrm>
            <a:off x="5365343" y="2305050"/>
            <a:ext cx="227411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207" name="Shape 207"/>
          <p:cNvSpPr/>
          <p:nvPr/>
        </p:nvSpPr>
        <p:spPr>
          <a:xfrm>
            <a:off x="1153261" y="8058150"/>
            <a:ext cx="198607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208" name="Shape 208"/>
          <p:cNvSpPr/>
          <p:nvPr/>
        </p:nvSpPr>
        <p:spPr>
          <a:xfrm>
            <a:off x="8853423" y="8058150"/>
            <a:ext cx="35021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
        <p:nvSpPr>
          <p:cNvPr id="209" name="Shape 209"/>
          <p:cNvSpPr/>
          <p:nvPr/>
        </p:nvSpPr>
        <p:spPr>
          <a:xfrm>
            <a:off x="253503" y="4292599"/>
            <a:ext cx="12497794" cy="11684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000">
                <a:latin typeface="Helvetica"/>
                <a:ea typeface="Helvetica"/>
                <a:cs typeface="Helvetica"/>
                <a:sym typeface="Helvetica"/>
              </a:defRPr>
            </a:lvl1pPr>
          </a:lstStyle>
          <a:p>
            <a:pPr>
              <a:defRPr>
                <a:effectLst/>
              </a:defRPr>
            </a:pPr>
            <a:r>
              <a:t>Partition Tolerance is a myth!</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787400" y="254000"/>
            <a:ext cx="11430000" cy="1583829"/>
          </a:xfrm>
          <a:prstGeom prst="rect">
            <a:avLst/>
          </a:prstGeom>
          <a:solidFill>
            <a:srgbClr val="11DBE3"/>
          </a:solidFill>
          <a:effectLst>
            <a:outerShdw sx="100000" sy="100000" kx="0" ky="0" algn="b" rotWithShape="0" blurRad="50800" dist="63500" dir="2464733">
              <a:srgbClr val="000000">
                <a:alpha val="50000"/>
              </a:srgbClr>
            </a:outerShdw>
          </a:effectLst>
        </p:spPr>
        <p:txBody>
          <a:bodyPr/>
          <a:lstStyle/>
          <a:p>
            <a:pPr>
              <a:defRPr i="1" sz="3100">
                <a:latin typeface="Helvetica"/>
                <a:ea typeface="Helvetica"/>
                <a:cs typeface="Helvetica"/>
                <a:sym typeface="Helvetica"/>
              </a:defRPr>
            </a:pPr>
            <a:r>
              <a:t>We can guarantee Consistency, but not Availability.</a:t>
            </a:r>
          </a:p>
          <a:p>
            <a:pPr>
              <a:defRPr i="1" sz="3100">
                <a:latin typeface="Helvetica"/>
                <a:ea typeface="Helvetica"/>
                <a:cs typeface="Helvetica"/>
                <a:sym typeface="Helvetica"/>
              </a:defRPr>
            </a:pPr>
            <a:r>
              <a:t>We may time out or fail to return anything</a:t>
            </a:r>
          </a:p>
        </p:txBody>
      </p:sp>
      <p:pic>
        <p:nvPicPr>
          <p:cNvPr id="214"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50800" dist="63500" dir="2464733">
              <a:srgbClr val="000000">
                <a:alpha val="50000"/>
              </a:srgbClr>
            </a:outerShdw>
          </a:effectLst>
        </p:spPr>
      </p:pic>
      <p:sp>
        <p:nvSpPr>
          <p:cNvPr id="215" name="Shape 215"/>
          <p:cNvSpPr/>
          <p:nvPr/>
        </p:nvSpPr>
        <p:spPr>
          <a:xfrm>
            <a:off x="5365343" y="2305050"/>
            <a:ext cx="2274114" cy="647701"/>
          </a:xfrm>
          <a:prstGeom prst="rect">
            <a:avLst/>
          </a:prstGeom>
          <a:gradFill>
            <a:gsLst>
              <a:gs pos="0">
                <a:srgbClr val="189B1A"/>
              </a:gs>
              <a:gs pos="100000">
                <a:schemeClr val="accent2">
                  <a:hueOff val="-1219372"/>
                  <a:satOff val="8141"/>
                  <a:lumOff val="-13536"/>
                </a:schemeClr>
              </a:gs>
            </a:gsLst>
            <a:lin ang="5400000"/>
          </a:grad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216" name="Shape 216"/>
          <p:cNvSpPr/>
          <p:nvPr/>
        </p:nvSpPr>
        <p:spPr>
          <a:xfrm>
            <a:off x="1153261" y="8058150"/>
            <a:ext cx="1986078" cy="647701"/>
          </a:xfrm>
          <a:prstGeom prst="rect">
            <a:avLst/>
          </a:prstGeom>
          <a:blipFill>
            <a:blip r:embed="rId4"/>
          </a:blip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217" name="Shape 217"/>
          <p:cNvSpPr/>
          <p:nvPr/>
        </p:nvSpPr>
        <p:spPr>
          <a:xfrm>
            <a:off x="8853423" y="8058150"/>
            <a:ext cx="3502153" cy="647701"/>
          </a:xfrm>
          <a:prstGeom prst="rect">
            <a:avLst/>
          </a:prstGeom>
          <a:gradFill>
            <a:gsLst>
              <a:gs pos="0">
                <a:srgbClr val="189B1A"/>
              </a:gs>
              <a:gs pos="100000">
                <a:schemeClr val="accent2">
                  <a:hueOff val="-1219372"/>
                  <a:satOff val="8141"/>
                  <a:lumOff val="-13536"/>
                </a:schemeClr>
              </a:gs>
            </a:gsLst>
            <a:lin ang="5400000"/>
          </a:grad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787400" y="254000"/>
            <a:ext cx="11430000" cy="1561803"/>
          </a:xfrm>
          <a:prstGeom prst="rect">
            <a:avLst/>
          </a:prstGeom>
          <a:solidFill>
            <a:srgbClr val="11DBE3"/>
          </a:solidFill>
          <a:effectLst>
            <a:outerShdw sx="100000" sy="100000" kx="0" ky="0" algn="b" rotWithShape="0" blurRad="50800" dist="63500" dir="2464733">
              <a:srgbClr val="000000">
                <a:alpha val="50000"/>
              </a:srgbClr>
            </a:outerShdw>
          </a:effectLst>
        </p:spPr>
        <p:txBody>
          <a:bodyPr/>
          <a:lstStyle/>
          <a:p>
            <a:pPr>
              <a:defRPr i="1" sz="3100">
                <a:latin typeface="Helvetica"/>
                <a:ea typeface="Helvetica"/>
                <a:cs typeface="Helvetica"/>
                <a:sym typeface="Helvetica"/>
              </a:defRPr>
            </a:pPr>
            <a:r>
              <a:t>We can guarantee Availability, but our data </a:t>
            </a:r>
            <a:br/>
            <a:r>
              <a:t>may not be Consistent with other nodes</a:t>
            </a:r>
          </a:p>
        </p:txBody>
      </p:sp>
      <p:pic>
        <p:nvPicPr>
          <p:cNvPr id="222"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50800" dist="63500" dir="2464733">
              <a:srgbClr val="000000">
                <a:alpha val="50000"/>
              </a:srgbClr>
            </a:outerShdw>
          </a:effectLst>
        </p:spPr>
      </p:pic>
      <p:sp>
        <p:nvSpPr>
          <p:cNvPr id="223" name="Shape 223"/>
          <p:cNvSpPr/>
          <p:nvPr/>
        </p:nvSpPr>
        <p:spPr>
          <a:xfrm>
            <a:off x="5365343" y="2305050"/>
            <a:ext cx="2274114" cy="647701"/>
          </a:xfrm>
          <a:prstGeom prst="rect">
            <a:avLst/>
          </a:prstGeom>
          <a:blipFill>
            <a:blip r:embed="rId4"/>
          </a:blip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224" name="Shape 224"/>
          <p:cNvSpPr/>
          <p:nvPr/>
        </p:nvSpPr>
        <p:spPr>
          <a:xfrm>
            <a:off x="1153261" y="8058150"/>
            <a:ext cx="1986078" cy="647701"/>
          </a:xfrm>
          <a:prstGeom prst="rect">
            <a:avLst/>
          </a:prstGeom>
          <a:gradFill>
            <a:gsLst>
              <a:gs pos="0">
                <a:srgbClr val="189B1A"/>
              </a:gs>
              <a:gs pos="100000">
                <a:schemeClr val="accent2">
                  <a:hueOff val="-1219372"/>
                  <a:satOff val="8141"/>
                  <a:lumOff val="-13536"/>
                </a:schemeClr>
              </a:gs>
            </a:gsLst>
            <a:lin ang="5400000"/>
          </a:grad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225" name="Shape 225"/>
          <p:cNvSpPr/>
          <p:nvPr/>
        </p:nvSpPr>
        <p:spPr>
          <a:xfrm>
            <a:off x="8853423" y="8058150"/>
            <a:ext cx="3502153" cy="647701"/>
          </a:xfrm>
          <a:prstGeom prst="rect">
            <a:avLst/>
          </a:prstGeom>
          <a:gradFill>
            <a:gsLst>
              <a:gs pos="0">
                <a:srgbClr val="189B1A"/>
              </a:gs>
              <a:gs pos="100000">
                <a:schemeClr val="accent2">
                  <a:hueOff val="-1219372"/>
                  <a:satOff val="8141"/>
                  <a:lumOff val="-13536"/>
                </a:schemeClr>
              </a:gs>
            </a:gsLst>
            <a:lin ang="5400000"/>
          </a:grad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787400" y="254000"/>
            <a:ext cx="11430000" cy="1400225"/>
          </a:xfrm>
          <a:prstGeom prst="rect">
            <a:avLst/>
          </a:prstGeom>
          <a:solidFill>
            <a:srgbClr val="11DBE3"/>
          </a:solidFill>
          <a:effectLst>
            <a:outerShdw sx="100000" sy="100000" kx="0" ky="0" algn="b" rotWithShape="0" blurRad="50800" dist="63500" dir="2464733">
              <a:srgbClr val="000000">
                <a:alpha val="50000"/>
              </a:srgbClr>
            </a:outerShdw>
          </a:effectLst>
        </p:spPr>
        <p:txBody>
          <a:bodyPr/>
          <a:lstStyle/>
          <a:p>
            <a:pPr>
              <a:defRPr i="1" sz="3100">
                <a:latin typeface="Helvetica"/>
                <a:ea typeface="Helvetica"/>
                <a:cs typeface="Helvetica"/>
                <a:sym typeface="Helvetica"/>
              </a:defRPr>
            </a:pPr>
            <a:r>
              <a:t>Our business needs will drive whether </a:t>
            </a:r>
          </a:p>
          <a:p>
            <a:pPr>
              <a:defRPr i="1" sz="3100">
                <a:latin typeface="Helvetica"/>
                <a:ea typeface="Helvetica"/>
                <a:cs typeface="Helvetica"/>
                <a:sym typeface="Helvetica"/>
              </a:defRPr>
            </a:pPr>
            <a:r>
              <a:t>we choose Consistency or Availability</a:t>
            </a:r>
          </a:p>
        </p:txBody>
      </p:sp>
      <p:pic>
        <p:nvPicPr>
          <p:cNvPr id="230" name="Triangle.png"/>
          <p:cNvPicPr>
            <a:picLocks noChangeAspect="1"/>
          </p:cNvPicPr>
          <p:nvPr/>
        </p:nvPicPr>
        <p:blipFill>
          <a:blip r:embed="rId2">
            <a:extLst/>
          </a:blip>
          <a:stretch>
            <a:fillRect/>
          </a:stretch>
        </p:blipFill>
        <p:spPr>
          <a:xfrm>
            <a:off x="3177976" y="2744263"/>
            <a:ext cx="6648848" cy="5992274"/>
          </a:xfrm>
          <a:prstGeom prst="rect">
            <a:avLst/>
          </a:prstGeom>
          <a:ln w="12700">
            <a:miter lim="400000"/>
          </a:ln>
          <a:effectLst>
            <a:outerShdw sx="100000" sy="100000" kx="0" ky="0" algn="b" rotWithShape="0" blurRad="50800" dist="63500" dir="2464733">
              <a:srgbClr val="000000">
                <a:alpha val="50000"/>
              </a:srgbClr>
            </a:outerShdw>
          </a:effectLst>
        </p:spPr>
      </p:pic>
      <p:pic>
        <p:nvPicPr>
          <p:cNvPr id="231" name=""/>
          <p:cNvPicPr>
            <a:picLocks noChangeAspect="0"/>
          </p:cNvPicPr>
          <p:nvPr/>
        </p:nvPicPr>
        <p:blipFill>
          <a:blip r:embed="rId3">
            <a:alphaModFix amt="71000"/>
            <a:extLst/>
          </a:blip>
          <a:stretch>
            <a:fillRect/>
          </a:stretch>
        </p:blipFill>
        <p:spPr>
          <a:xfrm>
            <a:off x="1102461" y="8007349"/>
            <a:ext cx="2087678" cy="749302"/>
          </a:xfrm>
          <a:prstGeom prst="rect">
            <a:avLst/>
          </a:prstGeom>
          <a:effectLst>
            <a:outerShdw sx="100000" sy="100000" kx="0" ky="0" algn="b" rotWithShape="0" blurRad="50800" dist="63500" dir="2464733">
              <a:srgbClr val="000000">
                <a:alpha val="50000"/>
              </a:srgbClr>
            </a:outerShdw>
          </a:effectLst>
        </p:spPr>
      </p:pic>
      <p:sp>
        <p:nvSpPr>
          <p:cNvPr id="232" name="Shape 232"/>
          <p:cNvSpPr/>
          <p:nvPr/>
        </p:nvSpPr>
        <p:spPr>
          <a:xfrm>
            <a:off x="8853423" y="8058150"/>
            <a:ext cx="3502153" cy="647701"/>
          </a:xfrm>
          <a:prstGeom prst="rect">
            <a:avLst/>
          </a:prstGeom>
          <a:gradFill>
            <a:gsLst>
              <a:gs pos="0">
                <a:srgbClr val="189B1A"/>
              </a:gs>
              <a:gs pos="100000">
                <a:schemeClr val="accent2">
                  <a:hueOff val="-1219372"/>
                  <a:satOff val="8141"/>
                  <a:lumOff val="-13536"/>
                </a:schemeClr>
              </a:gs>
            </a:gsLst>
            <a:lin ang="5400000"/>
          </a:grad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pic>
        <p:nvPicPr>
          <p:cNvPr id="233" name=""/>
          <p:cNvPicPr>
            <a:picLocks noChangeAspect="0"/>
          </p:cNvPicPr>
          <p:nvPr/>
        </p:nvPicPr>
        <p:blipFill>
          <a:blip r:embed="rId4">
            <a:alphaModFix amt="71000"/>
            <a:extLst/>
          </a:blip>
          <a:stretch>
            <a:fillRect/>
          </a:stretch>
        </p:blipFill>
        <p:spPr>
          <a:xfrm>
            <a:off x="5314543" y="2254249"/>
            <a:ext cx="2375714" cy="749302"/>
          </a:xfrm>
          <a:prstGeom prst="rect">
            <a:avLst/>
          </a:prstGeom>
          <a:effectLst>
            <a:outerShdw sx="100000" sy="100000" kx="0" ky="0" algn="b" rotWithShape="0" blurRad="50800" dist="63500" dir="2464733">
              <a:srgbClr val="000000">
                <a:alpha val="50000"/>
              </a:srgbClr>
            </a:outerShdw>
          </a:effectLst>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a:effectLst>
            <a:outerShdw sx="100000" sy="100000" kx="0" ky="0" algn="b" rotWithShape="0" blurRad="50800" dist="63500" dir="2464733">
              <a:srgbClr val="000000">
                <a:alpha val="50000"/>
              </a:srgbClr>
            </a:outerShdw>
          </a:effectLst>
        </p:spPr>
        <p:txBody>
          <a:bodyPr/>
          <a:lstStyle/>
          <a:p>
            <a:pPr/>
            <a:r>
              <a:t>Implementations</a:t>
            </a:r>
          </a:p>
        </p:txBody>
      </p:sp>
      <p:pic>
        <p:nvPicPr>
          <p:cNvPr id="236" name="Triangle.png"/>
          <p:cNvPicPr>
            <a:picLocks noChangeAspect="1"/>
          </p:cNvPicPr>
          <p:nvPr/>
        </p:nvPicPr>
        <p:blipFill>
          <a:blip r:embed="rId2">
            <a:extLst/>
          </a:blip>
          <a:stretch>
            <a:fillRect/>
          </a:stretch>
        </p:blipFill>
        <p:spPr>
          <a:xfrm>
            <a:off x="3177976" y="2744263"/>
            <a:ext cx="6648848" cy="5992274"/>
          </a:xfrm>
          <a:prstGeom prst="rect">
            <a:avLst/>
          </a:prstGeom>
          <a:ln w="12700">
            <a:miter lim="400000"/>
          </a:ln>
          <a:effectLst>
            <a:outerShdw sx="100000" sy="100000" kx="0" ky="0" algn="b" rotWithShape="0" blurRad="50800" dist="63500" dir="2464733">
              <a:srgbClr val="000000">
                <a:alpha val="50000"/>
              </a:srgbClr>
            </a:outerShdw>
          </a:effectLst>
        </p:spPr>
      </p:pic>
      <p:sp>
        <p:nvSpPr>
          <p:cNvPr id="237" name="Shape 237"/>
          <p:cNvSpPr/>
          <p:nvPr/>
        </p:nvSpPr>
        <p:spPr>
          <a:xfrm>
            <a:off x="5365343" y="2305050"/>
            <a:ext cx="2274114"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238" name="Shape 238"/>
          <p:cNvSpPr/>
          <p:nvPr/>
        </p:nvSpPr>
        <p:spPr>
          <a:xfrm>
            <a:off x="1153261" y="8058150"/>
            <a:ext cx="1986078"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239" name="Shape 239"/>
          <p:cNvSpPr/>
          <p:nvPr/>
        </p:nvSpPr>
        <p:spPr>
          <a:xfrm>
            <a:off x="8853423" y="8058150"/>
            <a:ext cx="3502153"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
        <p:nvSpPr>
          <p:cNvPr id="240" name="Shape 240"/>
          <p:cNvSpPr/>
          <p:nvPr/>
        </p:nvSpPr>
        <p:spPr>
          <a:xfrm>
            <a:off x="6153099" y="8058150"/>
            <a:ext cx="698602"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AP</a:t>
            </a:r>
          </a:p>
        </p:txBody>
      </p:sp>
      <p:sp>
        <p:nvSpPr>
          <p:cNvPr id="241" name="Shape 241"/>
          <p:cNvSpPr/>
          <p:nvPr/>
        </p:nvSpPr>
        <p:spPr>
          <a:xfrm>
            <a:off x="4830406" y="8743950"/>
            <a:ext cx="3343988" cy="495301"/>
          </a:xfrm>
          <a:prstGeom prst="rect">
            <a:avLst/>
          </a:prstGeom>
          <a:blipFill>
            <a:blip r:embed="rId3"/>
          </a:blip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mj-lt"/>
                <a:ea typeface="+mj-ea"/>
                <a:cs typeface="+mj-cs"/>
                <a:sym typeface="Helvetica Light"/>
              </a:defRPr>
            </a:lvl1pPr>
          </a:lstStyle>
          <a:p>
            <a:pPr>
              <a:defRPr>
                <a:effectLst/>
              </a:defRPr>
            </a:pPr>
            <a:r>
              <a:t>Cassandra, CouchDB</a:t>
            </a:r>
          </a:p>
        </p:txBody>
      </p:sp>
      <p:sp>
        <p:nvSpPr>
          <p:cNvPr id="242" name="Shape 242"/>
          <p:cNvSpPr/>
          <p:nvPr/>
        </p:nvSpPr>
        <p:spPr>
          <a:xfrm>
            <a:off x="8261426" y="4743450"/>
            <a:ext cx="723748"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CP</a:t>
            </a:r>
          </a:p>
        </p:txBody>
      </p:sp>
      <p:sp>
        <p:nvSpPr>
          <p:cNvPr id="243" name="Shape 243"/>
          <p:cNvSpPr/>
          <p:nvPr/>
        </p:nvSpPr>
        <p:spPr>
          <a:xfrm>
            <a:off x="9382239" y="3759200"/>
            <a:ext cx="2444522" cy="889001"/>
          </a:xfrm>
          <a:prstGeom prst="rect">
            <a:avLst/>
          </a:prstGeom>
          <a:blipFill>
            <a:blip r:embed="rId3"/>
          </a:blip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600">
                <a:effectLst/>
                <a:latin typeface="+mj-lt"/>
                <a:ea typeface="+mj-ea"/>
                <a:cs typeface="+mj-cs"/>
                <a:sym typeface="Helvetica Light"/>
              </a:defRPr>
            </a:pPr>
            <a:r>
              <a:t>MongoDB,</a:t>
            </a:r>
          </a:p>
          <a:p>
            <a:pPr>
              <a:defRPr sz="2600">
                <a:effectLst/>
                <a:latin typeface="+mj-lt"/>
                <a:ea typeface="+mj-ea"/>
                <a:cs typeface="+mj-cs"/>
                <a:sym typeface="Helvetica Light"/>
              </a:defRPr>
            </a:pPr>
            <a:r>
              <a:t>Big Table (GFS)</a:t>
            </a:r>
          </a:p>
        </p:txBody>
      </p:sp>
      <p:sp>
        <p:nvSpPr>
          <p:cNvPr id="244" name="Shape 244"/>
          <p:cNvSpPr/>
          <p:nvPr/>
        </p:nvSpPr>
        <p:spPr>
          <a:xfrm>
            <a:off x="3905224" y="4743450"/>
            <a:ext cx="749352" cy="647701"/>
          </a:xfrm>
          <a:prstGeom prst="rect">
            <a:avLst/>
          </a:prstGeom>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CA</a:t>
            </a:r>
          </a:p>
        </p:txBody>
      </p:sp>
      <p:sp>
        <p:nvSpPr>
          <p:cNvPr id="245" name="Shape 245"/>
          <p:cNvSpPr/>
          <p:nvPr/>
        </p:nvSpPr>
        <p:spPr>
          <a:xfrm>
            <a:off x="1384858" y="3759200"/>
            <a:ext cx="1802284" cy="889001"/>
          </a:xfrm>
          <a:prstGeom prst="rect">
            <a:avLst/>
          </a:prstGeom>
          <a:blipFill>
            <a:blip r:embed="rId3"/>
          </a:blipFill>
          <a:ln w="12700">
            <a:miter lim="400000"/>
          </a:ln>
          <a:effectLst>
            <a:outerShdw sx="100000" sy="100000" kx="0" ky="0" algn="b" rotWithShape="0" blurRad="50800" dist="63500" dir="2464733">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600">
                <a:effectLst/>
                <a:latin typeface="+mj-lt"/>
                <a:ea typeface="+mj-ea"/>
                <a:cs typeface="+mj-cs"/>
                <a:sym typeface="Helvetica Light"/>
              </a:defRPr>
            </a:pPr>
            <a:r>
              <a:t>RDBMS</a:t>
            </a:r>
          </a:p>
          <a:p>
            <a:pPr>
              <a:defRPr sz="2600">
                <a:effectLst/>
                <a:latin typeface="+mj-lt"/>
                <a:ea typeface="+mj-ea"/>
                <a:cs typeface="+mj-cs"/>
                <a:sym typeface="Helvetica Light"/>
              </a:defRPr>
            </a:pPr>
            <a:r>
              <a:t>SQL Server</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248" name="Shape 248"/>
          <p:cNvSpPr/>
          <p:nvPr>
            <p:ph type="title"/>
          </p:nvPr>
        </p:nvSpPr>
        <p:spPr>
          <a:prstGeom prst="rect">
            <a:avLst/>
          </a:prstGeom>
        </p:spPr>
        <p:txBody>
          <a:bodyPr/>
          <a:lstStyle/>
          <a:p>
            <a:pPr defTabSz="560831">
              <a:defRPr sz="7679"/>
            </a:pPr>
            <a:r>
              <a:t>A contrived example for </a:t>
            </a:r>
            <a:r>
              <a:rPr b="1">
                <a:latin typeface="Helvetica"/>
                <a:ea typeface="Helvetica"/>
                <a:cs typeface="Helvetica"/>
                <a:sym typeface="Helvetica"/>
              </a:rPr>
              <a:t>Consistency</a:t>
            </a:r>
          </a:p>
        </p:txBody>
      </p:sp>
      <p:pic>
        <p:nvPicPr>
          <p:cNvPr id="249"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250" name="Shape 250"/>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251" name="Shape 251"/>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a:effectLst>
            <a:outerShdw sx="100000" sy="100000" kx="0" ky="0" algn="b" rotWithShape="0" blurRad="101600" dist="38100" dir="5400000">
              <a:srgbClr val="000000">
                <a:alpha val="50000"/>
              </a:srgbClr>
            </a:outerShdw>
          </a:effectLst>
        </p:spPr>
        <p:txBody>
          <a:bodyPr/>
          <a:lstStyle/>
          <a:p>
            <a:pPr/>
            <a:r>
              <a:t>What we’ll cover</a:t>
            </a:r>
          </a:p>
        </p:txBody>
      </p:sp>
      <p:sp>
        <p:nvSpPr>
          <p:cNvPr id="133" name="Shape 133"/>
          <p:cNvSpPr/>
          <p:nvPr>
            <p:ph type="body" idx="1"/>
          </p:nvPr>
        </p:nvSpPr>
        <p:spPr>
          <a:prstGeom prst="rect">
            <a:avLst/>
          </a:prstGeom>
          <a:effectLst>
            <a:outerShdw sx="100000" sy="100000" kx="0" ky="0" algn="b" rotWithShape="0" blurRad="101600" dist="38100" dir="5400000">
              <a:srgbClr val="000000">
                <a:alpha val="50000"/>
              </a:srgbClr>
            </a:outerShdw>
          </a:effectLst>
        </p:spPr>
        <p:txBody>
          <a:bodyPr/>
          <a:lstStyle/>
          <a:p>
            <a:pPr>
              <a:buBlip>
                <a:blip r:embed="rId2"/>
              </a:buBlip>
            </a:pPr>
            <a:r>
              <a:t>Docker Fundamentals</a:t>
            </a:r>
          </a:p>
          <a:p>
            <a:pPr>
              <a:buBlip>
                <a:blip r:embed="rId2"/>
              </a:buBlip>
            </a:pPr>
            <a:r>
              <a:t>CAP Theorem </a:t>
            </a:r>
          </a:p>
          <a:p>
            <a:pPr>
              <a:buBlip>
                <a:blip r:embed="rId2"/>
              </a:buBlip>
            </a:pPr>
            <a:r>
              <a:t>Cassandra Fundamentals</a:t>
            </a:r>
          </a:p>
          <a:p>
            <a:pPr>
              <a:buBlip>
                <a:blip r:embed="rId2"/>
              </a:buBlip>
            </a:pPr>
            <a:r>
              <a:t>Demo of Cassandra deployed with Docker</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256" name="Shape 256"/>
          <p:cNvSpPr/>
          <p:nvPr>
            <p:ph type="title"/>
          </p:nvPr>
        </p:nvSpPr>
        <p:spPr>
          <a:prstGeom prst="rect">
            <a:avLst/>
          </a:prstGeom>
        </p:spPr>
        <p:txBody>
          <a:bodyPr/>
          <a:lstStyle>
            <a:lvl1pPr defTabSz="578358">
              <a:defRPr sz="7919"/>
            </a:lvl1pPr>
          </a:lstStyle>
          <a:p>
            <a:pPr/>
            <a:r>
              <a:t>User writes S1 to Node B</a:t>
            </a:r>
          </a:p>
        </p:txBody>
      </p:sp>
      <p:pic>
        <p:nvPicPr>
          <p:cNvPr id="257"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258" name="Shape 258"/>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259" name="Shape 259"/>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260" name="Shape 260"/>
          <p:cNvSpPr/>
          <p:nvPr/>
        </p:nvSpPr>
        <p:spPr>
          <a:xfrm flipV="1">
            <a:off x="6972299" y="4932830"/>
            <a:ext cx="1270001" cy="127000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61" name="Shape 261"/>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262" name="Shape 262"/>
          <p:cNvSpPr/>
          <p:nvPr/>
        </p:nvSpPr>
        <p:spPr>
          <a:xfrm>
            <a:off x="96454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263" name="Shape 263"/>
          <p:cNvSpPr/>
          <p:nvPr/>
        </p:nvSpPr>
        <p:spPr>
          <a:xfrm>
            <a:off x="7651539" y="56197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268" name="Shape 268"/>
          <p:cNvSpPr/>
          <p:nvPr>
            <p:ph type="title"/>
          </p:nvPr>
        </p:nvSpPr>
        <p:spPr>
          <a:prstGeom prst="rect">
            <a:avLst/>
          </a:prstGeom>
        </p:spPr>
        <p:txBody>
          <a:bodyPr/>
          <a:lstStyle/>
          <a:p>
            <a:pPr defTabSz="496570">
              <a:defRPr sz="6800"/>
            </a:pPr>
            <a:r>
              <a:t>User queries Node A</a:t>
            </a:r>
            <a:br/>
            <a:r>
              <a:t>Nodes B &amp; A have not sync’d</a:t>
            </a:r>
          </a:p>
        </p:txBody>
      </p:sp>
      <p:pic>
        <p:nvPicPr>
          <p:cNvPr id="269"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270" name="Shape 270"/>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271" name="Shape 271"/>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272" name="Shape 272"/>
          <p:cNvSpPr/>
          <p:nvPr/>
        </p:nvSpPr>
        <p:spPr>
          <a:xfrm flipV="1">
            <a:off x="6972299" y="4932830"/>
            <a:ext cx="1270001" cy="1270001"/>
          </a:xfrm>
          <a:prstGeom prst="line">
            <a:avLst/>
          </a:prstGeom>
          <a:ln w="50800">
            <a:solidFill>
              <a:srgbClr val="FFFFFF">
                <a:alpha val="50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73" name="Shape 273"/>
          <p:cNvSpPr/>
          <p:nvPr/>
        </p:nvSpPr>
        <p:spPr>
          <a:xfrm>
            <a:off x="4724399" y="4946300"/>
            <a:ext cx="1270001" cy="127000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74" name="Shape 274"/>
          <p:cNvSpPr/>
          <p:nvPr/>
        </p:nvSpPr>
        <p:spPr>
          <a:xfrm>
            <a:off x="96454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275" name="Shape 275"/>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276" name="Shape 276"/>
          <p:cNvSpPr/>
          <p:nvPr/>
        </p:nvSpPr>
        <p:spPr>
          <a:xfrm>
            <a:off x="7651539" y="56197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50000"/>
                  </a:srgbClr>
                </a:solidFill>
                <a:latin typeface="Helvetica"/>
                <a:ea typeface="Helvetica"/>
                <a:cs typeface="Helvetica"/>
                <a:sym typeface="Helvetica"/>
              </a:defRPr>
            </a:lvl1pPr>
          </a:lstStyle>
          <a:p>
            <a:pPr>
              <a:defRPr>
                <a:effectLst/>
              </a:defRPr>
            </a:pPr>
            <a:r>
              <a:t>S1</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281" name="Shape 281"/>
          <p:cNvSpPr/>
          <p:nvPr>
            <p:ph type="title"/>
          </p:nvPr>
        </p:nvSpPr>
        <p:spPr>
          <a:prstGeom prst="rect">
            <a:avLst/>
          </a:prstGeom>
        </p:spPr>
        <p:txBody>
          <a:bodyPr/>
          <a:lstStyle/>
          <a:p>
            <a:pPr defTabSz="560831">
              <a:defRPr sz="7679"/>
            </a:pPr>
            <a:r>
              <a:t>Query is blocked </a:t>
            </a:r>
          </a:p>
          <a:p>
            <a:pPr defTabSz="560831">
              <a:defRPr sz="7679"/>
            </a:pPr>
            <a:r>
              <a:t>until B syncs with A</a:t>
            </a:r>
          </a:p>
        </p:txBody>
      </p:sp>
      <p:pic>
        <p:nvPicPr>
          <p:cNvPr id="282"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283" name="Shape 283"/>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284" name="Shape 284"/>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285" name="Shape 285"/>
          <p:cNvSpPr/>
          <p:nvPr/>
        </p:nvSpPr>
        <p:spPr>
          <a:xfrm flipV="1">
            <a:off x="6972299" y="4932830"/>
            <a:ext cx="1270001" cy="1270001"/>
          </a:xfrm>
          <a:prstGeom prst="line">
            <a:avLst/>
          </a:prstGeom>
          <a:ln w="50800">
            <a:solidFill>
              <a:srgbClr val="FFFFFF">
                <a:alpha val="25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86" name="Shape 286"/>
          <p:cNvSpPr/>
          <p:nvPr/>
        </p:nvSpPr>
        <p:spPr>
          <a:xfrm>
            <a:off x="4724399" y="4946300"/>
            <a:ext cx="1270001" cy="1270001"/>
          </a:xfrm>
          <a:prstGeom prst="line">
            <a:avLst/>
          </a:prstGeom>
          <a:ln w="50800">
            <a:solidFill>
              <a:srgbClr val="FF26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87" name="Shape 287"/>
          <p:cNvSpPr/>
          <p:nvPr/>
        </p:nvSpPr>
        <p:spPr>
          <a:xfrm flipH="1">
            <a:off x="4978400" y="4250780"/>
            <a:ext cx="2908301" cy="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288" name="Shape 288"/>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289" name="Shape 289"/>
          <p:cNvSpPr/>
          <p:nvPr/>
        </p:nvSpPr>
        <p:spPr>
          <a:xfrm>
            <a:off x="96454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290" name="Shape 290"/>
          <p:cNvSpPr/>
          <p:nvPr/>
        </p:nvSpPr>
        <p:spPr>
          <a:xfrm>
            <a:off x="7651539" y="56197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50000"/>
                  </a:srgbClr>
                </a:solidFill>
                <a:latin typeface="Helvetica"/>
                <a:ea typeface="Helvetica"/>
                <a:cs typeface="Helvetica"/>
                <a:sym typeface="Helvetica"/>
              </a:defRPr>
            </a:lvl1pPr>
          </a:lstStyle>
          <a:p>
            <a:pPr>
              <a:defRPr>
                <a:effectLst/>
              </a:defRPr>
            </a:pPr>
            <a:r>
              <a:t>S1</a:t>
            </a:r>
          </a:p>
        </p:txBody>
      </p:sp>
      <p:sp>
        <p:nvSpPr>
          <p:cNvPr id="291" name="Shape 291"/>
          <p:cNvSpPr/>
          <p:nvPr/>
        </p:nvSpPr>
        <p:spPr>
          <a:xfrm>
            <a:off x="6305612" y="5556250"/>
            <a:ext cx="393576"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296" name="Shape 296"/>
          <p:cNvSpPr/>
          <p:nvPr>
            <p:ph type="title"/>
          </p:nvPr>
        </p:nvSpPr>
        <p:spPr>
          <a:prstGeom prst="rect">
            <a:avLst/>
          </a:prstGeom>
        </p:spPr>
        <p:txBody>
          <a:bodyPr/>
          <a:lstStyle/>
          <a:p>
            <a:pPr defTabSz="373887">
              <a:defRPr sz="5119"/>
            </a:pPr>
            <a:r>
              <a:t>Once B syncs with A,</a:t>
            </a:r>
          </a:p>
          <a:p>
            <a:pPr defTabSz="373887">
              <a:defRPr sz="5119"/>
            </a:pPr>
            <a:r>
              <a:t>the query on A is unblocked </a:t>
            </a:r>
          </a:p>
          <a:p>
            <a:pPr defTabSz="373887">
              <a:defRPr sz="5119"/>
            </a:pPr>
            <a:r>
              <a:t>and returns  S1 as expected</a:t>
            </a:r>
          </a:p>
        </p:txBody>
      </p:sp>
      <p:pic>
        <p:nvPicPr>
          <p:cNvPr id="297"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298" name="Shape 298"/>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299" name="Shape 299"/>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300" name="Shape 300"/>
          <p:cNvSpPr/>
          <p:nvPr/>
        </p:nvSpPr>
        <p:spPr>
          <a:xfrm flipV="1">
            <a:off x="6972299" y="4932830"/>
            <a:ext cx="1270001" cy="1270001"/>
          </a:xfrm>
          <a:prstGeom prst="line">
            <a:avLst/>
          </a:prstGeom>
          <a:ln w="50800">
            <a:solidFill>
              <a:srgbClr val="FFFFFF">
                <a:alpha val="25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01" name="Shape 301"/>
          <p:cNvSpPr/>
          <p:nvPr/>
        </p:nvSpPr>
        <p:spPr>
          <a:xfrm>
            <a:off x="4724399" y="4946300"/>
            <a:ext cx="1270001" cy="1270001"/>
          </a:xfrm>
          <a:prstGeom prst="line">
            <a:avLst/>
          </a:prstGeom>
          <a:ln w="50800">
            <a:solidFill>
              <a:srgbClr val="00F9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02" name="Shape 302"/>
          <p:cNvSpPr/>
          <p:nvPr/>
        </p:nvSpPr>
        <p:spPr>
          <a:xfrm flipH="1">
            <a:off x="4978400" y="4250780"/>
            <a:ext cx="2908301" cy="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03" name="Shape 303"/>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04" name="Shape 304"/>
          <p:cNvSpPr/>
          <p:nvPr/>
        </p:nvSpPr>
        <p:spPr>
          <a:xfrm>
            <a:off x="96454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05" name="Shape 305"/>
          <p:cNvSpPr/>
          <p:nvPr/>
        </p:nvSpPr>
        <p:spPr>
          <a:xfrm>
            <a:off x="6159289" y="34734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06" name="Shape 306"/>
          <p:cNvSpPr/>
          <p:nvPr/>
        </p:nvSpPr>
        <p:spPr>
          <a:xfrm>
            <a:off x="7651539" y="56197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50000"/>
                  </a:srgbClr>
                </a:solidFill>
                <a:latin typeface="Helvetica"/>
                <a:ea typeface="Helvetica"/>
                <a:cs typeface="Helvetica"/>
                <a:sym typeface="Helvetica"/>
              </a:defRPr>
            </a:lvl1pPr>
          </a:lstStyle>
          <a:p>
            <a:pPr>
              <a:defRPr>
                <a:effectLst/>
              </a:defRPr>
            </a:pPr>
            <a:r>
              <a:t>S1</a:t>
            </a:r>
          </a:p>
        </p:txBody>
      </p:sp>
      <p:sp>
        <p:nvSpPr>
          <p:cNvPr id="307" name="Shape 307"/>
          <p:cNvSpPr/>
          <p:nvPr/>
        </p:nvSpPr>
        <p:spPr>
          <a:xfrm>
            <a:off x="4514639" y="56197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08" name="Shape 308"/>
          <p:cNvSpPr/>
          <p:nvPr/>
        </p:nvSpPr>
        <p:spPr>
          <a:xfrm>
            <a:off x="6216873" y="5556250"/>
            <a:ext cx="571054"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a:t>
            </a:r>
          </a:p>
        </p:txBody>
      </p:sp>
      <p:sp>
        <p:nvSpPr>
          <p:cNvPr id="309" name="Shape 309"/>
          <p:cNvSpPr/>
          <p:nvPr/>
        </p:nvSpPr>
        <p:spPr>
          <a:xfrm>
            <a:off x="882650" y="8557893"/>
            <a:ext cx="11099800" cy="11308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4000">
                <a:latin typeface="+mj-lt"/>
                <a:ea typeface="+mj-ea"/>
                <a:cs typeface="+mj-cs"/>
                <a:sym typeface="Helvetica Light"/>
              </a:defRPr>
            </a:lvl1pPr>
          </a:lstStyle>
          <a:p>
            <a:pPr>
              <a:defRPr>
                <a:effectLst/>
              </a:defRPr>
            </a:pPr>
            <a:r>
              <a:t>* The query could potentially time out </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314" name="Shape 314"/>
          <p:cNvSpPr/>
          <p:nvPr>
            <p:ph type="title"/>
          </p:nvPr>
        </p:nvSpPr>
        <p:spPr>
          <a:prstGeom prst="rect">
            <a:avLst/>
          </a:prstGeom>
        </p:spPr>
        <p:txBody>
          <a:bodyPr/>
          <a:lstStyle/>
          <a:p>
            <a:pPr defTabSz="560831">
              <a:defRPr sz="7679"/>
            </a:pPr>
            <a:r>
              <a:t>A contrived example for </a:t>
            </a:r>
            <a:r>
              <a:rPr b="1">
                <a:latin typeface="Helvetica"/>
                <a:ea typeface="Helvetica"/>
                <a:cs typeface="Helvetica"/>
                <a:sym typeface="Helvetica"/>
              </a:rPr>
              <a:t>Availability</a:t>
            </a:r>
          </a:p>
        </p:txBody>
      </p:sp>
      <p:pic>
        <p:nvPicPr>
          <p:cNvPr id="315"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316" name="Shape 316"/>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317" name="Shape 317"/>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322" name="Shape 322"/>
          <p:cNvSpPr/>
          <p:nvPr>
            <p:ph type="title"/>
          </p:nvPr>
        </p:nvSpPr>
        <p:spPr>
          <a:prstGeom prst="rect">
            <a:avLst/>
          </a:prstGeom>
        </p:spPr>
        <p:txBody>
          <a:bodyPr/>
          <a:lstStyle>
            <a:lvl1pPr defTabSz="578358">
              <a:defRPr sz="7919"/>
            </a:lvl1pPr>
          </a:lstStyle>
          <a:p>
            <a:pPr/>
            <a:r>
              <a:t>User writes S1 to Node B</a:t>
            </a:r>
          </a:p>
        </p:txBody>
      </p:sp>
      <p:pic>
        <p:nvPicPr>
          <p:cNvPr id="323"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324" name="Shape 324"/>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325" name="Shape 325"/>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326" name="Shape 326"/>
          <p:cNvSpPr/>
          <p:nvPr/>
        </p:nvSpPr>
        <p:spPr>
          <a:xfrm flipV="1">
            <a:off x="6972299" y="4932830"/>
            <a:ext cx="1270001" cy="127000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27" name="Shape 327"/>
          <p:cNvSpPr/>
          <p:nvPr/>
        </p:nvSpPr>
        <p:spPr>
          <a:xfrm>
            <a:off x="76642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28" name="Shape 328"/>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329" name="Shape 329"/>
          <p:cNvSpPr/>
          <p:nvPr/>
        </p:nvSpPr>
        <p:spPr>
          <a:xfrm>
            <a:off x="96454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334" name="Shape 334"/>
          <p:cNvSpPr/>
          <p:nvPr>
            <p:ph type="title"/>
          </p:nvPr>
        </p:nvSpPr>
        <p:spPr>
          <a:prstGeom prst="rect">
            <a:avLst/>
          </a:prstGeom>
        </p:spPr>
        <p:txBody>
          <a:bodyPr/>
          <a:lstStyle>
            <a:lvl1pPr>
              <a:defRPr sz="7000"/>
            </a:lvl1pPr>
          </a:lstStyle>
          <a:p>
            <a:pPr/>
            <a:r>
              <a:t>User queries Node A for S1</a:t>
            </a:r>
          </a:p>
        </p:txBody>
      </p:sp>
      <p:pic>
        <p:nvPicPr>
          <p:cNvPr id="335"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336" name="Shape 336"/>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337" name="Shape 337"/>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338" name="Shape 338"/>
          <p:cNvSpPr/>
          <p:nvPr/>
        </p:nvSpPr>
        <p:spPr>
          <a:xfrm flipV="1">
            <a:off x="6972299" y="4932830"/>
            <a:ext cx="1270001" cy="1270001"/>
          </a:xfrm>
          <a:prstGeom prst="line">
            <a:avLst/>
          </a:prstGeom>
          <a:ln w="50800">
            <a:solidFill>
              <a:srgbClr val="FFFFFF">
                <a:alpha val="50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39" name="Shape 339"/>
          <p:cNvSpPr/>
          <p:nvPr/>
        </p:nvSpPr>
        <p:spPr>
          <a:xfrm>
            <a:off x="4724399" y="4946300"/>
            <a:ext cx="1270001" cy="1270001"/>
          </a:xfrm>
          <a:prstGeom prst="line">
            <a:avLst/>
          </a:prstGeom>
          <a:ln w="50800">
            <a:solidFill>
              <a:srgbClr val="FFFFFF"/>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40" name="Shape 340"/>
          <p:cNvSpPr/>
          <p:nvPr/>
        </p:nvSpPr>
        <p:spPr>
          <a:xfrm>
            <a:off x="76642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50000"/>
                  </a:srgbClr>
                </a:solidFill>
                <a:latin typeface="Helvetica"/>
                <a:ea typeface="Helvetica"/>
                <a:cs typeface="Helvetica"/>
                <a:sym typeface="Helvetica"/>
              </a:defRPr>
            </a:lvl1pPr>
          </a:lstStyle>
          <a:p>
            <a:pPr>
              <a:defRPr>
                <a:effectLst/>
              </a:defRPr>
            </a:pPr>
            <a:r>
              <a:t>S1</a:t>
            </a:r>
          </a:p>
        </p:txBody>
      </p:sp>
      <p:sp>
        <p:nvSpPr>
          <p:cNvPr id="341" name="Shape 341"/>
          <p:cNvSpPr/>
          <p:nvPr/>
        </p:nvSpPr>
        <p:spPr>
          <a:xfrm>
            <a:off x="9658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42" name="Shape 342"/>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sp>
        <p:nvSpPr>
          <p:cNvPr id="347" name="Shape 347"/>
          <p:cNvSpPr/>
          <p:nvPr>
            <p:ph type="title"/>
          </p:nvPr>
        </p:nvSpPr>
        <p:spPr>
          <a:prstGeom prst="rect">
            <a:avLst/>
          </a:prstGeom>
        </p:spPr>
        <p:txBody>
          <a:bodyPr/>
          <a:lstStyle>
            <a:lvl1pPr defTabSz="490727">
              <a:defRPr sz="6719"/>
            </a:lvl1pPr>
          </a:lstStyle>
          <a:p>
            <a:pPr/>
            <a:r>
              <a:t>Query returns current state of A, but is not consistent with B</a:t>
            </a:r>
          </a:p>
        </p:txBody>
      </p:sp>
      <p:pic>
        <p:nvPicPr>
          <p:cNvPr id="348" name="CAP_Walkthrough1.png"/>
          <p:cNvPicPr>
            <a:picLocks noChangeAspect="1"/>
          </p:cNvPicPr>
          <p:nvPr/>
        </p:nvPicPr>
        <p:blipFill>
          <a:blip r:embed="rId3">
            <a:extLst/>
          </a:blip>
          <a:stretch>
            <a:fillRect/>
          </a:stretch>
        </p:blipFill>
        <p:spPr>
          <a:xfrm>
            <a:off x="2702433" y="3213100"/>
            <a:ext cx="7599934" cy="4718442"/>
          </a:xfrm>
          <a:prstGeom prst="rect">
            <a:avLst/>
          </a:prstGeom>
          <a:ln w="12700">
            <a:miter lim="400000"/>
          </a:ln>
        </p:spPr>
      </p:pic>
      <p:sp>
        <p:nvSpPr>
          <p:cNvPr id="349" name="Shape 349"/>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350" name="Shape 350"/>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351" name="Shape 351"/>
          <p:cNvSpPr/>
          <p:nvPr/>
        </p:nvSpPr>
        <p:spPr>
          <a:xfrm flipV="1">
            <a:off x="6972299" y="4932830"/>
            <a:ext cx="1270001" cy="1270001"/>
          </a:xfrm>
          <a:prstGeom prst="line">
            <a:avLst/>
          </a:prstGeom>
          <a:ln w="50800">
            <a:solidFill>
              <a:srgbClr val="FFFFFF">
                <a:alpha val="25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52" name="Shape 352"/>
          <p:cNvSpPr/>
          <p:nvPr/>
        </p:nvSpPr>
        <p:spPr>
          <a:xfrm>
            <a:off x="4724399" y="4946300"/>
            <a:ext cx="1270001" cy="1270001"/>
          </a:xfrm>
          <a:prstGeom prst="line">
            <a:avLst/>
          </a:prstGeom>
          <a:ln w="50800">
            <a:solidFill>
              <a:srgbClr val="00F9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53" name="Shape 353"/>
          <p:cNvSpPr/>
          <p:nvPr/>
        </p:nvSpPr>
        <p:spPr>
          <a:xfrm flipH="1">
            <a:off x="4978400" y="4250780"/>
            <a:ext cx="2908301" cy="1"/>
          </a:xfrm>
          <a:prstGeom prst="line">
            <a:avLst/>
          </a:prstGeom>
          <a:ln w="50800">
            <a:solidFill>
              <a:srgbClr val="FF26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54" name="Shape 354"/>
          <p:cNvSpPr/>
          <p:nvPr/>
        </p:nvSpPr>
        <p:spPr>
          <a:xfrm>
            <a:off x="76642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25000"/>
                  </a:srgbClr>
                </a:solidFill>
                <a:latin typeface="Helvetica"/>
                <a:ea typeface="Helvetica"/>
                <a:cs typeface="Helvetica"/>
                <a:sym typeface="Helvetica"/>
              </a:defRPr>
            </a:lvl1pPr>
          </a:lstStyle>
          <a:p>
            <a:pPr>
              <a:defRPr>
                <a:effectLst/>
              </a:defRPr>
            </a:pPr>
            <a:r>
              <a:t>S1</a:t>
            </a:r>
          </a:p>
        </p:txBody>
      </p:sp>
      <p:sp>
        <p:nvSpPr>
          <p:cNvPr id="355" name="Shape 355"/>
          <p:cNvSpPr/>
          <p:nvPr/>
        </p:nvSpPr>
        <p:spPr>
          <a:xfrm>
            <a:off x="6165639" y="3524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56" name="Shape 356"/>
          <p:cNvSpPr/>
          <p:nvPr/>
        </p:nvSpPr>
        <p:spPr>
          <a:xfrm>
            <a:off x="44130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357" name="Shape 357"/>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S0</a:t>
            </a:r>
          </a:p>
        </p:txBody>
      </p:sp>
      <p:sp>
        <p:nvSpPr>
          <p:cNvPr id="358" name="Shape 358"/>
          <p:cNvSpPr/>
          <p:nvPr/>
        </p:nvSpPr>
        <p:spPr>
          <a:xfrm>
            <a:off x="9658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59" name="Shape 359"/>
          <p:cNvSpPr/>
          <p:nvPr/>
        </p:nvSpPr>
        <p:spPr>
          <a:xfrm>
            <a:off x="6305612" y="5556250"/>
            <a:ext cx="393576"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title"/>
          </p:nvPr>
        </p:nvSpPr>
        <p:spPr>
          <a:prstGeom prst="rect">
            <a:avLst/>
          </a:prstGeom>
        </p:spPr>
        <p:txBody>
          <a:bodyPr/>
          <a:lstStyle/>
          <a:p>
            <a:pPr defTabSz="286258">
              <a:defRPr sz="3920"/>
            </a:pPr>
            <a:r>
              <a:t>A later query of A yields S1 previously written to B.</a:t>
            </a:r>
            <a:br/>
            <a:br/>
            <a:r>
              <a:t>Eventual consistency has been achieved.</a:t>
            </a:r>
          </a:p>
        </p:txBody>
      </p:sp>
      <p:sp>
        <p:nvSpPr>
          <p:cNvPr id="364" name="Shape 364"/>
          <p:cNvSpPr/>
          <p:nvPr>
            <p:ph type="body" idx="1"/>
          </p:nvPr>
        </p:nvSpPr>
        <p:spPr>
          <a:prstGeom prst="rect">
            <a:avLst/>
          </a:prstGeom>
        </p:spPr>
        <p:txBody>
          <a:bodyPr/>
          <a:lstStyle/>
          <a:p>
            <a:pPr>
              <a:buBlip>
                <a:blip r:embed="rId3"/>
              </a:buBlip>
            </a:pPr>
            <a:r>
              <a:t>Idempotence</a:t>
            </a:r>
          </a:p>
          <a:p>
            <a:pPr>
              <a:buBlip>
                <a:blip r:embed="rId3"/>
              </a:buBlip>
            </a:pPr>
            <a:r>
              <a:rPr u="sng">
                <a:hlinkClick r:id="rId4" invalidUrl="" action="" tgtFrame="" tooltip="" history="1" highlightClick="0" endSnd="0"/>
              </a:rPr>
              <a:t>Event Sourcing</a:t>
            </a:r>
          </a:p>
          <a:p>
            <a:pPr>
              <a:buBlip>
                <a:blip r:embed="rId3"/>
              </a:buBlip>
            </a:pPr>
            <a:r>
              <a:t>Local Caching</a:t>
            </a:r>
          </a:p>
          <a:p>
            <a:pPr>
              <a:buBlip>
                <a:blip r:embed="rId3"/>
              </a:buBlip>
            </a:pPr>
            <a:r>
              <a:t>Queueing</a:t>
            </a:r>
          </a:p>
        </p:txBody>
      </p:sp>
      <p:sp>
        <p:nvSpPr>
          <p:cNvPr id="365" name="Shape 365"/>
          <p:cNvSpPr/>
          <p:nvPr/>
        </p:nvSpPr>
        <p:spPr>
          <a:xfrm>
            <a:off x="749227" y="2618595"/>
            <a:ext cx="11506346" cy="5907452"/>
          </a:xfrm>
          <a:prstGeom prst="roundRect">
            <a:avLst>
              <a:gd name="adj" fmla="val 15000"/>
            </a:avLst>
          </a:prstGeom>
          <a:solidFill>
            <a:srgbClr val="00A6AC"/>
          </a:solidFill>
          <a:ln w="12700">
            <a:miter lim="400000"/>
          </a:ln>
        </p:spPr>
        <p:txBody>
          <a:bodyPr lIns="50800" tIns="50800" rIns="50800" bIns="50800" anchor="ctr"/>
          <a:lstStyle/>
          <a:p>
            <a:pPr>
              <a:defRPr sz="2600">
                <a:effectLst/>
                <a:latin typeface="+mj-lt"/>
                <a:ea typeface="+mj-ea"/>
                <a:cs typeface="+mj-cs"/>
                <a:sym typeface="Helvetica Light"/>
              </a:defRPr>
            </a:pPr>
          </a:p>
        </p:txBody>
      </p:sp>
      <p:pic>
        <p:nvPicPr>
          <p:cNvPr id="366" name="CAP_Walkthrough1.png"/>
          <p:cNvPicPr>
            <a:picLocks noChangeAspect="1"/>
          </p:cNvPicPr>
          <p:nvPr/>
        </p:nvPicPr>
        <p:blipFill>
          <a:blip r:embed="rId5">
            <a:extLst/>
          </a:blip>
          <a:stretch>
            <a:fillRect/>
          </a:stretch>
        </p:blipFill>
        <p:spPr>
          <a:xfrm>
            <a:off x="2702433" y="3213100"/>
            <a:ext cx="7599934" cy="4718442"/>
          </a:xfrm>
          <a:prstGeom prst="rect">
            <a:avLst/>
          </a:prstGeom>
          <a:ln w="12700">
            <a:miter lim="400000"/>
          </a:ln>
        </p:spPr>
      </p:pic>
      <p:sp>
        <p:nvSpPr>
          <p:cNvPr id="367" name="Shape 367"/>
          <p:cNvSpPr/>
          <p:nvPr/>
        </p:nvSpPr>
        <p:spPr>
          <a:xfrm>
            <a:off x="37274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A</a:t>
            </a:r>
          </a:p>
        </p:txBody>
      </p:sp>
      <p:sp>
        <p:nvSpPr>
          <p:cNvPr id="368" name="Shape 368"/>
          <p:cNvSpPr/>
          <p:nvPr/>
        </p:nvSpPr>
        <p:spPr>
          <a:xfrm>
            <a:off x="8693162" y="39052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000000"/>
                </a:solidFill>
                <a:latin typeface="Helvetica"/>
                <a:ea typeface="Helvetica"/>
                <a:cs typeface="Helvetica"/>
                <a:sym typeface="Helvetica"/>
              </a:defRPr>
            </a:lvl1pPr>
          </a:lstStyle>
          <a:p>
            <a:pPr>
              <a:defRPr>
                <a:effectLst/>
              </a:defRPr>
            </a:pPr>
            <a:r>
              <a:t>B</a:t>
            </a:r>
          </a:p>
        </p:txBody>
      </p:sp>
      <p:sp>
        <p:nvSpPr>
          <p:cNvPr id="369" name="Shape 369"/>
          <p:cNvSpPr/>
          <p:nvPr/>
        </p:nvSpPr>
        <p:spPr>
          <a:xfrm flipV="1">
            <a:off x="6972299" y="4932830"/>
            <a:ext cx="1270001" cy="1270001"/>
          </a:xfrm>
          <a:prstGeom prst="line">
            <a:avLst/>
          </a:prstGeom>
          <a:ln w="50800">
            <a:solidFill>
              <a:srgbClr val="FFFFFF">
                <a:alpha val="25000"/>
              </a:srgbClr>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70" name="Shape 370"/>
          <p:cNvSpPr/>
          <p:nvPr/>
        </p:nvSpPr>
        <p:spPr>
          <a:xfrm>
            <a:off x="4724399" y="4946300"/>
            <a:ext cx="1270001" cy="1270001"/>
          </a:xfrm>
          <a:prstGeom prst="line">
            <a:avLst/>
          </a:prstGeom>
          <a:ln w="50800">
            <a:solidFill>
              <a:srgbClr val="00F9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71" name="Shape 371"/>
          <p:cNvSpPr/>
          <p:nvPr/>
        </p:nvSpPr>
        <p:spPr>
          <a:xfrm flipH="1">
            <a:off x="4978400" y="4250780"/>
            <a:ext cx="2908301" cy="1"/>
          </a:xfrm>
          <a:prstGeom prst="line">
            <a:avLst/>
          </a:prstGeom>
          <a:ln w="50800">
            <a:solidFill>
              <a:srgbClr val="00F900"/>
            </a:solidFill>
            <a:custDash>
              <a:ds d="200000" sp="200000"/>
            </a:custDash>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2600">
                <a:effectLst/>
                <a:latin typeface="+mj-lt"/>
                <a:ea typeface="+mj-ea"/>
                <a:cs typeface="+mj-cs"/>
                <a:sym typeface="Helvetica Light"/>
              </a:defRPr>
            </a:pPr>
          </a:p>
        </p:txBody>
      </p:sp>
      <p:sp>
        <p:nvSpPr>
          <p:cNvPr id="372" name="Shape 372"/>
          <p:cNvSpPr/>
          <p:nvPr/>
        </p:nvSpPr>
        <p:spPr>
          <a:xfrm>
            <a:off x="76642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rgbClr val="FFFFFF">
                    <a:alpha val="25000"/>
                  </a:srgbClr>
                </a:solidFill>
                <a:latin typeface="Helvetica"/>
                <a:ea typeface="Helvetica"/>
                <a:cs typeface="Helvetica"/>
                <a:sym typeface="Helvetica"/>
              </a:defRPr>
            </a:lvl1pPr>
          </a:lstStyle>
          <a:p>
            <a:pPr>
              <a:defRPr>
                <a:effectLst/>
              </a:defRPr>
            </a:pPr>
            <a:r>
              <a:t>S1</a:t>
            </a:r>
          </a:p>
        </p:txBody>
      </p:sp>
      <p:sp>
        <p:nvSpPr>
          <p:cNvPr id="373" name="Shape 373"/>
          <p:cNvSpPr/>
          <p:nvPr/>
        </p:nvSpPr>
        <p:spPr>
          <a:xfrm>
            <a:off x="6165639" y="3524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74" name="Shape 374"/>
          <p:cNvSpPr/>
          <p:nvPr/>
        </p:nvSpPr>
        <p:spPr>
          <a:xfrm>
            <a:off x="4413039" y="55562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75" name="Shape 375"/>
          <p:cNvSpPr/>
          <p:nvPr/>
        </p:nvSpPr>
        <p:spPr>
          <a:xfrm>
            <a:off x="2673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76" name="Shape 376"/>
          <p:cNvSpPr/>
          <p:nvPr/>
        </p:nvSpPr>
        <p:spPr>
          <a:xfrm>
            <a:off x="9658139" y="3257550"/>
            <a:ext cx="673522"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S1</a:t>
            </a:r>
          </a:p>
        </p:txBody>
      </p:sp>
      <p:sp>
        <p:nvSpPr>
          <p:cNvPr id="377" name="Shape 377"/>
          <p:cNvSpPr/>
          <p:nvPr/>
        </p:nvSpPr>
        <p:spPr>
          <a:xfrm>
            <a:off x="6216873" y="5556250"/>
            <a:ext cx="571054" cy="647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defRPr>
                <a:effectLst/>
              </a:defRPr>
            </a:pPr>
            <a:r>
              <a:t>:-)</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nvSpPr>
        <p:spPr>
          <a:xfrm>
            <a:off x="4568062" y="969901"/>
            <a:ext cx="3868675"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Cassandra </a:t>
            </a:r>
          </a:p>
        </p:txBody>
      </p:sp>
      <p:pic>
        <p:nvPicPr>
          <p:cNvPr id="382" name="2000px-Cassandra_logo_trans.png"/>
          <p:cNvPicPr>
            <a:picLocks noChangeAspect="1"/>
          </p:cNvPicPr>
          <p:nvPr/>
        </p:nvPicPr>
        <p:blipFill>
          <a:blip r:embed="rId2">
            <a:extLst/>
          </a:blip>
          <a:stretch>
            <a:fillRect/>
          </a:stretch>
        </p:blipFill>
        <p:spPr>
          <a:xfrm>
            <a:off x="1892498" y="2999591"/>
            <a:ext cx="9012465" cy="4723279"/>
          </a:xfrm>
          <a:prstGeom prst="rect">
            <a:avLst/>
          </a:prstGeom>
          <a:ln w="12700">
            <a:miter lim="400000"/>
          </a:ln>
          <a:effectLst>
            <a:outerShdw sx="100000" sy="100000" kx="0" ky="0" algn="b" rotWithShape="0" blurRad="101600" dist="38100" dir="5400000">
              <a:srgbClr val="000000">
                <a:alpha val="50000"/>
              </a:srgbClr>
            </a:outerShdw>
          </a:effectLst>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nvSpPr>
        <p:spPr>
          <a:xfrm>
            <a:off x="5160518" y="258701"/>
            <a:ext cx="2683765"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Docker </a:t>
            </a:r>
          </a:p>
        </p:txBody>
      </p:sp>
      <p:pic>
        <p:nvPicPr>
          <p:cNvPr id="136" name="DockerCassandra.pdf"/>
          <p:cNvPicPr>
            <a:picLocks noChangeAspect="1"/>
          </p:cNvPicPr>
          <p:nvPr/>
        </p:nvPicPr>
        <p:blipFill>
          <a:blip r:embed="rId2">
            <a:extLst/>
          </a:blip>
          <a:stretch>
            <a:fillRect/>
          </a:stretch>
        </p:blipFill>
        <p:spPr>
          <a:xfrm>
            <a:off x="1842462" y="1751959"/>
            <a:ext cx="9319876" cy="6249682"/>
          </a:xfrm>
          <a:prstGeom prst="rect">
            <a:avLst/>
          </a:prstGeom>
          <a:ln w="12700">
            <a:miter lim="400000"/>
          </a:ln>
          <a:effectLst>
            <a:outerShdw sx="100000" sy="100000" kx="0" ky="0" algn="b" rotWithShape="0" blurRad="101600" dist="38100" dir="5400000">
              <a:srgbClr val="000000">
                <a:alpha val="50000"/>
              </a:srgbClr>
            </a:outerShdw>
          </a:effectLst>
        </p:spPr>
      </p:pic>
      <p:sp>
        <p:nvSpPr>
          <p:cNvPr id="137" name="Shape 137"/>
          <p:cNvSpPr/>
          <p:nvPr/>
        </p:nvSpPr>
        <p:spPr>
          <a:xfrm>
            <a:off x="2535427" y="8361301"/>
            <a:ext cx="7933945"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Hosting &amp; Coordination </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p>
            <a:pPr/>
            <a:r>
              <a:t>History</a:t>
            </a:r>
          </a:p>
        </p:txBody>
      </p:sp>
      <p:sp>
        <p:nvSpPr>
          <p:cNvPr id="385" name="Shape 385"/>
          <p:cNvSpPr/>
          <p:nvPr>
            <p:ph type="body" idx="1"/>
          </p:nvPr>
        </p:nvSpPr>
        <p:spPr>
          <a:prstGeom prst="rect">
            <a:avLst/>
          </a:prstGeom>
        </p:spPr>
        <p:txBody>
          <a:bodyPr/>
          <a:lstStyle/>
          <a:p>
            <a:pPr>
              <a:buBlip>
                <a:blip r:embed="rId2"/>
              </a:buBlip>
            </a:pPr>
            <a:r>
              <a:t>Developed for Facebook Inbox Search</a:t>
            </a:r>
          </a:p>
          <a:p>
            <a:pPr>
              <a:buBlip>
                <a:blip r:embed="rId2"/>
              </a:buBlip>
            </a:pPr>
            <a:r>
              <a:t>Created by one of the authors of Amazon Dynamo</a:t>
            </a:r>
          </a:p>
          <a:p>
            <a:pPr>
              <a:buBlip>
                <a:blip r:embed="rId2"/>
              </a:buBlip>
            </a:pPr>
            <a:r>
              <a:t>Released as Open Source in 2008</a:t>
            </a:r>
          </a:p>
          <a:p>
            <a:pPr>
              <a:buBlip>
                <a:blip r:embed="rId2"/>
              </a:buBlip>
            </a:pPr>
            <a:r>
              <a:t>Became an Apache Incubator project in 2009</a:t>
            </a:r>
          </a:p>
          <a:p>
            <a:pPr>
              <a:buBlip>
                <a:blip r:embed="rId2"/>
              </a:buBlip>
            </a:pPr>
            <a:r>
              <a:t>Graduated to an Apache Top Level Project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title"/>
          </p:nvPr>
        </p:nvSpPr>
        <p:spPr>
          <a:prstGeom prst="rect">
            <a:avLst/>
          </a:prstGeom>
        </p:spPr>
        <p:txBody>
          <a:bodyPr/>
          <a:lstStyle>
            <a:lvl1pPr defTabSz="560831">
              <a:defRPr sz="7679"/>
            </a:lvl1pPr>
          </a:lstStyle>
          <a:p>
            <a:pPr/>
            <a:r>
              <a:t>Who is using Cassandra in production today?</a:t>
            </a:r>
          </a:p>
        </p:txBody>
      </p:sp>
      <p:sp>
        <p:nvSpPr>
          <p:cNvPr id="388" name="Shape 388"/>
          <p:cNvSpPr/>
          <p:nvPr>
            <p:ph type="body" idx="1"/>
          </p:nvPr>
        </p:nvSpPr>
        <p:spPr>
          <a:prstGeom prst="rect">
            <a:avLst/>
          </a:prstGeom>
        </p:spPr>
        <p:txBody>
          <a:bodyPr/>
          <a:lstStyle/>
          <a:p>
            <a:pPr marL="440055" indent="-440055" defTabSz="578358">
              <a:spcBef>
                <a:spcPts val="3500"/>
              </a:spcBef>
              <a:buBlip>
                <a:blip r:embed="rId2"/>
              </a:buBlip>
              <a:defRPr sz="3564">
                <a:effectLst>
                  <a:outerShdw sx="100000" sy="100000" kx="0" ky="0" algn="b" rotWithShape="0" blurRad="50292" dist="37719" dir="5400000">
                    <a:srgbClr val="000000"/>
                  </a:outerShdw>
                </a:effectLst>
              </a:defRPr>
            </a:pPr>
            <a:r>
              <a:t>Twitter</a:t>
            </a:r>
          </a:p>
          <a:p>
            <a:pPr marL="440055" indent="-440055" defTabSz="578358">
              <a:spcBef>
                <a:spcPts val="3500"/>
              </a:spcBef>
              <a:buBlip>
                <a:blip r:embed="rId2"/>
              </a:buBlip>
              <a:defRPr sz="3564">
                <a:effectLst>
                  <a:outerShdw sx="100000" sy="100000" kx="0" ky="0" algn="b" rotWithShape="0" blurRad="50292" dist="37719" dir="5400000">
                    <a:srgbClr val="000000"/>
                  </a:outerShdw>
                </a:effectLst>
              </a:defRPr>
            </a:pPr>
            <a:r>
              <a:t>Netflix</a:t>
            </a:r>
          </a:p>
          <a:p>
            <a:pPr marL="440055" indent="-440055" defTabSz="578358">
              <a:spcBef>
                <a:spcPts val="3500"/>
              </a:spcBef>
              <a:buBlip>
                <a:blip r:embed="rId2"/>
              </a:buBlip>
              <a:defRPr sz="3564">
                <a:effectLst>
                  <a:outerShdw sx="100000" sy="100000" kx="0" ky="0" algn="b" rotWithShape="0" blurRad="50292" dist="37719" dir="5400000">
                    <a:srgbClr val="000000"/>
                  </a:outerShdw>
                </a:effectLst>
              </a:defRPr>
            </a:pPr>
            <a:r>
              <a:t>Credit Suisse</a:t>
            </a:r>
          </a:p>
          <a:p>
            <a:pPr marL="440055" indent="-440055" defTabSz="578358">
              <a:spcBef>
                <a:spcPts val="3500"/>
              </a:spcBef>
              <a:buBlip>
                <a:blip r:embed="rId2"/>
              </a:buBlip>
              <a:defRPr sz="3564">
                <a:effectLst>
                  <a:outerShdw sx="100000" sy="100000" kx="0" ky="0" algn="b" rotWithShape="0" blurRad="50292" dist="37719" dir="5400000">
                    <a:srgbClr val="000000"/>
                  </a:outerShdw>
                </a:effectLst>
              </a:defRPr>
            </a:pPr>
            <a:r>
              <a:t>Cisco</a:t>
            </a:r>
          </a:p>
          <a:p>
            <a:pPr marL="440055" indent="-440055" defTabSz="578358">
              <a:spcBef>
                <a:spcPts val="3500"/>
              </a:spcBef>
              <a:buBlip>
                <a:blip r:embed="rId2"/>
              </a:buBlip>
              <a:defRPr sz="3564">
                <a:effectLst>
                  <a:outerShdw sx="100000" sy="100000" kx="0" ky="0" algn="b" rotWithShape="0" blurRad="50292" dist="37719" dir="5400000">
                    <a:srgbClr val="000000"/>
                  </a:outerShdw>
                </a:effectLst>
              </a:defRPr>
            </a:pPr>
            <a:r>
              <a:t>Many more… </a:t>
            </a:r>
          </a:p>
          <a:p>
            <a:pPr lvl="1" marL="880110" indent="-440055" defTabSz="578358">
              <a:spcBef>
                <a:spcPts val="3500"/>
              </a:spcBef>
              <a:buBlip>
                <a:blip r:embed="rId2"/>
              </a:buBlip>
              <a:defRPr sz="3564">
                <a:effectLst>
                  <a:outerShdw sx="100000" sy="100000" kx="0" ky="0" algn="b" rotWithShape="0" blurRad="50292" dist="37719" dir="5400000">
                    <a:srgbClr val="000000"/>
                  </a:outerShdw>
                </a:effectLst>
              </a:defRPr>
            </a:pPr>
            <a:r>
              <a:rPr u="sng">
                <a:hlinkClick r:id="rId3" invalidUrl="" action="" tgtFrame="" tooltip="" history="1" highlightClick="0" endSnd="0"/>
              </a:rPr>
              <a:t>http://PlanetCassandra.org/companies/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title"/>
          </p:nvPr>
        </p:nvSpPr>
        <p:spPr>
          <a:prstGeom prst="rect">
            <a:avLst/>
          </a:prstGeom>
        </p:spPr>
        <p:txBody>
          <a:bodyPr/>
          <a:lstStyle/>
          <a:p>
            <a:pPr/>
            <a:r>
              <a:t>Benefits</a:t>
            </a:r>
          </a:p>
        </p:txBody>
      </p:sp>
      <p:sp>
        <p:nvSpPr>
          <p:cNvPr id="391" name="Shape 391"/>
          <p:cNvSpPr/>
          <p:nvPr>
            <p:ph type="body" idx="1"/>
          </p:nvPr>
        </p:nvSpPr>
        <p:spPr>
          <a:xfrm>
            <a:off x="787400" y="2768600"/>
            <a:ext cx="11430000" cy="6438900"/>
          </a:xfrm>
          <a:prstGeom prst="rect">
            <a:avLst/>
          </a:prstGeom>
        </p:spPr>
        <p:txBody>
          <a:bodyPr/>
          <a:lstStyle/>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Linear Scalability</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Data Sets can be larger than available memory</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Multi-master</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Built-in support for handling multiple data centers</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Decentralized &amp; Distributed - No single point of failure</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Integrated caching</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Consistency options can be tuned through configuration</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Supports MapReduce</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Familiar query syntax - CQL (Cassandra Query Language)</a:t>
            </a:r>
          </a:p>
          <a:p>
            <a:pPr marL="284479" indent="-284479" defTabSz="373887">
              <a:spcBef>
                <a:spcPts val="2300"/>
              </a:spcBef>
              <a:buBlip>
                <a:blip r:embed="rId2"/>
              </a:buBlip>
              <a:defRPr sz="2304">
                <a:effectLst>
                  <a:outerShdw sx="100000" sy="100000" kx="0" ky="0" algn="b" rotWithShape="0" blurRad="32512" dist="24384" dir="5400000">
                    <a:srgbClr val="000000"/>
                  </a:outerShdw>
                </a:effectLst>
              </a:defRPr>
            </a:pPr>
            <a:r>
              <a:t>Designed for sparse loading of loosely typed data</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nvSpPr>
        <p:spPr>
          <a:xfrm>
            <a:off x="3721099" y="525401"/>
            <a:ext cx="5562601"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Linear Scalability</a:t>
            </a:r>
          </a:p>
        </p:txBody>
      </p:sp>
      <p:pic>
        <p:nvPicPr>
          <p:cNvPr id="394" name="NetflixLinearity.png"/>
          <p:cNvPicPr>
            <a:picLocks noChangeAspect="1"/>
          </p:cNvPicPr>
          <p:nvPr/>
        </p:nvPicPr>
        <p:blipFill>
          <a:blip r:embed="rId2">
            <a:extLst/>
          </a:blip>
          <a:stretch>
            <a:fillRect/>
          </a:stretch>
        </p:blipFill>
        <p:spPr>
          <a:xfrm>
            <a:off x="1892358" y="2168568"/>
            <a:ext cx="9220084" cy="6915064"/>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prstGeom prst="rect">
            <a:avLst/>
          </a:prstGeom>
        </p:spPr>
        <p:txBody>
          <a:bodyPr/>
          <a:lstStyle/>
          <a:p>
            <a:pPr/>
            <a:r>
              <a:t>Challenges</a:t>
            </a:r>
          </a:p>
        </p:txBody>
      </p:sp>
      <p:sp>
        <p:nvSpPr>
          <p:cNvPr id="397" name="Shape 397"/>
          <p:cNvSpPr/>
          <p:nvPr>
            <p:ph type="body" idx="1"/>
          </p:nvPr>
        </p:nvSpPr>
        <p:spPr>
          <a:prstGeom prst="rect">
            <a:avLst/>
          </a:prstGeom>
        </p:spPr>
        <p:txBody>
          <a:bodyPr/>
          <a:lstStyle/>
          <a:p>
            <a:pPr>
              <a:buBlip>
                <a:blip r:embed="rId2"/>
              </a:buBlip>
            </a:pPr>
            <a:r>
              <a:t>JOINs are not supported! (not unique to Cassandra)</a:t>
            </a:r>
          </a:p>
          <a:p>
            <a:pPr>
              <a:buBlip>
                <a:blip r:embed="rId2"/>
              </a:buBlip>
            </a:pPr>
            <a:r>
              <a:t>Not for financial data (eventual consistency)</a:t>
            </a:r>
          </a:p>
          <a:p>
            <a:pPr>
              <a:buBlip>
                <a:blip r:embed="rId2"/>
              </a:buBlip>
            </a:pPr>
            <a:r>
              <a:t>Tooling is not yet as mature as Oracle or SQL Server</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nvSpPr>
        <p:spPr>
          <a:xfrm>
            <a:off x="4059428" y="4379467"/>
            <a:ext cx="4885945" cy="994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000">
                <a:latin typeface="Helvetica Neue"/>
                <a:ea typeface="Helvetica Neue"/>
                <a:cs typeface="Helvetica Neue"/>
                <a:sym typeface="Helvetica Neue"/>
              </a:defRPr>
            </a:lvl1pPr>
          </a:lstStyle>
          <a:p>
            <a:pPr>
              <a:defRPr>
                <a:effectLst/>
              </a:defRPr>
            </a:pPr>
            <a:r>
              <a:t>Why NOSQL?</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prstGeom prst="rect">
            <a:avLst/>
          </a:prstGeom>
        </p:spPr>
        <p:txBody>
          <a:bodyPr/>
          <a:lstStyle>
            <a:lvl1pPr defTabSz="560831">
              <a:defRPr sz="7679"/>
            </a:lvl1pPr>
          </a:lstStyle>
          <a:p>
            <a:pPr/>
            <a:r>
              <a:t>Multiple persistence strategies</a:t>
            </a:r>
          </a:p>
        </p:txBody>
      </p:sp>
      <p:sp>
        <p:nvSpPr>
          <p:cNvPr id="402" name="Shape 402"/>
          <p:cNvSpPr/>
          <p:nvPr>
            <p:ph type="body" idx="1"/>
          </p:nvPr>
        </p:nvSpPr>
        <p:spPr>
          <a:prstGeom prst="rect">
            <a:avLst/>
          </a:prstGeom>
        </p:spPr>
        <p:txBody>
          <a:bodyPr/>
          <a:lstStyle>
            <a:lvl1pPr>
              <a:buBlip>
                <a:blip r:embed="rId2"/>
              </a:buBlip>
            </a:lvl1pPr>
          </a:lstStyle>
          <a:p>
            <a:pPr/>
            <a:r>
              <a:t>Use the right tool for the job.  Sometimes more than one tool is appropriate.  NoSQL can work in conjunction with SQL solutions.  For example, you might have trasactions you continue to store in a Relational Database, and build your new user social graph data  in a NoSQL solution.  Can’t decide on a local database for a mobile app?  Sometimes the best route is to just persist the whole thing as JSON on disk until you need something faster.</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title"/>
          </p:nvPr>
        </p:nvSpPr>
        <p:spPr>
          <a:prstGeom prst="rect">
            <a:avLst/>
          </a:prstGeom>
          <a:effectLst>
            <a:outerShdw sx="100000" sy="100000" kx="0" ky="0" algn="b" rotWithShape="0" blurRad="63500" dist="25400" dir="5400000">
              <a:srgbClr val="000000">
                <a:alpha val="50000"/>
              </a:srgbClr>
            </a:outerShdw>
          </a:effectLst>
        </p:spPr>
        <p:txBody>
          <a:bodyPr/>
          <a:lstStyle>
            <a:lvl1pPr>
              <a:defRPr sz="6500"/>
            </a:lvl1pPr>
          </a:lstStyle>
          <a:p>
            <a:pPr/>
            <a:r>
              <a:t>Total Cost of Ownership (TCO)</a:t>
            </a:r>
          </a:p>
        </p:txBody>
      </p:sp>
      <p:sp>
        <p:nvSpPr>
          <p:cNvPr id="405" name="Shape 405"/>
          <p:cNvSpPr/>
          <p:nvPr>
            <p:ph type="body" idx="1"/>
          </p:nvPr>
        </p:nvSpPr>
        <p:spPr>
          <a:prstGeom prst="rect">
            <a:avLst/>
          </a:prstGeom>
          <a:effectLst>
            <a:outerShdw sx="100000" sy="100000" kx="0" ky="0" algn="b" rotWithShape="0" blurRad="63500" dist="25400" dir="5400000">
              <a:srgbClr val="000000">
                <a:alpha val="50000"/>
              </a:srgbClr>
            </a:outerShdw>
          </a:effectLst>
        </p:spPr>
        <p:txBody>
          <a:bodyPr/>
          <a:lstStyle>
            <a:lvl1pPr>
              <a:buBlip>
                <a:blip r:embed="rId2"/>
              </a:buBlip>
            </a:lvl1pPr>
          </a:lstStyle>
          <a:p>
            <a:pPr/>
            <a:r>
              <a:t>Let’s face it, SQL Server is expensive.  If you need it, and can  fully justify the cost, then it might be right for you.  But as we’ve discussed, RDBMS can be a crutch and a default choice for persistence layers.  Defaults are just that, default.  They’re a catch-all that is rarely the best choice unless you’re resolving generic default problems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title"/>
          </p:nvPr>
        </p:nvSpPr>
        <p:spPr>
          <a:prstGeom prst="rect">
            <a:avLst/>
          </a:prstGeom>
        </p:spPr>
        <p:txBody>
          <a:bodyPr/>
          <a:lstStyle/>
          <a:p>
            <a:pPr/>
            <a:r>
              <a:t>Write (consistency two)</a:t>
            </a:r>
          </a:p>
        </p:txBody>
      </p:sp>
      <p:pic>
        <p:nvPicPr>
          <p:cNvPr id="408" name="Cassandra Nodes.pdf"/>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title"/>
          </p:nvPr>
        </p:nvSpPr>
        <p:spPr>
          <a:prstGeom prst="rect">
            <a:avLst/>
          </a:prstGeom>
        </p:spPr>
        <p:txBody>
          <a:bodyPr/>
          <a:lstStyle/>
          <a:p>
            <a:pPr/>
            <a:r>
              <a:t>Write (consistency two)</a:t>
            </a:r>
          </a:p>
        </p:txBody>
      </p:sp>
      <p:pic>
        <p:nvPicPr>
          <p:cNvPr id="411"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12" name="Shape 412"/>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4363085" y="258701"/>
            <a:ext cx="4278631"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Docker Hub </a:t>
            </a:r>
          </a:p>
        </p:txBody>
      </p:sp>
      <p:sp>
        <p:nvSpPr>
          <p:cNvPr id="140" name="Shape 140"/>
          <p:cNvSpPr/>
          <p:nvPr/>
        </p:nvSpPr>
        <p:spPr>
          <a:xfrm>
            <a:off x="2263013" y="1452501"/>
            <a:ext cx="8478775"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“GIT for Virtual Machines”</a:t>
            </a:r>
          </a:p>
        </p:txBody>
      </p:sp>
      <p:pic>
        <p:nvPicPr>
          <p:cNvPr id="141" name="git-for-docker.png"/>
          <p:cNvPicPr>
            <a:picLocks noChangeAspect="1"/>
          </p:cNvPicPr>
          <p:nvPr/>
        </p:nvPicPr>
        <p:blipFill>
          <a:blip r:embed="rId2">
            <a:alphaModFix amt="87000"/>
            <a:extLst/>
          </a:blip>
          <a:stretch>
            <a:fillRect/>
          </a:stretch>
        </p:blipFill>
        <p:spPr>
          <a:xfrm>
            <a:off x="873314" y="4343833"/>
            <a:ext cx="11258172" cy="1065934"/>
          </a:xfrm>
          <a:prstGeom prst="rect">
            <a:avLst/>
          </a:prstGeom>
          <a:ln w="12700">
            <a:miter lim="400000"/>
          </a:ln>
          <a:effectLst>
            <a:outerShdw sx="100000" sy="100000" kx="0" ky="0" algn="b" rotWithShape="0" blurRad="101600" dist="38100" dir="5400000">
              <a:srgbClr val="000000">
                <a:alpha val="50000"/>
              </a:srgbClr>
            </a:outerShdw>
            <a:reflection blurRad="0" stA="33000" stPos="0" endA="0" endPos="40000" dist="0" dir="5400000" fadeDir="5400000" sx="100000" sy="-100000" kx="0" ky="0" algn="bl" rotWithShape="0"/>
          </a:effectLst>
        </p:spPr>
      </p:pic>
      <p:sp>
        <p:nvSpPr>
          <p:cNvPr id="142" name="Shape 142"/>
          <p:cNvSpPr/>
          <p:nvPr/>
        </p:nvSpPr>
        <p:spPr>
          <a:xfrm>
            <a:off x="4053179" y="7294501"/>
            <a:ext cx="4898442" cy="647139"/>
          </a:xfrm>
          <a:prstGeom prst="rect">
            <a:avLst/>
          </a:prstGeom>
          <a:ln w="12700">
            <a:miter lim="400000"/>
          </a:ln>
          <a:effectLst>
            <a:outerShdw sx="100000" sy="100000" kx="0" ky="0" algn="b" rotWithShape="0" blurRad="25400" dist="38100" dir="27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https://hub.docker.com/</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prstGeom prst="rect">
            <a:avLst/>
          </a:prstGeom>
        </p:spPr>
        <p:txBody>
          <a:bodyPr/>
          <a:lstStyle/>
          <a:p>
            <a:pPr/>
            <a:r>
              <a:t>Write (consistency two)</a:t>
            </a:r>
          </a:p>
        </p:txBody>
      </p:sp>
      <p:pic>
        <p:nvPicPr>
          <p:cNvPr id="415"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16" name="Shape 416"/>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17" name="Shape 417"/>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pPr/>
            <a:r>
              <a:t>Write (consistency two)</a:t>
            </a:r>
          </a:p>
        </p:txBody>
      </p:sp>
      <p:pic>
        <p:nvPicPr>
          <p:cNvPr id="420"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21" name="Shape 421"/>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22" name="Shape 422"/>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23" name="Shape 423"/>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pPr/>
            <a:r>
              <a:t>Write (consistency two)</a:t>
            </a:r>
          </a:p>
        </p:txBody>
      </p:sp>
      <p:pic>
        <p:nvPicPr>
          <p:cNvPr id="426"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27" name="Shape 427"/>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28" name="Shape 428"/>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29" name="Shape 429"/>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30" name="Shape 430"/>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31" name="Shape 431"/>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prstGeom prst="rect">
            <a:avLst/>
          </a:prstGeom>
        </p:spPr>
        <p:txBody>
          <a:bodyPr/>
          <a:lstStyle/>
          <a:p>
            <a:pPr/>
            <a:r>
              <a:t>Write (consistency two)</a:t>
            </a:r>
          </a:p>
        </p:txBody>
      </p:sp>
      <p:pic>
        <p:nvPicPr>
          <p:cNvPr id="434"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35" name="Shape 435"/>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36" name="Shape 436"/>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37" name="Shape 437"/>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38" name="Shape 438"/>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39" name="Shape 439"/>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40" name="Shape 440"/>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41" name="Shape 441"/>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pPr/>
            <a:r>
              <a:t>Write (consistency two)</a:t>
            </a:r>
          </a:p>
        </p:txBody>
      </p:sp>
      <p:pic>
        <p:nvPicPr>
          <p:cNvPr id="444"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45" name="Shape 445"/>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46" name="Shape 446"/>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47" name="Shape 447"/>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48" name="Shape 448"/>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49" name="Shape 449"/>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50" name="Shape 450"/>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51" name="Shape 451"/>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52" name="Shape 452"/>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53" name="Shape 453"/>
          <p:cNvSpPr/>
          <p:nvPr/>
        </p:nvSpPr>
        <p:spPr>
          <a:xfrm>
            <a:off x="5030801" y="6392809"/>
            <a:ext cx="1921993"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pPr/>
            <a:r>
              <a:t>Write (consistency two)</a:t>
            </a:r>
          </a:p>
        </p:txBody>
      </p:sp>
      <p:pic>
        <p:nvPicPr>
          <p:cNvPr id="456"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57" name="Shape 457"/>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58" name="Shape 458"/>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59" name="Shape 459"/>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60" name="Shape 460"/>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61" name="Shape 461"/>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62" name="Shape 462"/>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63" name="Shape 463"/>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64" name="Shape 464"/>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65" name="Shape 465"/>
          <p:cNvSpPr/>
          <p:nvPr/>
        </p:nvSpPr>
        <p:spPr>
          <a:xfrm flipH="1">
            <a:off x="4543303" y="3714532"/>
            <a:ext cx="2382742" cy="1326195"/>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66" name="Shape 466"/>
          <p:cNvSpPr/>
          <p:nvPr/>
        </p:nvSpPr>
        <p:spPr>
          <a:xfrm>
            <a:off x="4868112" y="3996844"/>
            <a:ext cx="2181759"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Time-out</a:t>
            </a:r>
          </a:p>
        </p:txBody>
      </p:sp>
      <p:sp>
        <p:nvSpPr>
          <p:cNvPr id="467" name="Shape 467"/>
          <p:cNvSpPr/>
          <p:nvPr/>
        </p:nvSpPr>
        <p:spPr>
          <a:xfrm>
            <a:off x="5030801" y="6392809"/>
            <a:ext cx="1921993"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title"/>
          </p:nvPr>
        </p:nvSpPr>
        <p:spPr>
          <a:prstGeom prst="rect">
            <a:avLst/>
          </a:prstGeom>
        </p:spPr>
        <p:txBody>
          <a:bodyPr/>
          <a:lstStyle/>
          <a:p>
            <a:pPr/>
            <a:r>
              <a:t>Write (consistency two)</a:t>
            </a:r>
          </a:p>
        </p:txBody>
      </p:sp>
      <p:pic>
        <p:nvPicPr>
          <p:cNvPr id="470"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71" name="Shape 471"/>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72" name="Shape 472"/>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73" name="Shape 473"/>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74" name="Shape 474"/>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75" name="Shape 475"/>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76" name="Shape 476"/>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77" name="Shape 477"/>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78" name="Shape 478"/>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79" name="Shape 479"/>
          <p:cNvSpPr/>
          <p:nvPr/>
        </p:nvSpPr>
        <p:spPr>
          <a:xfrm flipH="1">
            <a:off x="4543303" y="3714532"/>
            <a:ext cx="2382742" cy="1326195"/>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80" name="Shape 480"/>
          <p:cNvSpPr/>
          <p:nvPr/>
        </p:nvSpPr>
        <p:spPr>
          <a:xfrm>
            <a:off x="4868112" y="3996844"/>
            <a:ext cx="2181759"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Time-out</a:t>
            </a:r>
          </a:p>
        </p:txBody>
      </p:sp>
      <p:sp>
        <p:nvSpPr>
          <p:cNvPr id="481" name="Shape 481"/>
          <p:cNvSpPr/>
          <p:nvPr/>
        </p:nvSpPr>
        <p:spPr>
          <a:xfrm>
            <a:off x="5190704" y="5865638"/>
            <a:ext cx="2830388" cy="14331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82" name="Shape 482"/>
          <p:cNvSpPr/>
          <p:nvPr/>
        </p:nvSpPr>
        <p:spPr>
          <a:xfrm>
            <a:off x="5030801" y="6392809"/>
            <a:ext cx="1921993"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
        <p:nvSpPr>
          <p:cNvPr id="483" name="Shape 483"/>
          <p:cNvSpPr/>
          <p:nvPr/>
        </p:nvSpPr>
        <p:spPr>
          <a:xfrm>
            <a:off x="9702799" y="5485366"/>
            <a:ext cx="2248435"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title"/>
          </p:nvPr>
        </p:nvSpPr>
        <p:spPr>
          <a:prstGeom prst="rect">
            <a:avLst/>
          </a:prstGeom>
        </p:spPr>
        <p:txBody>
          <a:bodyPr/>
          <a:lstStyle/>
          <a:p>
            <a:pPr/>
            <a:r>
              <a:t>Write (consistency two)</a:t>
            </a:r>
          </a:p>
        </p:txBody>
      </p:sp>
      <p:pic>
        <p:nvPicPr>
          <p:cNvPr id="486"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487" name="Shape 487"/>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488" name="Shape 488"/>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89" name="Shape 489"/>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90" name="Shape 490"/>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491" name="Shape 491"/>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92" name="Shape 492"/>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93" name="Shape 493"/>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494" name="Shape 494"/>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95" name="Shape 495"/>
          <p:cNvSpPr/>
          <p:nvPr/>
        </p:nvSpPr>
        <p:spPr>
          <a:xfrm flipH="1">
            <a:off x="4543303" y="3714532"/>
            <a:ext cx="2382742" cy="1326195"/>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96" name="Shape 496"/>
          <p:cNvSpPr/>
          <p:nvPr/>
        </p:nvSpPr>
        <p:spPr>
          <a:xfrm>
            <a:off x="4868112" y="3996844"/>
            <a:ext cx="2181759"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Time-out</a:t>
            </a:r>
          </a:p>
        </p:txBody>
      </p:sp>
      <p:sp>
        <p:nvSpPr>
          <p:cNvPr id="497" name="Shape 497"/>
          <p:cNvSpPr/>
          <p:nvPr/>
        </p:nvSpPr>
        <p:spPr>
          <a:xfrm>
            <a:off x="5190704" y="5865638"/>
            <a:ext cx="2830388" cy="14331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498" name="Shape 498"/>
          <p:cNvSpPr/>
          <p:nvPr/>
        </p:nvSpPr>
        <p:spPr>
          <a:xfrm>
            <a:off x="5030801" y="6392809"/>
            <a:ext cx="1921993"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
        <p:nvSpPr>
          <p:cNvPr id="499" name="Shape 499"/>
          <p:cNvSpPr/>
          <p:nvPr/>
        </p:nvSpPr>
        <p:spPr>
          <a:xfrm flipH="1">
            <a:off x="5148436" y="5534968"/>
            <a:ext cx="2804270" cy="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00" name="Shape 500"/>
          <p:cNvSpPr/>
          <p:nvPr/>
        </p:nvSpPr>
        <p:spPr>
          <a:xfrm>
            <a:off x="5541403" y="5349854"/>
            <a:ext cx="1921994"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
        <p:nvSpPr>
          <p:cNvPr id="501" name="Shape 501"/>
          <p:cNvSpPr/>
          <p:nvPr/>
        </p:nvSpPr>
        <p:spPr>
          <a:xfrm>
            <a:off x="9702799" y="5485366"/>
            <a:ext cx="2248435"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title"/>
          </p:nvPr>
        </p:nvSpPr>
        <p:spPr>
          <a:prstGeom prst="rect">
            <a:avLst/>
          </a:prstGeom>
        </p:spPr>
        <p:txBody>
          <a:bodyPr/>
          <a:lstStyle/>
          <a:p>
            <a:pPr/>
            <a:r>
              <a:t>Write (consistency two)</a:t>
            </a:r>
          </a:p>
        </p:txBody>
      </p:sp>
      <p:pic>
        <p:nvPicPr>
          <p:cNvPr id="504"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05" name="Shape 505"/>
          <p:cNvSpPr/>
          <p:nvPr/>
        </p:nvSpPr>
        <p:spPr>
          <a:xfrm>
            <a:off x="469900" y="78994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06" name="Shape 506"/>
          <p:cNvSpPr/>
          <p:nvPr/>
        </p:nvSpPr>
        <p:spPr>
          <a:xfrm flipV="1">
            <a:off x="2032000" y="6311900"/>
            <a:ext cx="1270000" cy="1270000"/>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07" name="Shape 507"/>
          <p:cNvSpPr/>
          <p:nvPr/>
        </p:nvSpPr>
        <p:spPr>
          <a:xfrm flipV="1">
            <a:off x="4851512" y="3886200"/>
            <a:ext cx="2297114" cy="1402309"/>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08" name="Shape 508"/>
          <p:cNvSpPr/>
          <p:nvPr/>
        </p:nvSpPr>
        <p:spPr>
          <a:xfrm>
            <a:off x="1073213" y="4509886"/>
            <a:ext cx="283197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09" name="Shape 509"/>
          <p:cNvSpPr/>
          <p:nvPr/>
        </p:nvSpPr>
        <p:spPr>
          <a:xfrm>
            <a:off x="8502383" y="27572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510" name="Shape 510"/>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11" name="Shape 511"/>
          <p:cNvSpPr/>
          <p:nvPr/>
        </p:nvSpPr>
        <p:spPr>
          <a:xfrm>
            <a:off x="8629383" y="7900786"/>
            <a:ext cx="2248434"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
        <p:nvSpPr>
          <p:cNvPr id="512" name="Shape 512"/>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13" name="Shape 513"/>
          <p:cNvSpPr/>
          <p:nvPr/>
        </p:nvSpPr>
        <p:spPr>
          <a:xfrm flipH="1">
            <a:off x="1486736" y="6110498"/>
            <a:ext cx="1568949" cy="1322366"/>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14" name="Shape 514"/>
          <p:cNvSpPr/>
          <p:nvPr/>
        </p:nvSpPr>
        <p:spPr>
          <a:xfrm>
            <a:off x="1241234" y="6392809"/>
            <a:ext cx="2080414" cy="733829"/>
          </a:xfrm>
          <a:prstGeom prst="rect">
            <a:avLst/>
          </a:prstGeom>
          <a:ln w="12700">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Success</a:t>
            </a:r>
          </a:p>
        </p:txBody>
      </p:sp>
      <p:sp>
        <p:nvSpPr>
          <p:cNvPr id="515" name="Shape 515"/>
          <p:cNvSpPr/>
          <p:nvPr/>
        </p:nvSpPr>
        <p:spPr>
          <a:xfrm flipH="1">
            <a:off x="4543303" y="3714532"/>
            <a:ext cx="2382742" cy="1326195"/>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16" name="Shape 516"/>
          <p:cNvSpPr/>
          <p:nvPr/>
        </p:nvSpPr>
        <p:spPr>
          <a:xfrm>
            <a:off x="4868112" y="3996844"/>
            <a:ext cx="2181759"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Time-out</a:t>
            </a:r>
          </a:p>
        </p:txBody>
      </p:sp>
      <p:pic>
        <p:nvPicPr>
          <p:cNvPr id="517"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18" name="Shape 518"/>
          <p:cNvSpPr/>
          <p:nvPr/>
        </p:nvSpPr>
        <p:spPr>
          <a:xfrm>
            <a:off x="4851512" y="6313704"/>
            <a:ext cx="2231085" cy="131543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19" name="Shape 519"/>
          <p:cNvSpPr/>
          <p:nvPr/>
        </p:nvSpPr>
        <p:spPr>
          <a:xfrm flipH="1" flipV="1">
            <a:off x="5105392" y="6035127"/>
            <a:ext cx="2231297" cy="142242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20" name="Shape 520"/>
          <p:cNvSpPr/>
          <p:nvPr/>
        </p:nvSpPr>
        <p:spPr>
          <a:xfrm>
            <a:off x="5190704" y="5865638"/>
            <a:ext cx="2830388" cy="14331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21" name="Shape 521"/>
          <p:cNvSpPr/>
          <p:nvPr/>
        </p:nvSpPr>
        <p:spPr>
          <a:xfrm>
            <a:off x="5030801" y="6392809"/>
            <a:ext cx="1921993"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
        <p:nvSpPr>
          <p:cNvPr id="522" name="Shape 522"/>
          <p:cNvSpPr/>
          <p:nvPr/>
        </p:nvSpPr>
        <p:spPr>
          <a:xfrm flipH="1">
            <a:off x="5148436" y="5534968"/>
            <a:ext cx="2804270" cy="1"/>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23" name="Shape 523"/>
          <p:cNvSpPr/>
          <p:nvPr/>
        </p:nvSpPr>
        <p:spPr>
          <a:xfrm>
            <a:off x="5541403" y="5349854"/>
            <a:ext cx="1921994" cy="73382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Confirm</a:t>
            </a:r>
          </a:p>
        </p:txBody>
      </p:sp>
      <p:sp>
        <p:nvSpPr>
          <p:cNvPr id="524" name="Shape 524"/>
          <p:cNvSpPr/>
          <p:nvPr/>
        </p:nvSpPr>
        <p:spPr>
          <a:xfrm>
            <a:off x="9702799" y="5485366"/>
            <a:ext cx="2248435"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Replicant</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prstGeom prst="rect">
            <a:avLst/>
          </a:prstGeom>
        </p:spPr>
        <p:txBody>
          <a:bodyPr/>
          <a:lstStyle/>
          <a:p>
            <a:pPr/>
            <a:r>
              <a:t>Read (consistency two)</a:t>
            </a:r>
          </a:p>
        </p:txBody>
      </p:sp>
      <p:pic>
        <p:nvPicPr>
          <p:cNvPr id="527"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28" name="Shape 528"/>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2323211" y="969901"/>
            <a:ext cx="8358379"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Available Docker Images </a:t>
            </a:r>
          </a:p>
        </p:txBody>
      </p:sp>
      <p:sp>
        <p:nvSpPr>
          <p:cNvPr id="145" name="Shape 145"/>
          <p:cNvSpPr/>
          <p:nvPr/>
        </p:nvSpPr>
        <p:spPr>
          <a:xfrm>
            <a:off x="2387083" y="2992236"/>
            <a:ext cx="8230634" cy="526772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518583" indent="-518583" algn="l">
              <a:buSzPct val="75000"/>
              <a:buChar char="•"/>
              <a:defRPr>
                <a:solidFill>
                  <a:srgbClr val="D6D6D6"/>
                </a:solidFill>
              </a:defRPr>
            </a:pPr>
            <a:r>
              <a:t>Ubuntu, Centos, Debian, Fedora</a:t>
            </a:r>
          </a:p>
          <a:p>
            <a:pPr marL="518583" indent="-518583" algn="l">
              <a:buSzPct val="75000"/>
              <a:buChar char="•"/>
              <a:defRPr>
                <a:solidFill>
                  <a:srgbClr val="D6D6D6"/>
                </a:solidFill>
              </a:defRPr>
            </a:pPr>
            <a:r>
              <a:t>Cassandra, mySQL, mongoDB</a:t>
            </a:r>
          </a:p>
          <a:p>
            <a:pPr marL="518583" indent="-518583" algn="l">
              <a:buSzPct val="75000"/>
              <a:buChar char="•"/>
              <a:defRPr>
                <a:solidFill>
                  <a:srgbClr val="D6D6D6"/>
                </a:solidFill>
              </a:defRPr>
            </a:pPr>
            <a:r>
              <a:t>Node, Java, Erlang, Ruby, Rails</a:t>
            </a:r>
          </a:p>
          <a:p>
            <a:pPr marL="518583" indent="-518583" algn="l">
              <a:buSzPct val="75000"/>
              <a:buChar char="•"/>
              <a:defRPr>
                <a:solidFill>
                  <a:srgbClr val="D6D6D6"/>
                </a:solidFill>
              </a:defRPr>
            </a:pPr>
            <a:r>
              <a:t>Wordpress</a:t>
            </a:r>
          </a:p>
          <a:p>
            <a:pPr marL="518583" indent="-518583" algn="l">
              <a:buSzPct val="75000"/>
              <a:buChar char="•"/>
              <a:defRPr>
                <a:solidFill>
                  <a:srgbClr val="D6D6D6"/>
                </a:solidFill>
              </a:defRPr>
            </a:pPr>
            <a:r>
              <a:t>Redis</a:t>
            </a:r>
          </a:p>
          <a:p>
            <a:pPr marL="518583" indent="-518583" algn="l">
              <a:buSzPct val="75000"/>
              <a:buChar char="•"/>
              <a:defRPr>
                <a:solidFill>
                  <a:srgbClr val="D6D6D6"/>
                </a:solidFill>
              </a:defRPr>
            </a:pPr>
            <a:r>
              <a:t>Hipache, NGINX</a:t>
            </a:r>
          </a:p>
          <a:p>
            <a:pPr marL="518583" indent="-518583" algn="l">
              <a:buSzPct val="75000"/>
              <a:buChar char="•"/>
              <a:defRPr>
                <a:solidFill>
                  <a:srgbClr val="D6D6D6"/>
                </a:solidFill>
              </a:defRPr>
            </a:pPr>
          </a:p>
          <a:p>
            <a:pPr marL="518583" indent="-518583" algn="l">
              <a:buSzPct val="75000"/>
              <a:buChar char="•"/>
              <a:defRPr>
                <a:solidFill>
                  <a:srgbClr val="D6D6D6"/>
                </a:solidFill>
              </a:defRPr>
            </a:pPr>
            <a:r>
              <a:t>Create your own!</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title"/>
          </p:nvPr>
        </p:nvSpPr>
        <p:spPr>
          <a:prstGeom prst="rect">
            <a:avLst/>
          </a:prstGeom>
        </p:spPr>
        <p:txBody>
          <a:bodyPr/>
          <a:lstStyle/>
          <a:p>
            <a:pPr/>
            <a:r>
              <a:t>Read (consistency two)</a:t>
            </a:r>
          </a:p>
        </p:txBody>
      </p:sp>
      <p:pic>
        <p:nvPicPr>
          <p:cNvPr id="531"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32" name="Shape 532"/>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33" name="Shape 533"/>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pPr/>
            <a:r>
              <a:t>Read (consistency two)</a:t>
            </a:r>
          </a:p>
        </p:txBody>
      </p:sp>
      <p:pic>
        <p:nvPicPr>
          <p:cNvPr id="536"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37" name="Shape 537"/>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38" name="Shape 538"/>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39" name="Shape 539"/>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ph type="title"/>
          </p:nvPr>
        </p:nvSpPr>
        <p:spPr>
          <a:prstGeom prst="rect">
            <a:avLst/>
          </a:prstGeom>
        </p:spPr>
        <p:txBody>
          <a:bodyPr/>
          <a:lstStyle/>
          <a:p>
            <a:pPr/>
            <a:r>
              <a:t>Read (consistency two)</a:t>
            </a:r>
          </a:p>
        </p:txBody>
      </p:sp>
      <p:pic>
        <p:nvPicPr>
          <p:cNvPr id="542"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43" name="Shape 543"/>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44" name="Shape 544"/>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45" name="Shape 545"/>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46" name="Shape 546"/>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47" name="Shape 547"/>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title"/>
          </p:nvPr>
        </p:nvSpPr>
        <p:spPr>
          <a:prstGeom prst="rect">
            <a:avLst/>
          </a:prstGeom>
        </p:spPr>
        <p:txBody>
          <a:bodyPr/>
          <a:lstStyle/>
          <a:p>
            <a:pPr/>
            <a:r>
              <a:t>Read (consistency two)</a:t>
            </a:r>
          </a:p>
        </p:txBody>
      </p:sp>
      <p:pic>
        <p:nvPicPr>
          <p:cNvPr id="550"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51" name="Shape 551"/>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52" name="Shape 552"/>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53" name="Shape 553"/>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54" name="Shape 554"/>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55" name="Shape 555"/>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56" name="Shape 556"/>
          <p:cNvSpPr/>
          <p:nvPr/>
        </p:nvSpPr>
        <p:spPr>
          <a:xfrm>
            <a:off x="155384" y="4879568"/>
            <a:ext cx="3296032"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557" name="Shape 557"/>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Shape 559"/>
          <p:cNvSpPr/>
          <p:nvPr>
            <p:ph type="title"/>
          </p:nvPr>
        </p:nvSpPr>
        <p:spPr>
          <a:prstGeom prst="rect">
            <a:avLst/>
          </a:prstGeom>
        </p:spPr>
        <p:txBody>
          <a:bodyPr/>
          <a:lstStyle/>
          <a:p>
            <a:pPr/>
            <a:r>
              <a:t>Read (consistency two)</a:t>
            </a:r>
          </a:p>
        </p:txBody>
      </p:sp>
      <p:pic>
        <p:nvPicPr>
          <p:cNvPr id="560"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61" name="Shape 561"/>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62" name="Shape 562"/>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63" name="Shape 563"/>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64" name="Shape 564"/>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65" name="Shape 565"/>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66" name="Shape 566"/>
          <p:cNvSpPr/>
          <p:nvPr/>
        </p:nvSpPr>
        <p:spPr>
          <a:xfrm>
            <a:off x="155384" y="4879568"/>
            <a:ext cx="3296032"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567" name="Shape 567"/>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568" name="Shape 568"/>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title"/>
          </p:nvPr>
        </p:nvSpPr>
        <p:spPr>
          <a:prstGeom prst="rect">
            <a:avLst/>
          </a:prstGeom>
        </p:spPr>
        <p:txBody>
          <a:bodyPr/>
          <a:lstStyle/>
          <a:p>
            <a:pPr/>
            <a:r>
              <a:t>Read (consistency two)</a:t>
            </a:r>
          </a:p>
        </p:txBody>
      </p:sp>
      <p:pic>
        <p:nvPicPr>
          <p:cNvPr id="571"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72" name="Shape 572"/>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73" name="Shape 573"/>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74" name="Shape 574"/>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75" name="Shape 575"/>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76" name="Shape 576"/>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77" name="Shape 577"/>
          <p:cNvSpPr/>
          <p:nvPr/>
        </p:nvSpPr>
        <p:spPr>
          <a:xfrm>
            <a:off x="220192" y="4555718"/>
            <a:ext cx="3166416" cy="13815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Inconsistent </a:t>
            </a:r>
          </a:p>
          <a:p>
            <a:pPr/>
            <a:r>
              <a:t>Node</a:t>
            </a:r>
          </a:p>
        </p:txBody>
      </p:sp>
      <p:sp>
        <p:nvSpPr>
          <p:cNvPr id="578" name="Shape 578"/>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579" name="Shape 579"/>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80" name="Shape 580"/>
          <p:cNvSpPr/>
          <p:nvPr/>
        </p:nvSpPr>
        <p:spPr>
          <a:xfrm>
            <a:off x="5017357" y="5415813"/>
            <a:ext cx="3049715" cy="1"/>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 name="Shape 582"/>
          <p:cNvSpPr/>
          <p:nvPr>
            <p:ph type="title"/>
          </p:nvPr>
        </p:nvSpPr>
        <p:spPr>
          <a:prstGeom prst="rect">
            <a:avLst/>
          </a:prstGeom>
        </p:spPr>
        <p:txBody>
          <a:bodyPr/>
          <a:lstStyle/>
          <a:p>
            <a:pPr/>
            <a:r>
              <a:t>Read (consistency two)</a:t>
            </a:r>
          </a:p>
        </p:txBody>
      </p:sp>
      <p:pic>
        <p:nvPicPr>
          <p:cNvPr id="583"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84" name="Shape 584"/>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85" name="Shape 585"/>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86" name="Shape 586"/>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587" name="Shape 587"/>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88" name="Shape 588"/>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89" name="Shape 589"/>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590" name="Shape 590"/>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91" name="Shape 591"/>
          <p:cNvSpPr/>
          <p:nvPr/>
        </p:nvSpPr>
        <p:spPr>
          <a:xfrm>
            <a:off x="5017357" y="5415813"/>
            <a:ext cx="3049715" cy="1"/>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92" name="Shape 592"/>
          <p:cNvSpPr/>
          <p:nvPr/>
        </p:nvSpPr>
        <p:spPr>
          <a:xfrm flipH="1" flipV="1">
            <a:off x="8295266" y="4005152"/>
            <a:ext cx="544960" cy="1040122"/>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93" name="Shape 593"/>
          <p:cNvSpPr/>
          <p:nvPr/>
        </p:nvSpPr>
        <p:spPr>
          <a:xfrm>
            <a:off x="220192" y="4555718"/>
            <a:ext cx="3166416" cy="13815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Inconsistent </a:t>
            </a:r>
          </a:p>
          <a:p>
            <a:pPr/>
            <a:r>
              <a:t>Node</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Shape 595"/>
          <p:cNvSpPr/>
          <p:nvPr>
            <p:ph type="title"/>
          </p:nvPr>
        </p:nvSpPr>
        <p:spPr>
          <a:prstGeom prst="rect">
            <a:avLst/>
          </a:prstGeom>
        </p:spPr>
        <p:txBody>
          <a:bodyPr/>
          <a:lstStyle/>
          <a:p>
            <a:pPr/>
            <a:r>
              <a:t>Read (consistency two)</a:t>
            </a:r>
          </a:p>
        </p:txBody>
      </p:sp>
      <p:pic>
        <p:nvPicPr>
          <p:cNvPr id="596"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597" name="Shape 597"/>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598" name="Shape 598"/>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599" name="Shape 599"/>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600" name="Shape 600"/>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01" name="Shape 601"/>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02" name="Shape 602"/>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03" name="Shape 603"/>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04" name="Shape 604"/>
          <p:cNvSpPr/>
          <p:nvPr/>
        </p:nvSpPr>
        <p:spPr>
          <a:xfrm>
            <a:off x="5017357" y="5415813"/>
            <a:ext cx="3049715" cy="1"/>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05" name="Shape 605"/>
          <p:cNvSpPr/>
          <p:nvPr/>
        </p:nvSpPr>
        <p:spPr>
          <a:xfrm flipH="1" flipV="1">
            <a:off x="8295266" y="4005152"/>
            <a:ext cx="544960" cy="1040122"/>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06" name="Shape 606"/>
          <p:cNvSpPr/>
          <p:nvPr/>
        </p:nvSpPr>
        <p:spPr>
          <a:xfrm>
            <a:off x="8550084" y="2593568"/>
            <a:ext cx="3296032"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07" name="Shape 607"/>
          <p:cNvSpPr/>
          <p:nvPr/>
        </p:nvSpPr>
        <p:spPr>
          <a:xfrm>
            <a:off x="220192" y="4555718"/>
            <a:ext cx="3166416" cy="13815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Inconsistent </a:t>
            </a:r>
          </a:p>
          <a:p>
            <a:pPr/>
            <a:r>
              <a:t>Node</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title"/>
          </p:nvPr>
        </p:nvSpPr>
        <p:spPr>
          <a:prstGeom prst="rect">
            <a:avLst/>
          </a:prstGeom>
        </p:spPr>
        <p:txBody>
          <a:bodyPr/>
          <a:lstStyle/>
          <a:p>
            <a:pPr/>
            <a:r>
              <a:t>Read (consistency two)</a:t>
            </a:r>
          </a:p>
        </p:txBody>
      </p:sp>
      <p:pic>
        <p:nvPicPr>
          <p:cNvPr id="610"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611" name="Shape 611"/>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612" name="Shape 612"/>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13" name="Shape 613"/>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614" name="Shape 614"/>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15" name="Shape 615"/>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16" name="Shape 616"/>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17" name="Shape 617"/>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18" name="Shape 618"/>
          <p:cNvSpPr/>
          <p:nvPr/>
        </p:nvSpPr>
        <p:spPr>
          <a:xfrm>
            <a:off x="5017357" y="5415813"/>
            <a:ext cx="3049715" cy="1"/>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19" name="Shape 619"/>
          <p:cNvSpPr/>
          <p:nvPr/>
        </p:nvSpPr>
        <p:spPr>
          <a:xfrm flipH="1" flipV="1">
            <a:off x="8295266" y="4005152"/>
            <a:ext cx="544960" cy="1040122"/>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20" name="Shape 620"/>
          <p:cNvSpPr/>
          <p:nvPr/>
        </p:nvSpPr>
        <p:spPr>
          <a:xfrm>
            <a:off x="8550084" y="2593568"/>
            <a:ext cx="3296032"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21" name="Shape 621"/>
          <p:cNvSpPr/>
          <p:nvPr/>
        </p:nvSpPr>
        <p:spPr>
          <a:xfrm>
            <a:off x="7930264" y="4094809"/>
            <a:ext cx="510884" cy="1084203"/>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22" name="Shape 622"/>
          <p:cNvSpPr/>
          <p:nvPr/>
        </p:nvSpPr>
        <p:spPr>
          <a:xfrm>
            <a:off x="220192" y="4555718"/>
            <a:ext cx="3166416" cy="13815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Inconsistent </a:t>
            </a:r>
          </a:p>
          <a:p>
            <a:pPr/>
            <a:r>
              <a:t>Node</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4" name="Shape 624"/>
          <p:cNvSpPr/>
          <p:nvPr>
            <p:ph type="title"/>
          </p:nvPr>
        </p:nvSpPr>
        <p:spPr>
          <a:prstGeom prst="rect">
            <a:avLst/>
          </a:prstGeom>
        </p:spPr>
        <p:txBody>
          <a:bodyPr/>
          <a:lstStyle/>
          <a:p>
            <a:pPr/>
            <a:r>
              <a:t>Read (consistency two)</a:t>
            </a:r>
          </a:p>
        </p:txBody>
      </p:sp>
      <p:pic>
        <p:nvPicPr>
          <p:cNvPr id="625" name="Cassandra Nodes.ai"/>
          <p:cNvPicPr>
            <a:picLocks noChangeAspect="1"/>
          </p:cNvPicPr>
          <p:nvPr/>
        </p:nvPicPr>
        <p:blipFill>
          <a:blip r:embed="rId2">
            <a:extLst/>
          </a:blip>
          <a:stretch>
            <a:fillRect/>
          </a:stretch>
        </p:blipFill>
        <p:spPr>
          <a:xfrm>
            <a:off x="3423268" y="2686397"/>
            <a:ext cx="6158264" cy="6331767"/>
          </a:xfrm>
          <a:prstGeom prst="rect">
            <a:avLst/>
          </a:prstGeom>
          <a:ln w="12700">
            <a:miter lim="400000"/>
          </a:ln>
        </p:spPr>
      </p:pic>
      <p:sp>
        <p:nvSpPr>
          <p:cNvPr id="626" name="Shape 626"/>
          <p:cNvSpPr/>
          <p:nvPr/>
        </p:nvSpPr>
        <p:spPr>
          <a:xfrm>
            <a:off x="9804400" y="7962900"/>
            <a:ext cx="2804270" cy="1270000"/>
          </a:xfrm>
          <a:prstGeom prst="roundRect">
            <a:avLst>
              <a:gd name="adj" fmla="val 15000"/>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600"/>
            </a:lvl1pPr>
          </a:lstStyle>
          <a:p>
            <a:pPr/>
            <a:r>
              <a:t>Client</a:t>
            </a:r>
          </a:p>
        </p:txBody>
      </p:sp>
      <p:sp>
        <p:nvSpPr>
          <p:cNvPr id="627" name="Shape 627"/>
          <p:cNvSpPr/>
          <p:nvPr/>
        </p:nvSpPr>
        <p:spPr>
          <a:xfrm flipH="1" flipV="1">
            <a:off x="9567465" y="6440123"/>
            <a:ext cx="879923" cy="123644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28" name="Shape 628"/>
          <p:cNvSpPr/>
          <p:nvPr/>
        </p:nvSpPr>
        <p:spPr>
          <a:xfrm>
            <a:off x="9633013" y="5451068"/>
            <a:ext cx="2831974"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Coordinator</a:t>
            </a:r>
          </a:p>
        </p:txBody>
      </p:sp>
      <p:sp>
        <p:nvSpPr>
          <p:cNvPr id="629" name="Shape 629"/>
          <p:cNvSpPr/>
          <p:nvPr/>
        </p:nvSpPr>
        <p:spPr>
          <a:xfrm flipH="1" flipV="1">
            <a:off x="4881512" y="5817982"/>
            <a:ext cx="3241776" cy="1"/>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0" name="Shape 630"/>
          <p:cNvSpPr/>
          <p:nvPr/>
        </p:nvSpPr>
        <p:spPr>
          <a:xfrm flipH="1">
            <a:off x="6259370" y="6481018"/>
            <a:ext cx="1961458" cy="1687863"/>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1" name="Shape 631"/>
          <p:cNvSpPr/>
          <p:nvPr/>
        </p:nvSpPr>
        <p:spPr>
          <a:xfrm>
            <a:off x="1400475" y="7902169"/>
            <a:ext cx="3296032"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32" name="Shape 632"/>
          <p:cNvSpPr/>
          <p:nvPr/>
        </p:nvSpPr>
        <p:spPr>
          <a:xfrm flipV="1">
            <a:off x="6164021" y="6203213"/>
            <a:ext cx="1903051" cy="1509079"/>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3" name="Shape 633"/>
          <p:cNvSpPr/>
          <p:nvPr/>
        </p:nvSpPr>
        <p:spPr>
          <a:xfrm>
            <a:off x="5017357" y="5415813"/>
            <a:ext cx="3049715" cy="1"/>
          </a:xfrm>
          <a:prstGeom prst="line">
            <a:avLst/>
          </a:prstGeom>
          <a:ln w="63500">
            <a:solidFill>
              <a:srgbClr val="FF26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4" name="Shape 634"/>
          <p:cNvSpPr/>
          <p:nvPr/>
        </p:nvSpPr>
        <p:spPr>
          <a:xfrm flipH="1" flipV="1">
            <a:off x="8295266" y="4005152"/>
            <a:ext cx="544960" cy="1040122"/>
          </a:xfrm>
          <a:prstGeom prst="line">
            <a:avLst/>
          </a:prstGeom>
          <a:ln w="63500">
            <a:solidFill>
              <a:srgbClr val="FFFFFF"/>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5" name="Shape 635"/>
          <p:cNvSpPr/>
          <p:nvPr/>
        </p:nvSpPr>
        <p:spPr>
          <a:xfrm>
            <a:off x="8550084" y="2593568"/>
            <a:ext cx="3296032"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Chosen Node</a:t>
            </a:r>
          </a:p>
        </p:txBody>
      </p:sp>
      <p:sp>
        <p:nvSpPr>
          <p:cNvPr id="636" name="Shape 636"/>
          <p:cNvSpPr/>
          <p:nvPr/>
        </p:nvSpPr>
        <p:spPr>
          <a:xfrm>
            <a:off x="7930264" y="4094809"/>
            <a:ext cx="510884" cy="1084203"/>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7" name="Shape 637"/>
          <p:cNvSpPr/>
          <p:nvPr/>
        </p:nvSpPr>
        <p:spPr>
          <a:xfrm>
            <a:off x="220192" y="4555718"/>
            <a:ext cx="3166416" cy="13815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Inconsistent </a:t>
            </a:r>
          </a:p>
          <a:p>
            <a:pPr/>
            <a:r>
              <a:t>Node</a:t>
            </a:r>
          </a:p>
        </p:txBody>
      </p:sp>
      <p:sp>
        <p:nvSpPr>
          <p:cNvPr id="638" name="Shape 638"/>
          <p:cNvSpPr/>
          <p:nvPr/>
        </p:nvSpPr>
        <p:spPr>
          <a:xfrm>
            <a:off x="9225664" y="6532213"/>
            <a:ext cx="850460" cy="1251854"/>
          </a:xfrm>
          <a:prstGeom prst="line">
            <a:avLst/>
          </a:prstGeom>
          <a:ln w="63500">
            <a:solidFill>
              <a:srgbClr val="00F900"/>
            </a:solidFill>
            <a:miter lim="400000"/>
            <a:tailEnd type="triangle"/>
          </a:ln>
          <a:effectLst>
            <a:outerShdw sx="100000" sy="100000" kx="0" ky="0" algn="b" rotWithShape="0" blurRad="63500" dist="25400" dir="5400000">
              <a:srgbClr val="000000">
                <a:alpha val="50000"/>
              </a:srgbClr>
            </a:outerShdw>
          </a:effectLst>
        </p:spPr>
        <p:txBody>
          <a:bodyPr lIns="50800" tIns="50800" rIns="50800" bIns="50800" anchor="ctr"/>
          <a:lstStyle/>
          <a:p>
            <a:pPr>
              <a:defRPr sz="3600"/>
            </a:pPr>
          </a:p>
        </p:txBody>
      </p:sp>
      <p:sp>
        <p:nvSpPr>
          <p:cNvPr id="639" name="Shape 639"/>
          <p:cNvSpPr/>
          <p:nvPr/>
        </p:nvSpPr>
        <p:spPr>
          <a:xfrm>
            <a:off x="8751493" y="6782305"/>
            <a:ext cx="2080414" cy="73382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r>
              <a:t>Success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Triangle.png"/>
          <p:cNvPicPr>
            <a:picLocks noChangeAspect="1"/>
          </p:cNvPicPr>
          <p:nvPr/>
        </p:nvPicPr>
        <p:blipFill>
          <a:blip r:embed="rId3">
            <a:extLst/>
          </a:blip>
          <a:stretch>
            <a:fillRect/>
          </a:stretch>
        </p:blipFill>
        <p:spPr>
          <a:xfrm>
            <a:off x="1285811" y="175350"/>
            <a:ext cx="10433178" cy="9402900"/>
          </a:xfrm>
          <a:prstGeom prst="rect">
            <a:avLst/>
          </a:prstGeom>
          <a:ln w="12700">
            <a:miter lim="400000"/>
          </a:ln>
          <a:effectLst>
            <a:outerShdw sx="100000" sy="100000" kx="0" ky="0" algn="b" rotWithShape="0" blurRad="101600" dist="38100" dir="5400000">
              <a:srgbClr val="000000">
                <a:alpha val="64999"/>
              </a:srgbClr>
            </a:outerShdw>
          </a:effectLst>
        </p:spPr>
      </p:pic>
      <p:sp>
        <p:nvSpPr>
          <p:cNvPr id="148" name="Shape 148"/>
          <p:cNvSpPr/>
          <p:nvPr>
            <p:ph type="title"/>
          </p:nvPr>
        </p:nvSpPr>
        <p:spPr>
          <a:xfrm>
            <a:off x="787400" y="5884812"/>
            <a:ext cx="11430000" cy="1768576"/>
          </a:xfrm>
          <a:prstGeom prst="rect">
            <a:avLst/>
          </a:prstGeom>
          <a:effectLst>
            <a:outerShdw sx="100000" sy="100000" kx="0" ky="0" algn="b" rotWithShape="0" blurRad="101600" dist="38100" dir="5400000">
              <a:srgbClr val="000000">
                <a:alpha val="64999"/>
              </a:srgbClr>
            </a:outerShdw>
          </a:effectLst>
        </p:spPr>
        <p:txBody>
          <a:bodyPr/>
          <a:lstStyle/>
          <a:p>
            <a:pPr/>
            <a:r>
              <a:t>CAP THEOREM</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41" name="Cassandra Cloud Architecture.pdf"/>
          <p:cNvPicPr>
            <a:picLocks noChangeAspect="1"/>
          </p:cNvPicPr>
          <p:nvPr/>
        </p:nvPicPr>
        <p:blipFill>
          <a:blip r:embed="rId2">
            <a:extLst/>
          </a:blip>
          <a:stretch>
            <a:fillRect/>
          </a:stretch>
        </p:blipFill>
        <p:spPr>
          <a:xfrm>
            <a:off x="2275308" y="2006409"/>
            <a:ext cx="8145272" cy="6555232"/>
          </a:xfrm>
          <a:prstGeom prst="rect">
            <a:avLst/>
          </a:prstGeom>
          <a:ln w="12700">
            <a:miter lim="400000"/>
          </a:ln>
        </p:spPr>
      </p:pic>
      <p:sp>
        <p:nvSpPr>
          <p:cNvPr id="642" name="Shape 642"/>
          <p:cNvSpPr/>
          <p:nvPr/>
        </p:nvSpPr>
        <p:spPr>
          <a:xfrm>
            <a:off x="3104641" y="373001"/>
            <a:ext cx="6795517"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On-premise + Cloud</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title"/>
          </p:nvPr>
        </p:nvSpPr>
        <p:spPr>
          <a:prstGeom prst="rect">
            <a:avLst/>
          </a:prstGeom>
        </p:spPr>
        <p:txBody>
          <a:bodyPr/>
          <a:lstStyle/>
          <a:p>
            <a:pPr/>
            <a:r>
              <a:t>Consistency Modes</a:t>
            </a:r>
          </a:p>
        </p:txBody>
      </p:sp>
      <p:sp>
        <p:nvSpPr>
          <p:cNvPr id="645" name="Shape 645"/>
          <p:cNvSpPr/>
          <p:nvPr>
            <p:ph type="body" idx="1"/>
          </p:nvPr>
        </p:nvSpPr>
        <p:spPr>
          <a:xfrm>
            <a:off x="787400" y="2768600"/>
            <a:ext cx="11430000" cy="6410226"/>
          </a:xfrm>
          <a:prstGeom prst="rect">
            <a:avLst/>
          </a:prstGeom>
        </p:spPr>
        <p:txBody>
          <a:bodyPr/>
          <a:lstStyle/>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ALL</a:t>
            </a:r>
            <a:r>
              <a:t> - Every node must have the data</a:t>
            </a:r>
          </a:p>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QUORUM </a:t>
            </a:r>
            <a:r>
              <a:t>- Most nodes must have the data</a:t>
            </a:r>
          </a:p>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ONE</a:t>
            </a:r>
            <a:r>
              <a:t> - At least one node must have the data</a:t>
            </a:r>
          </a:p>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TWO</a:t>
            </a:r>
            <a:r>
              <a:t> - At least two nodes must have the data</a:t>
            </a:r>
          </a:p>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THREE</a:t>
            </a:r>
            <a:r>
              <a:t> - At least three Nodes must have the data</a:t>
            </a:r>
          </a:p>
          <a:p>
            <a:pPr marL="297815" indent="-297815" defTabSz="391414">
              <a:spcBef>
                <a:spcPts val="2400"/>
              </a:spcBef>
              <a:buBlip>
                <a:blip r:embed="rId2"/>
              </a:buBlip>
              <a:defRPr sz="2412">
                <a:effectLst>
                  <a:outerShdw sx="100000" sy="100000" kx="0" ky="0" algn="b" rotWithShape="0" blurRad="34036" dist="25527" dir="5400000">
                    <a:srgbClr val="000000"/>
                  </a:outerShdw>
                </a:effectLst>
              </a:defRPr>
            </a:pPr>
            <a:r>
              <a:rPr b="1">
                <a:latin typeface="Helvetica Neue"/>
                <a:ea typeface="Helvetica Neue"/>
                <a:cs typeface="Helvetica Neue"/>
                <a:sym typeface="Helvetica Neue"/>
              </a:rPr>
              <a:t>ANY</a:t>
            </a:r>
            <a:r>
              <a:t> - Any node has the data</a:t>
            </a:r>
          </a:p>
          <a:p>
            <a:pPr marL="297815" indent="-297815" defTabSz="391414">
              <a:spcBef>
                <a:spcPts val="2400"/>
              </a:spcBef>
              <a:buBlip>
                <a:blip r:embed="rId2"/>
              </a:buBlip>
              <a:defRPr b="1" sz="2412">
                <a:effectLst>
                  <a:outerShdw sx="100000" sy="100000" kx="0" ky="0" algn="b" rotWithShape="0" blurRad="34036" dist="25527" dir="5400000">
                    <a:srgbClr val="000000"/>
                  </a:outerShdw>
                </a:effectLst>
                <a:latin typeface="Helvetica Neue"/>
                <a:ea typeface="Helvetica Neue"/>
                <a:cs typeface="Helvetica Neue"/>
                <a:sym typeface="Helvetica Neue"/>
              </a:defRPr>
            </a:pPr>
            <a:r>
              <a:t>EACH_QUORUM </a:t>
            </a:r>
            <a:r>
              <a:rPr b="0">
                <a:latin typeface="+mn-lt"/>
                <a:ea typeface="+mn-ea"/>
                <a:cs typeface="+mn-cs"/>
                <a:sym typeface="Helvetica Neue Light"/>
              </a:rPr>
              <a:t> - Each datacenter must have a quorum</a:t>
            </a:r>
            <a:endParaRPr b="0">
              <a:latin typeface="+mn-lt"/>
              <a:ea typeface="+mn-ea"/>
              <a:cs typeface="+mn-cs"/>
              <a:sym typeface="Helvetica Neue Light"/>
            </a:endParaRPr>
          </a:p>
          <a:p>
            <a:pPr marL="297815" indent="-297815" defTabSz="391414">
              <a:spcBef>
                <a:spcPts val="2400"/>
              </a:spcBef>
              <a:buBlip>
                <a:blip r:embed="rId2"/>
              </a:buBlip>
              <a:defRPr b="1" sz="2412">
                <a:effectLst>
                  <a:outerShdw sx="100000" sy="100000" kx="0" ky="0" algn="b" rotWithShape="0" blurRad="34036" dist="25527" dir="5400000">
                    <a:srgbClr val="000000"/>
                  </a:outerShdw>
                </a:effectLst>
                <a:latin typeface="Helvetica Neue"/>
                <a:ea typeface="Helvetica Neue"/>
                <a:cs typeface="Helvetica Neue"/>
                <a:sym typeface="Helvetica Neue"/>
              </a:defRPr>
            </a:pPr>
            <a:r>
              <a:t>LOAL_QUORUM</a:t>
            </a:r>
            <a:r>
              <a:rPr b="0">
                <a:latin typeface="+mn-lt"/>
                <a:ea typeface="+mn-ea"/>
                <a:cs typeface="+mn-cs"/>
                <a:sym typeface="Helvetica Neue Light"/>
              </a:rPr>
              <a:t> - Each node in the datacenter handling the request must have a quorum</a:t>
            </a:r>
            <a:br>
              <a:rPr b="0">
                <a:latin typeface="+mn-lt"/>
                <a:ea typeface="+mn-ea"/>
                <a:cs typeface="+mn-cs"/>
                <a:sym typeface="Helvetica Neue Light"/>
              </a:rPr>
            </a:br>
            <a:br>
              <a:rPr b="0">
                <a:latin typeface="+mn-lt"/>
                <a:ea typeface="+mn-ea"/>
                <a:cs typeface="+mn-cs"/>
                <a:sym typeface="Helvetica Neue Light"/>
              </a:rPr>
            </a:br>
            <a:r>
              <a:rPr b="0">
                <a:latin typeface="+mn-lt"/>
                <a:ea typeface="+mn-ea"/>
                <a:cs typeface="+mn-cs"/>
                <a:sym typeface="Helvetica Neue Light"/>
              </a:rPr>
              <a:t>*Quorum = (replication_factor / 2 ) + 1</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Shape 647"/>
          <p:cNvSpPr/>
          <p:nvPr>
            <p:ph type="title"/>
          </p:nvPr>
        </p:nvSpPr>
        <p:spPr>
          <a:prstGeom prst="rect">
            <a:avLst/>
          </a:prstGeom>
        </p:spPr>
        <p:txBody>
          <a:bodyPr/>
          <a:lstStyle/>
          <a:p>
            <a:pPr/>
            <a:r>
              <a:t>Calculating Consistency</a:t>
            </a:r>
          </a:p>
        </p:txBody>
      </p:sp>
      <p:sp>
        <p:nvSpPr>
          <p:cNvPr id="648" name="Shape 648"/>
          <p:cNvSpPr/>
          <p:nvPr>
            <p:ph type="body" idx="1"/>
          </p:nvPr>
        </p:nvSpPr>
        <p:spPr>
          <a:prstGeom prst="rect">
            <a:avLst/>
          </a:prstGeom>
        </p:spPr>
        <p:txBody>
          <a:bodyPr/>
          <a:lstStyle/>
          <a:p>
            <a:pPr marL="0" indent="0" algn="ctr">
              <a:buSzTx/>
              <a:buNone/>
              <a:defRPr b="1" sz="5800">
                <a:latin typeface="Helvetica Neue"/>
                <a:ea typeface="Helvetica Neue"/>
                <a:cs typeface="Helvetica Neue"/>
                <a:sym typeface="Helvetica Neue"/>
              </a:defRPr>
            </a:pPr>
            <a:r>
              <a:t>R + W &gt; N</a:t>
            </a:r>
            <a:br/>
          </a:p>
          <a:p>
            <a:pPr>
              <a:buBlip>
                <a:blip r:embed="rId2"/>
              </a:buBlip>
              <a:defRPr b="1">
                <a:latin typeface="Helvetica Neue"/>
                <a:ea typeface="Helvetica Neue"/>
                <a:cs typeface="Helvetica Neue"/>
                <a:sym typeface="Helvetica Neue"/>
              </a:defRPr>
            </a:pPr>
            <a:r>
              <a:t>R —&gt; Read level consistency</a:t>
            </a:r>
          </a:p>
          <a:p>
            <a:pPr>
              <a:buBlip>
                <a:blip r:embed="rId2"/>
              </a:buBlip>
              <a:defRPr b="1">
                <a:latin typeface="Helvetica Neue"/>
                <a:ea typeface="Helvetica Neue"/>
                <a:cs typeface="Helvetica Neue"/>
                <a:sym typeface="Helvetica Neue"/>
              </a:defRPr>
            </a:pPr>
            <a:r>
              <a:t>W —&gt; Write level consistency</a:t>
            </a:r>
          </a:p>
          <a:p>
            <a:pPr>
              <a:buBlip>
                <a:blip r:embed="rId2"/>
              </a:buBlip>
              <a:defRPr b="1">
                <a:latin typeface="Helvetica Neue"/>
                <a:ea typeface="Helvetica Neue"/>
                <a:cs typeface="Helvetica Neue"/>
                <a:sym typeface="Helvetica Neue"/>
              </a:defRPr>
            </a:pPr>
            <a:r>
              <a:t>N —&gt; Number of replicas of the data</a:t>
            </a:r>
            <a:b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title"/>
          </p:nvPr>
        </p:nvSpPr>
        <p:spPr>
          <a:prstGeom prst="rect">
            <a:avLst/>
          </a:prstGeom>
        </p:spPr>
        <p:txBody>
          <a:bodyPr/>
          <a:lstStyle/>
          <a:p>
            <a:pPr/>
            <a:r>
              <a:t>Data Replication</a:t>
            </a:r>
          </a:p>
        </p:txBody>
      </p:sp>
      <p:sp>
        <p:nvSpPr>
          <p:cNvPr id="651" name="Shape 651"/>
          <p:cNvSpPr/>
          <p:nvPr>
            <p:ph type="body" idx="1"/>
          </p:nvPr>
        </p:nvSpPr>
        <p:spPr>
          <a:prstGeom prst="rect">
            <a:avLst/>
          </a:prstGeom>
        </p:spPr>
        <p:txBody>
          <a:bodyPr/>
          <a:lstStyle/>
          <a:p>
            <a:pPr>
              <a:buBlip>
                <a:blip r:embed="rId2"/>
              </a:buBlip>
            </a:pPr>
            <a:r>
              <a:rPr b="1">
                <a:latin typeface="Helvetica Neue"/>
                <a:ea typeface="Helvetica Neue"/>
                <a:cs typeface="Helvetica Neue"/>
                <a:sym typeface="Helvetica Neue"/>
              </a:rPr>
              <a:t>SimpleStrategy</a:t>
            </a:r>
            <a:r>
              <a:t> - Single data center </a:t>
            </a:r>
          </a:p>
          <a:p>
            <a:pPr>
              <a:buBlip>
                <a:blip r:embed="rId2"/>
              </a:buBlip>
            </a:pPr>
            <a:r>
              <a:rPr b="1">
                <a:latin typeface="Helvetica Neue"/>
                <a:ea typeface="Helvetica Neue"/>
                <a:cs typeface="Helvetica Neue"/>
                <a:sym typeface="Helvetica Neue"/>
              </a:rPr>
              <a:t>NetworkTopologyStrategy</a:t>
            </a:r>
            <a:r>
              <a:t> - Recommended strategy for multiple data centers.  Provides Cassandra with info about the location of nodes by rack and datacenter</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nvSpPr>
        <p:spPr>
          <a:xfrm>
            <a:off x="778256" y="3909951"/>
            <a:ext cx="11448289" cy="19336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6000"/>
            </a:pPr>
            <a:r>
              <a:t>Deploying Cassandra with Docker</a:t>
            </a:r>
          </a:p>
          <a:p>
            <a:pPr>
              <a:defRPr sz="6000"/>
            </a:pPr>
            <a:r>
              <a:t>Demo</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title"/>
          </p:nvPr>
        </p:nvSpPr>
        <p:spPr>
          <a:prstGeom prst="rect">
            <a:avLst/>
          </a:prstGeom>
        </p:spPr>
        <p:txBody>
          <a:bodyPr/>
          <a:lstStyle>
            <a:lvl1pPr>
              <a:defRPr sz="6000">
                <a:effectLst>
                  <a:outerShdw sx="100000" sy="100000" kx="0" ky="0" algn="b" rotWithShape="0" blurRad="50800" dist="38100" dir="5400000">
                    <a:srgbClr val="000000"/>
                  </a:outerShdw>
                </a:effectLst>
                <a:latin typeface="+mn-lt"/>
                <a:ea typeface="+mn-ea"/>
                <a:cs typeface="+mn-cs"/>
                <a:sym typeface="Helvetica Neue Light"/>
              </a:defRPr>
            </a:lvl1pPr>
          </a:lstStyle>
          <a:p>
            <a:pPr/>
            <a:r>
              <a:t>Additional Resources</a:t>
            </a:r>
          </a:p>
        </p:txBody>
      </p:sp>
      <p:sp>
        <p:nvSpPr>
          <p:cNvPr id="656" name="Shape 656"/>
          <p:cNvSpPr/>
          <p:nvPr>
            <p:ph type="body" idx="1"/>
          </p:nvPr>
        </p:nvSpPr>
        <p:spPr>
          <a:prstGeom prst="rect">
            <a:avLst/>
          </a:prstGeom>
        </p:spPr>
        <p:txBody>
          <a:bodyPr/>
          <a:lstStyle/>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Apache Cassandra</a:t>
            </a:r>
            <a:br/>
            <a:r>
              <a:rPr u="sng">
                <a:hlinkClick r:id="rId3" invalidUrl="" action="" tgtFrame="" tooltip="" history="1" highlightClick="0" endSnd="0"/>
              </a:rPr>
              <a:t>http://cassandra.apache.org/</a:t>
            </a:r>
          </a:p>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Docker</a:t>
            </a:r>
            <a:br/>
            <a:r>
              <a:rPr u="sng">
                <a:hlinkClick r:id="rId4" invalidUrl="" action="" tgtFrame="" tooltip="" history="1" highlightClick="0" endSnd="0"/>
              </a:rPr>
              <a:t>https://www.docker.com/what-docker</a:t>
            </a:r>
          </a:p>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Docker Hub </a:t>
            </a:r>
            <a:br/>
            <a:r>
              <a:rPr u="sng">
                <a:hlinkClick r:id="rId5" invalidUrl="" action="" tgtFrame="" tooltip="" history="1" highlightClick="0" endSnd="0"/>
              </a:rPr>
              <a:t>https://hub.docker.com/explore/</a:t>
            </a:r>
          </a:p>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Cassandra for Developers - Paul O’Fallon</a:t>
            </a:r>
            <a:br/>
            <a:r>
              <a:rPr u="sng">
                <a:hlinkClick r:id="rId6" invalidUrl="" action="" tgtFrame="" tooltip="" history="1" highlightClick="0" endSnd="0"/>
              </a:rPr>
              <a:t>https://www.pluralsight.com/courses/cassandra-developers</a:t>
            </a:r>
          </a:p>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DBA’s Guid to NoSQL: Apache Cassandra (Free eBook)</a:t>
            </a:r>
            <a:br/>
            <a:r>
              <a:rPr u="sng">
                <a:hlinkClick r:id="rId7" invalidUrl="" action="" tgtFrame="" tooltip="" history="1" highlightClick="0" endSnd="0"/>
              </a:rPr>
              <a:t>http://is.gd/CassandraFreeEbook</a:t>
            </a:r>
          </a:p>
          <a:p>
            <a:pPr marL="271145" indent="-271145" defTabSz="356362">
              <a:spcBef>
                <a:spcPts val="2100"/>
              </a:spcBef>
              <a:buBlip>
                <a:blip r:embed="rId2"/>
              </a:buBlip>
              <a:defRPr sz="2196">
                <a:effectLst>
                  <a:outerShdw sx="100000" sy="100000" kx="0" ky="0" algn="b" rotWithShape="0" blurRad="30988" dist="23241" dir="5400000">
                    <a:srgbClr val="000000"/>
                  </a:outerShdw>
                </a:effectLst>
              </a:defRPr>
            </a:pPr>
            <a:r>
              <a:t>Cassandra 3.0 - DataStax PDF</a:t>
            </a:r>
            <a:br/>
            <a:r>
              <a:rPr u="sng">
                <a:hlinkClick r:id="rId8" invalidUrl="" action="" tgtFrame="" tooltip="" history="1" highlightClick="0" endSnd="0"/>
              </a:rPr>
              <a:t>http://docs.datastax.com/en/cassandra/3.0/pdf/cassandra30.pdf</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Shape 658"/>
          <p:cNvSpPr/>
          <p:nvPr/>
        </p:nvSpPr>
        <p:spPr>
          <a:xfrm>
            <a:off x="4589779" y="4373501"/>
            <a:ext cx="3825241" cy="1006598"/>
          </a:xfrm>
          <a:prstGeom prst="rect">
            <a:avLst/>
          </a:prstGeom>
          <a:ln w="12700">
            <a:miter lim="400000"/>
          </a:ln>
          <a:effectLst>
            <a:outerShdw sx="100000" sy="100000" kx="0" ky="0" algn="b" rotWithShape="0" blurRad="101600" dist="381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Questions?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787400" y="165100"/>
            <a:ext cx="11430000" cy="1768575"/>
          </a:xfrm>
          <a:prstGeom prst="rect">
            <a:avLst/>
          </a:prstGeom>
          <a:effectLst>
            <a:outerShdw sx="100000" sy="100000" kx="0" ky="0" algn="b" rotWithShape="0" blurRad="101600" dist="38100" dir="5400000">
              <a:srgbClr val="000000">
                <a:alpha val="64999"/>
              </a:srgbClr>
            </a:outerShdw>
          </a:effectLst>
        </p:spPr>
        <p:txBody>
          <a:bodyPr/>
          <a:lstStyle/>
          <a:p>
            <a:pPr/>
            <a:r>
              <a:t>Project Delivery Triangle</a:t>
            </a:r>
          </a:p>
        </p:txBody>
      </p:sp>
      <p:pic>
        <p:nvPicPr>
          <p:cNvPr id="153"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54" name="Shape 154"/>
          <p:cNvSpPr/>
          <p:nvPr/>
        </p:nvSpPr>
        <p:spPr>
          <a:xfrm>
            <a:off x="5873521" y="2330450"/>
            <a:ext cx="125775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Good</a:t>
            </a:r>
          </a:p>
        </p:txBody>
      </p:sp>
      <p:sp>
        <p:nvSpPr>
          <p:cNvPr id="155" name="Shape 155"/>
          <p:cNvSpPr/>
          <p:nvPr/>
        </p:nvSpPr>
        <p:spPr>
          <a:xfrm>
            <a:off x="2076196" y="7893050"/>
            <a:ext cx="978409"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Fast</a:t>
            </a:r>
          </a:p>
        </p:txBody>
      </p:sp>
      <p:sp>
        <p:nvSpPr>
          <p:cNvPr id="156" name="Shape 156"/>
          <p:cNvSpPr/>
          <p:nvPr/>
        </p:nvSpPr>
        <p:spPr>
          <a:xfrm>
            <a:off x="9823221" y="7893050"/>
            <a:ext cx="148635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Cheap</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Triangle.png"/>
          <p:cNvPicPr>
            <a:picLocks noChangeAspect="1"/>
          </p:cNvPicPr>
          <p:nvPr/>
        </p:nvPicPr>
        <p:blipFill>
          <a:blip r:embed="rId2">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61" name="Shape 161"/>
          <p:cNvSpPr/>
          <p:nvPr/>
        </p:nvSpPr>
        <p:spPr>
          <a:xfrm>
            <a:off x="5873521" y="2330450"/>
            <a:ext cx="125775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Good</a:t>
            </a:r>
          </a:p>
        </p:txBody>
      </p:sp>
      <p:sp>
        <p:nvSpPr>
          <p:cNvPr id="162" name="Shape 162"/>
          <p:cNvSpPr/>
          <p:nvPr/>
        </p:nvSpPr>
        <p:spPr>
          <a:xfrm>
            <a:off x="2076196" y="7893050"/>
            <a:ext cx="978409"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Fast</a:t>
            </a:r>
          </a:p>
        </p:txBody>
      </p:sp>
      <p:sp>
        <p:nvSpPr>
          <p:cNvPr id="163" name="Shape 163"/>
          <p:cNvSpPr/>
          <p:nvPr/>
        </p:nvSpPr>
        <p:spPr>
          <a:xfrm>
            <a:off x="9823221" y="7893050"/>
            <a:ext cx="148635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Cheap</a:t>
            </a:r>
          </a:p>
        </p:txBody>
      </p:sp>
      <p:pic>
        <p:nvPicPr>
          <p:cNvPr id="164" name=""/>
          <p:cNvPicPr>
            <a:picLocks noChangeAspect="0"/>
          </p:cNvPicPr>
          <p:nvPr/>
        </p:nvPicPr>
        <p:blipFill>
          <a:blip r:embed="rId3">
            <a:extLst/>
          </a:blip>
          <a:stretch>
            <a:fillRect/>
          </a:stretch>
        </p:blipFill>
        <p:spPr>
          <a:xfrm>
            <a:off x="4729988" y="6026150"/>
            <a:ext cx="3544824" cy="800100"/>
          </a:xfrm>
          <a:prstGeom prst="rect">
            <a:avLst/>
          </a:prstGeom>
          <a:effectLst>
            <a:outerShdw sx="100000" sy="100000" kx="0" ky="0" algn="b" rotWithShape="0" blurRad="101600" dist="38100" dir="5400000">
              <a:srgbClr val="000000">
                <a:alpha val="64999"/>
              </a:srgbClr>
            </a:outerShdw>
          </a:effectLst>
        </p:spPr>
      </p:pic>
      <p:sp>
        <p:nvSpPr>
          <p:cNvPr id="165" name="Shape 165"/>
          <p:cNvSpPr/>
          <p:nvPr>
            <p:ph type="title"/>
          </p:nvPr>
        </p:nvSpPr>
        <p:spPr>
          <a:xfrm>
            <a:off x="787400" y="157112"/>
            <a:ext cx="11430000" cy="1768576"/>
          </a:xfrm>
          <a:prstGeom prst="rect">
            <a:avLst/>
          </a:prstGeom>
          <a:effectLst>
            <a:outerShdw sx="100000" sy="100000" kx="0" ky="0" algn="b" rotWithShape="0" blurRad="101600" dist="38100" dir="5400000">
              <a:srgbClr val="000000">
                <a:alpha val="64999"/>
              </a:srgbClr>
            </a:outerShdw>
          </a:effectLst>
        </p:spPr>
        <p:txBody>
          <a:bodyPr/>
          <a:lstStyle/>
          <a:p>
            <a:pPr/>
            <a:r>
              <a:t>Project Delivery Triangle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Triangle.png"/>
          <p:cNvPicPr>
            <a:picLocks noChangeAspect="1"/>
          </p:cNvPicPr>
          <p:nvPr/>
        </p:nvPicPr>
        <p:blipFill>
          <a:blip r:embed="rId3">
            <a:extLst/>
          </a:blip>
          <a:stretch>
            <a:fillRect/>
          </a:stretch>
        </p:blipFill>
        <p:spPr>
          <a:xfrm>
            <a:off x="3177976" y="2744263"/>
            <a:ext cx="6648848" cy="5992274"/>
          </a:xfrm>
          <a:prstGeom prst="rect">
            <a:avLst/>
          </a:prstGeom>
          <a:ln w="12700">
            <a:miter lim="400000"/>
          </a:ln>
          <a:effectLst>
            <a:outerShdw sx="100000" sy="100000" kx="0" ky="0" algn="b" rotWithShape="0" blurRad="101600" dist="38100" dir="5400000">
              <a:srgbClr val="000000">
                <a:alpha val="64999"/>
              </a:srgbClr>
            </a:outerShdw>
          </a:effectLst>
        </p:spPr>
      </p:pic>
      <p:sp>
        <p:nvSpPr>
          <p:cNvPr id="168" name="Shape 168"/>
          <p:cNvSpPr/>
          <p:nvPr/>
        </p:nvSpPr>
        <p:spPr>
          <a:xfrm>
            <a:off x="5365343" y="2305050"/>
            <a:ext cx="2274114"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Consistent</a:t>
            </a:r>
          </a:p>
        </p:txBody>
      </p:sp>
      <p:sp>
        <p:nvSpPr>
          <p:cNvPr id="169" name="Shape 169"/>
          <p:cNvSpPr/>
          <p:nvPr/>
        </p:nvSpPr>
        <p:spPr>
          <a:xfrm>
            <a:off x="1153261" y="8058150"/>
            <a:ext cx="1986078"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Available</a:t>
            </a:r>
          </a:p>
        </p:txBody>
      </p:sp>
      <p:sp>
        <p:nvSpPr>
          <p:cNvPr id="170" name="Shape 170"/>
          <p:cNvSpPr/>
          <p:nvPr/>
        </p:nvSpPr>
        <p:spPr>
          <a:xfrm>
            <a:off x="8853423" y="8058150"/>
            <a:ext cx="3502153" cy="647701"/>
          </a:xfrm>
          <a:prstGeom prst="rect">
            <a:avLst/>
          </a:prstGeom>
          <a:ln w="12700">
            <a:miter lim="400000"/>
          </a:ln>
          <a:effectLst>
            <a:outerShdw sx="100000" sy="100000" kx="0" ky="0" algn="b" rotWithShape="0" blurRad="101600" dist="38100" dir="5400000">
              <a:srgbClr val="000000">
                <a:alpha val="6499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mj-lt"/>
                <a:ea typeface="+mj-ea"/>
                <a:cs typeface="+mj-cs"/>
                <a:sym typeface="Helvetica Light"/>
              </a:defRPr>
            </a:lvl1pPr>
          </a:lstStyle>
          <a:p>
            <a:pPr>
              <a:defRPr>
                <a:effectLst/>
              </a:defRPr>
            </a:pPr>
            <a:r>
              <a:t>Partition Tolerant</a:t>
            </a:r>
          </a:p>
        </p:txBody>
      </p:sp>
      <p:sp>
        <p:nvSpPr>
          <p:cNvPr id="171" name="Shape 171"/>
          <p:cNvSpPr/>
          <p:nvPr>
            <p:ph type="title" idx="4294967295"/>
          </p:nvPr>
        </p:nvSpPr>
        <p:spPr>
          <a:xfrm>
            <a:off x="952500" y="393700"/>
            <a:ext cx="11099800" cy="2159000"/>
          </a:xfrm>
          <a:prstGeom prst="rect">
            <a:avLst/>
          </a:prstGeom>
          <a:effectLst>
            <a:outerShdw sx="100000" sy="100000" kx="0" ky="0" algn="b" rotWithShape="0" blurRad="101600" dist="38100" dir="5400000">
              <a:srgbClr val="000000">
                <a:alpha val="64999"/>
              </a:srgbClr>
            </a:outerShdw>
          </a:effectLst>
        </p:spPr>
        <p:txBody>
          <a:bodyPr/>
          <a:lstStyle/>
          <a:p>
            <a:pPr/>
            <a:r>
              <a:t>CAP Theorem</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Light"/>
        <a:ea typeface="Helvetica Light"/>
        <a:cs typeface="Helvetica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Light"/>
        <a:ea typeface="Helvetica Light"/>
        <a:cs typeface="Helvetica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