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9" r:id="rId6"/>
    <p:sldId id="265" r:id="rId7"/>
    <p:sldId id="267" r:id="rId8"/>
    <p:sldId id="268" r:id="rId9"/>
    <p:sldId id="270" r:id="rId10"/>
    <p:sldId id="266" r:id="rId11"/>
    <p:sldId id="261" r:id="rId12"/>
    <p:sldId id="264" r:id="rId13"/>
    <p:sldId id="258" r:id="rId14"/>
    <p:sldId id="26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4662" autoAdjust="0"/>
  </p:normalViewPr>
  <p:slideViewPr>
    <p:cSldViewPr snapToGrid="0">
      <p:cViewPr varScale="1">
        <p:scale>
          <a:sx n="82" d="100"/>
          <a:sy n="82" d="100"/>
        </p:scale>
        <p:origin x="48" y="1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34406-EB2C-0176-E729-A2E3CD93A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8A74CD-B819-E0C3-838B-59039D7AE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D9732-7211-8245-35C3-F192809E1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806E-14BA-4219-A715-D224B9C94108}" type="datetimeFigureOut">
              <a:rPr lang="de-DE" smtClean="0"/>
              <a:t>28.05.2022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113F1-E299-5B9B-C1E4-56328CD2F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AF191-B696-748F-9288-7BC988A0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9804-4001-481D-BF39-83A6B2C09B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2639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1133B-1148-9EEB-695A-1AB4553A5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0D56E0-D7B0-5453-DDF6-46B5AA380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67EC8-4D94-D809-B2A3-D02E0B2DE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806E-14BA-4219-A715-D224B9C94108}" type="datetimeFigureOut">
              <a:rPr lang="de-DE" smtClean="0"/>
              <a:t>28.05.2022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7A910-DC8D-1E79-5ED4-38A1B5D31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491C9-F8B7-F629-A4B1-5E303783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9804-4001-481D-BF39-83A6B2C09B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36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F07BC2-C48A-090E-E49C-FF9448258E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DE869-3B2D-E144-D04D-349B4EF20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92C6B-7C10-D64D-F9B9-063B7CA43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806E-14BA-4219-A715-D224B9C94108}" type="datetimeFigureOut">
              <a:rPr lang="de-DE" smtClean="0"/>
              <a:t>28.05.2022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00ACD-BE28-E088-6FDF-4253A997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E71D8-22BD-BD08-4146-EB61F24DE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9804-4001-481D-BF39-83A6B2C09B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6309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F0BF4-0AC7-34CD-CFA8-CDE169C38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6F770-5452-8D61-658B-293E625A6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D7357-C5A0-D5CE-F413-889B783E2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806E-14BA-4219-A715-D224B9C94108}" type="datetimeFigureOut">
              <a:rPr lang="de-DE" smtClean="0"/>
              <a:t>28.05.2022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68DEF-6D8D-13D4-FF97-34EE4310C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186E6-7CBF-4A0C-C40E-A9AF54E8F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9804-4001-481D-BF39-83A6B2C09B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1467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C6C43-6AC0-F28A-DEEE-F0489E706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39F9B-9B23-0CA6-3457-7D2EA1EC5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F65A8-A457-C1E1-17D7-DFF734236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806E-14BA-4219-A715-D224B9C94108}" type="datetimeFigureOut">
              <a:rPr lang="de-DE" smtClean="0"/>
              <a:t>28.05.2022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C5304-69A4-1D14-1CE9-AA5F7C675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C6B55-DBF7-2251-9759-93C987DA7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9804-4001-481D-BF39-83A6B2C09B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666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FBA0E-97ED-D026-E076-8512FE6D3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AD05F-438A-F369-E25A-0DCB5554E9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2F5A6A-FC70-4892-CF9A-864286550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8F9D7-181A-1FF8-5CD0-7F58CF3D8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806E-14BA-4219-A715-D224B9C94108}" type="datetimeFigureOut">
              <a:rPr lang="de-DE" smtClean="0"/>
              <a:t>28.05.2022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F4BF2-9972-CDFF-D1B6-C03D877E0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28555A-0D53-811F-7D1B-D09FF3629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9804-4001-481D-BF39-83A6B2C09B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0285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AEEC6-8B45-E9DF-AAB7-29D4101B8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15E8C-08B9-8B2F-D5DF-FED68D467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4688B9-9F19-2C27-B4CA-B45465FC8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5F0119-6177-0CEE-4895-0262C29C1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B1E58B-2EE3-E8CE-D160-FBCE5F98F1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68A63C-B063-1391-11A5-A2772C432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806E-14BA-4219-A715-D224B9C94108}" type="datetimeFigureOut">
              <a:rPr lang="de-DE" smtClean="0"/>
              <a:t>28.05.2022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750213-674E-09F1-263B-719D728CC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B33D67-06AF-569C-CE82-195E86EE3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9804-4001-481D-BF39-83A6B2C09B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0133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95151-9A6D-8E03-658B-F38090E02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FAA53C-85C3-113A-B49E-149233594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806E-14BA-4219-A715-D224B9C94108}" type="datetimeFigureOut">
              <a:rPr lang="de-DE" smtClean="0"/>
              <a:t>28.05.2022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086B9B-2AEB-8765-91E5-152DE7993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7B24F-0F4F-D225-35FA-8285C1F6E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9804-4001-481D-BF39-83A6B2C09B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332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555C24-A8AC-7C84-7C56-13E619D36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806E-14BA-4219-A715-D224B9C94108}" type="datetimeFigureOut">
              <a:rPr lang="de-DE" smtClean="0"/>
              <a:t>28.05.2022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1324AC-2F55-1697-D7C2-BEDDE30A6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42F0BE-FEE2-2B9B-5005-B5624C1DE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9804-4001-481D-BF39-83A6B2C09B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564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59567-AB72-F499-437F-BA4D04F6C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B864B-FF1C-822F-632E-17C6388D7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6F4A70-656E-734E-4EC7-5AC3BD7E0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6C122-101F-2B66-543A-F7338FC2F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806E-14BA-4219-A715-D224B9C94108}" type="datetimeFigureOut">
              <a:rPr lang="de-DE" smtClean="0"/>
              <a:t>28.05.2022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0D440-2F99-2C60-AE2C-900DC006A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20A8B-E5AF-76A8-B972-8AFE95A0E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9804-4001-481D-BF39-83A6B2C09B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150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33787-3C34-CF61-AEC1-27B2DC7DD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9C3B40-C01D-35B1-5CCA-DED0EB0DC3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B03879-F13F-9F2E-1683-B8575AA64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B455C-7D69-4E26-062F-3EC5B10FA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806E-14BA-4219-A715-D224B9C94108}" type="datetimeFigureOut">
              <a:rPr lang="de-DE" smtClean="0"/>
              <a:t>28.05.2022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A0AB1-35A1-3E70-BE94-FF8704E2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5E60A-2321-8CF0-49AB-3576F9CC3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9804-4001-481D-BF39-83A6B2C09B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887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7575C7-53F4-B19E-5ED8-84C845761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43F9B-6D91-915C-7215-34EB3A312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8ABF9-A036-CC36-E0EE-81124DFA0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5806E-14BA-4219-A715-D224B9C94108}" type="datetimeFigureOut">
              <a:rPr lang="de-DE" smtClean="0"/>
              <a:t>28.05.2022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7AE7A-2A03-6AA5-092A-D911F39319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F82BD-0B06-13CD-61B7-1963251AB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A9804-4001-481D-BF39-83A6B2C09B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011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larsystem.nasa.gov/resources/310/orbits-and-keplers-laws/" TargetMode="External"/><Relationship Id="rId2" Type="http://schemas.openxmlformats.org/officeDocument/2006/relationships/hyperlink" Target="https://nssdc.gsfc.nasa.gov/planetary/factsheet/earthfact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hulwissen24.de/pics24/images/2-keplersche-gesetze.jp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4vLeQrjVkVQ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719BE-E5CB-C830-0A68-D3DC65054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cap="small" dirty="0">
                <a:solidFill>
                  <a:schemeClr val="bg1"/>
                </a:solidFill>
              </a:rPr>
              <a:t>Die </a:t>
            </a:r>
            <a:r>
              <a:rPr lang="en-GB" cap="small" dirty="0" err="1">
                <a:solidFill>
                  <a:schemeClr val="bg1"/>
                </a:solidFill>
              </a:rPr>
              <a:t>Keplerschen</a:t>
            </a:r>
            <a:r>
              <a:rPr lang="en-GB" cap="small" dirty="0">
                <a:solidFill>
                  <a:schemeClr val="bg1"/>
                </a:solidFill>
              </a:rPr>
              <a:t> </a:t>
            </a:r>
            <a:r>
              <a:rPr lang="en-GB" cap="small" dirty="0" err="1">
                <a:solidFill>
                  <a:schemeClr val="bg1"/>
                </a:solidFill>
              </a:rPr>
              <a:t>Gesetze</a:t>
            </a:r>
            <a:endParaRPr lang="de-DE" cap="small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908D4-540A-120D-5C0D-2C0A3D967C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cap="small" dirty="0" err="1">
                <a:solidFill>
                  <a:schemeClr val="bg1"/>
                </a:solidFill>
              </a:rPr>
              <a:t>Grundlage</a:t>
            </a:r>
            <a:r>
              <a:rPr lang="en-GB" cap="small" dirty="0">
                <a:solidFill>
                  <a:schemeClr val="bg1"/>
                </a:solidFill>
              </a:rPr>
              <a:t> der </a:t>
            </a:r>
            <a:r>
              <a:rPr lang="en-GB" cap="small" dirty="0" err="1">
                <a:solidFill>
                  <a:schemeClr val="bg1"/>
                </a:solidFill>
              </a:rPr>
              <a:t>Planetenbewegungen</a:t>
            </a:r>
            <a:endParaRPr lang="de-DE" cap="smal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167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D4CCA-FC47-11BE-8B8D-DCC9ACE9E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small" dirty="0">
                <a:solidFill>
                  <a:schemeClr val="bg1"/>
                </a:solidFill>
              </a:rPr>
              <a:t>Simulation</a:t>
            </a:r>
            <a:endParaRPr lang="de-DE" cap="small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E4E45-239E-924F-6789-6DFAEBA87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607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D4CCA-FC47-11BE-8B8D-DCC9ACE9E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small" dirty="0">
                <a:solidFill>
                  <a:schemeClr val="bg1"/>
                </a:solidFill>
              </a:rPr>
              <a:t>3. </a:t>
            </a:r>
            <a:r>
              <a:rPr lang="en-GB" cap="small" dirty="0" err="1">
                <a:solidFill>
                  <a:schemeClr val="bg1"/>
                </a:solidFill>
              </a:rPr>
              <a:t>Gesetz</a:t>
            </a:r>
            <a:endParaRPr lang="de-DE" cap="small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E4E45-239E-924F-6789-6DFAEBA87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i="1" dirty="0">
                <a:solidFill>
                  <a:schemeClr val="bg1"/>
                </a:solidFill>
              </a:rPr>
              <a:t>„Die Quadrate der Umlaufzeiten zweier Planeten verhalten sich wie die dritten Potenzen der großen Halbachsen ihrer Bahnen“</a:t>
            </a:r>
          </a:p>
          <a:p>
            <a:r>
              <a:rPr lang="de-DE" dirty="0">
                <a:solidFill>
                  <a:schemeClr val="bg1"/>
                </a:solidFill>
              </a:rPr>
              <a:t>Vergleich Laufbahnen 2 Objekte </a:t>
            </a:r>
          </a:p>
          <a:p>
            <a:r>
              <a:rPr lang="de-DE" dirty="0">
                <a:solidFill>
                  <a:schemeClr val="bg1"/>
                </a:solidFill>
              </a:rPr>
              <a:t>Umlaufzeit vergroßert sich schneller als Umlaufradius</a:t>
            </a:r>
          </a:p>
        </p:txBody>
      </p:sp>
    </p:spTree>
    <p:extLst>
      <p:ext uri="{BB962C8B-B14F-4D97-AF65-F5344CB8AC3E}">
        <p14:creationId xmlns:p14="http://schemas.microsoft.com/office/powerpoint/2010/main" val="3555049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D4CCA-FC47-11BE-8B8D-DCC9ACE9E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small" dirty="0" err="1">
                <a:solidFill>
                  <a:schemeClr val="bg1"/>
                </a:solidFill>
              </a:rPr>
              <a:t>Probleme</a:t>
            </a:r>
            <a:endParaRPr lang="de-DE" cap="small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E4E45-239E-924F-6789-6DFAEBA87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bg1"/>
                </a:solidFill>
              </a:rPr>
              <a:t>Sonne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steht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nicht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immer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im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Brennpunkt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 err="1">
                <a:solidFill>
                  <a:schemeClr val="bg1"/>
                </a:solidFill>
              </a:rPr>
              <a:t>Nicht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immer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nur</a:t>
            </a:r>
            <a:r>
              <a:rPr lang="en-GB" dirty="0">
                <a:solidFill>
                  <a:schemeClr val="bg1"/>
                </a:solidFill>
              </a:rPr>
              <a:t> 1 </a:t>
            </a:r>
            <a:r>
              <a:rPr lang="en-GB" dirty="0" err="1">
                <a:solidFill>
                  <a:schemeClr val="bg1"/>
                </a:solidFill>
              </a:rPr>
              <a:t>Objekt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im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Brennpunkt</a:t>
            </a:r>
            <a:r>
              <a:rPr lang="en-GB" dirty="0">
                <a:solidFill>
                  <a:schemeClr val="bg1"/>
                </a:solidFill>
              </a:rPr>
              <a:t> (</a:t>
            </a:r>
            <a:r>
              <a:rPr lang="en-GB" dirty="0" err="1">
                <a:solidFill>
                  <a:schemeClr val="bg1"/>
                </a:solidFill>
              </a:rPr>
              <a:t>Binärsysteme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  <a:p>
            <a:r>
              <a:rPr lang="en-GB" dirty="0" err="1">
                <a:solidFill>
                  <a:schemeClr val="bg1"/>
                </a:solidFill>
              </a:rPr>
              <a:t>Eigentlicher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Mittelpunkt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ist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Baryzentrum</a:t>
            </a:r>
            <a:r>
              <a:rPr lang="en-GB" dirty="0">
                <a:solidFill>
                  <a:schemeClr val="bg1"/>
                </a:solidFill>
              </a:rPr>
              <a:t> des Systems (</a:t>
            </a:r>
            <a:r>
              <a:rPr lang="en-GB" dirty="0" err="1">
                <a:solidFill>
                  <a:schemeClr val="bg1"/>
                </a:solidFill>
              </a:rPr>
              <a:t>Gravitationszentrum</a:t>
            </a:r>
            <a:r>
              <a:rPr lang="en-GB" dirty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F9C0BE3-A3F3-E3DC-1936-2C5F06D90860}"/>
              </a:ext>
            </a:extLst>
          </p:cNvPr>
          <p:cNvCxnSpPr/>
          <p:nvPr/>
        </p:nvCxnSpPr>
        <p:spPr>
          <a:xfrm>
            <a:off x="9858375" y="5222875"/>
            <a:ext cx="492125" cy="20637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949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D4CCA-FC47-11BE-8B8D-DCC9ACE9E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small" dirty="0" err="1">
                <a:solidFill>
                  <a:schemeClr val="bg1"/>
                </a:solidFill>
              </a:rPr>
              <a:t>Textquellen</a:t>
            </a:r>
            <a:endParaRPr lang="de-DE" cap="small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E4E45-239E-924F-6789-6DFAEBA87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hlinkClick r:id="rId2"/>
              </a:rPr>
              <a:t>https://nssdc.gsfc.nasa.gov/planetary/factsheet/earthfact.html</a:t>
            </a:r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  <a:hlinkClick r:id="rId3"/>
              </a:rPr>
              <a:t>https://solarsystem.nasa.gov/resources/310/orbits-and-keplers-laws/</a:t>
            </a:r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Tafelwerk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478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D4CCA-FC47-11BE-8B8D-DCC9ACE9E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small" dirty="0" err="1">
                <a:solidFill>
                  <a:schemeClr val="bg1"/>
                </a:solidFill>
              </a:rPr>
              <a:t>Bildquellen</a:t>
            </a:r>
            <a:endParaRPr lang="de-DE" cap="small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E4E45-239E-924F-6789-6DFAEBA87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hlinkClick r:id="rId2"/>
              </a:rPr>
              <a:t>https://www.schulwissen24.de/pics24/images/2-keplersche-gesetze.jpg</a:t>
            </a:r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126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D4CCA-FC47-11BE-8B8D-DCC9ACE9E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small" dirty="0" err="1">
                <a:solidFill>
                  <a:schemeClr val="bg1"/>
                </a:solidFill>
              </a:rPr>
              <a:t>Inhalt</a:t>
            </a:r>
            <a:endParaRPr lang="de-DE" cap="small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E4E45-239E-924F-6789-6DFAEBA87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bg1"/>
                </a:solidFill>
              </a:rPr>
              <a:t>Einführung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1. </a:t>
            </a:r>
            <a:r>
              <a:rPr lang="en-GB" dirty="0" err="1">
                <a:solidFill>
                  <a:schemeClr val="bg1"/>
                </a:solidFill>
              </a:rPr>
              <a:t>Gesetz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2. </a:t>
            </a:r>
            <a:r>
              <a:rPr lang="en-GB" dirty="0" err="1">
                <a:solidFill>
                  <a:schemeClr val="bg1"/>
                </a:solidFill>
              </a:rPr>
              <a:t>Gesetz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Simulation</a:t>
            </a:r>
          </a:p>
          <a:p>
            <a:r>
              <a:rPr lang="en-GB" dirty="0">
                <a:solidFill>
                  <a:schemeClr val="bg1"/>
                </a:solidFill>
              </a:rPr>
              <a:t>3. </a:t>
            </a:r>
            <a:r>
              <a:rPr lang="en-GB" dirty="0" err="1">
                <a:solidFill>
                  <a:schemeClr val="bg1"/>
                </a:solidFill>
              </a:rPr>
              <a:t>Gesetz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 err="1">
                <a:solidFill>
                  <a:schemeClr val="bg1"/>
                </a:solidFill>
              </a:rPr>
              <a:t>Probleme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 err="1">
                <a:solidFill>
                  <a:schemeClr val="bg1"/>
                </a:solidFill>
              </a:rPr>
              <a:t>Quellen</a:t>
            </a:r>
            <a:endParaRPr lang="en-GB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485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D4CCA-FC47-11BE-8B8D-DCC9ACE9E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small" dirty="0" err="1">
                <a:solidFill>
                  <a:schemeClr val="bg1"/>
                </a:solidFill>
              </a:rPr>
              <a:t>Einführung</a:t>
            </a:r>
            <a:endParaRPr lang="de-DE" cap="small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E4E45-239E-924F-6789-6DFAEBA87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bg1"/>
                </a:solidFill>
              </a:rPr>
              <a:t>Gehen</a:t>
            </a:r>
            <a:r>
              <a:rPr lang="en-GB" dirty="0">
                <a:solidFill>
                  <a:schemeClr val="bg1"/>
                </a:solidFill>
              </a:rPr>
              <a:t> auf Johannes Kepler (17. </a:t>
            </a:r>
            <a:r>
              <a:rPr lang="en-GB" dirty="0" err="1">
                <a:solidFill>
                  <a:schemeClr val="bg1"/>
                </a:solidFill>
              </a:rPr>
              <a:t>Jh</a:t>
            </a:r>
            <a:r>
              <a:rPr lang="en-GB" dirty="0">
                <a:solidFill>
                  <a:schemeClr val="bg1"/>
                </a:solidFill>
              </a:rPr>
              <a:t>) </a:t>
            </a:r>
            <a:r>
              <a:rPr lang="en-GB" dirty="0" err="1">
                <a:solidFill>
                  <a:schemeClr val="bg1"/>
                </a:solidFill>
              </a:rPr>
              <a:t>zurück</a:t>
            </a:r>
            <a:r>
              <a:rPr lang="en-GB" dirty="0">
                <a:solidFill>
                  <a:schemeClr val="bg1"/>
                </a:solidFill>
              </a:rPr>
              <a:t> (Name)</a:t>
            </a:r>
          </a:p>
          <a:p>
            <a:r>
              <a:rPr lang="en-GB" dirty="0" err="1">
                <a:solidFill>
                  <a:schemeClr val="bg1"/>
                </a:solidFill>
              </a:rPr>
              <a:t>Grundlage</a:t>
            </a:r>
            <a:r>
              <a:rPr lang="en-GB" dirty="0">
                <a:solidFill>
                  <a:schemeClr val="bg1"/>
                </a:solidFill>
              </a:rPr>
              <a:t> für Newtons </a:t>
            </a:r>
            <a:r>
              <a:rPr lang="en-GB" dirty="0" err="1">
                <a:solidFill>
                  <a:schemeClr val="bg1"/>
                </a:solidFill>
              </a:rPr>
              <a:t>Gravitationsgesetz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F9C0BE3-A3F3-E3DC-1936-2C5F06D90860}"/>
              </a:ext>
            </a:extLst>
          </p:cNvPr>
          <p:cNvCxnSpPr/>
          <p:nvPr/>
        </p:nvCxnSpPr>
        <p:spPr>
          <a:xfrm>
            <a:off x="9858375" y="5222875"/>
            <a:ext cx="492125" cy="20637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549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D4CCA-FC47-11BE-8B8D-DCC9ACE9E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small" dirty="0" err="1">
                <a:solidFill>
                  <a:schemeClr val="bg1"/>
                </a:solidFill>
              </a:rPr>
              <a:t>Entdeckungsprozess</a:t>
            </a:r>
            <a:endParaRPr lang="de-DE" cap="small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E4E45-239E-924F-6789-6DFAEBA87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Tycho Brahe (</a:t>
            </a:r>
            <a:r>
              <a:rPr lang="en-GB" dirty="0" err="1">
                <a:solidFill>
                  <a:schemeClr val="bg1"/>
                </a:solidFill>
              </a:rPr>
              <a:t>damals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führender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Astronom</a:t>
            </a:r>
            <a:r>
              <a:rPr lang="en-GB" dirty="0">
                <a:solidFill>
                  <a:schemeClr val="bg1"/>
                </a:solidFill>
              </a:rPr>
              <a:t>) </a:t>
            </a:r>
            <a:r>
              <a:rPr lang="en-GB" dirty="0" err="1">
                <a:solidFill>
                  <a:schemeClr val="bg1"/>
                </a:solidFill>
              </a:rPr>
              <a:t>gibt</a:t>
            </a:r>
            <a:r>
              <a:rPr lang="en-GB" dirty="0">
                <a:solidFill>
                  <a:schemeClr val="bg1"/>
                </a:solidFill>
              </a:rPr>
              <a:t> Kepler </a:t>
            </a:r>
            <a:r>
              <a:rPr lang="en-GB" dirty="0" err="1">
                <a:solidFill>
                  <a:schemeClr val="bg1"/>
                </a:solidFill>
              </a:rPr>
              <a:t>scheinbar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unlösbare</a:t>
            </a:r>
            <a:r>
              <a:rPr lang="en-GB" dirty="0">
                <a:solidFill>
                  <a:schemeClr val="bg1"/>
                </a:solidFill>
              </a:rPr>
              <a:t> Aufgabe, die </a:t>
            </a:r>
            <a:r>
              <a:rPr lang="en-GB" dirty="0" err="1">
                <a:solidFill>
                  <a:schemeClr val="bg1"/>
                </a:solidFill>
              </a:rPr>
              <a:t>Bewegung</a:t>
            </a:r>
            <a:r>
              <a:rPr lang="en-GB" dirty="0">
                <a:solidFill>
                  <a:schemeClr val="bg1"/>
                </a:solidFill>
              </a:rPr>
              <a:t> des Mars </a:t>
            </a:r>
            <a:r>
              <a:rPr lang="en-GB" dirty="0" err="1">
                <a:solidFill>
                  <a:schemeClr val="bg1"/>
                </a:solidFill>
              </a:rPr>
              <a:t>zu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erklären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Ursache</a:t>
            </a:r>
            <a:r>
              <a:rPr lang="en-GB" dirty="0">
                <a:solidFill>
                  <a:schemeClr val="bg1"/>
                </a:solidFill>
              </a:rPr>
              <a:t>: </a:t>
            </a:r>
            <a:r>
              <a:rPr lang="de-DE" dirty="0">
                <a:solidFill>
                  <a:schemeClr val="bg1"/>
                </a:solidFill>
              </a:rPr>
              <a:t>Kopernikus‘ Heliozentrisches Weltbild setzt Kreisförmige Laufbahnen vorraus</a:t>
            </a:r>
          </a:p>
          <a:p>
            <a:r>
              <a:rPr lang="de-DE" dirty="0">
                <a:solidFill>
                  <a:schemeClr val="bg1"/>
                </a:solidFill>
              </a:rPr>
              <a:t>Formulierung Ergebnisse in 3 Gesetzen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F9C0BE3-A3F3-E3DC-1936-2C5F06D90860}"/>
              </a:ext>
            </a:extLst>
          </p:cNvPr>
          <p:cNvCxnSpPr/>
          <p:nvPr/>
        </p:nvCxnSpPr>
        <p:spPr>
          <a:xfrm>
            <a:off x="9858375" y="5222875"/>
            <a:ext cx="492125" cy="20637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429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D4CCA-FC47-11BE-8B8D-DCC9ACE9E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small" dirty="0">
                <a:solidFill>
                  <a:schemeClr val="bg1"/>
                </a:solidFill>
              </a:rPr>
              <a:t>1. </a:t>
            </a:r>
            <a:r>
              <a:rPr lang="en-GB" cap="small" dirty="0" err="1">
                <a:solidFill>
                  <a:schemeClr val="bg1"/>
                </a:solidFill>
              </a:rPr>
              <a:t>Gesetz</a:t>
            </a:r>
            <a:endParaRPr lang="de-DE" cap="small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E4E45-239E-924F-6789-6DFAEBA87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i="1" dirty="0">
                <a:solidFill>
                  <a:schemeClr val="bg1"/>
                </a:solidFill>
              </a:rPr>
              <a:t>„Alle Planeten bewegen sich auf elliptischen Bahnen. In einem der Brennpunkte steht die Sonne“</a:t>
            </a:r>
            <a:endParaRPr lang="en-GB" i="1" dirty="0">
              <a:solidFill>
                <a:schemeClr val="bg1"/>
              </a:solidFill>
            </a:endParaRPr>
          </a:p>
          <a:p>
            <a:r>
              <a:rPr lang="en-GB" dirty="0" err="1">
                <a:solidFill>
                  <a:schemeClr val="bg1"/>
                </a:solidFill>
              </a:rPr>
              <a:t>Grundlage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andere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Gesetze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 err="1">
                <a:solidFill>
                  <a:schemeClr val="bg1"/>
                </a:solidFill>
              </a:rPr>
              <a:t>Klärt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Umlaufbahn</a:t>
            </a:r>
            <a:r>
              <a:rPr lang="en-GB" dirty="0">
                <a:solidFill>
                  <a:schemeClr val="bg1"/>
                </a:solidFill>
              </a:rPr>
              <a:t> des Mars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F9C0BE3-A3F3-E3DC-1936-2C5F06D90860}"/>
              </a:ext>
            </a:extLst>
          </p:cNvPr>
          <p:cNvCxnSpPr/>
          <p:nvPr/>
        </p:nvCxnSpPr>
        <p:spPr>
          <a:xfrm>
            <a:off x="9858375" y="5222875"/>
            <a:ext cx="492125" cy="20637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B69D14A5-3DB1-33F0-CBC8-37C07F989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4206" y="1004310"/>
            <a:ext cx="3342640" cy="319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788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D4CCA-FC47-11BE-8B8D-DCC9ACE9E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small" dirty="0" err="1">
                <a:solidFill>
                  <a:schemeClr val="bg1"/>
                </a:solidFill>
              </a:rPr>
              <a:t>Bestandteile</a:t>
            </a:r>
            <a:r>
              <a:rPr lang="en-GB" cap="small" dirty="0">
                <a:solidFill>
                  <a:schemeClr val="bg1"/>
                </a:solidFill>
              </a:rPr>
              <a:t> </a:t>
            </a:r>
            <a:r>
              <a:rPr lang="en-GB" cap="small" dirty="0" err="1">
                <a:solidFill>
                  <a:schemeClr val="bg1"/>
                </a:solidFill>
              </a:rPr>
              <a:t>einer</a:t>
            </a:r>
            <a:r>
              <a:rPr lang="en-GB" cap="small" dirty="0">
                <a:solidFill>
                  <a:schemeClr val="bg1"/>
                </a:solidFill>
              </a:rPr>
              <a:t> </a:t>
            </a:r>
            <a:r>
              <a:rPr lang="en-GB" cap="small" dirty="0" err="1">
                <a:solidFill>
                  <a:schemeClr val="bg1"/>
                </a:solidFill>
              </a:rPr>
              <a:t>Umlaufbahn</a:t>
            </a:r>
            <a:endParaRPr lang="de-DE" cap="small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E4E45-239E-924F-6789-6DFAEBA87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Ellipse</a:t>
            </a:r>
          </a:p>
          <a:p>
            <a:r>
              <a:rPr lang="en-GB" dirty="0" err="1">
                <a:solidFill>
                  <a:schemeClr val="bg1"/>
                </a:solidFill>
              </a:rPr>
              <a:t>Große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Halbachse</a:t>
            </a:r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r>
              <a:rPr lang="en-GB" dirty="0" err="1">
                <a:solidFill>
                  <a:schemeClr val="bg1"/>
                </a:solidFill>
              </a:rPr>
              <a:t>Abstand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Zentrum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zu</a:t>
            </a:r>
            <a:r>
              <a:rPr lang="en-GB" dirty="0">
                <a:solidFill>
                  <a:schemeClr val="bg1"/>
                </a:solidFill>
              </a:rPr>
              <a:t> am </a:t>
            </a:r>
            <a:r>
              <a:rPr lang="en-GB" dirty="0" err="1">
                <a:solidFill>
                  <a:schemeClr val="bg1"/>
                </a:solidFill>
              </a:rPr>
              <a:t>weitesten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Entfernten</a:t>
            </a:r>
            <a:r>
              <a:rPr lang="en-GB" dirty="0">
                <a:solidFill>
                  <a:schemeClr val="bg1"/>
                </a:solidFill>
              </a:rPr>
              <a:t> Teil der </a:t>
            </a:r>
            <a:r>
              <a:rPr lang="en-GB" dirty="0" err="1">
                <a:solidFill>
                  <a:schemeClr val="bg1"/>
                </a:solidFill>
              </a:rPr>
              <a:t>Umlaufbahn</a:t>
            </a:r>
            <a:r>
              <a:rPr lang="en-GB" dirty="0">
                <a:solidFill>
                  <a:schemeClr val="bg1"/>
                </a:solidFill>
              </a:rPr>
              <a:t> (Apoapsis)</a:t>
            </a:r>
          </a:p>
          <a:p>
            <a:r>
              <a:rPr lang="en-GB" dirty="0" err="1">
                <a:solidFill>
                  <a:schemeClr val="bg1"/>
                </a:solidFill>
              </a:rPr>
              <a:t>Kleine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Halbachse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 err="1">
                <a:solidFill>
                  <a:schemeClr val="bg1"/>
                </a:solidFill>
              </a:rPr>
              <a:t>Abstand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zum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Zentrumsnächsten</a:t>
            </a:r>
            <a:r>
              <a:rPr lang="en-GB" dirty="0">
                <a:solidFill>
                  <a:schemeClr val="bg1"/>
                </a:solidFill>
              </a:rPr>
              <a:t> Teil der </a:t>
            </a:r>
            <a:r>
              <a:rPr lang="en-GB" dirty="0" err="1">
                <a:solidFill>
                  <a:schemeClr val="bg1"/>
                </a:solidFill>
              </a:rPr>
              <a:t>Umlaufbahn</a:t>
            </a:r>
            <a:r>
              <a:rPr lang="en-GB" dirty="0">
                <a:solidFill>
                  <a:schemeClr val="bg1"/>
                </a:solidFill>
              </a:rPr>
              <a:t> (Periapsis)</a:t>
            </a:r>
          </a:p>
          <a:p>
            <a:r>
              <a:rPr lang="en-GB" dirty="0" err="1">
                <a:solidFill>
                  <a:schemeClr val="bg1"/>
                </a:solidFill>
              </a:rPr>
              <a:t>Objektspezifische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Namen</a:t>
            </a:r>
            <a:r>
              <a:rPr lang="en-GB" dirty="0">
                <a:solidFill>
                  <a:schemeClr val="bg1"/>
                </a:solidFill>
              </a:rPr>
              <a:t> für </a:t>
            </a:r>
            <a:r>
              <a:rPr lang="en-GB" dirty="0" err="1">
                <a:solidFill>
                  <a:schemeClr val="bg1"/>
                </a:solidFill>
              </a:rPr>
              <a:t>Extrempunkte</a:t>
            </a:r>
            <a:r>
              <a:rPr lang="en-GB" dirty="0">
                <a:solidFill>
                  <a:schemeClr val="bg1"/>
                </a:solidFill>
              </a:rPr>
              <a:t> (</a:t>
            </a:r>
            <a:r>
              <a:rPr lang="en-GB" dirty="0" err="1">
                <a:solidFill>
                  <a:schemeClr val="bg1"/>
                </a:solidFill>
              </a:rPr>
              <a:t>z.B.</a:t>
            </a:r>
            <a:r>
              <a:rPr lang="en-GB" dirty="0">
                <a:solidFill>
                  <a:schemeClr val="bg1"/>
                </a:solidFill>
              </a:rPr>
              <a:t> Apogee)</a:t>
            </a:r>
          </a:p>
          <a:p>
            <a:r>
              <a:rPr lang="en-GB" dirty="0" err="1">
                <a:solidFill>
                  <a:schemeClr val="bg1"/>
                </a:solidFill>
              </a:rPr>
              <a:t>Exzentrität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ist</a:t>
            </a:r>
            <a:r>
              <a:rPr lang="en-GB" dirty="0">
                <a:solidFill>
                  <a:schemeClr val="bg1"/>
                </a:solidFill>
              </a:rPr>
              <a:t> “</a:t>
            </a:r>
            <a:r>
              <a:rPr lang="en-GB" dirty="0" err="1">
                <a:solidFill>
                  <a:schemeClr val="bg1"/>
                </a:solidFill>
              </a:rPr>
              <a:t>Streckung</a:t>
            </a:r>
            <a:r>
              <a:rPr lang="en-GB" dirty="0">
                <a:solidFill>
                  <a:schemeClr val="bg1"/>
                </a:solidFill>
              </a:rPr>
              <a:t>” der Ellipse (0 = Kreis)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F9C0BE3-A3F3-E3DC-1936-2C5F06D90860}"/>
              </a:ext>
            </a:extLst>
          </p:cNvPr>
          <p:cNvCxnSpPr/>
          <p:nvPr/>
        </p:nvCxnSpPr>
        <p:spPr>
          <a:xfrm>
            <a:off x="9858375" y="5222875"/>
            <a:ext cx="492125" cy="20637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462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D4CCA-FC47-11BE-8B8D-DCC9ACE9E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small" dirty="0">
                <a:solidFill>
                  <a:schemeClr val="bg1"/>
                </a:solidFill>
              </a:rPr>
              <a:t>2. </a:t>
            </a:r>
            <a:r>
              <a:rPr lang="en-GB" cap="small" dirty="0" err="1">
                <a:solidFill>
                  <a:schemeClr val="bg1"/>
                </a:solidFill>
              </a:rPr>
              <a:t>Gesetz</a:t>
            </a:r>
            <a:endParaRPr lang="de-DE" cap="small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E4E45-239E-924F-6789-6DFAEBA87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</a:rPr>
              <a:t>Hinführung:</a:t>
            </a:r>
          </a:p>
          <a:p>
            <a:r>
              <a:rPr lang="de-DE" dirty="0">
                <a:solidFill>
                  <a:schemeClr val="bg1"/>
                </a:solidFill>
              </a:rPr>
              <a:t>Planeten schneller in Sonnennähe</a:t>
            </a:r>
          </a:p>
          <a:p>
            <a:r>
              <a:rPr lang="de-DE" dirty="0">
                <a:solidFill>
                  <a:schemeClr val="bg1"/>
                </a:solidFill>
              </a:rPr>
              <a:t>Geschwindigkeitsverhalten gleichartig</a:t>
            </a:r>
          </a:p>
          <a:p>
            <a:r>
              <a:rPr lang="de-DE" dirty="0">
                <a:solidFill>
                  <a:schemeClr val="bg1"/>
                </a:solidFill>
              </a:rPr>
              <a:t>Münzstrudel (</a:t>
            </a:r>
            <a:r>
              <a:rPr lang="de-DE" dirty="0">
                <a:solidFill>
                  <a:schemeClr val="bg1"/>
                </a:solidFill>
                <a:hlinkClick r:id="rId2"/>
              </a:rPr>
              <a:t>https://www.youtube.com/watch?v=4vLeQrjVkVQ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579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D4CCA-FC47-11BE-8B8D-DCC9ACE9E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small" dirty="0">
                <a:solidFill>
                  <a:schemeClr val="bg1"/>
                </a:solidFill>
              </a:rPr>
              <a:t>2. </a:t>
            </a:r>
            <a:r>
              <a:rPr lang="en-GB" cap="small" dirty="0" err="1">
                <a:solidFill>
                  <a:schemeClr val="bg1"/>
                </a:solidFill>
              </a:rPr>
              <a:t>Gesetz</a:t>
            </a:r>
            <a:endParaRPr lang="de-DE" cap="small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E4E45-239E-924F-6789-6DFAEBA87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</a:rPr>
              <a:t>Definition:</a:t>
            </a:r>
          </a:p>
          <a:p>
            <a:pPr marL="0" indent="0">
              <a:buNone/>
            </a:pPr>
            <a:r>
              <a:rPr lang="de-DE" i="1" dirty="0">
                <a:solidFill>
                  <a:schemeClr val="bg1"/>
                </a:solidFill>
              </a:rPr>
              <a:t>"Der Quotient aus der vom Leitstrahl Sonne - Planet überstrichenen Fläche und der dazu erforderlichen Zeit ist konstant"</a:t>
            </a:r>
          </a:p>
        </p:txBody>
      </p:sp>
      <p:pic>
        <p:nvPicPr>
          <p:cNvPr id="5" name="Picture 4" descr="A picture containing text, music, drum, clipart&#10;&#10;Description automatically generated">
            <a:extLst>
              <a:ext uri="{FF2B5EF4-FFF2-40B4-BE49-F238E27FC236}">
                <a16:creationId xmlns:a16="http://schemas.microsoft.com/office/drawing/2014/main" id="{A971F481-D633-2D9F-D47D-874C77311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258" y="3874819"/>
            <a:ext cx="5987916" cy="24975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53119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D4CCA-FC47-11BE-8B8D-DCC9ACE9E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small" dirty="0">
                <a:solidFill>
                  <a:schemeClr val="bg1"/>
                </a:solidFill>
              </a:rPr>
              <a:t>2. </a:t>
            </a:r>
            <a:r>
              <a:rPr lang="en-GB" cap="small" dirty="0" err="1">
                <a:solidFill>
                  <a:schemeClr val="bg1"/>
                </a:solidFill>
              </a:rPr>
              <a:t>Gesetz</a:t>
            </a:r>
            <a:endParaRPr lang="de-DE" cap="small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AE4E45-239E-924F-6789-6DFAEBA87B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dirty="0">
                    <a:solidFill>
                      <a:schemeClr val="bg1"/>
                    </a:solidFill>
                  </a:rPr>
                  <a:t>Bedeutung:</a:t>
                </a:r>
              </a:p>
              <a:p>
                <a:r>
                  <a:rPr lang="de-DE" dirty="0">
                    <a:solidFill>
                      <a:schemeClr val="bg1"/>
                    </a:solidFill>
                  </a:rPr>
                  <a:t>Ableitung aus Newtonschen Gesetzen</a:t>
                </a:r>
              </a:p>
              <a:p>
                <a:r>
                  <a:rPr lang="de-DE" dirty="0">
                    <a:solidFill>
                      <a:schemeClr val="bg1"/>
                    </a:solidFill>
                  </a:rPr>
                  <a:t>Unterschied Jahreszeiten</a:t>
                </a:r>
              </a:p>
              <a:p>
                <a:r>
                  <a:rPr lang="de-DE" dirty="0">
                    <a:solidFill>
                      <a:schemeClr val="bg1"/>
                    </a:solidFill>
                  </a:rPr>
                  <a:t>Für Erde gering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num>
                      <m:den>
                        <m:r>
                          <a:rPr lang="de-DE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𝐺</m:t>
                        </m:r>
                      </m:den>
                    </m:f>
                    <m:r>
                      <a:rPr lang="de-DE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𝐺</m:t>
                        </m:r>
                        <m:r>
                          <a:rPr lang="de-DE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∗(</m:t>
                        </m:r>
                        <m:sSub>
                          <m:sSubPr>
                            <m:ctrlPr>
                              <a:rPr lang="de-DE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 </m:t>
                        </m:r>
                        <m:sSub>
                          <m:sSubPr>
                            <m:ctrlPr>
                              <a:rPr lang="de-DE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DE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de-DE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de-DE" dirty="0">
                    <a:solidFill>
                      <a:schemeClr val="bg1"/>
                    </a:solidFill>
                  </a:rPr>
                  <a:t> =&gt;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solidFill>
                              <a:schemeClr val="bg1"/>
                            </a:solidFill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solidFill>
                                  <a:schemeClr val="bg1"/>
                                </a:solidFill>
                              </a:rPr>
                            </m:ctrlPr>
                          </m:sSubPr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</a:rPr>
                              <m:t>𝐴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chemeClr val="bg1"/>
                                </a:solidFill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i="1">
                                <a:solidFill>
                                  <a:schemeClr val="bg1"/>
                                </a:solidFill>
                              </a:rPr>
                            </m:ctrlPr>
                          </m:sSubPr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</a:rPr>
                              <m:t>𝑡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chemeClr val="bg1"/>
                                </a:solidFill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de-DE" i="1">
                        <a:solidFill>
                          <a:schemeClr val="bg1"/>
                        </a:solidFill>
                      </a:rPr>
                      <m:t>= </m:t>
                    </m:r>
                    <m:f>
                      <m:fPr>
                        <m:ctrlPr>
                          <a:rPr lang="de-DE" i="1">
                            <a:solidFill>
                              <a:schemeClr val="bg1"/>
                            </a:solidFill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solidFill>
                                  <a:schemeClr val="bg1"/>
                                </a:solidFill>
                              </a:rPr>
                            </m:ctrlPr>
                          </m:sSubPr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</a:rPr>
                              <m:t>𝐴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chemeClr val="bg1"/>
                                </a:solidFill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i="1">
                                <a:solidFill>
                                  <a:schemeClr val="bg1"/>
                                </a:solidFill>
                              </a:rPr>
                            </m:ctrlPr>
                          </m:sSubPr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</a:rPr>
                              <m:t>𝑡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chemeClr val="bg1"/>
                                </a:solidFill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de-DE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de-DE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de-DE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AE4E45-239E-924F-6789-6DFAEBA87B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3141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333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Die Keplerschen Gesetze</vt:lpstr>
      <vt:lpstr>Inhalt</vt:lpstr>
      <vt:lpstr>Einführung</vt:lpstr>
      <vt:lpstr>Entdeckungsprozess</vt:lpstr>
      <vt:lpstr>1. Gesetz</vt:lpstr>
      <vt:lpstr>Bestandteile einer Umlaufbahn</vt:lpstr>
      <vt:lpstr>2. Gesetz</vt:lpstr>
      <vt:lpstr>2. Gesetz</vt:lpstr>
      <vt:lpstr>2. Gesetz</vt:lpstr>
      <vt:lpstr>Simulation</vt:lpstr>
      <vt:lpstr>3. Gesetz</vt:lpstr>
      <vt:lpstr>Probleme</vt:lpstr>
      <vt:lpstr>Textquellen</vt:lpstr>
      <vt:lpstr>Bildquellen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Keplerschen Gesetze</dc:title>
  <dc:creator>Adrian Scheibe</dc:creator>
  <cp:lastModifiedBy>Adrian Scheibe</cp:lastModifiedBy>
  <cp:revision>19</cp:revision>
  <dcterms:created xsi:type="dcterms:W3CDTF">2022-05-28T12:05:44Z</dcterms:created>
  <dcterms:modified xsi:type="dcterms:W3CDTF">2022-05-28T13:30:04Z</dcterms:modified>
</cp:coreProperties>
</file>