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48" r:id="rId2"/>
    <p:sldMasterId id="2147483650" r:id="rId3"/>
  </p:sldMasterIdLst>
  <p:notesMasterIdLst>
    <p:notesMasterId r:id="rId5"/>
  </p:notesMasterIdLst>
  <p:handoutMasterIdLst>
    <p:handoutMasterId r:id="rId6"/>
  </p:handoutMasterIdLst>
  <p:sldIdLst>
    <p:sldId id="264" r:id="rId4"/>
  </p:sldIdLst>
  <p:sldSz cx="30275213" cy="42811700"/>
  <p:notesSz cx="9799638" cy="143557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873" indent="190883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3991" indent="37952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69863" indent="570402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7981" indent="759039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233776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880531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527286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5174041" algn="l" defTabSz="646755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01">
          <p15:clr>
            <a:srgbClr val="A4A3A4"/>
          </p15:clr>
        </p15:guide>
        <p15:guide id="2" orient="horz" pos="25415">
          <p15:clr>
            <a:srgbClr val="A4A3A4"/>
          </p15:clr>
        </p15:guide>
        <p15:guide id="3" pos="18379">
          <p15:clr>
            <a:srgbClr val="A4A3A4"/>
          </p15:clr>
        </p15:guide>
        <p15:guide id="4" pos="692">
          <p15:clr>
            <a:srgbClr val="A4A3A4"/>
          </p15:clr>
        </p15:guide>
        <p15:guide id="5" pos="6588">
          <p15:clr>
            <a:srgbClr val="A4A3A4"/>
          </p15:clr>
        </p15:guide>
        <p15:guide id="6" pos="12483">
          <p15:clr>
            <a:srgbClr val="A4A3A4"/>
          </p15:clr>
        </p15:guide>
        <p15:guide id="7" orient="horz" pos="8268" userDrawn="1">
          <p15:clr>
            <a:srgbClr val="A4A3A4"/>
          </p15:clr>
        </p15:guide>
        <p15:guide id="8" pos="12439" userDrawn="1">
          <p15:clr>
            <a:srgbClr val="A4A3A4"/>
          </p15:clr>
        </p15:guide>
        <p15:guide id="9" pos="600" userDrawn="1">
          <p15:clr>
            <a:srgbClr val="A4A3A4"/>
          </p15:clr>
        </p15:guide>
        <p15:guide id="10" pos="3503" userDrawn="1">
          <p15:clr>
            <a:srgbClr val="A4A3A4"/>
          </p15:clr>
        </p15:guide>
        <p15:guide id="11" pos="4726">
          <p15:clr>
            <a:srgbClr val="A4A3A4"/>
          </p15:clr>
        </p15:guide>
        <p15:guide id="12" pos="18833">
          <p15:clr>
            <a:srgbClr val="A4A3A4"/>
          </p15:clr>
        </p15:guide>
        <p15:guide id="13" pos="9672">
          <p15:clr>
            <a:srgbClr val="A4A3A4"/>
          </p15:clr>
        </p15:guide>
        <p15:guide id="14" pos="9353">
          <p15:clr>
            <a:srgbClr val="A4A3A4"/>
          </p15:clr>
        </p15:guide>
        <p15:guide id="15" orient="horz" pos="8291">
          <p15:clr>
            <a:srgbClr val="A4A3A4"/>
          </p15:clr>
        </p15:guide>
        <p15:guide id="16" pos="18303">
          <p15:clr>
            <a:srgbClr val="A4A3A4"/>
          </p15:clr>
        </p15:guide>
        <p15:guide id="17" pos="148">
          <p15:clr>
            <a:srgbClr val="A4A3A4"/>
          </p15:clr>
        </p15:guide>
        <p15:guide id="18" pos="582">
          <p15:clr>
            <a:srgbClr val="A4A3A4"/>
          </p15:clr>
        </p15:guide>
        <p15:guide id="19" pos="183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4498" userDrawn="1">
          <p15:clr>
            <a:srgbClr val="A4A3A4"/>
          </p15:clr>
        </p15:guide>
        <p15:guide id="4" pos="3087" userDrawn="1">
          <p15:clr>
            <a:srgbClr val="A4A3A4"/>
          </p15:clr>
        </p15:guide>
        <p15:guide id="5" orient="horz" pos="3125" userDrawn="1">
          <p15:clr>
            <a:srgbClr val="A4A3A4"/>
          </p15:clr>
        </p15:guide>
        <p15:guide id="6" orient="horz" pos="45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sten Saller" initials="KS" lastIdx="1" clrIdx="0"/>
  <p:cmAuthor id="1" name="Aneta Kabzeva" initials="AnKa" lastIdx="6" clrIdx="1"/>
  <p:cmAuthor id="2" name="Patrick Jahnke" initials="PJ" lastIdx="25" clrIdx="2"/>
  <p:cmAuthor id="3" name="Patrick Jahnke" initials="PJ [2]" lastIdx="1" clrIdx="3"/>
  <p:cmAuthor id="4" name="Patrick Jahnke" initials="PJ [3]" lastIdx="1" clrIdx="4"/>
  <p:cmAuthor id="5" name="Patrick Jahnke" initials="PJ [4]" lastIdx="1" clrIdx="5"/>
  <p:cmAuthor id="6" name="Patrick Jahnke" initials="PJ [5]" lastIdx="1" clrIdx="6"/>
  <p:cmAuthor id="7" name="Patrick Jahnke" initials="PJ [6]" lastIdx="1" clrIdx="7"/>
  <p:cmAuthor id="8" name="Patrick Jahnke" initials="PJ [7]" lastIdx="1" clrIdx="8"/>
  <p:cmAuthor id="9" name="Patrick Jahnke" initials="PJ [8]" lastIdx="1" clrIdx="9"/>
  <p:cmAuthor id="10" name="Nils Richerzhagen" initials="NR" lastIdx="14" clrIdx="10"/>
  <p:cmAuthor id="11" name="Markus W" initials="MW" lastIdx="1" clrIdx="11"/>
  <p:cmAuthor id="12" name="Microsoft Office User" initials="Office" lastIdx="1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688A35"/>
    <a:srgbClr val="009900"/>
    <a:srgbClr val="F5A300"/>
    <a:srgbClr val="F50000"/>
    <a:srgbClr val="E8E8EF"/>
    <a:srgbClr val="638190"/>
    <a:srgbClr val="F6A300"/>
    <a:srgbClr val="0067C5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50000" autoAdjust="0"/>
  </p:normalViewPr>
  <p:slideViewPr>
    <p:cSldViewPr>
      <p:cViewPr>
        <p:scale>
          <a:sx n="33" d="100"/>
          <a:sy n="33" d="100"/>
        </p:scale>
        <p:origin x="-1262" y="-60"/>
      </p:cViewPr>
      <p:guideLst>
        <p:guide orient="horz" pos="22601"/>
        <p:guide orient="horz" pos="25415"/>
        <p:guide orient="horz" pos="8268"/>
        <p:guide orient="horz" pos="8291"/>
        <p:guide pos="18379"/>
        <p:guide pos="692"/>
        <p:guide pos="6588"/>
        <p:guide pos="12483"/>
        <p:guide pos="12439"/>
        <p:guide pos="600"/>
        <p:guide pos="3503"/>
        <p:guide pos="4726"/>
        <p:guide pos="18833"/>
        <p:guide pos="9672"/>
        <p:guide pos="9353"/>
        <p:guide pos="18303"/>
        <p:guide pos="148"/>
        <p:guide pos="582"/>
        <p:guide pos="183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>
      <p:cViewPr>
        <p:scale>
          <a:sx n="340" d="100"/>
          <a:sy n="340" d="100"/>
        </p:scale>
        <p:origin x="1554" y="600"/>
      </p:cViewPr>
      <p:guideLst>
        <p:guide orient="horz" pos="3109"/>
        <p:guide orient="horz" pos="4498"/>
        <p:guide orient="horz" pos="3125"/>
        <p:guide orient="horz" pos="4522"/>
        <p:guide pos="2141"/>
        <p:guide pos="30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50906" y="3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/>
          <a:lstStyle>
            <a:lvl1pPr algn="r">
              <a:defRPr sz="400"/>
            </a:lvl1pPr>
          </a:lstStyle>
          <a:p>
            <a:fld id="{1689849F-9455-4175-8AD1-519EAAF49F47}" type="datetimeFigureOut">
              <a:rPr lang="de-DE" smtClean="0"/>
              <a:t>31.05.2019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13636150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 anchor="b"/>
          <a:lstStyle>
            <a:lvl1pPr algn="l">
              <a:defRPr sz="4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50906" y="13636150"/>
            <a:ext cx="4246649" cy="719618"/>
          </a:xfrm>
          <a:prstGeom prst="rect">
            <a:avLst/>
          </a:prstGeom>
        </p:spPr>
        <p:txBody>
          <a:bodyPr vert="horz" lIns="30735" tIns="15366" rIns="30735" bIns="15366" rtlCol="0" anchor="b"/>
          <a:lstStyle>
            <a:lvl1pPr algn="r">
              <a:defRPr sz="400"/>
            </a:lvl1pPr>
          </a:lstStyle>
          <a:p>
            <a:fld id="{564E51E6-F39B-475E-9CFB-0C80596F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996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"/>
            <a:ext cx="4245084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>
            <a:lvl1pPr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9864" y="4"/>
            <a:ext cx="4247692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>
            <a:lvl1pPr algn="r"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5613" y="1074738"/>
            <a:ext cx="3808412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235" y="6819956"/>
            <a:ext cx="7841169" cy="645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5614"/>
            <a:ext cx="4245084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b" anchorCtr="0" compatLnSpc="1">
            <a:prstTxWarp prst="textNoShape">
              <a:avLst/>
            </a:prstTxWarp>
          </a:bodyPr>
          <a:lstStyle>
            <a:lvl1pPr defTabSz="1328587">
              <a:defRPr sz="17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9864" y="13635614"/>
            <a:ext cx="4247692" cy="71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785" tIns="66392" rIns="132785" bIns="66392" numCol="1" anchor="b" anchorCtr="0" compatLnSpc="1">
            <a:prstTxWarp prst="textNoShape">
              <a:avLst/>
            </a:prstTxWarp>
          </a:bodyPr>
          <a:lstStyle>
            <a:lvl1pPr algn="r" defTabSz="1328587">
              <a:defRPr sz="1700">
                <a:cs typeface="+mn-cs"/>
              </a:defRPr>
            </a:lvl1pPr>
          </a:lstStyle>
          <a:p>
            <a:pPr>
              <a:defRPr/>
            </a:pPr>
            <a:fld id="{5E780477-EF57-2946-9C72-5BF4856CB4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682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87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399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69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981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633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59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13" algn="l" defTabSz="91425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47829" indent="-95318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81275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33784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686294" indent="-76253" defTabSz="1318575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838805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91314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143822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296333" indent="-76253" defTabSz="13185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2668AB-7CEC-8E41-AB32-D9D448AEE20B}" type="slidenum">
              <a:rPr lang="de-DE" sz="1700"/>
              <a:pPr eaLnBrk="1" hangingPunct="1"/>
              <a:t>1</a:t>
            </a:fld>
            <a:endParaRPr lang="de-DE" sz="170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95613" y="1074738"/>
            <a:ext cx="3808412" cy="5386387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defTabSz="305019">
              <a:spcBef>
                <a:spcPct val="200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5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146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110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1463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3484" userDrawn="1">
          <p15:clr>
            <a:srgbClr val="FBAE40"/>
          </p15:clr>
        </p15:guide>
        <p15:guide id="2" pos="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688A35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85895573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2" name="Rechteck 11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  <p:extLst>
      <p:ext uri="{BB962C8B-B14F-4D97-AF65-F5344CB8AC3E}">
        <p14:creationId xmlns:p14="http://schemas.microsoft.com/office/powerpoint/2010/main" val="22667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49801942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3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418" y="40993956"/>
            <a:ext cx="7632000" cy="12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941229" y="1079778"/>
            <a:ext cx="28102264" cy="576928"/>
          </a:xfrm>
          <a:prstGeom prst="rect">
            <a:avLst/>
          </a:prstGeom>
          <a:solidFill>
            <a:srgbClr val="F5A300"/>
          </a:solidFill>
          <a:ln>
            <a:noFill/>
          </a:ln>
        </p:spPr>
        <p:txBody>
          <a:bodyPr wrap="none" lIns="91426" tIns="45713" rIns="91426" bIns="45713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k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85895573"/>
              </p:ext>
            </p:extLst>
          </p:nvPr>
        </p:nvGraphicFramePr>
        <p:xfrm>
          <a:off x="22597666" y="2540074"/>
          <a:ext cx="6268371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Visio" r:id="rId5" imgW="8091521" imgH="3471054" progId="Visio.Drawing.11">
                  <p:embed/>
                </p:oleObj>
              </mc:Choice>
              <mc:Fallback>
                <p:oleObj name="Visio" r:id="rId5" imgW="8091521" imgH="34710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666" y="2540074"/>
                        <a:ext cx="6268371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 userDrawn="1"/>
        </p:nvSpPr>
        <p:spPr bwMode="auto">
          <a:xfrm flipV="1">
            <a:off x="949425" y="1840784"/>
            <a:ext cx="28101600" cy="0"/>
          </a:xfrm>
          <a:prstGeom prst="line">
            <a:avLst/>
          </a:prstGeom>
          <a:noFill/>
          <a:ln w="603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 flipV="1">
            <a:off x="936766" y="2539754"/>
            <a:ext cx="28101600" cy="17986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 userDrawn="1"/>
        </p:nvSpPr>
        <p:spPr bwMode="auto">
          <a:xfrm flipV="1">
            <a:off x="936766" y="5492082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8" name="Line 11"/>
          <p:cNvSpPr>
            <a:spLocks noChangeShapeType="1"/>
          </p:cNvSpPr>
          <p:nvPr userDrawn="1"/>
        </p:nvSpPr>
        <p:spPr bwMode="auto">
          <a:xfrm flipV="1">
            <a:off x="952030" y="40920018"/>
            <a:ext cx="28101600" cy="0"/>
          </a:xfrm>
          <a:prstGeom prst="line">
            <a:avLst/>
          </a:prstGeom>
          <a:noFill/>
          <a:ln w="279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6" tIns="45713" rIns="91426" bIns="45713"/>
          <a:lstStyle/>
          <a:p>
            <a:endParaRPr lang="en-US"/>
          </a:p>
        </p:txBody>
      </p:sp>
      <p:sp>
        <p:nvSpPr>
          <p:cNvPr id="12" name="Rechteck 11"/>
          <p:cNvSpPr/>
          <p:nvPr userDrawn="1"/>
        </p:nvSpPr>
        <p:spPr>
          <a:xfrm>
            <a:off x="880022" y="41089002"/>
            <a:ext cx="20419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marR="0" lvl="0" indent="-65088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MAKI 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ulti-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Mechanisms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daptation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de-DE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</a:t>
            </a:r>
            <a:r>
              <a:rPr kumimoji="0" lang="de-DE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Future Internet</a:t>
            </a:r>
          </a:p>
        </p:txBody>
      </p:sp>
    </p:spTree>
    <p:extLst>
      <p:ext uri="{BB962C8B-B14F-4D97-AF65-F5344CB8AC3E}">
        <p14:creationId xmlns:p14="http://schemas.microsoft.com/office/powerpoint/2010/main" val="22667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17471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127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914253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71380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828506" algn="ctr" defTabSz="4176042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38" indent="-1565238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393219" indent="-1304739" algn="l" defTabSz="4174715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  <a:ea typeface="ＭＳ Ｐゴシック" charset="0"/>
        </a:defRPr>
      </a:lvl2pPr>
      <a:lvl3pPr marL="5218955" indent="-1044241" algn="l" defTabSz="417471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ＭＳ Ｐゴシック" charset="0"/>
        </a:defRPr>
      </a:lvl3pPr>
      <a:lvl4pPr marL="7307435" indent="-1044241" algn="l" defTabSz="417471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ＭＳ Ｐゴシック" charset="0"/>
        </a:defRPr>
      </a:lvl4pPr>
      <a:lvl5pPr marL="9393670" indent="-1041994" algn="l" defTabSz="417471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0"/>
        </a:defRPr>
      </a:lvl5pPr>
      <a:lvl6pPr marL="985203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9156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6283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3410" indent="-1042820" algn="l" defTabSz="4176042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9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6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3" algn="l" defTabSz="9142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work\publications\2019_MMSYS_demo_trevor\nvenc-live\paper\figures\times_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06" y="33313237"/>
            <a:ext cx="9075440" cy="681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" name="Text Box 453"/>
          <p:cNvSpPr txBox="1">
            <a:spLocks noChangeArrowheads="1"/>
          </p:cNvSpPr>
          <p:nvPr/>
        </p:nvSpPr>
        <p:spPr bwMode="auto">
          <a:xfrm>
            <a:off x="34245973" y="8011729"/>
            <a:ext cx="9359181" cy="54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>
            <a:lvl1pPr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3000"/>
          </a:p>
        </p:txBody>
      </p:sp>
      <p:sp>
        <p:nvSpPr>
          <p:cNvPr id="518" name="Text Box 1959"/>
          <p:cNvSpPr txBox="1">
            <a:spLocks noChangeArrowheads="1"/>
          </p:cNvSpPr>
          <p:nvPr/>
        </p:nvSpPr>
        <p:spPr bwMode="auto">
          <a:xfrm>
            <a:off x="952030" y="6932242"/>
            <a:ext cx="5730343" cy="781167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  <a:headEnd/>
            <a:tailEnd/>
          </a:ln>
        </p:spPr>
        <p:txBody>
          <a:bodyPr wrap="none" lIns="179971" tIns="43906" rIns="287953" bIns="43906">
            <a:spAutoFit/>
          </a:bodyPr>
          <a:lstStyle>
            <a:lvl1pPr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500" b="1" dirty="0"/>
              <a:t>Problem Statement</a:t>
            </a:r>
          </a:p>
        </p:txBody>
      </p:sp>
      <p:sp>
        <p:nvSpPr>
          <p:cNvPr id="522" name="Rectangle 1958"/>
          <p:cNvSpPr>
            <a:spLocks noChangeArrowheads="1"/>
          </p:cNvSpPr>
          <p:nvPr/>
        </p:nvSpPr>
        <p:spPr bwMode="auto">
          <a:xfrm>
            <a:off x="952500" y="6928435"/>
            <a:ext cx="28103513" cy="3100151"/>
          </a:xfrm>
          <a:prstGeom prst="rect">
            <a:avLst/>
          </a:prstGeom>
          <a:noFill/>
          <a:ln w="127000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n-US"/>
          </a:p>
        </p:txBody>
      </p:sp>
      <p:sp>
        <p:nvSpPr>
          <p:cNvPr id="11" name="Text Box 1443"/>
          <p:cNvSpPr txBox="1">
            <a:spLocks noChangeArrowheads="1"/>
          </p:cNvSpPr>
          <p:nvPr/>
        </p:nvSpPr>
        <p:spPr bwMode="auto">
          <a:xfrm>
            <a:off x="882150" y="2105678"/>
            <a:ext cx="22104328" cy="38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 anchor="ctr"/>
          <a:lstStyle>
            <a:lvl1pPr marL="65088" indent="-65088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600" b="1" kern="0" dirty="0">
                <a:solidFill>
                  <a:srgbClr val="005AAA"/>
                </a:solidFill>
                <a:latin typeface="Arial"/>
              </a:rPr>
              <a:t>RATS: Adaptive 360-degree </a:t>
            </a:r>
            <a:r>
              <a:rPr lang="en-US" sz="7600" b="1" kern="0" dirty="0" smtClean="0">
                <a:solidFill>
                  <a:srgbClr val="005AAA"/>
                </a:solidFill>
                <a:latin typeface="Arial"/>
              </a:rPr>
              <a:t/>
            </a:r>
            <a:br>
              <a:rPr lang="en-US" sz="7600" b="1" kern="0" dirty="0" smtClean="0">
                <a:solidFill>
                  <a:srgbClr val="005AAA"/>
                </a:solidFill>
                <a:latin typeface="Arial"/>
              </a:rPr>
            </a:br>
            <a:r>
              <a:rPr lang="en-US" sz="7600" b="1" kern="0" dirty="0" smtClean="0">
                <a:solidFill>
                  <a:srgbClr val="005AAA"/>
                </a:solidFill>
                <a:latin typeface="Arial"/>
              </a:rPr>
              <a:t>Live </a:t>
            </a:r>
            <a:r>
              <a:rPr lang="en-US" sz="7600" b="1" kern="0" dirty="0">
                <a:solidFill>
                  <a:srgbClr val="005AAA"/>
                </a:solidFill>
                <a:latin typeface="Arial"/>
              </a:rPr>
              <a:t>Streaming (Demo)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52030" y="28030586"/>
            <a:ext cx="28103983" cy="12457385"/>
            <a:chOff x="952030" y="26788284"/>
            <a:chExt cx="28103983" cy="13699686"/>
          </a:xfrm>
        </p:grpSpPr>
        <p:sp>
          <p:nvSpPr>
            <p:cNvPr id="136" name="Rectangle 1958"/>
            <p:cNvSpPr>
              <a:spLocks noChangeArrowheads="1"/>
            </p:cNvSpPr>
            <p:nvPr/>
          </p:nvSpPr>
          <p:spPr bwMode="auto">
            <a:xfrm>
              <a:off x="952500" y="26788284"/>
              <a:ext cx="28103513" cy="13699686"/>
            </a:xfrm>
            <a:prstGeom prst="rect">
              <a:avLst/>
            </a:prstGeom>
            <a:noFill/>
            <a:ln w="1270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6" tIns="45713" rIns="91426" bIns="45713" anchor="ctr"/>
            <a:lstStyle/>
            <a:p>
              <a:endParaRPr lang="en-US"/>
            </a:p>
          </p:txBody>
        </p:sp>
        <p:sp>
          <p:nvSpPr>
            <p:cNvPr id="120" name="Text Box 1959"/>
            <p:cNvSpPr txBox="1">
              <a:spLocks noChangeArrowheads="1"/>
            </p:cNvSpPr>
            <p:nvPr/>
          </p:nvSpPr>
          <p:spPr bwMode="auto">
            <a:xfrm>
              <a:off x="952030" y="26817369"/>
              <a:ext cx="3888432" cy="1063831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square" lIns="179971" tIns="43906" rIns="287953" bIns="43906">
              <a:spAutoFit/>
            </a:bodyPr>
            <a:lstStyle>
              <a:lvl1pPr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3829050" eaLnBrk="0" hangingPunct="0"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382905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4500" b="1" dirty="0"/>
                <a:t>Evaluation</a:t>
              </a:r>
            </a:p>
          </p:txBody>
        </p:sp>
      </p:grpSp>
      <p:sp>
        <p:nvSpPr>
          <p:cNvPr id="50" name="Text Box 1449"/>
          <p:cNvSpPr txBox="1">
            <a:spLocks noChangeArrowheads="1"/>
          </p:cNvSpPr>
          <p:nvPr/>
        </p:nvSpPr>
        <p:spPr bwMode="auto">
          <a:xfrm>
            <a:off x="1098834" y="5564090"/>
            <a:ext cx="28077545" cy="131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 anchor="ctr"/>
          <a:lstStyle>
            <a:lvl1pPr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176713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500" b="1"/>
              <a:t>Trevor Ballard</a:t>
            </a:r>
            <a:r>
              <a:rPr lang="en-US" sz="4500" b="1" baseline="30000"/>
              <a:t>1</a:t>
            </a:r>
            <a:r>
              <a:rPr lang="en-US" sz="4500" b="1"/>
              <a:t>, Carsten Griwodz</a:t>
            </a:r>
            <a:r>
              <a:rPr lang="en-US" sz="4500" b="1" baseline="30000"/>
              <a:t>2</a:t>
            </a:r>
            <a:r>
              <a:rPr lang="en-US" sz="4500" b="1"/>
              <a:t>, Ralf Steinmetz</a:t>
            </a:r>
            <a:r>
              <a:rPr lang="en-US" sz="4500" b="1" baseline="30000"/>
              <a:t>3</a:t>
            </a:r>
            <a:r>
              <a:rPr lang="en-US" sz="4500" b="1"/>
              <a:t>, Amr Rizk</a:t>
            </a:r>
            <a:r>
              <a:rPr lang="en-US" sz="4500" b="1" baseline="30000"/>
              <a:t>3</a:t>
            </a:r>
            <a:endParaRPr lang="en-US" sz="4500" b="1"/>
          </a:p>
          <a:p>
            <a:pPr eaLnBrk="1" hangingPunct="1"/>
            <a:r>
              <a:rPr lang="en-US" sz="3800" baseline="30000"/>
              <a:t>1</a:t>
            </a:r>
            <a:r>
              <a:rPr lang="en-US" sz="3800"/>
              <a:t>University of Central Florida, USA </a:t>
            </a:r>
            <a:r>
              <a:rPr lang="en-US" sz="3800" baseline="30000"/>
              <a:t>2</a:t>
            </a:r>
            <a:r>
              <a:rPr lang="en-US" sz="3800"/>
              <a:t>University of Oslo, Norway </a:t>
            </a:r>
            <a:r>
              <a:rPr lang="en-US" sz="3800" baseline="30000"/>
              <a:t>3</a:t>
            </a:r>
            <a:r>
              <a:rPr lang="en-US" sz="3800"/>
              <a:t>Technische Universität Darmstadt, Germany</a:t>
            </a:r>
            <a:endParaRPr lang="en-US" sz="3800" dirty="0"/>
          </a:p>
        </p:txBody>
      </p:sp>
      <p:pic>
        <p:nvPicPr>
          <p:cNvPr id="5122" name="Picture 2" descr="Image result for df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4" y="41899110"/>
            <a:ext cx="4959138" cy="67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feld 7">
            <a:extLst>
              <a:ext uri="{FF2B5EF4-FFF2-40B4-BE49-F238E27FC236}">
                <a16:creationId xmlns="" xmlns:a16="http://schemas.microsoft.com/office/drawing/2014/main" id="{682488B8-0833-1A40-A5E3-5749EE70C5DD}"/>
              </a:ext>
            </a:extLst>
          </p:cNvPr>
          <p:cNvSpPr txBox="1"/>
          <p:nvPr/>
        </p:nvSpPr>
        <p:spPr>
          <a:xfrm>
            <a:off x="1006472" y="7992498"/>
            <a:ext cx="25724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Tiled 360°adaptive bitrate video streaming shows significant bandwidth savings “</a:t>
            </a:r>
            <a:r>
              <a:rPr lang="en-US" sz="3600" b="1" dirty="0"/>
              <a:t>get different tiles in different qualities</a:t>
            </a:r>
            <a:r>
              <a:rPr lang="en-US" sz="3600" dirty="0"/>
              <a:t>”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This has been shown for video on demand but it is difficult for 360 </a:t>
            </a:r>
            <a:r>
              <a:rPr lang="en-US" sz="3600" b="1" dirty="0"/>
              <a:t>live</a:t>
            </a:r>
            <a:r>
              <a:rPr lang="en-US" sz="3600" dirty="0"/>
              <a:t> streaming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is a </a:t>
            </a:r>
            <a:r>
              <a:rPr lang="en-US" sz="3600" b="1" dirty="0"/>
              <a:t>lack of tiling support in existing hardware encoders </a:t>
            </a:r>
            <a:r>
              <a:rPr lang="en-US" sz="3600" dirty="0"/>
              <a:t>for 360 tiled video</a:t>
            </a:r>
          </a:p>
        </p:txBody>
      </p:sp>
      <p:sp>
        <p:nvSpPr>
          <p:cNvPr id="137" name="Text Box 1959"/>
          <p:cNvSpPr txBox="1">
            <a:spLocks noChangeArrowheads="1"/>
          </p:cNvSpPr>
          <p:nvPr/>
        </p:nvSpPr>
        <p:spPr bwMode="auto">
          <a:xfrm>
            <a:off x="968101" y="10244610"/>
            <a:ext cx="4832533" cy="781167"/>
          </a:xfrm>
          <a:prstGeom prst="rect">
            <a:avLst/>
          </a:prstGeom>
          <a:solidFill>
            <a:srgbClr val="DDDDDD"/>
          </a:solidFill>
          <a:ln w="25400">
            <a:solidFill>
              <a:srgbClr val="DDDDDD"/>
            </a:solidFill>
            <a:miter lim="800000"/>
            <a:headEnd/>
            <a:tailEnd/>
          </a:ln>
        </p:spPr>
        <p:txBody>
          <a:bodyPr wrap="none" lIns="179971" tIns="43906" rIns="287953" bIns="43906">
            <a:spAutoFit/>
          </a:bodyPr>
          <a:lstStyle>
            <a:lvl1pPr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8290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8290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500" b="1" dirty="0"/>
              <a:t>RATS Approach</a:t>
            </a:r>
          </a:p>
        </p:txBody>
      </p:sp>
      <p:sp>
        <p:nvSpPr>
          <p:cNvPr id="138" name="Rectangle 1958"/>
          <p:cNvSpPr>
            <a:spLocks noChangeArrowheads="1"/>
          </p:cNvSpPr>
          <p:nvPr/>
        </p:nvSpPr>
        <p:spPr bwMode="auto">
          <a:xfrm>
            <a:off x="968571" y="10240803"/>
            <a:ext cx="28103513" cy="17357735"/>
          </a:xfrm>
          <a:prstGeom prst="rect">
            <a:avLst/>
          </a:prstGeom>
          <a:noFill/>
          <a:ln w="127000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6" tIns="45713" rIns="91426" bIns="45713" anchor="ctr"/>
          <a:lstStyle/>
          <a:p>
            <a:endParaRPr lang="en-US"/>
          </a:p>
        </p:txBody>
      </p:sp>
      <p:sp>
        <p:nvSpPr>
          <p:cNvPr id="139" name="Textfeld 7">
            <a:extLst>
              <a:ext uri="{FF2B5EF4-FFF2-40B4-BE49-F238E27FC236}">
                <a16:creationId xmlns="" xmlns:a16="http://schemas.microsoft.com/office/drawing/2014/main" id="{682488B8-0833-1A40-A5E3-5749EE70C5DD}"/>
              </a:ext>
            </a:extLst>
          </p:cNvPr>
          <p:cNvSpPr txBox="1"/>
          <p:nvPr/>
        </p:nvSpPr>
        <p:spPr>
          <a:xfrm>
            <a:off x="1022543" y="11304866"/>
            <a:ext cx="2803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GPU-based </a:t>
            </a:r>
            <a:r>
              <a:rPr lang="en-US" sz="3600" b="1" dirty="0"/>
              <a:t>HEVC</a:t>
            </a:r>
            <a:r>
              <a:rPr lang="en-US" sz="3600" dirty="0"/>
              <a:t> encoding platform </a:t>
            </a:r>
            <a:r>
              <a:rPr lang="en-US" sz="3600" b="1" dirty="0"/>
              <a:t>to tile, encode, and stitch 360 video at multiple qualities in real-time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Source video stream is divided into columns which are stacked and fed to a hardware encoder for low and high quality encoding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At playback each tile is an independent region, which allows picking which tile appears in the 360 video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Here, stitching is on the server, in general it could be done, e.g. at a 5G edge computing node</a:t>
            </a:r>
          </a:p>
        </p:txBody>
      </p:sp>
      <p:sp>
        <p:nvSpPr>
          <p:cNvPr id="140" name="Textfeld 7">
            <a:extLst>
              <a:ext uri="{FF2B5EF4-FFF2-40B4-BE49-F238E27FC236}">
                <a16:creationId xmlns="" xmlns:a16="http://schemas.microsoft.com/office/drawing/2014/main" id="{682488B8-0833-1A40-A5E3-5749EE70C5DD}"/>
              </a:ext>
            </a:extLst>
          </p:cNvPr>
          <p:cNvSpPr txBox="1"/>
          <p:nvPr/>
        </p:nvSpPr>
        <p:spPr>
          <a:xfrm>
            <a:off x="1142909" y="29254722"/>
            <a:ext cx="28033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Left Figure : </a:t>
            </a:r>
            <a:r>
              <a:rPr lang="en-US" sz="3600" dirty="0"/>
              <a:t>Real time required to encode a tiled configuration for 30 seconds of 3840x2048 video. The encoding process is CPU-bound because tiles a rearranged by the CPU.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Middle Figure : </a:t>
            </a:r>
            <a:r>
              <a:rPr lang="en-US" sz="3600" dirty="0"/>
              <a:t>Sizes of the encoded tiled videos. The video size grows rapidly when additional encoding contexts are required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/>
              <a:t>Right Figure : </a:t>
            </a:r>
            <a:r>
              <a:rPr lang="en-US" sz="3600" dirty="0"/>
              <a:t>SSIM scores between input and tiles video. "Middle“ quality uses a checkerboard pattern. Hardware alignment rules require padding for 3, 5, 6 and 7 rows; 5 and 8 rows are given as representative examples.</a:t>
            </a:r>
          </a:p>
        </p:txBody>
      </p:sp>
      <p:pic>
        <p:nvPicPr>
          <p:cNvPr id="5123" name="Picture 3" descr="C:\work\publications\2019_MMSYS_demo_trevor\nvenc-live\paper\figures\Streaming_scenario_v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83" y="13845010"/>
            <a:ext cx="25944546" cy="135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work\publications\2019_MMSYS_demo_trevor\nvenc-live\paper\figures\sizes_v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26" y="33313130"/>
            <a:ext cx="9075583" cy="68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work\publications\2019_MMSYS_demo_trevor\nvenc-live\paper\figures\ssim_print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142" y="33143154"/>
            <a:ext cx="11358000" cy="68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8" descr="Picture2">
            <a:extLst>
              <a:ext uri="{FF2B5EF4-FFF2-40B4-BE49-F238E27FC236}">
                <a16:creationId xmlns="" xmlns:a16="http://schemas.microsoft.com/office/drawing/2014/main" id="{19ED5510-9DC2-F94E-AF7E-E0956C0C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r="67514"/>
          <a:stretch>
            <a:fillRect/>
          </a:stretch>
        </p:blipFill>
        <p:spPr bwMode="auto">
          <a:xfrm>
            <a:off x="17153830" y="2755735"/>
            <a:ext cx="2700000" cy="251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9">
            <a:extLst>
              <a:ext uri="{FF2B5EF4-FFF2-40B4-BE49-F238E27FC236}">
                <a16:creationId xmlns="" xmlns:a16="http://schemas.microsoft.com/office/drawing/2014/main" id="{D3760B00-9D70-7941-962C-DC02A9851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4110" y="3050009"/>
            <a:ext cx="5040560" cy="19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25200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University</a:t>
            </a:r>
            <a:br>
              <a:rPr lang="en-U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6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6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Oslo</a:t>
            </a:r>
          </a:p>
        </p:txBody>
      </p:sp>
    </p:spTree>
    <p:extLst>
      <p:ext uri="{BB962C8B-B14F-4D97-AF65-F5344CB8AC3E}">
        <p14:creationId xmlns:p14="http://schemas.microsoft.com/office/powerpoint/2010/main" val="1253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oster_LC_2008_neues_Layout">
  <a:themeElements>
    <a:clrScheme name="Poster_LC_2008_neues_Layo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LC_2008_neues_Lay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_LC_2008_neues_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LC_2008_neues_Layo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LC_2008_neues_Layo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Poster_LC_2008_neues_Layout</Template>
  <TotalTime>0</TotalTime>
  <Words>265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2_Poster_LC_2008_neues_Layout</vt:lpstr>
      <vt:lpstr>Poster_LC_2008_neues_Layout</vt:lpstr>
      <vt:lpstr>1_Poster_LC_2008_neues_Layout</vt:lpstr>
      <vt:lpstr>Visio</vt:lpstr>
      <vt:lpstr>PowerPoint-Präsentation</vt:lpstr>
    </vt:vector>
  </TitlesOfParts>
  <Company>TUD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christian damm</dc:creator>
  <cp:lastModifiedBy>Amr Rizk</cp:lastModifiedBy>
  <cp:revision>1276</cp:revision>
  <cp:lastPrinted>2019-02-28T10:37:13Z</cp:lastPrinted>
  <dcterms:created xsi:type="dcterms:W3CDTF">2008-05-08T14:55:42Z</dcterms:created>
  <dcterms:modified xsi:type="dcterms:W3CDTF">2019-05-31T08:14:12Z</dcterms:modified>
</cp:coreProperties>
</file>