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8"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100" autoAdjust="0"/>
  </p:normalViewPr>
  <p:slideViewPr>
    <p:cSldViewPr snapToGrid="0">
      <p:cViewPr varScale="1">
        <p:scale>
          <a:sx n="45" d="100"/>
          <a:sy n="45" d="100"/>
        </p:scale>
        <p:origin x="16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9EC6F-1DE1-4C13-BF7D-6AD434E0B5A1}" type="datetimeFigureOut">
              <a:rPr lang="en-US" smtClean="0"/>
              <a:t>5/5/2018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0555A-7647-4A56-8A3A-8DDDF1809404}" type="slidenum">
              <a:rPr lang="en-US" smtClean="0"/>
              <a:t>‹#›</a:t>
            </a:fld>
            <a:endParaRPr lang="en-US"/>
          </a:p>
        </p:txBody>
      </p:sp>
    </p:spTree>
    <p:extLst>
      <p:ext uri="{BB962C8B-B14F-4D97-AF65-F5344CB8AC3E}">
        <p14:creationId xmlns:p14="http://schemas.microsoft.com/office/powerpoint/2010/main" val="374315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0555A-7647-4A56-8A3A-8DDDF1809404}" type="slidenum">
              <a:rPr lang="en-US" smtClean="0"/>
              <a:t>1</a:t>
            </a:fld>
            <a:endParaRPr lang="en-US"/>
          </a:p>
        </p:txBody>
      </p:sp>
    </p:spTree>
    <p:extLst>
      <p:ext uri="{BB962C8B-B14F-4D97-AF65-F5344CB8AC3E}">
        <p14:creationId xmlns:p14="http://schemas.microsoft.com/office/powerpoint/2010/main" val="1363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0555A-7647-4A56-8A3A-8DDDF1809404}" type="slidenum">
              <a:rPr lang="en-US" smtClean="0"/>
              <a:t>6</a:t>
            </a:fld>
            <a:endParaRPr lang="en-US"/>
          </a:p>
        </p:txBody>
      </p:sp>
    </p:spTree>
    <p:extLst>
      <p:ext uri="{BB962C8B-B14F-4D97-AF65-F5344CB8AC3E}">
        <p14:creationId xmlns:p14="http://schemas.microsoft.com/office/powerpoint/2010/main" val="112739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2CE4-1991-43CF-80E2-D4F01A0CC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F7C68-0122-4167-B8FD-D67C07B6F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9A400B-29FD-4499-9721-AB27299528F5}"/>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5" name="Footer Placeholder 4">
            <a:extLst>
              <a:ext uri="{FF2B5EF4-FFF2-40B4-BE49-F238E27FC236}">
                <a16:creationId xmlns:a16="http://schemas.microsoft.com/office/drawing/2014/main" id="{AAFE04D1-685A-4165-A483-ED355A7EF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84C34-9F3C-4584-B71E-4B492A154D2A}"/>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52871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7BB3-831B-4FD7-9DE4-093FD9952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3CE54D-3E34-4F83-97D7-566B1A23C1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AD714-5880-4633-B9CD-2E89EA5891C4}"/>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5" name="Footer Placeholder 4">
            <a:extLst>
              <a:ext uri="{FF2B5EF4-FFF2-40B4-BE49-F238E27FC236}">
                <a16:creationId xmlns:a16="http://schemas.microsoft.com/office/drawing/2014/main" id="{5B615B3C-9E4E-4207-B4FB-9B29AC8FD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CB0F-1DC6-4B06-8B5F-3629CC906838}"/>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15874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9002D2-3F0B-4867-B742-FF2D18AC29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E8CE7-9FF3-46E6-B691-1D47D1A086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982FA-0FA7-4371-8D6D-53CCCCDB5F75}"/>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5" name="Footer Placeholder 4">
            <a:extLst>
              <a:ext uri="{FF2B5EF4-FFF2-40B4-BE49-F238E27FC236}">
                <a16:creationId xmlns:a16="http://schemas.microsoft.com/office/drawing/2014/main" id="{05DA9AF1-1648-4465-8CE5-D422857F4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45BCD-0923-4B18-A606-DC8D6026EBE7}"/>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279701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3F53-125A-4727-9A61-58F10F1945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F4F96-F93B-42B9-AF86-025DA78981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867A9-5537-49D2-B7AA-BEEAB4F7D26C}"/>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5" name="Footer Placeholder 4">
            <a:extLst>
              <a:ext uri="{FF2B5EF4-FFF2-40B4-BE49-F238E27FC236}">
                <a16:creationId xmlns:a16="http://schemas.microsoft.com/office/drawing/2014/main" id="{9A2FAEBB-A8E5-452A-AEC3-CDBD787BE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F5A82-CC38-473A-A39C-20660D757015}"/>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86546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6206-B8BE-40F5-91EF-EF633D2C6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E1F300-C12F-40A2-A7EE-448E20972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3B95AC-8300-4A32-8B67-320280456404}"/>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5" name="Footer Placeholder 4">
            <a:extLst>
              <a:ext uri="{FF2B5EF4-FFF2-40B4-BE49-F238E27FC236}">
                <a16:creationId xmlns:a16="http://schemas.microsoft.com/office/drawing/2014/main" id="{ADFF5D8C-7104-4B6C-B4FC-E6CF7F498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D1132-F281-4366-95D9-72B5845A8242}"/>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269749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75D1-B1AE-4341-B8F0-F5AF453C4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47345-6C49-4D89-B403-9042C6EF83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CB494-5ACA-4DBE-AB53-BF6FCA00C6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CC7AB-D947-4EEE-A857-A99380B5CE6F}"/>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6" name="Footer Placeholder 5">
            <a:extLst>
              <a:ext uri="{FF2B5EF4-FFF2-40B4-BE49-F238E27FC236}">
                <a16:creationId xmlns:a16="http://schemas.microsoft.com/office/drawing/2014/main" id="{CBED6896-3AD7-4750-A83D-F86C89F44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5782C-27CF-49F1-8F1E-B29F3311364F}"/>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349081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F76C-3FCA-44BB-A3FF-6A60CCC7C1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EC95D1-95B1-49E5-991F-3BAC2236D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9DC3ED-5DAC-49E7-8BFD-D027469C73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0CDCAA-F632-4719-95A4-969D667D0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F29FAC-24DC-479D-BBAA-110E882D7B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64A56-2020-40DE-8646-AF075A038372}"/>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8" name="Footer Placeholder 7">
            <a:extLst>
              <a:ext uri="{FF2B5EF4-FFF2-40B4-BE49-F238E27FC236}">
                <a16:creationId xmlns:a16="http://schemas.microsoft.com/office/drawing/2014/main" id="{A6B83320-0A5A-474F-9DC5-027318001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44E4A1-0830-481D-9380-872404AF38DF}"/>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252861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178C-E039-41EC-B2FD-7B0F711D2F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4878DC-2A9C-43F0-905F-E289BE92B0D9}"/>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4" name="Footer Placeholder 3">
            <a:extLst>
              <a:ext uri="{FF2B5EF4-FFF2-40B4-BE49-F238E27FC236}">
                <a16:creationId xmlns:a16="http://schemas.microsoft.com/office/drawing/2014/main" id="{71121B09-8B1D-4263-8B99-B63B63B35E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3E6EF-EEC0-4737-BB85-29F86D13CFF3}"/>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221602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2A24F-71E4-4837-AF53-5758BAF064BF}"/>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3" name="Footer Placeholder 2">
            <a:extLst>
              <a:ext uri="{FF2B5EF4-FFF2-40B4-BE49-F238E27FC236}">
                <a16:creationId xmlns:a16="http://schemas.microsoft.com/office/drawing/2014/main" id="{788E905F-14BD-4701-A851-29D3F3F96A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AC19FD-5E5A-4B78-B8B0-705A7EB86517}"/>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130940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4818-68EF-4FCD-B4EF-B4017A141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F8E52-C96B-46F2-A7AF-689AF7FCD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681829-2392-4C65-B33C-313C06E28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4CB43-DDC4-48A5-96A5-016F29BE52AD}"/>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6" name="Footer Placeholder 5">
            <a:extLst>
              <a:ext uri="{FF2B5EF4-FFF2-40B4-BE49-F238E27FC236}">
                <a16:creationId xmlns:a16="http://schemas.microsoft.com/office/drawing/2014/main" id="{A9F99B4C-2C24-4E67-859C-1C64C20FE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7291E-5105-4C1D-9EE4-EAF6C08B3838}"/>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26715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050A-80C1-4692-B518-19F76E267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0E909-FAC5-4230-92FF-CEDC572B3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5D6D09-DD30-4DE0-9564-2FD099A5C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B7C02E-D73C-4A4D-95F1-FB55E1AA504B}"/>
              </a:ext>
            </a:extLst>
          </p:cNvPr>
          <p:cNvSpPr>
            <a:spLocks noGrp="1"/>
          </p:cNvSpPr>
          <p:nvPr>
            <p:ph type="dt" sz="half" idx="10"/>
          </p:nvPr>
        </p:nvSpPr>
        <p:spPr/>
        <p:txBody>
          <a:bodyPr/>
          <a:lstStyle/>
          <a:p>
            <a:fld id="{2A013B6D-43E6-45DA-B457-24A6BFD267FF}" type="datetimeFigureOut">
              <a:rPr lang="en-US" smtClean="0"/>
              <a:t>5/5/2018</a:t>
            </a:fld>
            <a:endParaRPr lang="en-US"/>
          </a:p>
        </p:txBody>
      </p:sp>
      <p:sp>
        <p:nvSpPr>
          <p:cNvPr id="6" name="Footer Placeholder 5">
            <a:extLst>
              <a:ext uri="{FF2B5EF4-FFF2-40B4-BE49-F238E27FC236}">
                <a16:creationId xmlns:a16="http://schemas.microsoft.com/office/drawing/2014/main" id="{323E7240-F276-4780-AC2E-D8A8575A2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19FBC-7B67-4B3A-B66F-008428DA5C5F}"/>
              </a:ext>
            </a:extLst>
          </p:cNvPr>
          <p:cNvSpPr>
            <a:spLocks noGrp="1"/>
          </p:cNvSpPr>
          <p:nvPr>
            <p:ph type="sldNum" sz="quarter" idx="12"/>
          </p:nvPr>
        </p:nvSpPr>
        <p:spPr/>
        <p:txBody>
          <a:bodyPr/>
          <a:lstStyle/>
          <a:p>
            <a:fld id="{A4DA30DF-8BB2-4680-96D7-3B16EBE80B8E}" type="slidenum">
              <a:rPr lang="en-US" smtClean="0"/>
              <a:t>‹#›</a:t>
            </a:fld>
            <a:endParaRPr lang="en-US"/>
          </a:p>
        </p:txBody>
      </p:sp>
    </p:spTree>
    <p:extLst>
      <p:ext uri="{BB962C8B-B14F-4D97-AF65-F5344CB8AC3E}">
        <p14:creationId xmlns:p14="http://schemas.microsoft.com/office/powerpoint/2010/main" val="229136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430C5-50DF-4316-8483-EA7BAE6962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5874B-557F-4017-AF0D-C679828BCE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EB83D-3D9A-4364-A238-F28E5A44D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13B6D-43E6-45DA-B457-24A6BFD267FF}" type="datetimeFigureOut">
              <a:rPr lang="en-US" smtClean="0"/>
              <a:t>5/5/2018</a:t>
            </a:fld>
            <a:endParaRPr lang="en-US"/>
          </a:p>
        </p:txBody>
      </p:sp>
      <p:sp>
        <p:nvSpPr>
          <p:cNvPr id="5" name="Footer Placeholder 4">
            <a:extLst>
              <a:ext uri="{FF2B5EF4-FFF2-40B4-BE49-F238E27FC236}">
                <a16:creationId xmlns:a16="http://schemas.microsoft.com/office/drawing/2014/main" id="{428A0566-9098-43F3-8D49-95D5F943D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6FC7D-6443-45CF-A9CF-4A3BACEE2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A30DF-8BB2-4680-96D7-3B16EBE80B8E}" type="slidenum">
              <a:rPr lang="en-US" smtClean="0"/>
              <a:t>‹#›</a:t>
            </a:fld>
            <a:endParaRPr lang="en-US"/>
          </a:p>
        </p:txBody>
      </p:sp>
    </p:spTree>
    <p:extLst>
      <p:ext uri="{BB962C8B-B14F-4D97-AF65-F5344CB8AC3E}">
        <p14:creationId xmlns:p14="http://schemas.microsoft.com/office/powerpoint/2010/main" val="1597962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allasl/CPE301_Final-Project" TargetMode="External"/><Relationship Id="rId2" Type="http://schemas.openxmlformats.org/officeDocument/2006/relationships/hyperlink" Target="http://www.youtube.com/watch?v=1GTnE82lnQ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B4B7-BACA-4C3E-843C-42EF352B051D}"/>
              </a:ext>
            </a:extLst>
          </p:cNvPr>
          <p:cNvSpPr>
            <a:spLocks noGrp="1"/>
          </p:cNvSpPr>
          <p:nvPr>
            <p:ph type="ctrTitle"/>
          </p:nvPr>
        </p:nvSpPr>
        <p:spPr/>
        <p:txBody>
          <a:bodyPr>
            <a:normAutofit/>
          </a:bodyPr>
          <a:lstStyle/>
          <a:p>
            <a:r>
              <a:rPr lang="en-US" sz="3600" dirty="0"/>
              <a:t>Transmit and Receive LIS3DH Accelerometer Data By Integrating Arduino Mega 2560 Microcontrollers and NRF24L01 Trans receiver modules </a:t>
            </a:r>
          </a:p>
        </p:txBody>
      </p:sp>
      <p:sp>
        <p:nvSpPr>
          <p:cNvPr id="3" name="Subtitle 2">
            <a:extLst>
              <a:ext uri="{FF2B5EF4-FFF2-40B4-BE49-F238E27FC236}">
                <a16:creationId xmlns:a16="http://schemas.microsoft.com/office/drawing/2014/main" id="{FDB327AD-AFCA-4C69-B72C-472EB574183C}"/>
              </a:ext>
            </a:extLst>
          </p:cNvPr>
          <p:cNvSpPr>
            <a:spLocks noGrp="1"/>
          </p:cNvSpPr>
          <p:nvPr>
            <p:ph type="subTitle" idx="1"/>
          </p:nvPr>
        </p:nvSpPr>
        <p:spPr>
          <a:xfrm>
            <a:off x="1524000" y="4333461"/>
            <a:ext cx="9144000" cy="1683025"/>
          </a:xfrm>
        </p:spPr>
        <p:txBody>
          <a:bodyPr>
            <a:normAutofit lnSpcReduction="10000"/>
          </a:bodyPr>
          <a:lstStyle/>
          <a:p>
            <a:r>
              <a:rPr lang="en-US" dirty="0"/>
              <a:t>CPE 301 Spring 2018 Final Project</a:t>
            </a:r>
          </a:p>
          <a:p>
            <a:r>
              <a:rPr lang="en-US" dirty="0"/>
              <a:t>By</a:t>
            </a:r>
          </a:p>
          <a:p>
            <a:r>
              <a:rPr lang="en-US" dirty="0"/>
              <a:t>Monty Sourjah</a:t>
            </a:r>
          </a:p>
          <a:p>
            <a:r>
              <a:rPr lang="en-US" dirty="0"/>
              <a:t>sourjahm@unlv.Nevada.edu</a:t>
            </a:r>
          </a:p>
        </p:txBody>
      </p:sp>
    </p:spTree>
    <p:extLst>
      <p:ext uri="{BB962C8B-B14F-4D97-AF65-F5344CB8AC3E}">
        <p14:creationId xmlns:p14="http://schemas.microsoft.com/office/powerpoint/2010/main" val="356464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2B94-5ADC-4089-A165-BCF10703CFB5}"/>
              </a:ext>
            </a:extLst>
          </p:cNvPr>
          <p:cNvSpPr>
            <a:spLocks noGrp="1"/>
          </p:cNvSpPr>
          <p:nvPr>
            <p:ph type="title"/>
          </p:nvPr>
        </p:nvSpPr>
        <p:spPr>
          <a:xfrm>
            <a:off x="839788" y="365125"/>
            <a:ext cx="10515600" cy="935185"/>
          </a:xfrm>
        </p:spPr>
        <p:txBody>
          <a:bodyPr>
            <a:normAutofit/>
          </a:bodyPr>
          <a:lstStyle/>
          <a:p>
            <a:pPr algn="ctr"/>
            <a:r>
              <a:rPr lang="en-US" sz="3600" dirty="0"/>
              <a:t>Transmitter and Receiver Setups On The Bread Board </a:t>
            </a:r>
          </a:p>
        </p:txBody>
      </p:sp>
      <p:sp>
        <p:nvSpPr>
          <p:cNvPr id="3" name="Text Placeholder 2">
            <a:extLst>
              <a:ext uri="{FF2B5EF4-FFF2-40B4-BE49-F238E27FC236}">
                <a16:creationId xmlns:a16="http://schemas.microsoft.com/office/drawing/2014/main" id="{6A402FC6-0ADD-4F4C-B718-3574C2BC8692}"/>
              </a:ext>
            </a:extLst>
          </p:cNvPr>
          <p:cNvSpPr>
            <a:spLocks noGrp="1"/>
          </p:cNvSpPr>
          <p:nvPr>
            <p:ph type="body" idx="1"/>
          </p:nvPr>
        </p:nvSpPr>
        <p:spPr>
          <a:xfrm>
            <a:off x="839788" y="1300311"/>
            <a:ext cx="5157787" cy="486286"/>
          </a:xfrm>
        </p:spPr>
        <p:txBody>
          <a:bodyPr/>
          <a:lstStyle/>
          <a:p>
            <a:pPr algn="ctr"/>
            <a:r>
              <a:rPr lang="en-US" dirty="0"/>
              <a:t>Transmitter Setup</a:t>
            </a:r>
          </a:p>
        </p:txBody>
      </p:sp>
      <p:pic>
        <p:nvPicPr>
          <p:cNvPr id="12" name="Content Placeholder 11">
            <a:extLst>
              <a:ext uri="{FF2B5EF4-FFF2-40B4-BE49-F238E27FC236}">
                <a16:creationId xmlns:a16="http://schemas.microsoft.com/office/drawing/2014/main" id="{12F15D5A-9847-45E6-A07B-99AE4B2A44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5400000">
            <a:off x="334106" y="1452492"/>
            <a:ext cx="5071404" cy="5739616"/>
          </a:xfrm>
        </p:spPr>
      </p:pic>
      <p:sp>
        <p:nvSpPr>
          <p:cNvPr id="5" name="Text Placeholder 4">
            <a:extLst>
              <a:ext uri="{FF2B5EF4-FFF2-40B4-BE49-F238E27FC236}">
                <a16:creationId xmlns:a16="http://schemas.microsoft.com/office/drawing/2014/main" id="{1726ED46-94DE-4A49-88BA-1E1A55CC96BC}"/>
              </a:ext>
            </a:extLst>
          </p:cNvPr>
          <p:cNvSpPr>
            <a:spLocks noGrp="1"/>
          </p:cNvSpPr>
          <p:nvPr>
            <p:ph type="body" sz="quarter" idx="3"/>
          </p:nvPr>
        </p:nvSpPr>
        <p:spPr>
          <a:xfrm>
            <a:off x="6172200" y="1300310"/>
            <a:ext cx="5183188" cy="486287"/>
          </a:xfrm>
        </p:spPr>
        <p:txBody>
          <a:bodyPr/>
          <a:lstStyle/>
          <a:p>
            <a:pPr algn="ctr"/>
            <a:r>
              <a:rPr lang="en-US" dirty="0"/>
              <a:t>Receiver Setup</a:t>
            </a:r>
          </a:p>
        </p:txBody>
      </p:sp>
      <p:pic>
        <p:nvPicPr>
          <p:cNvPr id="10" name="Content Placeholder 9">
            <a:extLst>
              <a:ext uri="{FF2B5EF4-FFF2-40B4-BE49-F238E27FC236}">
                <a16:creationId xmlns:a16="http://schemas.microsoft.com/office/drawing/2014/main" id="{F406FF3A-1D26-4D64-B0DD-0A06EAD64C3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rot="5400000">
            <a:off x="6646396" y="1312398"/>
            <a:ext cx="5071405" cy="6019801"/>
          </a:xfrm>
        </p:spPr>
      </p:pic>
    </p:spTree>
    <p:extLst>
      <p:ext uri="{BB962C8B-B14F-4D97-AF65-F5344CB8AC3E}">
        <p14:creationId xmlns:p14="http://schemas.microsoft.com/office/powerpoint/2010/main" val="2016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2333-EB74-43F2-89B2-D1BB79961EEE}"/>
              </a:ext>
            </a:extLst>
          </p:cNvPr>
          <p:cNvSpPr>
            <a:spLocks noGrp="1"/>
          </p:cNvSpPr>
          <p:nvPr>
            <p:ph type="title"/>
          </p:nvPr>
        </p:nvSpPr>
        <p:spPr>
          <a:xfrm>
            <a:off x="0" y="1"/>
            <a:ext cx="12192000" cy="808382"/>
          </a:xfrm>
        </p:spPr>
        <p:txBody>
          <a:bodyPr>
            <a:normAutofit/>
          </a:bodyPr>
          <a:lstStyle/>
          <a:p>
            <a:pPr algn="ctr"/>
            <a:r>
              <a:rPr lang="en-US" sz="3600" dirty="0"/>
              <a:t>Transmitted and Received Accelerometer Data</a:t>
            </a:r>
          </a:p>
        </p:txBody>
      </p:sp>
      <p:sp>
        <p:nvSpPr>
          <p:cNvPr id="3" name="Text Placeholder 2">
            <a:extLst>
              <a:ext uri="{FF2B5EF4-FFF2-40B4-BE49-F238E27FC236}">
                <a16:creationId xmlns:a16="http://schemas.microsoft.com/office/drawing/2014/main" id="{14DDC329-0450-45C7-9A35-A30230ABF0E8}"/>
              </a:ext>
            </a:extLst>
          </p:cNvPr>
          <p:cNvSpPr>
            <a:spLocks noGrp="1"/>
          </p:cNvSpPr>
          <p:nvPr>
            <p:ph type="body" idx="1"/>
          </p:nvPr>
        </p:nvSpPr>
        <p:spPr>
          <a:xfrm>
            <a:off x="839788" y="808383"/>
            <a:ext cx="5157787" cy="401439"/>
          </a:xfrm>
        </p:spPr>
        <p:txBody>
          <a:bodyPr>
            <a:normAutofit lnSpcReduction="10000"/>
          </a:bodyPr>
          <a:lstStyle/>
          <a:p>
            <a:pPr algn="ctr"/>
            <a:r>
              <a:rPr lang="en-US" dirty="0"/>
              <a:t>Transmitted Data</a:t>
            </a:r>
          </a:p>
        </p:txBody>
      </p:sp>
      <p:sp>
        <p:nvSpPr>
          <p:cNvPr id="5" name="Text Placeholder 4">
            <a:extLst>
              <a:ext uri="{FF2B5EF4-FFF2-40B4-BE49-F238E27FC236}">
                <a16:creationId xmlns:a16="http://schemas.microsoft.com/office/drawing/2014/main" id="{831E714F-1C62-46A8-893D-D22758909862}"/>
              </a:ext>
            </a:extLst>
          </p:cNvPr>
          <p:cNvSpPr>
            <a:spLocks noGrp="1"/>
          </p:cNvSpPr>
          <p:nvPr>
            <p:ph type="body" sz="quarter" idx="3"/>
          </p:nvPr>
        </p:nvSpPr>
        <p:spPr>
          <a:xfrm>
            <a:off x="6172200" y="808383"/>
            <a:ext cx="5183188" cy="401439"/>
          </a:xfrm>
        </p:spPr>
        <p:txBody>
          <a:bodyPr>
            <a:normAutofit lnSpcReduction="10000"/>
          </a:bodyPr>
          <a:lstStyle/>
          <a:p>
            <a:pPr algn="ctr"/>
            <a:r>
              <a:rPr lang="en-US" dirty="0"/>
              <a:t>Received Data</a:t>
            </a:r>
          </a:p>
        </p:txBody>
      </p:sp>
      <p:pic>
        <p:nvPicPr>
          <p:cNvPr id="7" name="Content Placeholder 6">
            <a:extLst>
              <a:ext uri="{FF2B5EF4-FFF2-40B4-BE49-F238E27FC236}">
                <a16:creationId xmlns:a16="http://schemas.microsoft.com/office/drawing/2014/main" id="{76F5EFB1-163B-4AE1-B490-D3D7EA01B80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0" y="1448972"/>
            <a:ext cx="5997575" cy="5409027"/>
          </a:xfrm>
          <a:prstGeom prst="rect">
            <a:avLst/>
          </a:prstGeom>
          <a:noFill/>
          <a:ln>
            <a:noFill/>
          </a:ln>
        </p:spPr>
      </p:pic>
      <p:pic>
        <p:nvPicPr>
          <p:cNvPr id="8" name="Content Placeholder 7">
            <a:extLst>
              <a:ext uri="{FF2B5EF4-FFF2-40B4-BE49-F238E27FC236}">
                <a16:creationId xmlns:a16="http://schemas.microsoft.com/office/drawing/2014/main" id="{506F359E-B1AC-4F86-A054-6A8D507845EE}"/>
              </a:ext>
            </a:extLst>
          </p:cNvPr>
          <p:cNvPicPr>
            <a:picLocks noGrp="1"/>
          </p:cNvPicPr>
          <p:nvPr>
            <p:ph sz="quarter" idx="4"/>
          </p:nvPr>
        </p:nvPicPr>
        <p:blipFill>
          <a:blip r:embed="rId3"/>
          <a:stretch>
            <a:fillRect/>
          </a:stretch>
        </p:blipFill>
        <p:spPr>
          <a:xfrm>
            <a:off x="6172200" y="1448973"/>
            <a:ext cx="6019800" cy="5289452"/>
          </a:xfrm>
          <a:prstGeom prst="rect">
            <a:avLst/>
          </a:prstGeom>
        </p:spPr>
      </p:pic>
    </p:spTree>
    <p:extLst>
      <p:ext uri="{BB962C8B-B14F-4D97-AF65-F5344CB8AC3E}">
        <p14:creationId xmlns:p14="http://schemas.microsoft.com/office/powerpoint/2010/main" val="19045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641-20E9-4821-B500-A77556972CC4}"/>
              </a:ext>
            </a:extLst>
          </p:cNvPr>
          <p:cNvSpPr>
            <a:spLocks noGrp="1"/>
          </p:cNvSpPr>
          <p:nvPr>
            <p:ph type="ctrTitle"/>
          </p:nvPr>
        </p:nvSpPr>
        <p:spPr>
          <a:xfrm>
            <a:off x="1524000" y="1122363"/>
            <a:ext cx="9144000" cy="719689"/>
          </a:xfrm>
        </p:spPr>
        <p:txBody>
          <a:bodyPr>
            <a:normAutofit/>
          </a:bodyPr>
          <a:lstStyle/>
          <a:p>
            <a:r>
              <a:rPr lang="en-US" sz="3600" dirty="0"/>
              <a:t>Links For The Project</a:t>
            </a:r>
          </a:p>
        </p:txBody>
      </p:sp>
      <p:sp>
        <p:nvSpPr>
          <p:cNvPr id="3" name="Subtitle 2">
            <a:extLst>
              <a:ext uri="{FF2B5EF4-FFF2-40B4-BE49-F238E27FC236}">
                <a16:creationId xmlns:a16="http://schemas.microsoft.com/office/drawing/2014/main" id="{36DB5047-211F-470A-B034-38D1D43D3696}"/>
              </a:ext>
            </a:extLst>
          </p:cNvPr>
          <p:cNvSpPr>
            <a:spLocks noGrp="1"/>
          </p:cNvSpPr>
          <p:nvPr>
            <p:ph type="subTitle" idx="1"/>
          </p:nvPr>
        </p:nvSpPr>
        <p:spPr/>
        <p:txBody>
          <a:bodyPr/>
          <a:lstStyle/>
          <a:p>
            <a:r>
              <a:rPr lang="en-US" u="sng" dirty="0">
                <a:hlinkClick r:id="rId2"/>
              </a:rPr>
              <a:t>http://www.youtube.com/watch?v=1GTnE82lnQ8</a:t>
            </a:r>
            <a:endParaRPr lang="en-US" u="sng" dirty="0"/>
          </a:p>
          <a:p>
            <a:endParaRPr lang="en-US" u="sng" dirty="0"/>
          </a:p>
          <a:p>
            <a:r>
              <a:rPr lang="en-US" u="sng" dirty="0">
                <a:hlinkClick r:id="rId3"/>
              </a:rPr>
              <a:t>https://github.com/ballasl/CPE301_Final-Project</a:t>
            </a:r>
            <a:endParaRPr lang="en-US" u="sng" dirty="0"/>
          </a:p>
          <a:p>
            <a:endParaRPr lang="en-US" u="sng" dirty="0"/>
          </a:p>
          <a:p>
            <a:endParaRPr lang="en-US" dirty="0"/>
          </a:p>
          <a:p>
            <a:endParaRPr lang="en-US" dirty="0"/>
          </a:p>
        </p:txBody>
      </p:sp>
    </p:spTree>
    <p:extLst>
      <p:ext uri="{BB962C8B-B14F-4D97-AF65-F5344CB8AC3E}">
        <p14:creationId xmlns:p14="http://schemas.microsoft.com/office/powerpoint/2010/main" val="169659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1568D6-E861-4E1F-AD27-3285C4224AC2}"/>
              </a:ext>
            </a:extLst>
          </p:cNvPr>
          <p:cNvSpPr/>
          <p:nvPr/>
        </p:nvSpPr>
        <p:spPr>
          <a:xfrm>
            <a:off x="3048000" y="1305342"/>
            <a:ext cx="6096000" cy="4247317"/>
          </a:xfrm>
          <a:prstGeom prst="rect">
            <a:avLst/>
          </a:prstGeom>
        </p:spPr>
        <p:txBody>
          <a:bodyPr>
            <a:spAutoFit/>
          </a:bodyPr>
          <a:lstStyle/>
          <a:p>
            <a:pPr algn="just" fontAlgn="base"/>
            <a:r>
              <a:rPr lang="en-US" b="1" dirty="0">
                <a:latin typeface="Calibri" panose="020F0502020204030204" pitchFamily="34" charset="0"/>
                <a:ea typeface="Arial Unicode MS"/>
              </a:rPr>
              <a:t>Goal:</a:t>
            </a:r>
            <a:endParaRPr lang="en-US" dirty="0">
              <a:latin typeface="Times New Roman" panose="02020603050405020304" pitchFamily="18" charset="0"/>
              <a:ea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The goal of this project is to transmit and receive measured accelerometer data using a microcontroller and NRF24L01 module and display the measured values in the PC serial monitor.</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Step 1</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Collect and display the LIS3DH “X”,” Y”,” Z” values in the PC serial monitor implementing the I2C protocol. Setup the NRF24L01 trans receiver to transmit “X”,” Y” and “Z” values to the receiver. </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(LIS3DH+Mega 2560+NRF24L01+PC serial monitor).</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Step 2</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Setup the receiver NRF24L01 module to receive data from the transmitter and display received data in the PC serial monitor. </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Times New Roman" panose="02020603050405020304" pitchFamily="18" charset="0"/>
              </a:rPr>
              <a:t>(Mega 2560+NRF24L01+PC serial monitor)</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639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9046-E5BE-463C-B071-C47383C30D92}"/>
              </a:ext>
            </a:extLst>
          </p:cNvPr>
          <p:cNvSpPr>
            <a:spLocks noGrp="1"/>
          </p:cNvSpPr>
          <p:nvPr>
            <p:ph type="title"/>
          </p:nvPr>
        </p:nvSpPr>
        <p:spPr>
          <a:xfrm>
            <a:off x="839788" y="365126"/>
            <a:ext cx="10515600" cy="655292"/>
          </a:xfrm>
        </p:spPr>
        <p:txBody>
          <a:bodyPr>
            <a:normAutofit fontScale="90000"/>
          </a:bodyPr>
          <a:lstStyle/>
          <a:p>
            <a:pPr algn="ctr"/>
            <a:r>
              <a:rPr lang="en-US" dirty="0"/>
              <a:t>Components</a:t>
            </a:r>
          </a:p>
        </p:txBody>
      </p:sp>
      <p:sp>
        <p:nvSpPr>
          <p:cNvPr id="3" name="Text Placeholder 2">
            <a:extLst>
              <a:ext uri="{FF2B5EF4-FFF2-40B4-BE49-F238E27FC236}">
                <a16:creationId xmlns:a16="http://schemas.microsoft.com/office/drawing/2014/main" id="{02B2F04A-C5A8-40D4-B81C-EBBAB99B1FE6}"/>
              </a:ext>
            </a:extLst>
          </p:cNvPr>
          <p:cNvSpPr>
            <a:spLocks noGrp="1"/>
          </p:cNvSpPr>
          <p:nvPr>
            <p:ph type="body" idx="1"/>
          </p:nvPr>
        </p:nvSpPr>
        <p:spPr>
          <a:xfrm>
            <a:off x="839788" y="1219201"/>
            <a:ext cx="5157787" cy="596348"/>
          </a:xfrm>
        </p:spPr>
        <p:txBody>
          <a:bodyPr/>
          <a:lstStyle/>
          <a:p>
            <a:r>
              <a:rPr lang="en-US" dirty="0"/>
              <a:t>Arduino Mega 2560 Board</a:t>
            </a:r>
          </a:p>
        </p:txBody>
      </p:sp>
      <p:sp>
        <p:nvSpPr>
          <p:cNvPr id="4" name="Content Placeholder 3">
            <a:extLst>
              <a:ext uri="{FF2B5EF4-FFF2-40B4-BE49-F238E27FC236}">
                <a16:creationId xmlns:a16="http://schemas.microsoft.com/office/drawing/2014/main" id="{F3483255-C96A-4ED6-A042-E94C6854FE04}"/>
              </a:ext>
            </a:extLst>
          </p:cNvPr>
          <p:cNvSpPr>
            <a:spLocks noGrp="1"/>
          </p:cNvSpPr>
          <p:nvPr>
            <p:ph sz="half" idx="2"/>
          </p:nvPr>
        </p:nvSpPr>
        <p:spPr>
          <a:xfrm>
            <a:off x="839788" y="2014332"/>
            <a:ext cx="5157787" cy="4558746"/>
          </a:xfrm>
        </p:spPr>
        <p:txBody>
          <a:bodyPr>
            <a:normAutofit/>
          </a:bodyPr>
          <a:lstStyle/>
          <a:p>
            <a:r>
              <a:rPr lang="en-US" sz="1400" dirty="0"/>
              <a:t>The Arduino Mega 2560 is a microcontroller board is based on the ATmega2560 chip by Atmel. </a:t>
            </a:r>
          </a:p>
          <a:p>
            <a:r>
              <a:rPr lang="en-US" sz="1400" dirty="0"/>
              <a:t>It has 54 digital input/output pins (of which 14 can be used as PWM outputs), 16 analog inputs, 4 UARTs (hardware serial ports), a 16 MHz crystal oscillator.</a:t>
            </a:r>
          </a:p>
          <a:p>
            <a:r>
              <a:rPr lang="en-US" sz="1400" dirty="0"/>
              <a:t>This particular board control the receiver unit.</a:t>
            </a:r>
          </a:p>
          <a:p>
            <a:pPr marL="0" indent="0">
              <a:buNone/>
            </a:pPr>
            <a:endParaRPr lang="en-US" sz="1200" dirty="0"/>
          </a:p>
        </p:txBody>
      </p:sp>
      <p:sp>
        <p:nvSpPr>
          <p:cNvPr id="5" name="Text Placeholder 4">
            <a:extLst>
              <a:ext uri="{FF2B5EF4-FFF2-40B4-BE49-F238E27FC236}">
                <a16:creationId xmlns:a16="http://schemas.microsoft.com/office/drawing/2014/main" id="{0EDDD7CD-7A71-4917-99D1-9ECDDBACAD0D}"/>
              </a:ext>
            </a:extLst>
          </p:cNvPr>
          <p:cNvSpPr>
            <a:spLocks noGrp="1"/>
          </p:cNvSpPr>
          <p:nvPr>
            <p:ph type="body" sz="quarter" idx="3"/>
          </p:nvPr>
        </p:nvSpPr>
        <p:spPr>
          <a:xfrm>
            <a:off x="6172200" y="1219201"/>
            <a:ext cx="5183188" cy="596348"/>
          </a:xfrm>
        </p:spPr>
        <p:txBody>
          <a:bodyPr/>
          <a:lstStyle/>
          <a:p>
            <a:r>
              <a:rPr lang="en-US" dirty="0"/>
              <a:t>Mega 2560 Pro Mini</a:t>
            </a:r>
          </a:p>
        </p:txBody>
      </p:sp>
      <p:sp>
        <p:nvSpPr>
          <p:cNvPr id="6" name="Content Placeholder 5">
            <a:extLst>
              <a:ext uri="{FF2B5EF4-FFF2-40B4-BE49-F238E27FC236}">
                <a16:creationId xmlns:a16="http://schemas.microsoft.com/office/drawing/2014/main" id="{3B9F50E7-2433-4244-9DF0-42A0CEA0973A}"/>
              </a:ext>
            </a:extLst>
          </p:cNvPr>
          <p:cNvSpPr>
            <a:spLocks noGrp="1"/>
          </p:cNvSpPr>
          <p:nvPr>
            <p:ph sz="quarter" idx="4"/>
          </p:nvPr>
        </p:nvSpPr>
        <p:spPr>
          <a:xfrm>
            <a:off x="6172200" y="2014332"/>
            <a:ext cx="5363308" cy="4558746"/>
          </a:xfrm>
        </p:spPr>
        <p:txBody>
          <a:bodyPr>
            <a:normAutofit/>
          </a:bodyPr>
          <a:lstStyle/>
          <a:p>
            <a:r>
              <a:rPr lang="en-US" sz="1400" dirty="0"/>
              <a:t>This particular board is identical to Arduino genuine 2560 board.</a:t>
            </a:r>
          </a:p>
          <a:p>
            <a:r>
              <a:rPr lang="en-US" sz="1400" dirty="0"/>
              <a:t>It also based on  Atmega 2560 chip by Atmel.</a:t>
            </a:r>
          </a:p>
          <a:p>
            <a:r>
              <a:rPr lang="en-US" sz="1400" dirty="0"/>
              <a:t>This board control transmitter unit</a:t>
            </a:r>
            <a:r>
              <a:rPr lang="en-US" sz="1200" dirty="0"/>
              <a:t>.</a:t>
            </a:r>
          </a:p>
          <a:p>
            <a:pPr marL="0" indent="0">
              <a:buNone/>
            </a:pPr>
            <a:endParaRPr lang="en-US" sz="1200" dirty="0"/>
          </a:p>
          <a:p>
            <a:pPr marL="0" indent="0">
              <a:buNone/>
            </a:pPr>
            <a:endParaRPr lang="en-US" sz="1200" dirty="0"/>
          </a:p>
        </p:txBody>
      </p:sp>
      <p:pic>
        <p:nvPicPr>
          <p:cNvPr id="8" name="Picture 7">
            <a:extLst>
              <a:ext uri="{FF2B5EF4-FFF2-40B4-BE49-F238E27FC236}">
                <a16:creationId xmlns:a16="http://schemas.microsoft.com/office/drawing/2014/main" id="{42473562-86A8-451A-9C9C-BFEEE27A7BDC}"/>
              </a:ext>
            </a:extLst>
          </p:cNvPr>
          <p:cNvPicPr>
            <a:picLocks noChangeAspect="1"/>
          </p:cNvPicPr>
          <p:nvPr/>
        </p:nvPicPr>
        <p:blipFill>
          <a:blip r:embed="rId2"/>
          <a:stretch>
            <a:fillRect/>
          </a:stretch>
        </p:blipFill>
        <p:spPr>
          <a:xfrm>
            <a:off x="295423" y="3446584"/>
            <a:ext cx="5876777" cy="3126494"/>
          </a:xfrm>
          <a:prstGeom prst="rect">
            <a:avLst/>
          </a:prstGeom>
        </p:spPr>
      </p:pic>
      <p:pic>
        <p:nvPicPr>
          <p:cNvPr id="9" name="Picture 8">
            <a:extLst>
              <a:ext uri="{FF2B5EF4-FFF2-40B4-BE49-F238E27FC236}">
                <a16:creationId xmlns:a16="http://schemas.microsoft.com/office/drawing/2014/main" id="{BE94659E-C16E-4A07-B0FA-9F8FADDE5DFE}"/>
              </a:ext>
            </a:extLst>
          </p:cNvPr>
          <p:cNvPicPr>
            <a:picLocks noChangeAspect="1"/>
          </p:cNvPicPr>
          <p:nvPr/>
        </p:nvPicPr>
        <p:blipFill>
          <a:blip r:embed="rId3"/>
          <a:stretch>
            <a:fillRect/>
          </a:stretch>
        </p:blipFill>
        <p:spPr>
          <a:xfrm>
            <a:off x="6172200" y="3024553"/>
            <a:ext cx="5700932" cy="3418449"/>
          </a:xfrm>
          <a:prstGeom prst="rect">
            <a:avLst/>
          </a:prstGeom>
        </p:spPr>
      </p:pic>
    </p:spTree>
    <p:extLst>
      <p:ext uri="{BB962C8B-B14F-4D97-AF65-F5344CB8AC3E}">
        <p14:creationId xmlns:p14="http://schemas.microsoft.com/office/powerpoint/2010/main" val="83936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1000"/>
                                        <p:tgtEl>
                                          <p:spTgt spid="6">
                                            <p:txEl>
                                              <p:pRg st="1" end="1"/>
                                            </p:txEl>
                                          </p:spTgt>
                                        </p:tgtEl>
                                      </p:cBhvr>
                                    </p:animEffect>
                                    <p:anim calcmode="lin" valueType="num">
                                      <p:cBhvr>
                                        <p:cTn id="3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1000"/>
                                        <p:tgtEl>
                                          <p:spTgt spid="6">
                                            <p:txEl>
                                              <p:pRg st="2" end="2"/>
                                            </p:txEl>
                                          </p:spTgt>
                                        </p:tgtEl>
                                      </p:cBhvr>
                                    </p:animEffect>
                                    <p:anim calcmode="lin" valueType="num">
                                      <p:cBhvr>
                                        <p:cTn id="4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52B4-D668-45EA-B018-5AB7BCDBB457}"/>
              </a:ext>
            </a:extLst>
          </p:cNvPr>
          <p:cNvSpPr>
            <a:spLocks noGrp="1"/>
          </p:cNvSpPr>
          <p:nvPr>
            <p:ph type="title"/>
          </p:nvPr>
        </p:nvSpPr>
        <p:spPr>
          <a:xfrm>
            <a:off x="0" y="0"/>
            <a:ext cx="12192000" cy="1430215"/>
          </a:xfrm>
        </p:spPr>
        <p:txBody>
          <a:bodyPr>
            <a:noAutofit/>
          </a:bodyPr>
          <a:lstStyle/>
          <a:p>
            <a:pPr marL="457200" indent="-457200">
              <a:buFont typeface="Arial"/>
              <a:buChar char="•"/>
            </a:pPr>
            <a:r>
              <a:rPr lang="en-US" sz="2000" b="1" u="sng" dirty="0"/>
              <a:t>Interfaces</a:t>
            </a:r>
            <a:br>
              <a:rPr lang="en-US" sz="2000" b="1" u="sng" dirty="0"/>
            </a:br>
            <a:r>
              <a:rPr lang="en-US" sz="2000" b="1" u="sng" dirty="0"/>
              <a:t>Arduino Mega 2560</a:t>
            </a:r>
            <a:r>
              <a:rPr lang="en-US" sz="2000" dirty="0"/>
              <a:t> – LIS3DH using I2C – Address (0x33)</a:t>
            </a:r>
            <a:br>
              <a:rPr lang="en-US" sz="2000" dirty="0"/>
            </a:br>
            <a:r>
              <a:rPr lang="en-US" sz="2000" dirty="0"/>
              <a:t>Arduino Mega 2560 - nRF24L01 using SPI - </a:t>
            </a:r>
            <a:br>
              <a:rPr lang="en-US" sz="2000" dirty="0"/>
            </a:br>
            <a:r>
              <a:rPr lang="en-US" sz="2000" i="1" dirty="0"/>
              <a:t>uint8_t</a:t>
            </a:r>
            <a:r>
              <a:rPr lang="en-US" sz="2000" dirty="0"/>
              <a:t> </a:t>
            </a:r>
            <a:r>
              <a:rPr lang="en-US" sz="2000" dirty="0" err="1"/>
              <a:t>to_address</a:t>
            </a:r>
            <a:r>
              <a:rPr lang="en-US" sz="2000" dirty="0"/>
              <a:t>[5] = { 0x01, 0x01, 0x01, 0x01, 0x01 };</a:t>
            </a:r>
          </a:p>
        </p:txBody>
      </p:sp>
      <p:sp>
        <p:nvSpPr>
          <p:cNvPr id="3" name="Content Placeholder 2">
            <a:extLst>
              <a:ext uri="{FF2B5EF4-FFF2-40B4-BE49-F238E27FC236}">
                <a16:creationId xmlns:a16="http://schemas.microsoft.com/office/drawing/2014/main" id="{0C0FD7FF-23C4-4719-A26C-69F4A25DD184}"/>
              </a:ext>
            </a:extLst>
          </p:cNvPr>
          <p:cNvSpPr>
            <a:spLocks noGrp="1"/>
          </p:cNvSpPr>
          <p:nvPr>
            <p:ph sz="half" idx="1"/>
          </p:nvPr>
        </p:nvSpPr>
        <p:spPr>
          <a:xfrm>
            <a:off x="838200" y="1430215"/>
            <a:ext cx="5181600" cy="4746748"/>
          </a:xfrm>
        </p:spPr>
        <p:txBody>
          <a:bodyPr/>
          <a:lstStyle/>
          <a:p>
            <a:r>
              <a:rPr lang="en-US" sz="1400" dirty="0"/>
              <a:t>LIS3DH Accelerometer</a:t>
            </a:r>
          </a:p>
          <a:p>
            <a:r>
              <a:rPr lang="en-US" sz="1400" dirty="0"/>
              <a:t>LIS3DH is a low power triple-axis accelerometer from Adafruit.</a:t>
            </a:r>
          </a:p>
          <a:p>
            <a:r>
              <a:rPr lang="en-US" sz="1400" dirty="0"/>
              <a:t> It can be interfaced with the microcontroller either SPI or I2C protocols. </a:t>
            </a:r>
          </a:p>
          <a:p>
            <a:pPr marL="0" indent="0">
              <a:buNone/>
            </a:pPr>
            <a:endParaRPr lang="en-US" dirty="0"/>
          </a:p>
        </p:txBody>
      </p:sp>
      <p:sp>
        <p:nvSpPr>
          <p:cNvPr id="4" name="Content Placeholder 3">
            <a:extLst>
              <a:ext uri="{FF2B5EF4-FFF2-40B4-BE49-F238E27FC236}">
                <a16:creationId xmlns:a16="http://schemas.microsoft.com/office/drawing/2014/main" id="{E89C9FA4-3241-4E43-AFF2-E6351A438197}"/>
              </a:ext>
            </a:extLst>
          </p:cNvPr>
          <p:cNvSpPr>
            <a:spLocks noGrp="1"/>
          </p:cNvSpPr>
          <p:nvPr>
            <p:ph sz="half" idx="2"/>
          </p:nvPr>
        </p:nvSpPr>
        <p:spPr/>
        <p:txBody>
          <a:bodyPr/>
          <a:lstStyle/>
          <a:p>
            <a:r>
              <a:rPr lang="en-US" sz="1400" dirty="0"/>
              <a:t>MakerFocus 2pcs NRF24L01+PA+LNA Wireless Transceiver RF Transceiver Module 2.4G 1100m with Antenna</a:t>
            </a:r>
          </a:p>
          <a:p>
            <a:pPr marL="0" indent="0">
              <a:buNone/>
            </a:pPr>
            <a:endParaRPr lang="en-US" dirty="0"/>
          </a:p>
        </p:txBody>
      </p:sp>
      <p:pic>
        <p:nvPicPr>
          <p:cNvPr id="5" name="Picture 4">
            <a:extLst>
              <a:ext uri="{FF2B5EF4-FFF2-40B4-BE49-F238E27FC236}">
                <a16:creationId xmlns:a16="http://schemas.microsoft.com/office/drawing/2014/main" id="{6B4A034C-DB1D-4999-BBF5-6B2D232A1334}"/>
              </a:ext>
            </a:extLst>
          </p:cNvPr>
          <p:cNvPicPr>
            <a:picLocks noChangeAspect="1"/>
          </p:cNvPicPr>
          <p:nvPr/>
        </p:nvPicPr>
        <p:blipFill>
          <a:blip r:embed="rId2"/>
          <a:stretch>
            <a:fillRect/>
          </a:stretch>
        </p:blipFill>
        <p:spPr>
          <a:xfrm>
            <a:off x="661182" y="2897945"/>
            <a:ext cx="5036233" cy="3279018"/>
          </a:xfrm>
          <a:prstGeom prst="rect">
            <a:avLst/>
          </a:prstGeom>
        </p:spPr>
      </p:pic>
      <p:pic>
        <p:nvPicPr>
          <p:cNvPr id="6" name="Picture 5">
            <a:extLst>
              <a:ext uri="{FF2B5EF4-FFF2-40B4-BE49-F238E27FC236}">
                <a16:creationId xmlns:a16="http://schemas.microsoft.com/office/drawing/2014/main" id="{B6E09F4F-9C42-4F11-A182-E8EC96253FA5}"/>
              </a:ext>
            </a:extLst>
          </p:cNvPr>
          <p:cNvPicPr>
            <a:picLocks noChangeAspect="1"/>
          </p:cNvPicPr>
          <p:nvPr/>
        </p:nvPicPr>
        <p:blipFill>
          <a:blip r:embed="rId3"/>
          <a:stretch>
            <a:fillRect/>
          </a:stretch>
        </p:blipFill>
        <p:spPr>
          <a:xfrm>
            <a:off x="6196817" y="2897945"/>
            <a:ext cx="5296487" cy="3279018"/>
          </a:xfrm>
          <a:prstGeom prst="rect">
            <a:avLst/>
          </a:prstGeom>
        </p:spPr>
      </p:pic>
    </p:spTree>
    <p:extLst>
      <p:ext uri="{BB962C8B-B14F-4D97-AF65-F5344CB8AC3E}">
        <p14:creationId xmlns:p14="http://schemas.microsoft.com/office/powerpoint/2010/main" val="31587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C94-83A9-48A2-9148-79E28F943D10}"/>
              </a:ext>
            </a:extLst>
          </p:cNvPr>
          <p:cNvSpPr>
            <a:spLocks noGrp="1"/>
          </p:cNvSpPr>
          <p:nvPr>
            <p:ph type="title"/>
          </p:nvPr>
        </p:nvSpPr>
        <p:spPr/>
        <p:txBody>
          <a:bodyPr/>
          <a:lstStyle/>
          <a:p>
            <a:r>
              <a:rPr lang="en-US" dirty="0"/>
              <a:t>Components</a:t>
            </a:r>
          </a:p>
        </p:txBody>
      </p:sp>
      <p:pic>
        <p:nvPicPr>
          <p:cNvPr id="5" name="Picture Placeholder 4">
            <a:extLst>
              <a:ext uri="{FF2B5EF4-FFF2-40B4-BE49-F238E27FC236}">
                <a16:creationId xmlns:a16="http://schemas.microsoft.com/office/drawing/2014/main" id="{6DB6986F-A257-4023-94DB-B788DC8F7A4C}"/>
              </a:ext>
            </a:extLst>
          </p:cNvPr>
          <p:cNvPicPr>
            <a:picLocks noGrp="1" noChangeAspect="1"/>
          </p:cNvPicPr>
          <p:nvPr>
            <p:ph type="pic" idx="1"/>
          </p:nvPr>
        </p:nvPicPr>
        <p:blipFill>
          <a:blip r:embed="rId2"/>
          <a:srcRect l="19002" r="19002"/>
          <a:stretch>
            <a:fillRect/>
          </a:stretch>
        </p:blipFill>
        <p:spPr>
          <a:prstGeom prst="rect">
            <a:avLst/>
          </a:prstGeom>
        </p:spPr>
      </p:pic>
      <p:sp>
        <p:nvSpPr>
          <p:cNvPr id="4" name="Text Placeholder 3">
            <a:extLst>
              <a:ext uri="{FF2B5EF4-FFF2-40B4-BE49-F238E27FC236}">
                <a16:creationId xmlns:a16="http://schemas.microsoft.com/office/drawing/2014/main" id="{A3CD8F16-B4FD-4C8D-AFD0-FAAAB07981CC}"/>
              </a:ext>
            </a:extLst>
          </p:cNvPr>
          <p:cNvSpPr>
            <a:spLocks noGrp="1"/>
          </p:cNvSpPr>
          <p:nvPr>
            <p:ph type="body" sz="half" idx="2"/>
          </p:nvPr>
        </p:nvSpPr>
        <p:spPr/>
        <p:txBody>
          <a:bodyPr/>
          <a:lstStyle/>
          <a:p>
            <a:r>
              <a:rPr lang="en-US" dirty="0"/>
              <a:t> DC Power Supply Module 3.3V/5.0V</a:t>
            </a:r>
          </a:p>
          <a:p>
            <a:r>
              <a:rPr lang="en-US" dirty="0"/>
              <a:t>In put voltage between 7V and 12V</a:t>
            </a:r>
          </a:p>
          <a:p>
            <a:endParaRPr lang="en-US" dirty="0"/>
          </a:p>
        </p:txBody>
      </p:sp>
    </p:spTree>
    <p:extLst>
      <p:ext uri="{BB962C8B-B14F-4D97-AF65-F5344CB8AC3E}">
        <p14:creationId xmlns:p14="http://schemas.microsoft.com/office/powerpoint/2010/main" val="226436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2E6D95-001E-48EE-99D5-940AE52BDE43}"/>
              </a:ext>
            </a:extLst>
          </p:cNvPr>
          <p:cNvPicPr>
            <a:picLocks noChangeAspect="1"/>
          </p:cNvPicPr>
          <p:nvPr/>
        </p:nvPicPr>
        <p:blipFill>
          <a:blip r:embed="rId3"/>
          <a:stretch>
            <a:fillRect/>
          </a:stretch>
        </p:blipFill>
        <p:spPr>
          <a:xfrm>
            <a:off x="234462" y="0"/>
            <a:ext cx="11957538" cy="6564923"/>
          </a:xfrm>
          <a:prstGeom prst="rect">
            <a:avLst/>
          </a:prstGeom>
        </p:spPr>
      </p:pic>
    </p:spTree>
    <p:extLst>
      <p:ext uri="{BB962C8B-B14F-4D97-AF65-F5344CB8AC3E}">
        <p14:creationId xmlns:p14="http://schemas.microsoft.com/office/powerpoint/2010/main" val="379765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325E-5224-4847-9F9C-C27163CA2664}"/>
              </a:ext>
            </a:extLst>
          </p:cNvPr>
          <p:cNvSpPr>
            <a:spLocks noGrp="1"/>
          </p:cNvSpPr>
          <p:nvPr>
            <p:ph type="ctrTitle"/>
          </p:nvPr>
        </p:nvSpPr>
        <p:spPr>
          <a:xfrm>
            <a:off x="1781907" y="-1193800"/>
            <a:ext cx="9144000" cy="2387600"/>
          </a:xfrm>
        </p:spPr>
        <p:txBody>
          <a:bodyPr/>
          <a:lstStyle/>
          <a:p>
            <a:endParaRPr lang="en-US" dirty="0"/>
          </a:p>
        </p:txBody>
      </p:sp>
      <p:pic>
        <p:nvPicPr>
          <p:cNvPr id="4" name="Picture 3">
            <a:extLst>
              <a:ext uri="{FF2B5EF4-FFF2-40B4-BE49-F238E27FC236}">
                <a16:creationId xmlns:a16="http://schemas.microsoft.com/office/drawing/2014/main" id="{C7EBF2B4-221F-4F8D-8D9F-ADFC64C7CD40}"/>
              </a:ext>
            </a:extLst>
          </p:cNvPr>
          <p:cNvPicPr>
            <a:picLocks noChangeAspect="1"/>
          </p:cNvPicPr>
          <p:nvPr/>
        </p:nvPicPr>
        <p:blipFill>
          <a:blip r:embed="rId2"/>
          <a:stretch>
            <a:fillRect/>
          </a:stretch>
        </p:blipFill>
        <p:spPr>
          <a:xfrm>
            <a:off x="2743200" y="1247774"/>
            <a:ext cx="6705600" cy="5317147"/>
          </a:xfrm>
          <a:prstGeom prst="rect">
            <a:avLst/>
          </a:prstGeom>
        </p:spPr>
      </p:pic>
      <p:sp>
        <p:nvSpPr>
          <p:cNvPr id="3" name="Subtitle 2">
            <a:extLst>
              <a:ext uri="{FF2B5EF4-FFF2-40B4-BE49-F238E27FC236}">
                <a16:creationId xmlns:a16="http://schemas.microsoft.com/office/drawing/2014/main" id="{6C5F9C0F-A186-4424-B957-549EFB479929}"/>
              </a:ext>
            </a:extLst>
          </p:cNvPr>
          <p:cNvSpPr>
            <a:spLocks noGrp="1"/>
          </p:cNvSpPr>
          <p:nvPr>
            <p:ph type="subTitle" idx="1"/>
          </p:nvPr>
        </p:nvSpPr>
        <p:spPr>
          <a:xfrm>
            <a:off x="425302" y="-1382233"/>
            <a:ext cx="11972261" cy="9564941"/>
          </a:xfrm>
        </p:spPr>
        <p:txBody>
          <a:bodyPr/>
          <a:lstStyle/>
          <a:p>
            <a:endParaRPr lang="en-US" dirty="0"/>
          </a:p>
        </p:txBody>
      </p:sp>
    </p:spTree>
    <p:extLst>
      <p:ext uri="{BB962C8B-B14F-4D97-AF65-F5344CB8AC3E}">
        <p14:creationId xmlns:p14="http://schemas.microsoft.com/office/powerpoint/2010/main" val="46603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45B7-B11B-467D-B75E-24B75D20784D}"/>
              </a:ext>
            </a:extLst>
          </p:cNvPr>
          <p:cNvSpPr>
            <a:spLocks noGrp="1"/>
          </p:cNvSpPr>
          <p:nvPr>
            <p:ph type="title"/>
          </p:nvPr>
        </p:nvSpPr>
        <p:spPr>
          <a:xfrm>
            <a:off x="0" y="0"/>
            <a:ext cx="12191999" cy="689317"/>
          </a:xfrm>
        </p:spPr>
        <p:txBody>
          <a:bodyPr>
            <a:normAutofit/>
          </a:bodyPr>
          <a:lstStyle/>
          <a:p>
            <a:pPr algn="ctr"/>
            <a:r>
              <a:rPr lang="en-US" sz="2800" dirty="0"/>
              <a:t> Upload C code from Atmel studio7 to Arduino mega 2560 board</a:t>
            </a:r>
          </a:p>
        </p:txBody>
      </p:sp>
      <p:sp>
        <p:nvSpPr>
          <p:cNvPr id="3" name="Text Placeholder 2">
            <a:extLst>
              <a:ext uri="{FF2B5EF4-FFF2-40B4-BE49-F238E27FC236}">
                <a16:creationId xmlns:a16="http://schemas.microsoft.com/office/drawing/2014/main" id="{0EC2655E-C5B0-46D6-8CD4-02C46296064C}"/>
              </a:ext>
            </a:extLst>
          </p:cNvPr>
          <p:cNvSpPr>
            <a:spLocks noGrp="1"/>
          </p:cNvSpPr>
          <p:nvPr>
            <p:ph type="body" idx="1"/>
          </p:nvPr>
        </p:nvSpPr>
        <p:spPr>
          <a:xfrm>
            <a:off x="0" y="543339"/>
            <a:ext cx="5997575" cy="503583"/>
          </a:xfrm>
        </p:spPr>
        <p:txBody>
          <a:bodyPr/>
          <a:lstStyle/>
          <a:p>
            <a:pPr algn="ctr"/>
            <a:r>
              <a:rPr lang="en-US" dirty="0"/>
              <a:t>Click on tools menu in Atmel studio 7</a:t>
            </a:r>
          </a:p>
        </p:txBody>
      </p:sp>
      <p:pic>
        <p:nvPicPr>
          <p:cNvPr id="7" name="Content Placeholder 6">
            <a:extLst>
              <a:ext uri="{FF2B5EF4-FFF2-40B4-BE49-F238E27FC236}">
                <a16:creationId xmlns:a16="http://schemas.microsoft.com/office/drawing/2014/main" id="{B19D5217-9413-4A80-BDEE-FEC501E4B22A}"/>
              </a:ext>
            </a:extLst>
          </p:cNvPr>
          <p:cNvPicPr>
            <a:picLocks noGrp="1" noChangeAspect="1"/>
          </p:cNvPicPr>
          <p:nvPr>
            <p:ph sz="half" idx="2"/>
          </p:nvPr>
        </p:nvPicPr>
        <p:blipFill>
          <a:blip r:embed="rId2"/>
          <a:stretch>
            <a:fillRect/>
          </a:stretch>
        </p:blipFill>
        <p:spPr>
          <a:xfrm>
            <a:off x="0" y="1046922"/>
            <a:ext cx="5997575" cy="5811077"/>
          </a:xfrm>
          <a:prstGeom prst="rect">
            <a:avLst/>
          </a:prstGeom>
        </p:spPr>
      </p:pic>
      <p:sp>
        <p:nvSpPr>
          <p:cNvPr id="5" name="Text Placeholder 4">
            <a:extLst>
              <a:ext uri="{FF2B5EF4-FFF2-40B4-BE49-F238E27FC236}">
                <a16:creationId xmlns:a16="http://schemas.microsoft.com/office/drawing/2014/main" id="{1BC464F1-BC06-45FF-BFBB-DC8C1DBD7DA6}"/>
              </a:ext>
            </a:extLst>
          </p:cNvPr>
          <p:cNvSpPr>
            <a:spLocks noGrp="1"/>
          </p:cNvSpPr>
          <p:nvPr>
            <p:ph type="body" sz="quarter" idx="3"/>
          </p:nvPr>
        </p:nvSpPr>
        <p:spPr>
          <a:xfrm>
            <a:off x="6172200" y="689317"/>
            <a:ext cx="5841608" cy="357605"/>
          </a:xfrm>
        </p:spPr>
        <p:txBody>
          <a:bodyPr>
            <a:normAutofit fontScale="92500" lnSpcReduction="20000"/>
          </a:bodyPr>
          <a:lstStyle/>
          <a:p>
            <a:pPr algn="ctr"/>
            <a:r>
              <a:rPr lang="en-US" dirty="0"/>
              <a:t>Open External tools </a:t>
            </a:r>
          </a:p>
        </p:txBody>
      </p:sp>
      <p:pic>
        <p:nvPicPr>
          <p:cNvPr id="8" name="Content Placeholder 7">
            <a:extLst>
              <a:ext uri="{FF2B5EF4-FFF2-40B4-BE49-F238E27FC236}">
                <a16:creationId xmlns:a16="http://schemas.microsoft.com/office/drawing/2014/main" id="{618FDDBC-0451-42B5-8BFA-34498E6B9674}"/>
              </a:ext>
            </a:extLst>
          </p:cNvPr>
          <p:cNvPicPr>
            <a:picLocks noGrp="1" noChangeAspect="1"/>
          </p:cNvPicPr>
          <p:nvPr>
            <p:ph sz="quarter" idx="4"/>
          </p:nvPr>
        </p:nvPicPr>
        <p:blipFill>
          <a:blip r:embed="rId3"/>
          <a:stretch>
            <a:fillRect/>
          </a:stretch>
        </p:blipFill>
        <p:spPr>
          <a:xfrm>
            <a:off x="6133513" y="1046922"/>
            <a:ext cx="5880295" cy="5811078"/>
          </a:xfrm>
          <a:prstGeom prst="rect">
            <a:avLst/>
          </a:prstGeom>
        </p:spPr>
      </p:pic>
    </p:spTree>
    <p:extLst>
      <p:ext uri="{BB962C8B-B14F-4D97-AF65-F5344CB8AC3E}">
        <p14:creationId xmlns:p14="http://schemas.microsoft.com/office/powerpoint/2010/main" val="141040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2DF2-09C2-4E90-BB98-D51CAC632BED}"/>
              </a:ext>
            </a:extLst>
          </p:cNvPr>
          <p:cNvSpPr>
            <a:spLocks noGrp="1"/>
          </p:cNvSpPr>
          <p:nvPr>
            <p:ph type="title"/>
          </p:nvPr>
        </p:nvSpPr>
        <p:spPr>
          <a:xfrm>
            <a:off x="838200" y="365126"/>
            <a:ext cx="10515600" cy="704020"/>
          </a:xfrm>
        </p:spPr>
        <p:txBody>
          <a:bodyPr/>
          <a:lstStyle/>
          <a:p>
            <a:endParaRPr lang="en-US" dirty="0"/>
          </a:p>
        </p:txBody>
      </p:sp>
      <p:pic>
        <p:nvPicPr>
          <p:cNvPr id="4" name="Content Placeholder 3">
            <a:extLst>
              <a:ext uri="{FF2B5EF4-FFF2-40B4-BE49-F238E27FC236}">
                <a16:creationId xmlns:a16="http://schemas.microsoft.com/office/drawing/2014/main" id="{DD12C221-1E17-4C2C-AB08-131993B19FCF}"/>
              </a:ext>
            </a:extLst>
          </p:cNvPr>
          <p:cNvPicPr>
            <a:picLocks noGrp="1" noChangeAspect="1"/>
          </p:cNvPicPr>
          <p:nvPr>
            <p:ph idx="1"/>
          </p:nvPr>
        </p:nvPicPr>
        <p:blipFill>
          <a:blip r:embed="rId2"/>
          <a:stretch>
            <a:fillRect/>
          </a:stretch>
        </p:blipFill>
        <p:spPr>
          <a:xfrm>
            <a:off x="838201" y="365126"/>
            <a:ext cx="10515600" cy="6227059"/>
          </a:xfrm>
          <a:prstGeom prst="rect">
            <a:avLst/>
          </a:prstGeom>
        </p:spPr>
      </p:pic>
    </p:spTree>
    <p:extLst>
      <p:ext uri="{BB962C8B-B14F-4D97-AF65-F5344CB8AC3E}">
        <p14:creationId xmlns:p14="http://schemas.microsoft.com/office/powerpoint/2010/main" val="13274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387</Words>
  <Application>Microsoft Office PowerPoint</Application>
  <PresentationFormat>Widescreen</PresentationFormat>
  <Paragraphs>46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Calibri Light</vt:lpstr>
      <vt:lpstr>Consolas</vt:lpstr>
      <vt:lpstr>Times New Roman</vt:lpstr>
      <vt:lpstr>Office Theme</vt:lpstr>
      <vt:lpstr>Transmit and Receive LIS3DH Accelerometer Data By Integrating Arduino Mega 2560 Microcontrollers and NRF24L01 Trans receiver modules </vt:lpstr>
      <vt:lpstr>PowerPoint Presentation</vt:lpstr>
      <vt:lpstr>Components</vt:lpstr>
      <vt:lpstr>Interfaces Arduino Mega 2560 – LIS3DH using I2C – Address (0x33) Arduino Mega 2560 - nRF24L01 using SPI -  uint8_t to_address[5] = { 0x01, 0x01, 0x01, 0x01, 0x01 };</vt:lpstr>
      <vt:lpstr>Components</vt:lpstr>
      <vt:lpstr>PowerPoint Presentation</vt:lpstr>
      <vt:lpstr>PowerPoint Presentation</vt:lpstr>
      <vt:lpstr> Upload C code from Atmel studio7 to Arduino mega 2560 board</vt:lpstr>
      <vt:lpstr>PowerPoint Presentation</vt:lpstr>
      <vt:lpstr>Transmitter and Receiver Setups On The Bread Board </vt:lpstr>
      <vt:lpstr>Transmitted and Received Accelerometer Data</vt:lpstr>
      <vt:lpstr>Links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Montoso</dc:creator>
  <cp:lastModifiedBy>Montoso</cp:lastModifiedBy>
  <cp:revision>41</cp:revision>
  <dcterms:created xsi:type="dcterms:W3CDTF">2018-05-04T17:21:06Z</dcterms:created>
  <dcterms:modified xsi:type="dcterms:W3CDTF">2018-05-05T19:38:09Z</dcterms:modified>
</cp:coreProperties>
</file>