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08" r:id="rId4"/>
    <p:sldId id="310" r:id="rId5"/>
    <p:sldId id="311" r:id="rId6"/>
    <p:sldId id="306" r:id="rId7"/>
    <p:sldId id="258" r:id="rId8"/>
    <p:sldId id="267" r:id="rId9"/>
    <p:sldId id="268" r:id="rId10"/>
    <p:sldId id="294" r:id="rId11"/>
    <p:sldId id="259" r:id="rId12"/>
    <p:sldId id="295" r:id="rId13"/>
    <p:sldId id="260" r:id="rId14"/>
    <p:sldId id="293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301" r:id="rId23"/>
    <p:sldId id="262" r:id="rId24"/>
    <p:sldId id="264" r:id="rId25"/>
    <p:sldId id="292" r:id="rId26"/>
    <p:sldId id="287" r:id="rId27"/>
    <p:sldId id="288" r:id="rId28"/>
    <p:sldId id="289" r:id="rId29"/>
    <p:sldId id="296" r:id="rId30"/>
    <p:sldId id="270" r:id="rId31"/>
    <p:sldId id="271" r:id="rId32"/>
    <p:sldId id="272" r:id="rId33"/>
    <p:sldId id="273" r:id="rId34"/>
    <p:sldId id="291" r:id="rId35"/>
    <p:sldId id="302" r:id="rId36"/>
    <p:sldId id="303" r:id="rId37"/>
    <p:sldId id="304" r:id="rId38"/>
    <p:sldId id="305" r:id="rId39"/>
    <p:sldId id="297" r:id="rId40"/>
    <p:sldId id="265" r:id="rId41"/>
    <p:sldId id="266" r:id="rId42"/>
    <p:sldId id="298" r:id="rId43"/>
    <p:sldId id="274" r:id="rId44"/>
    <p:sldId id="275" r:id="rId45"/>
    <p:sldId id="299" r:id="rId46"/>
    <p:sldId id="276" r:id="rId47"/>
    <p:sldId id="277" r:id="rId48"/>
    <p:sldId id="307" r:id="rId49"/>
    <p:sldId id="309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2" autoAdjust="0"/>
    <p:restoredTop sz="94660"/>
  </p:normalViewPr>
  <p:slideViewPr>
    <p:cSldViewPr>
      <p:cViewPr varScale="1">
        <p:scale>
          <a:sx n="91" d="100"/>
          <a:sy n="91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63297-A6C8-48CC-8BBF-FDF40B093BF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41313-9599-4195-A6D2-EB63AB3A9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1AE3DD-CE7C-4419-AAC9-E6E1D993F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AF30B-0871-47CE-93B3-19339A50882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C611A-7E1F-4BA6-8FA4-734312937D3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6B8A31-6648-4D96-BC76-0EFC95072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7C65-73B8-4611-BB72-E596D4A50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580F8-12A9-40CF-B552-3CFCCA3CE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CD408-C075-4421-A804-24FA24D41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E69CC-03BF-4470-98FF-0652575E7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1B8E6-579C-44CC-BC51-71410ABC7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58D40A1-BA39-4973-8536-071A081F3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4D44A-9513-474D-9562-25A54D931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2C364-168A-41A5-ADCD-50F32182E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8352644-2DD0-4A7F-84FD-B2DEF09A6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7F54D421-0C1F-4A6B-AD9E-5132E221A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F1625C-C86A-4445-81A3-4448BCB16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0" r:id="rId4"/>
    <p:sldLayoutId id="2147483728" r:id="rId5"/>
    <p:sldLayoutId id="2147483721" r:id="rId6"/>
    <p:sldLayoutId id="2147483722" r:id="rId7"/>
    <p:sldLayoutId id="2147483729" r:id="rId8"/>
    <p:sldLayoutId id="2147483730" r:id="rId9"/>
    <p:sldLayoutId id="2147483723" r:id="rId10"/>
    <p:sldLayoutId id="2147483724" r:id="rId11"/>
  </p:sldLayoutIdLst>
  <p:txStyles>
    <p:titleStyle>
      <a:lvl1pPr marL="484188" indent="-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chamnap" TargetMode="External"/><Relationship Id="rId2" Type="http://schemas.openxmlformats.org/officeDocument/2006/relationships/hyperlink" Target="http://chamnapchhorn.blogspo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adaptivepath.com/images/publications/essays/ajax-fig1.p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adaptivepath.com/images/publications/essays/ajax-fig2.p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JSON" TargetMode="External"/><Relationship Id="rId4" Type="http://schemas.openxmlformats.org/officeDocument/2006/relationships/hyperlink" Target="http://en.wikipedia.org/wiki/Yahoo!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warlock/intro-to-web-development" TargetMode="External"/><Relationship Id="rId13" Type="http://schemas.openxmlformats.org/officeDocument/2006/relationships/hyperlink" Target="http://www.edwardsamuels.com/ILLUSTRATEDSTORY/isc5.htm" TargetMode="External"/><Relationship Id="rId3" Type="http://schemas.openxmlformats.org/officeDocument/2006/relationships/hyperlink" Target="http://www.objs.com/survey/WebArch.htm" TargetMode="External"/><Relationship Id="rId7" Type="http://schemas.openxmlformats.org/officeDocument/2006/relationships/hyperlink" Target="http://en.wikipedia.org/wiki/Web_server" TargetMode="External"/><Relationship Id="rId12" Type="http://schemas.openxmlformats.org/officeDocument/2006/relationships/hyperlink" Target="http://en.wikipedia.org/wiki/Common_Gateway_Interface" TargetMode="External"/><Relationship Id="rId2" Type="http://schemas.openxmlformats.org/officeDocument/2006/relationships/hyperlink" Target="http://gdp.globus.org/gt4-tutorial/multiplehtml/ch01s02.html" TargetMode="External"/><Relationship Id="rId16" Type="http://schemas.openxmlformats.org/officeDocument/2006/relationships/hyperlink" Target="http://www.adaptivepath.com/ideas/newsletter/archives/111405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eb_services" TargetMode="External"/><Relationship Id="rId11" Type="http://schemas.openxmlformats.org/officeDocument/2006/relationships/hyperlink" Target="http://www.slideshare.net/cheilmann/the-road-to-professional-web-development" TargetMode="External"/><Relationship Id="rId5" Type="http://schemas.openxmlformats.org/officeDocument/2006/relationships/hyperlink" Target="http://en.wikipedia.org/wiki/Web_browser" TargetMode="External"/><Relationship Id="rId15" Type="http://schemas.openxmlformats.org/officeDocument/2006/relationships/hyperlink" Target="http://en.wikipedia.org/wiki/HTTP_cookie" TargetMode="External"/><Relationship Id="rId10" Type="http://schemas.openxmlformats.org/officeDocument/2006/relationships/hyperlink" Target="http://www.slideshare.net/hblowers/intro-to-web-20-277488" TargetMode="External"/><Relationship Id="rId4" Type="http://schemas.openxmlformats.org/officeDocument/2006/relationships/hyperlink" Target="http://en.wikipedia.org/wiki/World_Wide_Web" TargetMode="External"/><Relationship Id="rId9" Type="http://schemas.openxmlformats.org/officeDocument/2006/relationships/hyperlink" Target="http://www.slideshare.net/rstein/advanced-web-development" TargetMode="External"/><Relationship Id="rId14" Type="http://schemas.openxmlformats.org/officeDocument/2006/relationships/hyperlink" Target="http://en.wikipedia.org/wiki/Hypertext_Transfer_Protoco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Introduction to Web Architecture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Chhorn Chamnap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HTML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HyperText Markup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HTML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4114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Document layout language (not a programming language)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Defines structure and appearance of Web pages</a:t>
            </a:r>
          </a:p>
        </p:txBody>
      </p:sp>
      <p:pic>
        <p:nvPicPr>
          <p:cNvPr id="5" name="Picture 4" descr="html4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752600"/>
            <a:ext cx="4376737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URI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Universal Resource Identifier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URI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URLs are location dependent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 contains four distinct parts: the protocol type, the machine name, the directory path and the file name.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There are several kinds of URLs: file URLs, FTP URLs, and HTTP URLs.</a:t>
            </a:r>
          </a:p>
        </p:txBody>
      </p:sp>
      <p:pic>
        <p:nvPicPr>
          <p:cNvPr id="20484" name="Picture 5" descr="FIG01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92638"/>
            <a:ext cx="7010400" cy="18081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HTTP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HyperText Transfer Protocol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HTTP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HTTP is a request/response standard of a client and a server.</a:t>
            </a:r>
          </a:p>
          <a:p>
            <a:pPr eaLnBrk="1" hangingPunct="1"/>
            <a:r>
              <a:rPr lang="en-US" sz="2800" dirty="0" smtClean="0"/>
              <a:t>Typically, an HTTP client initiates a request.</a:t>
            </a:r>
          </a:p>
          <a:p>
            <a:pPr eaLnBrk="1" hangingPunct="1"/>
            <a:r>
              <a:rPr lang="en-US" sz="2800" dirty="0" smtClean="0"/>
              <a:t>Resources to be accessed by HTTP are identified using Uniform Resource Identifiers (URIs).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Request message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smtClean="0"/>
              <a:t>The request message consists of the following:</a:t>
            </a:r>
          </a:p>
          <a:p>
            <a:pPr lvl="1" eaLnBrk="1" hangingPunct="1"/>
            <a:r>
              <a:rPr lang="en-US" smtClean="0"/>
              <a:t>Request line</a:t>
            </a:r>
          </a:p>
          <a:p>
            <a:pPr lvl="1" eaLnBrk="1" hangingPunct="1"/>
            <a:r>
              <a:rPr lang="en-US" smtClean="0"/>
              <a:t>Headers (Accept-Language, Accept, ….)</a:t>
            </a:r>
          </a:p>
          <a:p>
            <a:pPr lvl="1" eaLnBrk="1" hangingPunct="1"/>
            <a:r>
              <a:rPr lang="en-US" smtClean="0"/>
              <a:t>An empty line</a:t>
            </a:r>
          </a:p>
          <a:p>
            <a:pPr lvl="1" eaLnBrk="1" hangingPunct="1"/>
            <a:r>
              <a:rPr lang="en-US" smtClean="0"/>
              <a:t>An optional message body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/>
          <a:srcRect l="17064" t="35379" r="51756" b="56882"/>
          <a:stretch>
            <a:fillRect/>
          </a:stretch>
        </p:blipFill>
        <p:spPr bwMode="auto">
          <a:xfrm>
            <a:off x="762000" y="4870450"/>
            <a:ext cx="6937375" cy="129063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Request methods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HTTP defines eight methods (sometimes referred to as "verbs") indicating the desired action to be performed on the identified </a:t>
            </a:r>
            <a:r>
              <a:rPr lang="en-US" sz="2800" b="1" dirty="0" smtClean="0"/>
              <a:t>resource</a:t>
            </a:r>
            <a:r>
              <a:rPr lang="en-US" sz="2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/>
              <a:t>GET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/>
              <a:t>POST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DELETE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TRACE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OPTIONS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CONNECT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Safe methods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b="1" dirty="0" smtClean="0"/>
              <a:t>HEAD</a:t>
            </a:r>
            <a:r>
              <a:rPr lang="en-US" dirty="0" smtClean="0"/>
              <a:t>,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OPTIONS</a:t>
            </a:r>
            <a:r>
              <a:rPr lang="en-US" dirty="0" smtClean="0"/>
              <a:t> and </a:t>
            </a:r>
            <a:r>
              <a:rPr lang="en-US" b="1" dirty="0" smtClean="0"/>
              <a:t>TRACE</a:t>
            </a:r>
            <a:r>
              <a:rPr lang="en-US" dirty="0" smtClean="0"/>
              <a:t> are defined as </a:t>
            </a:r>
            <a:r>
              <a:rPr lang="en-US" i="1" dirty="0" smtClean="0"/>
              <a:t>safe </a:t>
            </a:r>
            <a:r>
              <a:rPr lang="en-US" dirty="0" smtClean="0"/>
              <a:t>(no side effects)</a:t>
            </a:r>
            <a:r>
              <a:rPr lang="en-US" i="1" dirty="0" smtClean="0"/>
              <a:t>.</a:t>
            </a:r>
          </a:p>
          <a:p>
            <a:pPr eaLnBrk="1" hangingPunct="1"/>
            <a:r>
              <a:rPr lang="en-US" b="1" dirty="0" smtClean="0"/>
              <a:t>POST</a:t>
            </a:r>
            <a:r>
              <a:rPr lang="en-US" dirty="0" smtClean="0"/>
              <a:t>, </a:t>
            </a:r>
            <a:r>
              <a:rPr lang="en-US" b="1" dirty="0" smtClean="0"/>
              <a:t>PUT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  <a:r>
              <a:rPr lang="en-US" dirty="0" smtClean="0"/>
              <a:t> are intended for actions which may cause side effects either on the server.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Status Codes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 lnSpcReduction="10000"/>
          </a:bodyPr>
          <a:lstStyle/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The first line of the HTTP response is called the </a:t>
            </a:r>
            <a:r>
              <a:rPr lang="en-US" i="1" dirty="0"/>
              <a:t>status line</a:t>
            </a:r>
            <a:r>
              <a:rPr lang="en-US" dirty="0"/>
              <a:t>.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The way the user agent handles the response primarily depends on the code and secondarily on the response headers.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Success: 2xx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Redirection: 3xx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Client-Side Error: 4xx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Server-Side Error: 5xx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About Me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http://chamnapchhorn.blogspot.com/</a:t>
            </a:r>
            <a:endParaRPr lang="en-US" dirty="0" smtClean="0"/>
          </a:p>
          <a:p>
            <a:pPr eaLnBrk="1" hangingPunct="1"/>
            <a:r>
              <a:rPr lang="en-US" dirty="0" smtClean="0"/>
              <a:t>Twitter: </a:t>
            </a:r>
            <a:r>
              <a:rPr lang="en-US" dirty="0" smtClean="0">
                <a:hlinkClick r:id="rId3"/>
              </a:rPr>
              <a:t>http://twitter.com/chamnap</a:t>
            </a:r>
            <a:endParaRPr lang="en-US" dirty="0" smtClean="0"/>
          </a:p>
          <a:p>
            <a:pPr eaLnBrk="1" hangingPunct="1"/>
            <a:r>
              <a:rPr lang="en-US" dirty="0" smtClean="0"/>
              <a:t>Rails Developer</a:t>
            </a:r>
          </a:p>
          <a:p>
            <a:pPr eaLnBrk="1" hangingPunct="1"/>
            <a:r>
              <a:rPr lang="en-US" dirty="0" smtClean="0"/>
              <a:t>JavaScript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HTTP session state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 lnSpcReduction="10000"/>
          </a:bodyPr>
          <a:lstStyle/>
          <a:p>
            <a:pPr marL="448056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HTTP is a stateless protocol.</a:t>
            </a:r>
          </a:p>
          <a:p>
            <a:pPr marL="448056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Hosts do not need to retain information about users between requests.</a:t>
            </a:r>
          </a:p>
          <a:p>
            <a:pPr marL="448056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Statelessness is a scalability property.</a:t>
            </a:r>
          </a:p>
          <a:p>
            <a:pPr marL="448056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For example, when a host needs to customize the content of a website for a user. Solution:</a:t>
            </a:r>
          </a:p>
          <a:p>
            <a:pPr marL="822960" lvl="1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sz="2400" dirty="0"/>
              <a:t>Cookies</a:t>
            </a:r>
          </a:p>
          <a:p>
            <a:pPr marL="822960" lvl="1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sz="2400" dirty="0"/>
              <a:t>Sessions</a:t>
            </a:r>
          </a:p>
          <a:p>
            <a:pPr marL="822960" lvl="1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sz="2400" dirty="0" smtClean="0"/>
              <a:t>Hidden </a:t>
            </a:r>
            <a:r>
              <a:rPr lang="en-US" sz="2400" dirty="0"/>
              <a:t>variables (when the current page is a form)</a:t>
            </a:r>
          </a:p>
          <a:p>
            <a:pPr marL="822960" lvl="1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sz="2400" dirty="0"/>
              <a:t>URL encoded parameters (such as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index.php?session_id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some_unique_session_code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tint val="83000"/>
                    <a:satMod val="150000"/>
                  </a:schemeClr>
                </a:solidFill>
              </a:rPr>
              <a:t>Sample HTTP Request and Response</a:t>
            </a:r>
          </a:p>
        </p:txBody>
      </p:sp>
      <p:sp>
        <p:nvSpPr>
          <p:cNvPr id="2867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smtClean="0"/>
              <a:t>Client request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Server response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/>
          <a:srcRect l="17064" t="35379" r="51756" b="56882"/>
          <a:stretch>
            <a:fillRect/>
          </a:stretch>
        </p:blipFill>
        <p:spPr bwMode="auto">
          <a:xfrm>
            <a:off x="762000" y="2414588"/>
            <a:ext cx="5867400" cy="109061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</p:pic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3"/>
          <a:srcRect l="17159" t="54132" r="40599" b="28128"/>
          <a:stretch>
            <a:fillRect/>
          </a:stretch>
        </p:blipFill>
        <p:spPr bwMode="auto">
          <a:xfrm>
            <a:off x="752475" y="4102100"/>
            <a:ext cx="7781925" cy="24511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Web Architecture Extension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1338" y="2249488"/>
            <a:ext cx="8061325" cy="1752600"/>
          </a:xfrm>
        </p:spPr>
        <p:txBody>
          <a:bodyPr/>
          <a:lstStyle/>
          <a:p>
            <a:pPr marR="0" eaLnBrk="1" hangingPunct="1">
              <a:spcBef>
                <a:spcPct val="0"/>
              </a:spcBef>
            </a:pPr>
            <a:endParaRPr lang="en-US" smtClean="0">
              <a:ln>
                <a:noFill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Web Architecture Extension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40386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CGI extends the architecture to three-tiers by adding a back-end server that provides services to the Web server.</a:t>
            </a:r>
            <a:endParaRPr lang="en-US" sz="2800" dirty="0" smtClean="0"/>
          </a:p>
        </p:txBody>
      </p:sp>
      <p:pic>
        <p:nvPicPr>
          <p:cNvPr id="5" name="Picture 4" descr="CgiApplicationsInVisualProlog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981200"/>
            <a:ext cx="3518887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Traditional uses of JavaScript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JavaScript is a scripting language designed for creating dynamic, interactive Web applications that link together objects and resources on both clients and servers.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Getting your Web page to respond or react directly to user interaction with form elements and hypertext links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Preprocessing data on the client before submission to a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content and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Cookie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tracking cookie, browser cookie, or HTTP cookie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Cookie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/>
          </a:bodyPr>
          <a:lstStyle/>
          <a:p>
            <a:pPr marL="448056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Cookie is a small piece of text stored on a user's computer by a web browser.</a:t>
            </a:r>
          </a:p>
          <a:p>
            <a:pPr marL="448056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A cookie consists of one or more name-value pairs containing bits of information such as user preferences.</a:t>
            </a:r>
          </a:p>
          <a:p>
            <a:pPr marL="448056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A </a:t>
            </a:r>
            <a:r>
              <a:rPr lang="en-US" sz="2800" dirty="0"/>
              <a:t>cookie can be used </a:t>
            </a:r>
            <a:r>
              <a:rPr lang="en-US" sz="2800" dirty="0" smtClean="0"/>
              <a:t>for:</a:t>
            </a:r>
          </a:p>
          <a:p>
            <a:pPr marL="822706" lvl="1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authenticating,</a:t>
            </a:r>
          </a:p>
          <a:p>
            <a:pPr marL="822706" lvl="1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session tracking, </a:t>
            </a:r>
            <a:r>
              <a:rPr lang="en-US" sz="2400" dirty="0"/>
              <a:t>and </a:t>
            </a:r>
            <a:endParaRPr lang="en-US" sz="2400" dirty="0" smtClean="0"/>
          </a:p>
          <a:p>
            <a:pPr marL="822706" lvl="1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remembering </a:t>
            </a:r>
            <a:r>
              <a:rPr lang="en-US" sz="2400" dirty="0"/>
              <a:t>specific information about users.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Setting A Cookie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 l="15659" t="30254" r="50725" b="59383"/>
          <a:stretch>
            <a:fillRect/>
          </a:stretch>
        </p:blipFill>
        <p:spPr bwMode="auto">
          <a:xfrm>
            <a:off x="2057400" y="1447800"/>
            <a:ext cx="4489450" cy="103822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 l="15659" t="46881" r="49976" b="34380"/>
          <a:stretch>
            <a:fillRect/>
          </a:stretch>
        </p:blipFill>
        <p:spPr bwMode="auto">
          <a:xfrm>
            <a:off x="2057400" y="2667000"/>
            <a:ext cx="4489450" cy="170973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 l="15659" t="30254" r="51569" b="52132"/>
          <a:stretch>
            <a:fillRect/>
          </a:stretch>
        </p:blipFill>
        <p:spPr bwMode="auto">
          <a:xfrm>
            <a:off x="2060575" y="4572000"/>
            <a:ext cx="4492625" cy="181133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Cookie Expiration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/>
          </a:bodyPr>
          <a:lstStyle/>
          <a:p>
            <a:pPr marL="533400" indent="-53340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Cookies expire, and are therefore not sent by the browser to the server, under any of these conditions:</a:t>
            </a:r>
          </a:p>
          <a:p>
            <a:pPr marL="914400" lvl="1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/>
              <a:t>At the end of the user session </a:t>
            </a:r>
            <a:r>
              <a:rPr lang="en-US" sz="2400" dirty="0" smtClean="0"/>
              <a:t>if </a:t>
            </a:r>
            <a:r>
              <a:rPr lang="en-US" sz="2400" dirty="0"/>
              <a:t>the cookie is not persistent </a:t>
            </a:r>
          </a:p>
          <a:p>
            <a:pPr marL="914400" lvl="1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/>
              <a:t>An expiration date has been specified, and has passed </a:t>
            </a:r>
          </a:p>
          <a:p>
            <a:pPr marL="914400" lvl="1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/>
              <a:t>The expiration date of the cookie is changed </a:t>
            </a:r>
            <a:r>
              <a:rPr lang="en-US" sz="2400" dirty="0" smtClean="0"/>
              <a:t>to </a:t>
            </a:r>
            <a:r>
              <a:rPr lang="en-US" sz="2400" dirty="0"/>
              <a:t>a date in the past </a:t>
            </a:r>
          </a:p>
          <a:p>
            <a:pPr marL="914400" lvl="1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/>
              <a:t>The browser deletes the cookie by user request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Database-driven Website Architecture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1338" y="2249488"/>
            <a:ext cx="8061325" cy="1752600"/>
          </a:xfrm>
        </p:spPr>
        <p:txBody>
          <a:bodyPr/>
          <a:lstStyle/>
          <a:p>
            <a:pPr marR="0" eaLnBrk="1" hangingPunct="1">
              <a:spcBef>
                <a:spcPct val="0"/>
              </a:spcBef>
            </a:pPr>
            <a:endParaRPr lang="en-US" smtClean="0">
              <a:ln>
                <a:noFill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Basic Web Architecture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HTML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URI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HTTP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Web Architecture Extension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Cookie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Database-driven Website Architecture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AJAX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Web Services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XML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Database-driven Website Architecture</a:t>
            </a:r>
          </a:p>
        </p:txBody>
      </p:sp>
      <p:pic>
        <p:nvPicPr>
          <p:cNvPr id="39939" name="Picture 4" descr="FIG01-0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871663"/>
            <a:ext cx="7620000" cy="36909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813" y="533400"/>
            <a:ext cx="6884987" cy="8382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Server-side processing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863850"/>
          </a:xfrm>
        </p:spPr>
        <p:txBody>
          <a:bodyPr/>
          <a:lstStyle/>
          <a:p>
            <a:pPr eaLnBrk="1" hangingPunct="1"/>
            <a:r>
              <a:rPr lang="en-US" smtClean="0"/>
              <a:t>In server-side processing, the Web server:</a:t>
            </a:r>
          </a:p>
          <a:p>
            <a:pPr lvl="1" eaLnBrk="1" hangingPunct="1"/>
            <a:r>
              <a:rPr lang="en-US" smtClean="0"/>
              <a:t>Receives the dynamic Web page request</a:t>
            </a:r>
          </a:p>
          <a:p>
            <a:pPr lvl="1" eaLnBrk="1" hangingPunct="1"/>
            <a:r>
              <a:rPr lang="en-US" smtClean="0"/>
              <a:t>Performs all of the processing necessary to create the dynamic Web page</a:t>
            </a:r>
          </a:p>
          <a:p>
            <a:pPr lvl="1" eaLnBrk="1" hangingPunct="1"/>
            <a:r>
              <a:rPr lang="en-US" smtClean="0"/>
              <a:t>Sends the finished Web page to the client for display in the client’s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533400"/>
            <a:ext cx="7172325" cy="8382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Client-side processing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717925"/>
          </a:xfrm>
        </p:spPr>
        <p:txBody>
          <a:bodyPr/>
          <a:lstStyle/>
          <a:p>
            <a:pPr eaLnBrk="1" hangingPunct="1"/>
            <a:r>
              <a:rPr lang="en-US" smtClean="0"/>
              <a:t>Client-side processing</a:t>
            </a:r>
          </a:p>
          <a:p>
            <a:pPr lvl="1" eaLnBrk="1" hangingPunct="1"/>
            <a:r>
              <a:rPr lang="en-US" smtClean="0"/>
              <a:t>Some processing needs to be “executed” by the browser, either to form the request for the dynamic Web page or to create or display the dynamic Web page.</a:t>
            </a:r>
          </a:p>
          <a:p>
            <a:pPr lvl="1" eaLnBrk="1" hangingPunct="1">
              <a:buFontTx/>
              <a:buNone/>
            </a:pPr>
            <a:r>
              <a:rPr lang="en-US" smtClean="0"/>
              <a:t>Eg. Javascript code to validate user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tint val="83000"/>
                    <a:satMod val="150000"/>
                  </a:schemeClr>
                </a:solidFill>
              </a:rPr>
              <a:t>Server and Client side processing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722438"/>
            <a:ext cx="4038600" cy="4525962"/>
          </a:xfrm>
        </p:spPr>
        <p:txBody>
          <a:bodyPr/>
          <a:lstStyle/>
          <a:p>
            <a:pPr eaLnBrk="1" hangingPunct="1"/>
            <a:r>
              <a:rPr lang="en-US" smtClean="0"/>
              <a:t>Server-side processing</a:t>
            </a:r>
          </a:p>
          <a:p>
            <a:pPr lvl="1" eaLnBrk="1" hangingPunct="1"/>
            <a:r>
              <a:rPr lang="en-US" sz="2200" smtClean="0"/>
              <a:t>PHP</a:t>
            </a:r>
          </a:p>
          <a:p>
            <a:pPr lvl="1" eaLnBrk="1" hangingPunct="1"/>
            <a:r>
              <a:rPr lang="en-US" sz="2200" smtClean="0"/>
              <a:t>ASP</a:t>
            </a:r>
          </a:p>
          <a:p>
            <a:pPr lvl="1" eaLnBrk="1" hangingPunct="1"/>
            <a:r>
              <a:rPr lang="en-US" sz="2200" smtClean="0"/>
              <a:t>ASP.NET</a:t>
            </a:r>
          </a:p>
          <a:p>
            <a:pPr lvl="1" eaLnBrk="1" hangingPunct="1"/>
            <a:r>
              <a:rPr lang="en-US" sz="2200" smtClean="0"/>
              <a:t>Perl</a:t>
            </a:r>
          </a:p>
          <a:p>
            <a:pPr lvl="1" eaLnBrk="1" hangingPunct="1"/>
            <a:r>
              <a:rPr lang="en-US" sz="2200" smtClean="0"/>
              <a:t>J2EE</a:t>
            </a:r>
          </a:p>
          <a:p>
            <a:pPr lvl="1" eaLnBrk="1" hangingPunct="1"/>
            <a:r>
              <a:rPr lang="en-US" sz="2200" smtClean="0"/>
              <a:t>Python, e.g. Django</a:t>
            </a:r>
          </a:p>
          <a:p>
            <a:pPr lvl="1" eaLnBrk="1" hangingPunct="1"/>
            <a:r>
              <a:rPr lang="en-US" sz="2200" smtClean="0"/>
              <a:t>Ruby, e.g. Ruby on Rails</a:t>
            </a:r>
          </a:p>
          <a:p>
            <a:pPr lvl="1" eaLnBrk="1" hangingPunct="1"/>
            <a:r>
              <a:rPr lang="en-US" sz="2200" smtClean="0"/>
              <a:t>ColdFusion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722438"/>
            <a:ext cx="4038600" cy="4525962"/>
          </a:xfrm>
        </p:spPr>
        <p:txBody>
          <a:bodyPr/>
          <a:lstStyle/>
          <a:p>
            <a:pPr eaLnBrk="1" hangingPunct="1"/>
            <a:r>
              <a:rPr lang="en-US" smtClean="0"/>
              <a:t>Client-side processing</a:t>
            </a:r>
          </a:p>
          <a:p>
            <a:pPr lvl="1" eaLnBrk="1" hangingPunct="1"/>
            <a:r>
              <a:rPr lang="en-US" smtClean="0"/>
              <a:t>CSS</a:t>
            </a:r>
          </a:p>
          <a:p>
            <a:pPr lvl="1" eaLnBrk="1" hangingPunct="1"/>
            <a:r>
              <a:rPr lang="en-US" smtClean="0"/>
              <a:t>HTML</a:t>
            </a:r>
          </a:p>
          <a:p>
            <a:pPr lvl="1" eaLnBrk="1" hangingPunct="1"/>
            <a:r>
              <a:rPr lang="en-US" smtClean="0"/>
              <a:t>JavaScript</a:t>
            </a:r>
          </a:p>
          <a:p>
            <a:pPr lvl="1" eaLnBrk="1" hangingPunct="1"/>
            <a:r>
              <a:rPr lang="en-US" smtClean="0"/>
              <a:t>Adobe Flex</a:t>
            </a:r>
          </a:p>
          <a:p>
            <a:pPr lvl="1" eaLnBrk="1" hangingPunct="1"/>
            <a:r>
              <a:rPr lang="en-US" smtClean="0"/>
              <a:t>Microsoft Silverlight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AJAX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Asynchronous JavaScript and XML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Defining Ajax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Ajax isn’t a technology. It’s really several technologies, each flourishing in its own right, coming together in powerful new ways. Ajax incorporates: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XHTML and CSS;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Document Object Model;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XML and XSLT;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XMLHttpRequest;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JavaScript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410200" y="5105400"/>
            <a:ext cx="3276600" cy="1020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i="1" smtClean="0"/>
              <a:t>Jesse James Garrett, essay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i="1" smtClean="0"/>
              <a:t>february 18, 2005 </a:t>
            </a:r>
            <a:endParaRPr lang="en-US" sz="1400" b="1" i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i="1" smtClean="0"/>
              <a:t>Ajax: A New Approach to Web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i="1" smtClean="0"/>
              <a:t>Applications</a:t>
            </a:r>
            <a:endParaRPr lang="en-US" sz="1400" smtClean="0"/>
          </a:p>
        </p:txBody>
      </p:sp>
      <p:pic>
        <p:nvPicPr>
          <p:cNvPr id="45061" name="Picture 4" descr="headshot_garret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76400"/>
            <a:ext cx="218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6084" name="Picture 5" descr="Ajax Overview 1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19088"/>
            <a:ext cx="6019800" cy="592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7108" name="Picture 5" descr="Ajax Overview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0"/>
            <a:ext cx="5448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Drawbacks of AJAX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It breaks browser history engine (Back button).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No bookmark.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same origin policy.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Ajax opens up another attack vector for malicious code that web developers might not fully test for.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Web Services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1338" y="2249488"/>
            <a:ext cx="8061325" cy="1752600"/>
          </a:xfrm>
        </p:spPr>
        <p:txBody>
          <a:bodyPr/>
          <a:lstStyle/>
          <a:p>
            <a:pPr marR="0" eaLnBrk="1" hangingPunct="1">
              <a:spcBef>
                <a:spcPct val="0"/>
              </a:spcBef>
            </a:pPr>
            <a:endParaRPr lang="en-US" smtClean="0">
              <a:ln>
                <a:noFill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The World Wide Web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1338" y="2249488"/>
            <a:ext cx="8061325" cy="1752600"/>
          </a:xfrm>
        </p:spPr>
        <p:txBody>
          <a:bodyPr/>
          <a:lstStyle/>
          <a:p>
            <a:pPr marR="0" eaLnBrk="1" hangingPunct="1">
              <a:spcBef>
                <a:spcPct val="0"/>
              </a:spcBef>
            </a:pPr>
            <a:endParaRPr lang="en-US" smtClean="0">
              <a:ln>
                <a:noFill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Web Services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30775"/>
          </a:xfrm>
        </p:spPr>
        <p:txBody>
          <a:bodyPr/>
          <a:lstStyle/>
          <a:p>
            <a:pPr eaLnBrk="1" hangingPunct="1"/>
            <a:r>
              <a:rPr lang="en-US" smtClean="0"/>
              <a:t>Web Service is a software system designed to support machine-to-machine interaction over a network. </a:t>
            </a:r>
          </a:p>
          <a:p>
            <a:pPr eaLnBrk="1" hangingPunct="1"/>
            <a:r>
              <a:rPr lang="en-US" smtClean="0"/>
              <a:t>Web services are frequently just Internet Application Programming Interfaces (API) that can be accessed over a network.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879975"/>
            <a:ext cx="52578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Web Services (cont.)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Web Services are platform-independent and language-independent, since they use standard XML languages.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Most Web Services use HTTP for transmitting messages (such as the service request and response).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Style of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RPC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REST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XML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eXtensible Markup Language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XML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 lnSpcReduction="10000"/>
          </a:bodyPr>
          <a:lstStyle/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XML is a universally agreed markup meta-language primarily used for information exchange.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The two primary building blocks of XML are elements and attributes.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sz="2400"/>
              <a:t>Elements are tags and have values. 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sz="2400"/>
              <a:t>Elements are structured as a tree. 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sz="2400"/>
              <a:t>Alternatively, elements may have both attributes as well as data</a:t>
            </a:r>
          </a:p>
          <a:p>
            <a:pPr marL="822960" lvl="1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en-US" sz="2400"/>
              <a:t>Attributes help you to give more meaning and describe your element more efficiently and clearly.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XML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&lt;?xml version=\"1.0\" encoding=\"UTF-8\"?&gt;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&lt;person&gt;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&lt;id type="integer"&gt;1111&lt;/id&gt;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&lt;last_name&gt;Smith&lt;/last_name&gt;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&lt;first_name&gt;John&lt;/first_name&gt;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&lt;address&gt;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&lt;city&gt;New York&lt;/city&gt;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&lt;street&gt;21 2nd Street&lt;/street&gt;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&lt;postal_code type="integer"&gt;10021&lt;/postal_code&gt;    	&lt;state&gt;NY&lt;/state&gt;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&lt;/address&gt;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JSON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JavaScript Object Notation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JSON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92500" lnSpcReduction="10000"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JSON is a lightweight computer data interchange format. 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JSON is based on a subset of the JavaScript programming language.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It is considered to be a language-independent data format.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It serves as an alternative to the use of the XML format.</a:t>
            </a:r>
          </a:p>
        </p:txBody>
      </p:sp>
      <p:pic>
        <p:nvPicPr>
          <p:cNvPr id="56324" name="Picture 4" descr="C:\Documents and Settings\Admin\Desktop\200px-Douglas_Crockfo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0" y="1714500"/>
            <a:ext cx="25400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6019800" y="5181600"/>
            <a:ext cx="2895600" cy="1143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400" b="1" dirty="0"/>
              <a:t>Douglas </a:t>
            </a:r>
            <a:r>
              <a:rPr lang="en-US" sz="1400" b="1" dirty="0" err="1"/>
              <a:t>Crockford</a:t>
            </a:r>
            <a:r>
              <a:rPr lang="en-US" sz="1400" dirty="0"/>
              <a:t> is a senior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400" dirty="0">
                <a:hlinkClick r:id="rId3" tooltip="JavaScript"/>
              </a:rPr>
              <a:t>JavaScript</a:t>
            </a:r>
            <a:r>
              <a:rPr lang="en-US" sz="1400" dirty="0"/>
              <a:t> Architect at </a:t>
            </a:r>
            <a:r>
              <a:rPr lang="en-US" sz="1400" dirty="0">
                <a:solidFill>
                  <a:srgbClr val="FF0000"/>
                </a:solidFill>
                <a:hlinkClick r:id="rId4" tooltip="Yahoo!"/>
              </a:rPr>
              <a:t>Yahoo</a:t>
            </a:r>
            <a:r>
              <a:rPr lang="en-US" sz="1400" dirty="0">
                <a:hlinkClick r:id="rId4" tooltip="Yahoo!"/>
              </a:rPr>
              <a:t>!</a:t>
            </a:r>
            <a:endParaRPr lang="en-US" sz="1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400" dirty="0"/>
              <a:t>He is well known for his work in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400" dirty="0"/>
              <a:t>introducing </a:t>
            </a:r>
            <a:r>
              <a:rPr lang="en-US" sz="1400" dirty="0">
                <a:hlinkClick r:id="rId5" tooltip="JSON"/>
              </a:rPr>
              <a:t>JavaScript Object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400" dirty="0">
                <a:hlinkClick r:id="rId5" tooltip="JSON"/>
              </a:rPr>
              <a:t>Notation</a:t>
            </a:r>
            <a:r>
              <a:rPr lang="en-US" sz="1400" dirty="0"/>
              <a:t> (JSON).</a:t>
            </a:r>
            <a:endParaRPr lang="en-US" sz="1400" kern="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JSON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{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"firstName": "John",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"lastName": "Smith",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"address": {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    "street": "21 2nd Street",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    "city": "New York",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    "state": "NY",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    "postalCode": 10021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},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"phoneNumbers": [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    "212 555-1234",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    "646 555-4567"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    ]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 }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References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2"/>
              </a:rPr>
              <a:t>http://gdp.globus.org/gt4-tutorial/multiplehtml/ch01s02.html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3"/>
              </a:rPr>
              <a:t>http://www.objs.com/survey/WebArch.htm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4"/>
              </a:rPr>
              <a:t>http://en.wikipedia.org/wiki/World_Wide_Web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5"/>
              </a:rPr>
              <a:t>http://en.wikipedia.org/wiki/Web_browser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6"/>
              </a:rPr>
              <a:t>http://en.wikipedia.org/wiki/Web_services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7"/>
              </a:rPr>
              <a:t>http://en.wikipedia.org/wiki/Web_server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8"/>
              </a:rPr>
              <a:t>http://www.slideshare.net/warlock/intro-to-web-development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9"/>
              </a:rPr>
              <a:t>http://www.slideshare.net/rstein/advanced-web-development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10"/>
              </a:rPr>
              <a:t>http://www.slideshare.net/hblowers/intro-to-web-20-277488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11"/>
              </a:rPr>
              <a:t>http://www.slideshare.net/cheilmann/the-road-to-professional-web-development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12"/>
              </a:rPr>
              <a:t>http://en.wikipedia.org/wiki/Common_Gateway_Interface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13"/>
              </a:rPr>
              <a:t>http://www.edwardsamuels.com/ILLUSTRATEDSTORY/isc5.htm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14"/>
              </a:rPr>
              <a:t>http://en.wikipedia.org/wiki/Hypertext_Transfer_Protocol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15"/>
              </a:rPr>
              <a:t>http://en.wikipedia.org/wiki/HTTP_cookie</a:t>
            </a:r>
            <a:endParaRPr lang="en-US" sz="17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700" dirty="0" smtClean="0">
                <a:hlinkClick r:id="rId16"/>
              </a:rPr>
              <a:t>http://www.adaptivepath.com/ideas/newsletter/archives/111405/index.php</a:t>
            </a:r>
            <a:endParaRPr lang="en-US" sz="1700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The World Wide Web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In 1989, Tim Berners-Lee had suggested a way to let all users, but particularly scientists, browse each others’ papers on the Internet.</a:t>
            </a:r>
          </a:p>
          <a:p>
            <a:pPr eaLnBrk="1" hangingPunct="1"/>
            <a:r>
              <a:rPr lang="en-US" sz="2800" smtClean="0"/>
              <a:t>He developed HTML, URLs, and HTTP.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/>
          <a:srcRect l="64063" t="20833" r="2490" b="14722"/>
          <a:stretch>
            <a:fillRect/>
          </a:stretch>
        </p:blipFill>
        <p:spPr bwMode="auto">
          <a:xfrm>
            <a:off x="5486400" y="1752600"/>
            <a:ext cx="32623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Basic Web Architecture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1338" y="2249488"/>
            <a:ext cx="8061325" cy="1752600"/>
          </a:xfrm>
        </p:spPr>
        <p:txBody>
          <a:bodyPr/>
          <a:lstStyle/>
          <a:p>
            <a:pPr marR="0" eaLnBrk="1" hangingPunct="1">
              <a:spcBef>
                <a:spcPct val="0"/>
              </a:spcBef>
            </a:pPr>
            <a:endParaRPr lang="en-US" smtClean="0">
              <a:ln>
                <a:noFill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Basic Web Architecture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smtClean="0"/>
              <a:t>The web is a two-tiered architecture.</a:t>
            </a:r>
          </a:p>
          <a:p>
            <a:pPr lvl="1" eaLnBrk="1" hangingPunct="1"/>
            <a:r>
              <a:rPr lang="en-US" smtClean="0"/>
              <a:t>A web browser displays information content, </a:t>
            </a:r>
          </a:p>
          <a:p>
            <a:pPr lvl="1" eaLnBrk="1" hangingPunct="1"/>
            <a:r>
              <a:rPr lang="en-US" smtClean="0"/>
              <a:t>and a web server that transfers information to the client.</a:t>
            </a:r>
          </a:p>
        </p:txBody>
      </p:sp>
      <p:pic>
        <p:nvPicPr>
          <p:cNvPr id="12292" name="Picture 4" descr="FIG01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4762"/>
            <a:ext cx="7620000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Web Browser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434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primary purpose is to bring information resources to the user.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application for retrieving, presenting, and traversing information resources.</a:t>
            </a:r>
          </a:p>
        </p:txBody>
      </p:sp>
      <p:pic>
        <p:nvPicPr>
          <p:cNvPr id="4" name="Picture 3" descr="browsers-ic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45" y="2057400"/>
            <a:ext cx="3771455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Web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term </a:t>
            </a:r>
            <a:r>
              <a:rPr lang="en-US" b="1" dirty="0" smtClean="0"/>
              <a:t>web server</a:t>
            </a:r>
            <a:r>
              <a:rPr lang="en-US" dirty="0" smtClean="0"/>
              <a:t> or </a:t>
            </a:r>
            <a:r>
              <a:rPr lang="en-US" b="1" dirty="0" err="1" smtClean="0"/>
              <a:t>webserver</a:t>
            </a:r>
            <a:r>
              <a:rPr lang="en-US" dirty="0" smtClean="0"/>
              <a:t> can mean one of two things:</a:t>
            </a:r>
          </a:p>
          <a:p>
            <a:pPr lvl="1" eaLnBrk="1" hangingPunct="1"/>
            <a:r>
              <a:rPr lang="en-US" dirty="0" smtClean="0"/>
              <a:t>A computer program that accepts HTTP requests and return HTTP responses with optional data content. </a:t>
            </a:r>
          </a:p>
          <a:p>
            <a:pPr lvl="1" eaLnBrk="1" hangingPunct="1"/>
            <a:r>
              <a:rPr lang="en-US" dirty="0" smtClean="0"/>
              <a:t>A computer that runs a computer program as described above. 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" name="Picture 3" descr="apache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105400"/>
            <a:ext cx="2286000" cy="1600200"/>
          </a:xfrm>
          <a:prstGeom prst="rect">
            <a:avLst/>
          </a:prstGeom>
        </p:spPr>
      </p:pic>
      <p:pic>
        <p:nvPicPr>
          <p:cNvPr id="5" name="Picture 4" descr="ii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069562"/>
            <a:ext cx="2514600" cy="155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1760</TotalTime>
  <Words>1260</Words>
  <Application>Microsoft Office PowerPoint</Application>
  <PresentationFormat>On-screen Show (4:3)</PresentationFormat>
  <Paragraphs>226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Verve</vt:lpstr>
      <vt:lpstr>Introduction to Web Architecture</vt:lpstr>
      <vt:lpstr>About Me</vt:lpstr>
      <vt:lpstr>Agenda</vt:lpstr>
      <vt:lpstr>The World Wide Web</vt:lpstr>
      <vt:lpstr>The World Wide Web</vt:lpstr>
      <vt:lpstr>Basic Web Architecture</vt:lpstr>
      <vt:lpstr>Basic Web Architecture</vt:lpstr>
      <vt:lpstr>Web Browser</vt:lpstr>
      <vt:lpstr>Web Server</vt:lpstr>
      <vt:lpstr>HTML</vt:lpstr>
      <vt:lpstr>HTML</vt:lpstr>
      <vt:lpstr>URI</vt:lpstr>
      <vt:lpstr>URI</vt:lpstr>
      <vt:lpstr>HTTP</vt:lpstr>
      <vt:lpstr>HTTP</vt:lpstr>
      <vt:lpstr>Request message</vt:lpstr>
      <vt:lpstr>Request methods</vt:lpstr>
      <vt:lpstr>Safe methods</vt:lpstr>
      <vt:lpstr>Status Codes</vt:lpstr>
      <vt:lpstr>HTTP session state</vt:lpstr>
      <vt:lpstr>Sample HTTP Request and Response</vt:lpstr>
      <vt:lpstr>Web Architecture Extension</vt:lpstr>
      <vt:lpstr>Web Architecture Extension</vt:lpstr>
      <vt:lpstr>Traditional uses of JavaScript</vt:lpstr>
      <vt:lpstr>Cookie</vt:lpstr>
      <vt:lpstr>Cookie</vt:lpstr>
      <vt:lpstr>Setting A Cookie</vt:lpstr>
      <vt:lpstr>Cookie Expiration</vt:lpstr>
      <vt:lpstr>Database-driven Website Architecture</vt:lpstr>
      <vt:lpstr>Database-driven Website Architecture</vt:lpstr>
      <vt:lpstr>Server-side processing</vt:lpstr>
      <vt:lpstr>Client-side processing</vt:lpstr>
      <vt:lpstr>Server and Client side processing</vt:lpstr>
      <vt:lpstr>AJAX</vt:lpstr>
      <vt:lpstr>Defining Ajax</vt:lpstr>
      <vt:lpstr>Slide 36</vt:lpstr>
      <vt:lpstr>Slide 37</vt:lpstr>
      <vt:lpstr>Drawbacks of AJAX</vt:lpstr>
      <vt:lpstr>Web Services</vt:lpstr>
      <vt:lpstr>Web Services</vt:lpstr>
      <vt:lpstr>Web Services (cont.)</vt:lpstr>
      <vt:lpstr>XML</vt:lpstr>
      <vt:lpstr>XML</vt:lpstr>
      <vt:lpstr>XML (cont.)</vt:lpstr>
      <vt:lpstr>JSON</vt:lpstr>
      <vt:lpstr>JSON</vt:lpstr>
      <vt:lpstr>JSON (cont.)</vt:lpstr>
      <vt:lpstr>References</vt:lpstr>
      <vt:lpstr>Q&amp;A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Architecture</dc:title>
  <dc:creator>Chhorn Chamnap</dc:creator>
  <cp:lastModifiedBy>IQ</cp:lastModifiedBy>
  <cp:revision>149</cp:revision>
  <dcterms:created xsi:type="dcterms:W3CDTF">2009-08-22T15:16:20Z</dcterms:created>
  <dcterms:modified xsi:type="dcterms:W3CDTF">2009-10-23T11:41:18Z</dcterms:modified>
</cp:coreProperties>
</file>