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57" r:id="rId11"/>
    <p:sldId id="263" r:id="rId12"/>
    <p:sldId id="259" r:id="rId13"/>
    <p:sldId id="264" r:id="rId14"/>
    <p:sldId id="265" r:id="rId15"/>
    <p:sldId id="260" r:id="rId16"/>
    <p:sldId id="269" r:id="rId17"/>
    <p:sldId id="261" r:id="rId18"/>
    <p:sldId id="266" r:id="rId19"/>
    <p:sldId id="267" r:id="rId20"/>
    <p:sldId id="262" r:id="rId21"/>
    <p:sldId id="268" r:id="rId22"/>
    <p:sldId id="271" r:id="rId23"/>
    <p:sldId id="270" r:id="rId24"/>
    <p:sldId id="258" r:id="rId25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5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611C4B-71AA-4F11-AC9B-3224946C8FB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9ADFF8-EA08-4D18-BBE2-DF40E1467FFC}">
      <dgm:prSet phldrT="[文本]"/>
      <dgm:spPr/>
      <dgm:t>
        <a:bodyPr/>
        <a:lstStyle/>
        <a:p>
          <a:r>
            <a:rPr lang="zh-CN" altLang="en-US" dirty="0" smtClean="0"/>
            <a:t>定时唤醒</a:t>
          </a:r>
          <a:endParaRPr lang="zh-CN" altLang="en-US" dirty="0"/>
        </a:p>
      </dgm:t>
    </dgm:pt>
    <dgm:pt modelId="{DA5D53EA-9F0D-4F3C-BBD8-E2011A1E1D8F}" type="parTrans" cxnId="{CA38D9FB-C5A9-4AF8-8437-AFDC315FAF11}">
      <dgm:prSet/>
      <dgm:spPr/>
      <dgm:t>
        <a:bodyPr/>
        <a:lstStyle/>
        <a:p>
          <a:endParaRPr lang="zh-CN" altLang="en-US"/>
        </a:p>
      </dgm:t>
    </dgm:pt>
    <dgm:pt modelId="{D3E0AB14-313B-421E-B334-1831B54A5CAE}" type="sibTrans" cxnId="{CA38D9FB-C5A9-4AF8-8437-AFDC315FAF11}">
      <dgm:prSet/>
      <dgm:spPr/>
      <dgm:t>
        <a:bodyPr/>
        <a:lstStyle/>
        <a:p>
          <a:endParaRPr lang="zh-CN" altLang="en-US"/>
        </a:p>
      </dgm:t>
    </dgm:pt>
    <dgm:pt modelId="{1C88D00C-487A-4C49-AC75-283C942B5F2C}">
      <dgm:prSet phldrT="[文本]"/>
      <dgm:spPr/>
      <dgm:t>
        <a:bodyPr/>
        <a:lstStyle/>
        <a:p>
          <a:r>
            <a:rPr lang="zh-CN" altLang="en-US" dirty="0" smtClean="0"/>
            <a:t>申请</a:t>
          </a:r>
          <a:r>
            <a:rPr lang="en-US" altLang="zh-CN" dirty="0" err="1" smtClean="0"/>
            <a:t>WakeLock</a:t>
          </a:r>
          <a:endParaRPr lang="zh-CN" altLang="en-US" dirty="0"/>
        </a:p>
      </dgm:t>
    </dgm:pt>
    <dgm:pt modelId="{BD5BC327-1391-40AB-866F-CD9A4E1C37AD}" type="parTrans" cxnId="{ED33F1FD-7579-48BF-901F-5F4C00A43F52}">
      <dgm:prSet/>
      <dgm:spPr/>
      <dgm:t>
        <a:bodyPr/>
        <a:lstStyle/>
        <a:p>
          <a:endParaRPr lang="zh-CN" altLang="en-US"/>
        </a:p>
      </dgm:t>
    </dgm:pt>
    <dgm:pt modelId="{7700A7FF-4B54-45EC-ADD3-0574D9189A93}" type="sibTrans" cxnId="{ED33F1FD-7579-48BF-901F-5F4C00A43F52}">
      <dgm:prSet/>
      <dgm:spPr/>
      <dgm:t>
        <a:bodyPr/>
        <a:lstStyle/>
        <a:p>
          <a:endParaRPr lang="zh-CN" altLang="en-US"/>
        </a:p>
      </dgm:t>
    </dgm:pt>
    <dgm:pt modelId="{E1F05FEE-EF17-4BA9-890B-5C96F78CE6FA}">
      <dgm:prSet phldrT="[文本]"/>
      <dgm:spPr/>
      <dgm:t>
        <a:bodyPr/>
        <a:lstStyle/>
        <a:p>
          <a:r>
            <a:rPr lang="zh-CN" altLang="en-US" dirty="0" smtClean="0"/>
            <a:t>与后台交互</a:t>
          </a:r>
          <a:endParaRPr lang="zh-CN" altLang="en-US" dirty="0"/>
        </a:p>
      </dgm:t>
    </dgm:pt>
    <dgm:pt modelId="{4E9AEC86-E989-42F9-B6B7-AB62180D9E61}" type="parTrans" cxnId="{BE9412BE-849F-4C47-8189-00D749A2F130}">
      <dgm:prSet/>
      <dgm:spPr/>
      <dgm:t>
        <a:bodyPr/>
        <a:lstStyle/>
        <a:p>
          <a:endParaRPr lang="zh-CN" altLang="en-US"/>
        </a:p>
      </dgm:t>
    </dgm:pt>
    <dgm:pt modelId="{F7B1829C-B334-4A58-9170-11909BC13348}" type="sibTrans" cxnId="{BE9412BE-849F-4C47-8189-00D749A2F130}">
      <dgm:prSet/>
      <dgm:spPr/>
      <dgm:t>
        <a:bodyPr/>
        <a:lstStyle/>
        <a:p>
          <a:endParaRPr lang="zh-CN" altLang="en-US"/>
        </a:p>
      </dgm:t>
    </dgm:pt>
    <dgm:pt modelId="{7FC01AA4-2B85-41E6-AA0A-C3F46A7AF06B}">
      <dgm:prSet phldrT="[文本]"/>
      <dgm:spPr/>
      <dgm:t>
        <a:bodyPr/>
        <a:lstStyle/>
        <a:p>
          <a:r>
            <a:rPr lang="zh-CN" altLang="en-US" dirty="0" smtClean="0"/>
            <a:t>释放</a:t>
          </a:r>
          <a:r>
            <a:rPr lang="en-US" altLang="zh-CN" dirty="0" err="1" smtClean="0"/>
            <a:t>WakeLock</a:t>
          </a:r>
          <a:endParaRPr lang="zh-CN" altLang="en-US" dirty="0"/>
        </a:p>
      </dgm:t>
    </dgm:pt>
    <dgm:pt modelId="{0F56E47B-35E8-4558-9B83-FFDA37AE3826}" type="parTrans" cxnId="{39C27130-A7A5-4180-ADF3-199040280DBB}">
      <dgm:prSet/>
      <dgm:spPr/>
      <dgm:t>
        <a:bodyPr/>
        <a:lstStyle/>
        <a:p>
          <a:endParaRPr lang="zh-CN" altLang="en-US"/>
        </a:p>
      </dgm:t>
    </dgm:pt>
    <dgm:pt modelId="{EF1702BF-C616-4029-B0BE-075898F49AEC}" type="sibTrans" cxnId="{39C27130-A7A5-4180-ADF3-199040280DBB}">
      <dgm:prSet/>
      <dgm:spPr/>
      <dgm:t>
        <a:bodyPr/>
        <a:lstStyle/>
        <a:p>
          <a:endParaRPr lang="zh-CN" altLang="en-US"/>
        </a:p>
      </dgm:t>
    </dgm:pt>
    <dgm:pt modelId="{7BF84902-77DF-4680-90C2-1E9E152E8249}">
      <dgm:prSet phldrT="[文本]"/>
      <dgm:spPr/>
      <dgm:t>
        <a:bodyPr/>
        <a:lstStyle/>
        <a:p>
          <a:r>
            <a:rPr lang="zh-CN" altLang="en-US" dirty="0" smtClean="0"/>
            <a:t>等待下次唤醒</a:t>
          </a:r>
          <a:endParaRPr lang="zh-CN" altLang="en-US" dirty="0"/>
        </a:p>
      </dgm:t>
    </dgm:pt>
    <dgm:pt modelId="{14424029-BF24-45BC-85B9-E625FE8710E1}" type="parTrans" cxnId="{8B6ACFEC-B4F9-45FE-9299-48DECB375508}">
      <dgm:prSet/>
      <dgm:spPr/>
      <dgm:t>
        <a:bodyPr/>
        <a:lstStyle/>
        <a:p>
          <a:endParaRPr lang="zh-CN" altLang="en-US"/>
        </a:p>
      </dgm:t>
    </dgm:pt>
    <dgm:pt modelId="{857A10FD-0D10-4E6A-B83C-58B89D1331FA}" type="sibTrans" cxnId="{8B6ACFEC-B4F9-45FE-9299-48DECB375508}">
      <dgm:prSet/>
      <dgm:spPr/>
      <dgm:t>
        <a:bodyPr/>
        <a:lstStyle/>
        <a:p>
          <a:endParaRPr lang="zh-CN" altLang="en-US"/>
        </a:p>
      </dgm:t>
    </dgm:pt>
    <dgm:pt modelId="{377927E8-E5DD-45A7-B99B-4C2D5C73A327}" type="pres">
      <dgm:prSet presAssocID="{F7611C4B-71AA-4F11-AC9B-3224946C8FB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F654982-58B0-408D-8914-4D8BFC2B8035}" type="pres">
      <dgm:prSet presAssocID="{139ADFF8-EA08-4D18-BBE2-DF40E1467FF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471188-A878-4F3D-A91C-633954A7D562}" type="pres">
      <dgm:prSet presAssocID="{D3E0AB14-313B-421E-B334-1831B54A5CAE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9261D589-221C-4538-9DC0-194ECD327959}" type="pres">
      <dgm:prSet presAssocID="{D3E0AB14-313B-421E-B334-1831B54A5CAE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1E87EF80-B0FE-4DB3-BC1C-0313A8F0903B}" type="pres">
      <dgm:prSet presAssocID="{1C88D00C-487A-4C49-AC75-283C942B5F2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62A9DB-B197-44C6-BF71-4B6622B6AE86}" type="pres">
      <dgm:prSet presAssocID="{7700A7FF-4B54-45EC-ADD3-0574D9189A93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3BA2FF70-34D2-4260-8FCF-8ED67FED0DEE}" type="pres">
      <dgm:prSet presAssocID="{7700A7FF-4B54-45EC-ADD3-0574D9189A93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00ADEF35-B67D-4ACD-A05E-DE9AF27FBCF5}" type="pres">
      <dgm:prSet presAssocID="{E1F05FEE-EF17-4BA9-890B-5C96F78CE6F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CC25CC-0301-4966-AD19-74C0E93EA705}" type="pres">
      <dgm:prSet presAssocID="{F7B1829C-B334-4A58-9170-11909BC13348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6F1DB17A-5351-4DE3-8388-8F71F5C7C51F}" type="pres">
      <dgm:prSet presAssocID="{F7B1829C-B334-4A58-9170-11909BC13348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79DFF40C-5629-4D4C-8A3A-378E6110C878}" type="pres">
      <dgm:prSet presAssocID="{7FC01AA4-2B85-41E6-AA0A-C3F46A7AF06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2F554A-EFE3-4129-B155-C1710D24F7D1}" type="pres">
      <dgm:prSet presAssocID="{EF1702BF-C616-4029-B0BE-075898F49AEC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81221749-B210-4037-B702-855E493CFE06}" type="pres">
      <dgm:prSet presAssocID="{EF1702BF-C616-4029-B0BE-075898F49AEC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3EBE3B85-F510-4ED7-96E2-B91356034E69}" type="pres">
      <dgm:prSet presAssocID="{7BF84902-77DF-4680-90C2-1E9E152E824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7929D8-3E0A-4CCF-88F1-62EDC36660D1}" type="pres">
      <dgm:prSet presAssocID="{857A10FD-0D10-4E6A-B83C-58B89D1331FA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0AD119BC-CA29-40B3-9F8A-FDF67AB8A203}" type="pres">
      <dgm:prSet presAssocID="{857A10FD-0D10-4E6A-B83C-58B89D1331FA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BE9412BE-849F-4C47-8189-00D749A2F130}" srcId="{F7611C4B-71AA-4F11-AC9B-3224946C8FBB}" destId="{E1F05FEE-EF17-4BA9-890B-5C96F78CE6FA}" srcOrd="2" destOrd="0" parTransId="{4E9AEC86-E989-42F9-B6B7-AB62180D9E61}" sibTransId="{F7B1829C-B334-4A58-9170-11909BC13348}"/>
    <dgm:cxn modelId="{A5DFA74C-20EE-BC46-8BA6-1F5083E2F57D}" type="presOf" srcId="{E1F05FEE-EF17-4BA9-890B-5C96F78CE6FA}" destId="{00ADEF35-B67D-4ACD-A05E-DE9AF27FBCF5}" srcOrd="0" destOrd="0" presId="urn:microsoft.com/office/officeart/2005/8/layout/cycle2"/>
    <dgm:cxn modelId="{64CE2230-2AA2-004D-A9D7-94F2C7E99076}" type="presOf" srcId="{7700A7FF-4B54-45EC-ADD3-0574D9189A93}" destId="{8762A9DB-B197-44C6-BF71-4B6622B6AE86}" srcOrd="0" destOrd="0" presId="urn:microsoft.com/office/officeart/2005/8/layout/cycle2"/>
    <dgm:cxn modelId="{794A6B24-B059-1A41-BD27-1CB542550A6D}" type="presOf" srcId="{7FC01AA4-2B85-41E6-AA0A-C3F46A7AF06B}" destId="{79DFF40C-5629-4D4C-8A3A-378E6110C878}" srcOrd="0" destOrd="0" presId="urn:microsoft.com/office/officeart/2005/8/layout/cycle2"/>
    <dgm:cxn modelId="{39C27130-A7A5-4180-ADF3-199040280DBB}" srcId="{F7611C4B-71AA-4F11-AC9B-3224946C8FBB}" destId="{7FC01AA4-2B85-41E6-AA0A-C3F46A7AF06B}" srcOrd="3" destOrd="0" parTransId="{0F56E47B-35E8-4558-9B83-FFDA37AE3826}" sibTransId="{EF1702BF-C616-4029-B0BE-075898F49AEC}"/>
    <dgm:cxn modelId="{A38C663A-9F2A-B145-AC3C-3B58995F227F}" type="presOf" srcId="{857A10FD-0D10-4E6A-B83C-58B89D1331FA}" destId="{0AD119BC-CA29-40B3-9F8A-FDF67AB8A203}" srcOrd="1" destOrd="0" presId="urn:microsoft.com/office/officeart/2005/8/layout/cycle2"/>
    <dgm:cxn modelId="{ED33F1FD-7579-48BF-901F-5F4C00A43F52}" srcId="{F7611C4B-71AA-4F11-AC9B-3224946C8FBB}" destId="{1C88D00C-487A-4C49-AC75-283C942B5F2C}" srcOrd="1" destOrd="0" parTransId="{BD5BC327-1391-40AB-866F-CD9A4E1C37AD}" sibTransId="{7700A7FF-4B54-45EC-ADD3-0574D9189A93}"/>
    <dgm:cxn modelId="{47FF73B4-7BA5-D44A-A5D7-72B36CE213B9}" type="presOf" srcId="{EF1702BF-C616-4029-B0BE-075898F49AEC}" destId="{81221749-B210-4037-B702-855E493CFE06}" srcOrd="1" destOrd="0" presId="urn:microsoft.com/office/officeart/2005/8/layout/cycle2"/>
    <dgm:cxn modelId="{CA38D9FB-C5A9-4AF8-8437-AFDC315FAF11}" srcId="{F7611C4B-71AA-4F11-AC9B-3224946C8FBB}" destId="{139ADFF8-EA08-4D18-BBE2-DF40E1467FFC}" srcOrd="0" destOrd="0" parTransId="{DA5D53EA-9F0D-4F3C-BBD8-E2011A1E1D8F}" sibTransId="{D3E0AB14-313B-421E-B334-1831B54A5CAE}"/>
    <dgm:cxn modelId="{F86A8A89-CC98-3E4A-A00C-B96FC0E1B02A}" type="presOf" srcId="{F7B1829C-B334-4A58-9170-11909BC13348}" destId="{E0CC25CC-0301-4966-AD19-74C0E93EA705}" srcOrd="0" destOrd="0" presId="urn:microsoft.com/office/officeart/2005/8/layout/cycle2"/>
    <dgm:cxn modelId="{D7D407B1-9533-EE47-9059-D60229F5A380}" type="presOf" srcId="{F7B1829C-B334-4A58-9170-11909BC13348}" destId="{6F1DB17A-5351-4DE3-8388-8F71F5C7C51F}" srcOrd="1" destOrd="0" presId="urn:microsoft.com/office/officeart/2005/8/layout/cycle2"/>
    <dgm:cxn modelId="{4328F41B-4300-CD4E-9399-28F543920345}" type="presOf" srcId="{F7611C4B-71AA-4F11-AC9B-3224946C8FBB}" destId="{377927E8-E5DD-45A7-B99B-4C2D5C73A327}" srcOrd="0" destOrd="0" presId="urn:microsoft.com/office/officeart/2005/8/layout/cycle2"/>
    <dgm:cxn modelId="{E6B69E51-0758-DB43-BAF0-8CFDBB8A83CB}" type="presOf" srcId="{857A10FD-0D10-4E6A-B83C-58B89D1331FA}" destId="{727929D8-3E0A-4CCF-88F1-62EDC36660D1}" srcOrd="0" destOrd="0" presId="urn:microsoft.com/office/officeart/2005/8/layout/cycle2"/>
    <dgm:cxn modelId="{B39B3151-097C-DF4C-9B2B-2D687902453F}" type="presOf" srcId="{1C88D00C-487A-4C49-AC75-283C942B5F2C}" destId="{1E87EF80-B0FE-4DB3-BC1C-0313A8F0903B}" srcOrd="0" destOrd="0" presId="urn:microsoft.com/office/officeart/2005/8/layout/cycle2"/>
    <dgm:cxn modelId="{17FB3404-CB5B-3A4A-97FB-3E1CD1E01CF4}" type="presOf" srcId="{7700A7FF-4B54-45EC-ADD3-0574D9189A93}" destId="{3BA2FF70-34D2-4260-8FCF-8ED67FED0DEE}" srcOrd="1" destOrd="0" presId="urn:microsoft.com/office/officeart/2005/8/layout/cycle2"/>
    <dgm:cxn modelId="{9F2BDC44-03E7-0043-9234-10DC3E84331D}" type="presOf" srcId="{D3E0AB14-313B-421E-B334-1831B54A5CAE}" destId="{9261D589-221C-4538-9DC0-194ECD327959}" srcOrd="1" destOrd="0" presId="urn:microsoft.com/office/officeart/2005/8/layout/cycle2"/>
    <dgm:cxn modelId="{0F0F79FB-468A-FA4A-AD0F-2EC9FADAF729}" type="presOf" srcId="{7BF84902-77DF-4680-90C2-1E9E152E8249}" destId="{3EBE3B85-F510-4ED7-96E2-B91356034E69}" srcOrd="0" destOrd="0" presId="urn:microsoft.com/office/officeart/2005/8/layout/cycle2"/>
    <dgm:cxn modelId="{6AD1EF8B-ED41-DB44-A3D7-4177C717A826}" type="presOf" srcId="{D3E0AB14-313B-421E-B334-1831B54A5CAE}" destId="{22471188-A878-4F3D-A91C-633954A7D562}" srcOrd="0" destOrd="0" presId="urn:microsoft.com/office/officeart/2005/8/layout/cycle2"/>
    <dgm:cxn modelId="{E02D7119-2D59-C64A-8CEA-D277123090C1}" type="presOf" srcId="{EF1702BF-C616-4029-B0BE-075898F49AEC}" destId="{412F554A-EFE3-4129-B155-C1710D24F7D1}" srcOrd="0" destOrd="0" presId="urn:microsoft.com/office/officeart/2005/8/layout/cycle2"/>
    <dgm:cxn modelId="{8B6ACFEC-B4F9-45FE-9299-48DECB375508}" srcId="{F7611C4B-71AA-4F11-AC9B-3224946C8FBB}" destId="{7BF84902-77DF-4680-90C2-1E9E152E8249}" srcOrd="4" destOrd="0" parTransId="{14424029-BF24-45BC-85B9-E625FE8710E1}" sibTransId="{857A10FD-0D10-4E6A-B83C-58B89D1331FA}"/>
    <dgm:cxn modelId="{470E1F64-5CFC-FF49-8782-BABDD4017557}" type="presOf" srcId="{139ADFF8-EA08-4D18-BBE2-DF40E1467FFC}" destId="{3F654982-58B0-408D-8914-4D8BFC2B8035}" srcOrd="0" destOrd="0" presId="urn:microsoft.com/office/officeart/2005/8/layout/cycle2"/>
    <dgm:cxn modelId="{6F914D91-1E35-294B-B625-AA2A6474B9CB}" type="presParOf" srcId="{377927E8-E5DD-45A7-B99B-4C2D5C73A327}" destId="{3F654982-58B0-408D-8914-4D8BFC2B8035}" srcOrd="0" destOrd="0" presId="urn:microsoft.com/office/officeart/2005/8/layout/cycle2"/>
    <dgm:cxn modelId="{ED9CF438-E0B6-EA4B-B65A-6ED73E5A57D6}" type="presParOf" srcId="{377927E8-E5DD-45A7-B99B-4C2D5C73A327}" destId="{22471188-A878-4F3D-A91C-633954A7D562}" srcOrd="1" destOrd="0" presId="urn:microsoft.com/office/officeart/2005/8/layout/cycle2"/>
    <dgm:cxn modelId="{546F2908-2C32-0447-8256-6F176F352098}" type="presParOf" srcId="{22471188-A878-4F3D-A91C-633954A7D562}" destId="{9261D589-221C-4538-9DC0-194ECD327959}" srcOrd="0" destOrd="0" presId="urn:microsoft.com/office/officeart/2005/8/layout/cycle2"/>
    <dgm:cxn modelId="{C2A779CD-8177-0D4E-87C8-1AFF41BF5DF5}" type="presParOf" srcId="{377927E8-E5DD-45A7-B99B-4C2D5C73A327}" destId="{1E87EF80-B0FE-4DB3-BC1C-0313A8F0903B}" srcOrd="2" destOrd="0" presId="urn:microsoft.com/office/officeart/2005/8/layout/cycle2"/>
    <dgm:cxn modelId="{472A3265-9C14-E04E-9AB8-E7EFD0B3AEBD}" type="presParOf" srcId="{377927E8-E5DD-45A7-B99B-4C2D5C73A327}" destId="{8762A9DB-B197-44C6-BF71-4B6622B6AE86}" srcOrd="3" destOrd="0" presId="urn:microsoft.com/office/officeart/2005/8/layout/cycle2"/>
    <dgm:cxn modelId="{7560461C-C448-334E-A9FA-D607721B1547}" type="presParOf" srcId="{8762A9DB-B197-44C6-BF71-4B6622B6AE86}" destId="{3BA2FF70-34D2-4260-8FCF-8ED67FED0DEE}" srcOrd="0" destOrd="0" presId="urn:microsoft.com/office/officeart/2005/8/layout/cycle2"/>
    <dgm:cxn modelId="{5B3AFE33-31CC-E246-8F4A-D55D58D5C9CC}" type="presParOf" srcId="{377927E8-E5DD-45A7-B99B-4C2D5C73A327}" destId="{00ADEF35-B67D-4ACD-A05E-DE9AF27FBCF5}" srcOrd="4" destOrd="0" presId="urn:microsoft.com/office/officeart/2005/8/layout/cycle2"/>
    <dgm:cxn modelId="{155E76CB-6576-5344-873B-4FCA3A29B44D}" type="presParOf" srcId="{377927E8-E5DD-45A7-B99B-4C2D5C73A327}" destId="{E0CC25CC-0301-4966-AD19-74C0E93EA705}" srcOrd="5" destOrd="0" presId="urn:microsoft.com/office/officeart/2005/8/layout/cycle2"/>
    <dgm:cxn modelId="{348F3D2C-6402-D443-9E76-E19C124DF8F9}" type="presParOf" srcId="{E0CC25CC-0301-4966-AD19-74C0E93EA705}" destId="{6F1DB17A-5351-4DE3-8388-8F71F5C7C51F}" srcOrd="0" destOrd="0" presId="urn:microsoft.com/office/officeart/2005/8/layout/cycle2"/>
    <dgm:cxn modelId="{24863A01-A18B-8348-A255-8A8DF43FA7EA}" type="presParOf" srcId="{377927E8-E5DD-45A7-B99B-4C2D5C73A327}" destId="{79DFF40C-5629-4D4C-8A3A-378E6110C878}" srcOrd="6" destOrd="0" presId="urn:microsoft.com/office/officeart/2005/8/layout/cycle2"/>
    <dgm:cxn modelId="{907215D6-A6FC-9F44-A7C9-FBEE5C4957F1}" type="presParOf" srcId="{377927E8-E5DD-45A7-B99B-4C2D5C73A327}" destId="{412F554A-EFE3-4129-B155-C1710D24F7D1}" srcOrd="7" destOrd="0" presId="urn:microsoft.com/office/officeart/2005/8/layout/cycle2"/>
    <dgm:cxn modelId="{8B83CFF6-876E-AE4B-B956-006A74FF6793}" type="presParOf" srcId="{412F554A-EFE3-4129-B155-C1710D24F7D1}" destId="{81221749-B210-4037-B702-855E493CFE06}" srcOrd="0" destOrd="0" presId="urn:microsoft.com/office/officeart/2005/8/layout/cycle2"/>
    <dgm:cxn modelId="{3FDDFEB3-BAC5-F149-BB35-E5602B83C521}" type="presParOf" srcId="{377927E8-E5DD-45A7-B99B-4C2D5C73A327}" destId="{3EBE3B85-F510-4ED7-96E2-B91356034E69}" srcOrd="8" destOrd="0" presId="urn:microsoft.com/office/officeart/2005/8/layout/cycle2"/>
    <dgm:cxn modelId="{19264873-1EE6-CC4D-BDF7-AECA69590B88}" type="presParOf" srcId="{377927E8-E5DD-45A7-B99B-4C2D5C73A327}" destId="{727929D8-3E0A-4CCF-88F1-62EDC36660D1}" srcOrd="9" destOrd="0" presId="urn:microsoft.com/office/officeart/2005/8/layout/cycle2"/>
    <dgm:cxn modelId="{BFE595B0-1221-0B44-8997-2796C6882EF8}" type="presParOf" srcId="{727929D8-3E0A-4CCF-88F1-62EDC36660D1}" destId="{0AD119BC-CA29-40B3-9F8A-FDF67AB8A20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54982-58B0-408D-8914-4D8BFC2B8035}">
      <dsp:nvSpPr>
        <dsp:cNvPr id="0" name=""/>
        <dsp:cNvSpPr/>
      </dsp:nvSpPr>
      <dsp:spPr>
        <a:xfrm>
          <a:off x="2070841" y="410"/>
          <a:ext cx="1068492" cy="10684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定时唤醒</a:t>
          </a:r>
          <a:endParaRPr lang="zh-CN" altLang="en-US" sz="1300" kern="1200" dirty="0"/>
        </a:p>
      </dsp:txBody>
      <dsp:txXfrm>
        <a:off x="2227318" y="156887"/>
        <a:ext cx="755538" cy="755538"/>
      </dsp:txXfrm>
    </dsp:sp>
    <dsp:sp modelId="{22471188-A878-4F3D-A91C-633954A7D562}">
      <dsp:nvSpPr>
        <dsp:cNvPr id="0" name=""/>
        <dsp:cNvSpPr/>
      </dsp:nvSpPr>
      <dsp:spPr>
        <a:xfrm rot="2160000">
          <a:off x="3105456" y="820907"/>
          <a:ext cx="283589" cy="360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3113580" y="868026"/>
        <a:ext cx="198512" cy="216370"/>
      </dsp:txXfrm>
    </dsp:sp>
    <dsp:sp modelId="{1E87EF80-B0FE-4DB3-BC1C-0313A8F0903B}">
      <dsp:nvSpPr>
        <dsp:cNvPr id="0" name=""/>
        <dsp:cNvSpPr/>
      </dsp:nvSpPr>
      <dsp:spPr>
        <a:xfrm>
          <a:off x="3368154" y="942963"/>
          <a:ext cx="1068492" cy="10684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申请</a:t>
          </a:r>
          <a:r>
            <a:rPr lang="en-US" altLang="zh-CN" sz="1300" kern="1200" dirty="0" err="1" smtClean="0"/>
            <a:t>WakeLock</a:t>
          </a:r>
          <a:endParaRPr lang="zh-CN" altLang="en-US" sz="1300" kern="1200" dirty="0"/>
        </a:p>
      </dsp:txBody>
      <dsp:txXfrm>
        <a:off x="3524631" y="1099440"/>
        <a:ext cx="755538" cy="755538"/>
      </dsp:txXfrm>
    </dsp:sp>
    <dsp:sp modelId="{8762A9DB-B197-44C6-BF71-4B6622B6AE86}">
      <dsp:nvSpPr>
        <dsp:cNvPr id="0" name=""/>
        <dsp:cNvSpPr/>
      </dsp:nvSpPr>
      <dsp:spPr>
        <a:xfrm rot="6480000">
          <a:off x="3515321" y="2051810"/>
          <a:ext cx="283589" cy="360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3571005" y="2083476"/>
        <a:ext cx="198512" cy="216370"/>
      </dsp:txXfrm>
    </dsp:sp>
    <dsp:sp modelId="{00ADEF35-B67D-4ACD-A05E-DE9AF27FBCF5}">
      <dsp:nvSpPr>
        <dsp:cNvPr id="0" name=""/>
        <dsp:cNvSpPr/>
      </dsp:nvSpPr>
      <dsp:spPr>
        <a:xfrm>
          <a:off x="2872624" y="2468046"/>
          <a:ext cx="1068492" cy="10684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与后台交互</a:t>
          </a:r>
          <a:endParaRPr lang="zh-CN" altLang="en-US" sz="1300" kern="1200" dirty="0"/>
        </a:p>
      </dsp:txBody>
      <dsp:txXfrm>
        <a:off x="3029101" y="2624523"/>
        <a:ext cx="755538" cy="755538"/>
      </dsp:txXfrm>
    </dsp:sp>
    <dsp:sp modelId="{E0CC25CC-0301-4966-AD19-74C0E93EA705}">
      <dsp:nvSpPr>
        <dsp:cNvPr id="0" name=""/>
        <dsp:cNvSpPr/>
      </dsp:nvSpPr>
      <dsp:spPr>
        <a:xfrm rot="10800000">
          <a:off x="2471318" y="2821984"/>
          <a:ext cx="283589" cy="360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2556395" y="2894107"/>
        <a:ext cx="198512" cy="216370"/>
      </dsp:txXfrm>
    </dsp:sp>
    <dsp:sp modelId="{79DFF40C-5629-4D4C-8A3A-378E6110C878}">
      <dsp:nvSpPr>
        <dsp:cNvPr id="0" name=""/>
        <dsp:cNvSpPr/>
      </dsp:nvSpPr>
      <dsp:spPr>
        <a:xfrm>
          <a:off x="1269057" y="2468046"/>
          <a:ext cx="1068492" cy="10684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释放</a:t>
          </a:r>
          <a:r>
            <a:rPr lang="en-US" altLang="zh-CN" sz="1300" kern="1200" dirty="0" err="1" smtClean="0"/>
            <a:t>WakeLock</a:t>
          </a:r>
          <a:endParaRPr lang="zh-CN" altLang="en-US" sz="1300" kern="1200" dirty="0"/>
        </a:p>
      </dsp:txBody>
      <dsp:txXfrm>
        <a:off x="1425534" y="2624523"/>
        <a:ext cx="755538" cy="755538"/>
      </dsp:txXfrm>
    </dsp:sp>
    <dsp:sp modelId="{412F554A-EFE3-4129-B155-C1710D24F7D1}">
      <dsp:nvSpPr>
        <dsp:cNvPr id="0" name=""/>
        <dsp:cNvSpPr/>
      </dsp:nvSpPr>
      <dsp:spPr>
        <a:xfrm rot="15120000">
          <a:off x="1416224" y="2067076"/>
          <a:ext cx="283589" cy="360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1471908" y="2179656"/>
        <a:ext cx="198512" cy="216370"/>
      </dsp:txXfrm>
    </dsp:sp>
    <dsp:sp modelId="{3EBE3B85-F510-4ED7-96E2-B91356034E69}">
      <dsp:nvSpPr>
        <dsp:cNvPr id="0" name=""/>
        <dsp:cNvSpPr/>
      </dsp:nvSpPr>
      <dsp:spPr>
        <a:xfrm>
          <a:off x="773527" y="942963"/>
          <a:ext cx="1068492" cy="10684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等待下次唤醒</a:t>
          </a:r>
          <a:endParaRPr lang="zh-CN" altLang="en-US" sz="1300" kern="1200" dirty="0"/>
        </a:p>
      </dsp:txBody>
      <dsp:txXfrm>
        <a:off x="930004" y="1099440"/>
        <a:ext cx="755538" cy="755538"/>
      </dsp:txXfrm>
    </dsp:sp>
    <dsp:sp modelId="{727929D8-3E0A-4CCF-88F1-62EDC36660D1}">
      <dsp:nvSpPr>
        <dsp:cNvPr id="0" name=""/>
        <dsp:cNvSpPr/>
      </dsp:nvSpPr>
      <dsp:spPr>
        <a:xfrm rot="19440000">
          <a:off x="1808142" y="830342"/>
          <a:ext cx="283589" cy="360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816266" y="927469"/>
        <a:ext cx="198512" cy="216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65238"/>
            <a:ext cx="7772400" cy="1102519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682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"/>
            <a:ext cx="9144000" cy="514098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000">
                <a:solidFill>
                  <a:srgbClr val="008000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/>
                <a:ea typeface="微软雅黑"/>
                <a:cs typeface="微软雅黑"/>
              </a:defRPr>
            </a:lvl1pPr>
            <a:lvl2pPr>
              <a:defRPr sz="1600">
                <a:latin typeface="微软雅黑"/>
                <a:ea typeface="微软雅黑"/>
                <a:cs typeface="微软雅黑"/>
              </a:defRPr>
            </a:lvl2pPr>
            <a:lvl3pPr>
              <a:defRPr sz="1600">
                <a:latin typeface="微软雅黑"/>
                <a:ea typeface="微软雅黑"/>
                <a:cs typeface="微软雅黑"/>
              </a:defRPr>
            </a:lvl3pPr>
            <a:lvl4pPr>
              <a:defRPr sz="1600">
                <a:latin typeface="微软雅黑"/>
                <a:ea typeface="微软雅黑"/>
                <a:cs typeface="微软雅黑"/>
              </a:defRPr>
            </a:lvl4pPr>
            <a:lvl5pPr>
              <a:defRPr sz="1600"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72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58DB9-755B-884A-9E9B-D91A2CB7C9FD}" type="datetimeFigureOut">
              <a:rPr kumimoji="1" lang="zh-CN" altLang="en-US" smtClean="0"/>
              <a:t>14-7-14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E346E-2488-264B-A0DB-450804BA6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5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40619"/>
            <a:ext cx="7772400" cy="1500981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手机</a:t>
            </a:r>
            <a:r>
              <a:rPr kumimoji="1" lang="en-US" altLang="zh-CN" sz="2800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Qzone</a:t>
            </a:r>
            <a:r>
              <a:rPr kumimoji="1" lang="zh-CN" altLang="en-US" sz="2800" dirty="0" smtClean="0"/>
              <a:t>在移动网络上</a:t>
            </a:r>
            <a:r>
              <a:rPr kumimoji="1" lang="en-US" altLang="zh-CN" sz="2800" dirty="0" smtClean="0"/>
              <a:t/>
            </a:r>
            <a:br>
              <a:rPr kumimoji="1" lang="en-US" altLang="zh-CN" sz="2800" dirty="0" smtClean="0"/>
            </a:br>
            <a:r>
              <a:rPr kumimoji="1" lang="zh-CN" altLang="en-US" sz="2800" dirty="0" smtClean="0"/>
              <a:t>所面临的挑战与解决方案</a:t>
            </a:r>
            <a:endParaRPr kumimoji="1" lang="zh-CN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04500" y="31877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656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18258"/>
            <a:ext cx="8229600" cy="857250"/>
          </a:xfrm>
        </p:spPr>
        <p:txBody>
          <a:bodyPr/>
          <a:lstStyle/>
          <a:p>
            <a:r>
              <a:rPr kumimoji="1" lang="zh-CN" altLang="en-US" dirty="0" smtClean="0"/>
              <a:t>移动互联网特点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000" dirty="0" smtClean="0"/>
              <a:t>高延时</a:t>
            </a:r>
            <a:endParaRPr kumimoji="1" lang="en-US" altLang="zh-CN" sz="2000" dirty="0" smtClean="0"/>
          </a:p>
          <a:p>
            <a:pPr lvl="1"/>
            <a:r>
              <a:rPr lang="zh-TW" altLang="en-US" sz="2000" dirty="0" smtClean="0"/>
              <a:t>信道建立耗时 </a:t>
            </a:r>
            <a:endParaRPr lang="en-US" altLang="zh-TW" sz="2000" dirty="0"/>
          </a:p>
          <a:p>
            <a:pPr lvl="1"/>
            <a:r>
              <a:rPr lang="zh-TW" altLang="en-US" sz="2000" dirty="0" smtClean="0"/>
              <a:t>高</a:t>
            </a:r>
            <a:r>
              <a:rPr lang="en-US" altLang="zh-TW" sz="2000" dirty="0" smtClean="0"/>
              <a:t>RTT </a:t>
            </a:r>
            <a:endParaRPr lang="zh-TW" altLang="en-US" sz="2000" dirty="0"/>
          </a:p>
          <a:p>
            <a:r>
              <a:rPr kumimoji="1" lang="zh-TW" altLang="en-US" sz="2000" dirty="0" smtClean="0"/>
              <a:t>低带宽，</a:t>
            </a:r>
            <a:r>
              <a:rPr kumimoji="1" lang="zh-CN" altLang="en-US" sz="2000" dirty="0" smtClean="0"/>
              <a:t>高丢包</a:t>
            </a:r>
            <a:endParaRPr kumimoji="1" lang="zh-TW" altLang="en-US" sz="2000" dirty="0"/>
          </a:p>
          <a:p>
            <a:r>
              <a:rPr kumimoji="1" lang="zh-TW" altLang="en-US" sz="2000" dirty="0" smtClean="0"/>
              <a:t>多运营商</a:t>
            </a:r>
            <a:r>
              <a:rPr kumimoji="1" lang="zh-TW" altLang="en-US" sz="2000" dirty="0"/>
              <a:t>（</a:t>
            </a:r>
            <a:r>
              <a:rPr kumimoji="1" lang="zh-CN" altLang="en-US" sz="2000" dirty="0"/>
              <a:t>电信，移动，联通等</a:t>
            </a:r>
            <a:r>
              <a:rPr kumimoji="1" lang="zh-TW" altLang="en-US" sz="2000" dirty="0"/>
              <a:t>）</a:t>
            </a:r>
          </a:p>
          <a:p>
            <a:r>
              <a:rPr kumimoji="1" lang="zh-TW" altLang="en-US" sz="2000" dirty="0" smtClean="0"/>
              <a:t>复杂网络类型</a:t>
            </a:r>
            <a:r>
              <a:rPr kumimoji="1" lang="en-US" altLang="zh-TW" sz="2000" dirty="0"/>
              <a:t>	</a:t>
            </a:r>
            <a:endParaRPr kumimoji="1" lang="en-US" altLang="zh-TW" sz="2000" dirty="0" smtClean="0"/>
          </a:p>
          <a:p>
            <a:pPr lvl="1"/>
            <a:r>
              <a:rPr lang="en-US" altLang="zh-TW" sz="2000" dirty="0" smtClean="0"/>
              <a:t>2g</a:t>
            </a:r>
            <a:r>
              <a:rPr lang="en-US" altLang="zh-TW" sz="2000" dirty="0"/>
              <a:t>/3g</a:t>
            </a:r>
            <a:r>
              <a:rPr lang="en-US" altLang="zh-TW" sz="2000" dirty="0" smtClean="0"/>
              <a:t>/</a:t>
            </a:r>
            <a:r>
              <a:rPr lang="en-US" altLang="zh-CN" sz="2000" dirty="0" smtClean="0"/>
              <a:t>4g</a:t>
            </a:r>
            <a:r>
              <a:rPr lang="en-US" altLang="zh-CN" sz="2000" dirty="0"/>
              <a:t>/</a:t>
            </a:r>
            <a:r>
              <a:rPr lang="en-US" altLang="zh-TW" sz="2000" dirty="0" err="1" smtClean="0"/>
              <a:t>wifi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cmwap</a:t>
            </a:r>
            <a:r>
              <a:rPr lang="en-US" altLang="zh-TW" sz="2000" dirty="0"/>
              <a:t>/</a:t>
            </a:r>
            <a:r>
              <a:rPr lang="en-US" altLang="zh-TW" sz="2000" dirty="0" err="1"/>
              <a:t>cmnet</a:t>
            </a:r>
            <a:r>
              <a:rPr lang="en-US" altLang="zh-TW" sz="2000" dirty="0"/>
              <a:t> ... 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网关限制</a:t>
            </a:r>
            <a:r>
              <a:rPr lang="en-US" altLang="zh-TW" sz="2000" dirty="0"/>
              <a:t>:</a:t>
            </a:r>
            <a:r>
              <a:rPr lang="zh-TW" altLang="en-US" sz="2000" dirty="0"/>
              <a:t>协议</a:t>
            </a:r>
            <a:r>
              <a:rPr lang="en-US" altLang="zh-TW" sz="2000" dirty="0"/>
              <a:t>/</a:t>
            </a:r>
            <a:r>
              <a:rPr lang="zh-TW" altLang="en-US" sz="2000" dirty="0"/>
              <a:t>端口 </a:t>
            </a:r>
          </a:p>
          <a:p>
            <a:r>
              <a:rPr kumimoji="1" lang="zh-CN" altLang="en-US" sz="2000" dirty="0" smtClean="0"/>
              <a:t>用户流动性大，上网环境复杂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073954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0" y="0"/>
            <a:ext cx="8229600" cy="857250"/>
          </a:xfrm>
        </p:spPr>
        <p:txBody>
          <a:bodyPr/>
          <a:lstStyle/>
          <a:p>
            <a:r>
              <a:rPr kumimoji="1" lang="zh-CN" altLang="en-US" dirty="0"/>
              <a:t>移动互联网特点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06" b="1754"/>
          <a:stretch/>
        </p:blipFill>
        <p:spPr>
          <a:xfrm>
            <a:off x="457200" y="736600"/>
            <a:ext cx="8229600" cy="4140200"/>
          </a:xfrm>
        </p:spPr>
      </p:pic>
    </p:spTree>
    <p:extLst>
      <p:ext uri="{BB962C8B-B14F-4D97-AF65-F5344CB8AC3E}">
        <p14:creationId xmlns:p14="http://schemas.microsoft.com/office/powerpoint/2010/main" val="302787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WNS</a:t>
            </a:r>
            <a:r>
              <a:rPr kumimoji="1" lang="zh-CN" altLang="en-US" dirty="0" smtClean="0"/>
              <a:t>（维纳斯）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W</a:t>
            </a:r>
            <a:r>
              <a:rPr lang="en-US" altLang="zh-CN" sz="2800" dirty="0"/>
              <a:t>IRELESS </a:t>
            </a:r>
            <a:r>
              <a:rPr lang="en-US" altLang="zh-CN" sz="2800" dirty="0">
                <a:solidFill>
                  <a:srgbClr val="FF0000"/>
                </a:solidFill>
              </a:rPr>
              <a:t>N</a:t>
            </a:r>
            <a:r>
              <a:rPr lang="en-US" altLang="zh-CN" sz="2800" dirty="0"/>
              <a:t>ETWORK </a:t>
            </a:r>
            <a:r>
              <a:rPr lang="en-US" altLang="zh-CN" sz="2800" dirty="0">
                <a:solidFill>
                  <a:srgbClr val="FF0000"/>
                </a:solidFill>
              </a:rPr>
              <a:t>S</a:t>
            </a:r>
            <a:r>
              <a:rPr lang="en-US" altLang="zh-CN" sz="2800" dirty="0"/>
              <a:t>ERVICES </a:t>
            </a:r>
          </a:p>
          <a:p>
            <a:r>
              <a:rPr lang="zh-CN" altLang="en-US" sz="2800" dirty="0"/>
              <a:t>解决移动互联网开发常见问题</a:t>
            </a:r>
            <a:r>
              <a:rPr lang="en-US" altLang="zh-CN" sz="2800" dirty="0"/>
              <a:t>: </a:t>
            </a:r>
            <a:endParaRPr lang="zh-CN" altLang="en-US" sz="2800" dirty="0"/>
          </a:p>
          <a:p>
            <a:pPr marL="0" indent="0">
              <a:buNone/>
            </a:pPr>
            <a:r>
              <a:rPr lang="en-US" altLang="zh-CN" sz="2000" dirty="0" smtClean="0"/>
              <a:t>	– </a:t>
            </a:r>
            <a:r>
              <a:rPr lang="zh-CN" altLang="en-US" sz="2400" dirty="0"/>
              <a:t>通道</a:t>
            </a:r>
            <a:r>
              <a:rPr lang="en-US" altLang="zh-CN" sz="2400" dirty="0"/>
              <a:t>:</a:t>
            </a:r>
            <a:r>
              <a:rPr lang="zh-CN" altLang="en-US" sz="2400" dirty="0"/>
              <a:t>数据交互、大数据上传、</a:t>
            </a:r>
            <a:r>
              <a:rPr lang="en-US" altLang="zh-CN" sz="2400" dirty="0"/>
              <a:t>push 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 smtClean="0"/>
              <a:t>	– </a:t>
            </a:r>
            <a:r>
              <a:rPr lang="zh-CN" altLang="en-US" sz="2400" dirty="0"/>
              <a:t>网络连接</a:t>
            </a:r>
            <a:r>
              <a:rPr lang="en-US" altLang="zh-CN" sz="2400" dirty="0"/>
              <a:t>:</a:t>
            </a:r>
            <a:r>
              <a:rPr lang="zh-CN" altLang="en-US" sz="2400" dirty="0"/>
              <a:t>大量长连接管理、连接不上、慢、 多地分布 </a:t>
            </a:r>
          </a:p>
          <a:p>
            <a:pPr marL="0" indent="0">
              <a:buNone/>
            </a:pPr>
            <a:r>
              <a:rPr lang="en-US" altLang="zh-CN" sz="2400" dirty="0" smtClean="0"/>
              <a:t>	– </a:t>
            </a:r>
            <a:r>
              <a:rPr lang="zh-CN" altLang="en-US" sz="2400" dirty="0"/>
              <a:t>运营支撑</a:t>
            </a:r>
            <a:r>
              <a:rPr lang="en-US" altLang="zh-CN" sz="2400" dirty="0"/>
              <a:t>:</a:t>
            </a:r>
            <a:r>
              <a:rPr lang="zh-CN" altLang="en-US" sz="2400" dirty="0"/>
              <a:t>海量监控、简化问题定位</a:t>
            </a:r>
            <a:br>
              <a:rPr lang="zh-CN" altLang="en-US" sz="2400" dirty="0"/>
            </a:br>
            <a:r>
              <a:rPr lang="en-US" altLang="zh-CN" sz="2400" dirty="0" smtClean="0"/>
              <a:t>	– </a:t>
            </a:r>
            <a:r>
              <a:rPr lang="zh-CN" altLang="en-US" sz="2400" dirty="0"/>
              <a:t>登录</a:t>
            </a:r>
            <a:r>
              <a:rPr lang="en-US" altLang="zh-CN" sz="2400" dirty="0"/>
              <a:t>&amp;</a:t>
            </a:r>
            <a:r>
              <a:rPr lang="zh-CN" altLang="en-US" sz="2400" dirty="0"/>
              <a:t>安全</a:t>
            </a:r>
            <a:r>
              <a:rPr lang="en-US" altLang="zh-CN" sz="2400" dirty="0"/>
              <a:t>:</a:t>
            </a:r>
            <a:r>
              <a:rPr lang="zh-CN" altLang="en-US" sz="2400" dirty="0"/>
              <a:t>登录鉴权、频率控制、雪崩 </a:t>
            </a:r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01389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7400" y="205979"/>
            <a:ext cx="7899400" cy="857250"/>
          </a:xfrm>
        </p:spPr>
        <p:txBody>
          <a:bodyPr/>
          <a:lstStyle/>
          <a:p>
            <a:r>
              <a:rPr kumimoji="1" lang="en-US" altLang="zh-CN" dirty="0"/>
              <a:t>WNS</a:t>
            </a:r>
            <a:r>
              <a:rPr kumimoji="1" lang="zh-CN" altLang="en-US" dirty="0"/>
              <a:t>（维纳斯）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12" b="2246"/>
          <a:stretch/>
        </p:blipFill>
        <p:spPr>
          <a:xfrm>
            <a:off x="876300" y="205978"/>
            <a:ext cx="7340600" cy="4581921"/>
          </a:xfrm>
        </p:spPr>
      </p:pic>
    </p:spTree>
    <p:extLst>
      <p:ext uri="{BB962C8B-B14F-4D97-AF65-F5344CB8AC3E}">
        <p14:creationId xmlns:p14="http://schemas.microsoft.com/office/powerpoint/2010/main" val="3912693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WNS</a:t>
            </a:r>
            <a:r>
              <a:rPr kumimoji="1" lang="zh-CN" altLang="en-US" dirty="0"/>
              <a:t>（维纳斯）</a:t>
            </a:r>
          </a:p>
        </p:txBody>
      </p:sp>
      <p:pic>
        <p:nvPicPr>
          <p:cNvPr id="6" name="内容占位符 5" descr="架构2.bmp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" t="9865" r="-1852" b="39795"/>
          <a:stretch/>
        </p:blipFill>
        <p:spPr>
          <a:xfrm>
            <a:off x="558800" y="0"/>
            <a:ext cx="7569200" cy="4927600"/>
          </a:xfrm>
        </p:spPr>
      </p:pic>
    </p:spTree>
    <p:extLst>
      <p:ext uri="{BB962C8B-B14F-4D97-AF65-F5344CB8AC3E}">
        <p14:creationId xmlns:p14="http://schemas.microsoft.com/office/powerpoint/2010/main" val="217863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如何解决连通性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z="3100" dirty="0" smtClean="0"/>
              <a:t>多端口</a:t>
            </a:r>
            <a:endParaRPr lang="en-US" altLang="zh-CN" sz="3100" dirty="0" smtClean="0"/>
          </a:p>
          <a:p>
            <a:pPr lvl="1"/>
            <a:r>
              <a:rPr lang="zh-CN" altLang="en-US" sz="2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应对网管代理限制端</a:t>
            </a:r>
            <a:r>
              <a:rPr lang="zh-CN" alt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口和</a:t>
            </a:r>
            <a:r>
              <a:rPr lang="en-US" altLang="zh-CN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</a:t>
            </a:r>
            <a:r>
              <a:rPr lang="zh-CN" alt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协议 </a:t>
            </a:r>
            <a:endParaRPr lang="en-US" altLang="zh-CN" sz="2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zh-CN" sz="2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r>
              <a:rPr lang="en-US" altLang="zh-CN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/443/8080/14000</a:t>
            </a:r>
            <a:r>
              <a:rPr lang="en-US" altLang="zh-CN" sz="2900" dirty="0"/>
              <a:t> </a:t>
            </a:r>
            <a:endParaRPr lang="zh-CN" altLang="en-US" sz="2900" dirty="0"/>
          </a:p>
          <a:p>
            <a:r>
              <a:rPr lang="zh-CN" altLang="en-US" sz="3100" dirty="0" smtClean="0"/>
              <a:t>终端并发探测</a:t>
            </a:r>
            <a:r>
              <a:rPr lang="en-US" altLang="zh-CN" sz="3100" dirty="0"/>
              <a:t>,</a:t>
            </a:r>
            <a:r>
              <a:rPr lang="zh-CN" altLang="en-US" sz="3100" dirty="0"/>
              <a:t>接入点</a:t>
            </a:r>
            <a:r>
              <a:rPr lang="en-US" altLang="zh-CN" sz="3100" dirty="0"/>
              <a:t>+</a:t>
            </a:r>
            <a:r>
              <a:rPr lang="zh-CN" altLang="en-US" sz="3100" dirty="0"/>
              <a:t>协议</a:t>
            </a:r>
            <a:r>
              <a:rPr lang="en-US" altLang="zh-CN" sz="3100" dirty="0"/>
              <a:t>+</a:t>
            </a:r>
            <a:r>
              <a:rPr lang="zh-CN" altLang="en-US" sz="3100" dirty="0"/>
              <a:t>端口 </a:t>
            </a:r>
            <a:endParaRPr lang="en-US" altLang="zh-CN" sz="3100" dirty="0" smtClean="0"/>
          </a:p>
          <a:p>
            <a:endParaRPr lang="en-US" altLang="zh-CN" sz="3100" dirty="0" smtClean="0"/>
          </a:p>
          <a:p>
            <a:r>
              <a:rPr lang="en-US" altLang="zh-CN" sz="3100" dirty="0" err="1" smtClean="0"/>
              <a:t>tcp</a:t>
            </a:r>
            <a:r>
              <a:rPr lang="zh-CN" altLang="en-US" sz="3100" dirty="0"/>
              <a:t>协议不通</a:t>
            </a:r>
            <a:r>
              <a:rPr lang="en-US" altLang="zh-CN" sz="3100" dirty="0"/>
              <a:t>,</a:t>
            </a:r>
            <a:r>
              <a:rPr lang="zh-CN" altLang="en-US" sz="3100" dirty="0"/>
              <a:t>自动切换到</a:t>
            </a:r>
            <a:r>
              <a:rPr lang="en-US" altLang="zh-CN" sz="3100" dirty="0"/>
              <a:t>http</a:t>
            </a:r>
            <a:br>
              <a:rPr lang="en-US" altLang="zh-CN" sz="3100" dirty="0"/>
            </a:br>
            <a:endParaRPr lang="en-US" altLang="zh-CN" sz="3100" dirty="0" smtClean="0"/>
          </a:p>
          <a:p>
            <a:r>
              <a:rPr lang="zh-CN" altLang="en-US" sz="3100" dirty="0" smtClean="0"/>
              <a:t>优先</a:t>
            </a:r>
            <a:r>
              <a:rPr lang="zh-CN" altLang="en-US" sz="3100" dirty="0"/>
              <a:t>使用最近可用</a:t>
            </a:r>
            <a:r>
              <a:rPr lang="en-US" altLang="zh-CN" sz="3100" dirty="0"/>
              <a:t>IP</a:t>
            </a:r>
            <a:br>
              <a:rPr lang="en-US" altLang="zh-CN" sz="3100" dirty="0"/>
            </a:br>
            <a:endParaRPr lang="en-US" altLang="zh-CN" sz="3100" dirty="0" smtClean="0"/>
          </a:p>
          <a:p>
            <a:r>
              <a:rPr lang="zh-CN" altLang="en-US" sz="3100" dirty="0" smtClean="0"/>
              <a:t>客户端侧接入点竞速 </a:t>
            </a:r>
            <a:endParaRPr lang="zh-CN" altLang="en-US" sz="31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831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效果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-8194"/>
          <a:stretch/>
        </p:blipFill>
        <p:spPr>
          <a:xfrm>
            <a:off x="0" y="1063229"/>
            <a:ext cx="9918700" cy="2863849"/>
          </a:xfrm>
        </p:spPr>
      </p:pic>
    </p:spTree>
    <p:extLst>
      <p:ext uri="{BB962C8B-B14F-4D97-AF65-F5344CB8AC3E}">
        <p14:creationId xmlns:p14="http://schemas.microsoft.com/office/powerpoint/2010/main" val="2009046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如何提速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30116" b="-30116"/>
          <a:stretch/>
        </p:blipFill>
        <p:spPr>
          <a:xfrm>
            <a:off x="457200" y="1200150"/>
            <a:ext cx="8229600" cy="3394075"/>
          </a:xfrm>
        </p:spPr>
      </p:pic>
    </p:spTree>
    <p:extLst>
      <p:ext uri="{BB962C8B-B14F-4D97-AF65-F5344CB8AC3E}">
        <p14:creationId xmlns:p14="http://schemas.microsoft.com/office/powerpoint/2010/main" val="3211815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如何提速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125684"/>
              </p:ext>
            </p:extLst>
          </p:nvPr>
        </p:nvGraphicFramePr>
        <p:xfrm>
          <a:off x="457200" y="901702"/>
          <a:ext cx="8229600" cy="3962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3108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</a:t>
                      </a:r>
                      <a:endParaRPr lang="zh-CN" altLang="en-US" dirty="0"/>
                    </a:p>
                  </a:txBody>
                  <a:tcPr/>
                </a:tc>
              </a:tr>
              <a:tr h="43108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/>
                        <a:t>连接建立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/>
                        <a:t>单一长连接</a:t>
                      </a:r>
                      <a:endParaRPr lang="zh-CN" altLang="en-US" sz="2000" dirty="0"/>
                    </a:p>
                  </a:txBody>
                  <a:tcPr/>
                </a:tc>
              </a:tr>
              <a:tr h="10629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DNS</a:t>
                      </a:r>
                      <a:r>
                        <a:rPr lang="zh-CN" altLang="en-US" sz="2000" dirty="0" smtClean="0"/>
                        <a:t>解析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WIFI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DNS</a:t>
                      </a:r>
                      <a:r>
                        <a:rPr lang="zh-CN" altLang="en-US" sz="2000" dirty="0" smtClean="0"/>
                        <a:t>解析</a:t>
                      </a:r>
                      <a:endParaRPr lang="en-US" altLang="zh-CN" sz="2000" dirty="0" smtClean="0"/>
                    </a:p>
                    <a:p>
                      <a:pPr algn="l"/>
                      <a:r>
                        <a:rPr lang="zh-CN" altLang="zh-CN" sz="2000" dirty="0" smtClean="0"/>
                        <a:t>2</a:t>
                      </a:r>
                      <a:r>
                        <a:rPr lang="en-US" altLang="zh-CN" sz="2000" dirty="0" smtClean="0"/>
                        <a:t>G</a:t>
                      </a:r>
                      <a:r>
                        <a:rPr lang="zh-CN" altLang="en-US" sz="2000" dirty="0" smtClean="0"/>
                        <a:t>、</a:t>
                      </a:r>
                      <a:r>
                        <a:rPr lang="en-US" altLang="zh-CN" sz="2000" dirty="0" smtClean="0"/>
                        <a:t>3G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IP</a:t>
                      </a:r>
                      <a:r>
                        <a:rPr lang="zh-CN" altLang="en-US" sz="2000" dirty="0" smtClean="0"/>
                        <a:t>直连</a:t>
                      </a:r>
                      <a:endParaRPr lang="en-US" altLang="zh-CN" sz="2000" dirty="0" smtClean="0"/>
                    </a:p>
                    <a:p>
                      <a:pPr algn="l"/>
                      <a:r>
                        <a:rPr lang="zh-CN" altLang="en-US" sz="2000" dirty="0" smtClean="0"/>
                        <a:t>重定向</a:t>
                      </a:r>
                      <a:endParaRPr lang="zh-CN" altLang="en-US" sz="2000" dirty="0"/>
                    </a:p>
                  </a:txBody>
                  <a:tcPr/>
                </a:tc>
              </a:tr>
              <a:tr h="43108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http</a:t>
                      </a:r>
                      <a:r>
                        <a:rPr lang="zh-CN" altLang="en-US" sz="2000" dirty="0" smtClean="0"/>
                        <a:t>协议消耗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/>
                        <a:t>Tcp</a:t>
                      </a:r>
                      <a:r>
                        <a:rPr lang="zh-CN" altLang="en-US" sz="2000" dirty="0" smtClean="0"/>
                        <a:t>，</a:t>
                      </a:r>
                      <a:r>
                        <a:rPr lang="en-US" altLang="zh-CN" sz="2000" dirty="0" err="1" smtClean="0"/>
                        <a:t>jce</a:t>
                      </a:r>
                      <a:r>
                        <a:rPr lang="en-US" altLang="zh-CN" sz="2000" dirty="0" smtClean="0"/>
                        <a:t>(</a:t>
                      </a:r>
                      <a:r>
                        <a:rPr lang="en-US" altLang="zh-CN" sz="2000" dirty="0" err="1" smtClean="0"/>
                        <a:t>pb</a:t>
                      </a:r>
                      <a:r>
                        <a:rPr lang="en-US" altLang="zh-CN" sz="2000" dirty="0" smtClean="0"/>
                        <a:t>)</a:t>
                      </a:r>
                      <a:r>
                        <a:rPr lang="zh-CN" altLang="en-US" sz="2000" dirty="0" smtClean="0"/>
                        <a:t>协议</a:t>
                      </a:r>
                      <a:endParaRPr lang="zh-CN" altLang="en-US" sz="2000" dirty="0"/>
                    </a:p>
                  </a:txBody>
                  <a:tcPr/>
                </a:tc>
              </a:tr>
              <a:tr h="43108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http</a:t>
                      </a:r>
                      <a:r>
                        <a:rPr lang="zh-CN" altLang="en-US" sz="2000" dirty="0" smtClean="0"/>
                        <a:t>请求、应答串行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/>
                        <a:t>多发多收，并行</a:t>
                      </a:r>
                      <a:endParaRPr lang="zh-CN" altLang="en-US" sz="2000" dirty="0"/>
                    </a:p>
                  </a:txBody>
                  <a:tcPr/>
                </a:tc>
              </a:tr>
              <a:tr h="74405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/>
                        <a:t>请求中重复的冗余数据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/>
                        <a:t>字典压缩</a:t>
                      </a:r>
                      <a:endParaRPr lang="en-US" altLang="zh-CN" sz="2000" dirty="0" smtClean="0"/>
                    </a:p>
                    <a:p>
                      <a:pPr algn="l"/>
                      <a:r>
                        <a:rPr lang="zh-CN" altLang="en-US" sz="2000" dirty="0" smtClean="0"/>
                        <a:t>采用</a:t>
                      </a:r>
                      <a:r>
                        <a:rPr lang="en-US" altLang="zh-CN" sz="2000" dirty="0" smtClean="0"/>
                        <a:t>session</a:t>
                      </a:r>
                      <a:r>
                        <a:rPr lang="zh-CN" altLang="en-US" sz="2000" dirty="0" smtClean="0"/>
                        <a:t>机制</a:t>
                      </a:r>
                      <a:endParaRPr lang="zh-CN" altLang="en-US" sz="2000" dirty="0"/>
                    </a:p>
                  </a:txBody>
                  <a:tcPr/>
                </a:tc>
              </a:tr>
              <a:tr h="43108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/>
                        <a:t>上下行数据量大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/>
                        <a:t>压缩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611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就近接入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多接入点</a:t>
            </a:r>
            <a:endParaRPr lang="en-US" altLang="zh-CN" sz="2800" dirty="0"/>
          </a:p>
          <a:p>
            <a:pPr lvl="1"/>
            <a:r>
              <a:rPr lang="zh-CN" altLang="en-US" sz="2400" dirty="0" smtClean="0"/>
              <a:t>深圳</a:t>
            </a:r>
            <a:r>
              <a:rPr lang="en-US" altLang="zh-CN" sz="2400" dirty="0"/>
              <a:t>(</a:t>
            </a:r>
            <a:r>
              <a:rPr lang="zh-CN" altLang="en-US" sz="2400" dirty="0"/>
              <a:t>福永</a:t>
            </a:r>
            <a:r>
              <a:rPr lang="en-US" altLang="zh-CN" sz="2400" dirty="0"/>
              <a:t>,</a:t>
            </a:r>
            <a:r>
              <a:rPr lang="zh-CN" altLang="en-US" sz="2400" dirty="0"/>
              <a:t>同乐</a:t>
            </a:r>
            <a:r>
              <a:rPr lang="en-US" altLang="zh-CN" sz="2400" dirty="0"/>
              <a:t>,</a:t>
            </a:r>
            <a:r>
              <a:rPr lang="zh-CN" altLang="en-US" sz="2400" dirty="0"/>
              <a:t>南科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上海</a:t>
            </a:r>
            <a:r>
              <a:rPr lang="en-US" altLang="zh-CN" sz="2400" dirty="0"/>
              <a:t>(</a:t>
            </a:r>
            <a:r>
              <a:rPr lang="zh-CN" altLang="en-US" sz="2400" dirty="0"/>
              <a:t>南汇</a:t>
            </a:r>
            <a:r>
              <a:rPr lang="en-US" altLang="zh-CN" sz="2400" dirty="0"/>
              <a:t>,</a:t>
            </a:r>
            <a:r>
              <a:rPr lang="zh-CN" altLang="en-US" sz="2400" dirty="0"/>
              <a:t>江场</a:t>
            </a:r>
            <a:r>
              <a:rPr lang="en-US" altLang="zh-CN" sz="2400" dirty="0"/>
              <a:t>, </a:t>
            </a:r>
            <a:r>
              <a:rPr lang="zh-CN" altLang="en-US" sz="2400" dirty="0"/>
              <a:t>松江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天津</a:t>
            </a:r>
            <a:r>
              <a:rPr lang="en-US" altLang="zh-CN" sz="2400" dirty="0"/>
              <a:t>(</a:t>
            </a:r>
            <a:r>
              <a:rPr lang="zh-CN" altLang="en-US" sz="2400" dirty="0"/>
              <a:t>天津三通机房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香港</a:t>
            </a:r>
            <a:r>
              <a:rPr lang="en-US" altLang="zh-CN" sz="2400" dirty="0"/>
              <a:t>(</a:t>
            </a:r>
            <a:r>
              <a:rPr lang="zh-CN" altLang="en-US" sz="2400" dirty="0"/>
              <a:t>盈科电信</a:t>
            </a:r>
            <a:r>
              <a:rPr lang="en-US" altLang="zh-CN" sz="2400" dirty="0"/>
              <a:t>,</a:t>
            </a:r>
            <a:r>
              <a:rPr lang="zh-CN" altLang="en-US" sz="2400" dirty="0"/>
              <a:t>香港自营</a:t>
            </a:r>
            <a:r>
              <a:rPr lang="en-US" altLang="zh-CN" sz="2400" dirty="0"/>
              <a:t>) 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cap</a:t>
            </a:r>
            <a:r>
              <a:rPr lang="zh-CN" altLang="en-US" sz="2400" dirty="0"/>
              <a:t>三通点 </a:t>
            </a:r>
            <a:endParaRPr lang="en-US" altLang="zh-CN" sz="2400" dirty="0" smtClean="0"/>
          </a:p>
          <a:p>
            <a:pPr lvl="1"/>
            <a:endParaRPr lang="zh-CN" altLang="en-US" sz="2000" dirty="0"/>
          </a:p>
          <a:p>
            <a:r>
              <a:rPr lang="zh-CN" altLang="en-US" sz="2800" dirty="0" smtClean="0"/>
              <a:t>偏远</a:t>
            </a:r>
            <a:r>
              <a:rPr lang="zh-CN" altLang="en-US" sz="2800" dirty="0"/>
              <a:t>地区</a:t>
            </a:r>
            <a:r>
              <a:rPr lang="en-US" altLang="zh-CN" sz="2800" dirty="0" err="1"/>
              <a:t>cdn</a:t>
            </a:r>
            <a:r>
              <a:rPr lang="zh-CN" altLang="en-US" sz="2800" dirty="0"/>
              <a:t>动态加速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651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18258"/>
            <a:ext cx="8229600" cy="857250"/>
          </a:xfrm>
        </p:spPr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75508"/>
            <a:ext cx="8229600" cy="371911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基础设计</a:t>
            </a:r>
            <a:endParaRPr lang="en-US" altLang="zh-CN" dirty="0" smtClean="0"/>
          </a:p>
          <a:p>
            <a:r>
              <a:rPr lang="zh-CN" altLang="en-US" dirty="0" smtClean="0"/>
              <a:t>速度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稳定性</a:t>
            </a:r>
            <a:endParaRPr lang="en-US" altLang="zh-CN" dirty="0" smtClean="0"/>
          </a:p>
          <a:p>
            <a:r>
              <a:rPr lang="zh-CN" altLang="en-US" dirty="0" smtClean="0"/>
              <a:t>省电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省流量</a:t>
            </a:r>
            <a:endParaRPr lang="en-US" altLang="zh-CN" dirty="0" smtClean="0"/>
          </a:p>
          <a:p>
            <a:r>
              <a:rPr lang="zh-CN" altLang="en-US" dirty="0" smtClean="0"/>
              <a:t>安全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加密</a:t>
            </a:r>
            <a:endParaRPr lang="en-US" altLang="zh-CN" dirty="0" smtClean="0"/>
          </a:p>
          <a:p>
            <a:r>
              <a:rPr lang="zh-CN" altLang="en-US" dirty="0" smtClean="0"/>
              <a:t>其它策略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安全模式</a:t>
            </a:r>
          </a:p>
          <a:p>
            <a:pPr lvl="1"/>
            <a:r>
              <a:rPr lang="zh-CN" altLang="en-US" dirty="0" smtClean="0"/>
              <a:t>自杀策略，如何防止被杀</a:t>
            </a:r>
          </a:p>
          <a:p>
            <a:pPr lvl="1"/>
            <a:r>
              <a:rPr lang="zh-CN" altLang="en-US" dirty="0" smtClean="0"/>
              <a:t>编码、解码</a:t>
            </a:r>
            <a:endParaRPr lang="en-US" altLang="zh-CN" dirty="0" smtClean="0"/>
          </a:p>
          <a:p>
            <a:r>
              <a:rPr lang="en-US" altLang="zh-CN" dirty="0" smtClean="0"/>
              <a:t>WNS</a:t>
            </a:r>
            <a:r>
              <a:rPr lang="zh-CN" altLang="en-US" dirty="0" smtClean="0"/>
              <a:t>性能指标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72228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内核优化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800" dirty="0" smtClean="0"/>
              <a:t>TCP</a:t>
            </a:r>
            <a:r>
              <a:rPr lang="zh-TW" altLang="en-US" sz="2800" dirty="0"/>
              <a:t>拥塞控制 </a:t>
            </a:r>
            <a:endParaRPr lang="en-US" altLang="zh-TW" sz="2800" dirty="0" smtClean="0"/>
          </a:p>
          <a:p>
            <a:pPr lvl="1"/>
            <a:r>
              <a:rPr lang="en-US" altLang="zh-TW" dirty="0" smtClean="0"/>
              <a:t> </a:t>
            </a:r>
            <a:r>
              <a:rPr lang="zh-TW" altLang="en-US" sz="2400" dirty="0"/>
              <a:t>调大初始拥塞窗</a:t>
            </a:r>
            <a:r>
              <a:rPr lang="zh-TW" altLang="en-US" sz="2400" dirty="0" smtClean="0"/>
              <a:t>口</a:t>
            </a:r>
            <a:endParaRPr lang="en-US" altLang="zh-TW" sz="2400" dirty="0"/>
          </a:p>
          <a:p>
            <a:pPr lvl="1"/>
            <a:r>
              <a:rPr lang="en-US" altLang="zh-TW" sz="2400" dirty="0" smtClean="0"/>
              <a:t>TCP </a:t>
            </a:r>
            <a:r>
              <a:rPr lang="en-US" altLang="zh-TW" sz="2400" dirty="0" err="1"/>
              <a:t>westwood</a:t>
            </a:r>
            <a:r>
              <a:rPr lang="en-US" altLang="zh-TW" sz="2400" dirty="0"/>
              <a:t>+</a:t>
            </a:r>
            <a:r>
              <a:rPr lang="zh-TW" altLang="en-US" sz="2400" dirty="0"/>
              <a:t>算法 </a:t>
            </a:r>
            <a:endParaRPr lang="en-US" altLang="zh-TW" sz="2400" dirty="0"/>
          </a:p>
          <a:p>
            <a:pPr lvl="1"/>
            <a:r>
              <a:rPr lang="zh-TW" altLang="en-US" sz="2400" dirty="0" smtClean="0"/>
              <a:t>关闭空闲</a:t>
            </a:r>
            <a:r>
              <a:rPr lang="en-US" altLang="zh-TW" sz="2400" dirty="0"/>
              <a:t>slow-start </a:t>
            </a:r>
            <a:endParaRPr lang="zh-TW" altLang="en-US" sz="2400" dirty="0"/>
          </a:p>
          <a:p>
            <a:endParaRPr lang="en-US" altLang="zh-TW" dirty="0" smtClean="0"/>
          </a:p>
          <a:p>
            <a:r>
              <a:rPr lang="zh-TW" altLang="en-US" sz="2800" dirty="0" smtClean="0"/>
              <a:t>连通性</a:t>
            </a:r>
            <a:endParaRPr lang="en-US" altLang="zh-TW" sz="2800" dirty="0"/>
          </a:p>
          <a:p>
            <a:pPr lvl="1"/>
            <a:r>
              <a:rPr lang="en-US" altLang="zh-TW" dirty="0" smtClean="0"/>
              <a:t> </a:t>
            </a:r>
            <a:r>
              <a:rPr lang="en-US" altLang="zh-TW" sz="2400" dirty="0"/>
              <a:t>MTU: TCP DF</a:t>
            </a:r>
            <a:r>
              <a:rPr lang="zh-TW" altLang="en-US" sz="2400" dirty="0"/>
              <a:t>标志</a:t>
            </a:r>
            <a:r>
              <a:rPr lang="en-US" altLang="zh-TW" sz="2400" dirty="0"/>
              <a:t>,</a:t>
            </a:r>
            <a:r>
              <a:rPr lang="zh-TW" altLang="en-US" sz="2400" dirty="0"/>
              <a:t>终端动态</a:t>
            </a:r>
            <a:r>
              <a:rPr lang="en-US" altLang="zh-TW" sz="2400" dirty="0"/>
              <a:t>MSS </a:t>
            </a:r>
          </a:p>
          <a:p>
            <a:pPr lvl="1"/>
            <a:r>
              <a:rPr lang="en-US" altLang="zh-TW" sz="2400" dirty="0" smtClean="0"/>
              <a:t> </a:t>
            </a:r>
            <a:r>
              <a:rPr lang="zh-TW" altLang="en-US" sz="2400" dirty="0"/>
              <a:t>关闭</a:t>
            </a:r>
            <a:r>
              <a:rPr lang="en-US" altLang="zh-TW" sz="2400" dirty="0"/>
              <a:t>TCP</a:t>
            </a:r>
            <a:r>
              <a:rPr lang="zh-TW" altLang="en-US" sz="2400" dirty="0"/>
              <a:t>时间戳选项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3221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效果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52500"/>
            <a:ext cx="8229600" cy="364212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2013.7</a:t>
            </a:r>
            <a:r>
              <a:rPr lang="en-US" altLang="zh-TW" sz="2800" dirty="0"/>
              <a:t>,</a:t>
            </a:r>
            <a:r>
              <a:rPr lang="zh-TW" altLang="en-US" sz="2800" dirty="0"/>
              <a:t>手机空间</a:t>
            </a:r>
            <a:r>
              <a:rPr lang="en-US" altLang="zh-TW" sz="2800" dirty="0"/>
              <a:t>3.6 wns2.0</a:t>
            </a:r>
            <a:r>
              <a:rPr lang="zh-TW" altLang="en-US" sz="2800" dirty="0"/>
              <a:t>版本 </a:t>
            </a:r>
            <a:endParaRPr lang="en-US" altLang="zh-TW" sz="2800" dirty="0"/>
          </a:p>
          <a:p>
            <a:pPr lvl="1"/>
            <a:r>
              <a:rPr lang="zh-TW" altLang="en-US" sz="2400" dirty="0" smtClean="0"/>
              <a:t>好友动态拉</a:t>
            </a:r>
            <a:r>
              <a:rPr lang="zh-TW" altLang="en-US" sz="2400" dirty="0"/>
              <a:t>取延时 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	android</a:t>
            </a:r>
            <a:r>
              <a:rPr lang="en-US" altLang="zh-TW" sz="2400" dirty="0"/>
              <a:t>: </a:t>
            </a:r>
            <a:r>
              <a:rPr lang="en-US" altLang="zh-TW" sz="2400" dirty="0" smtClean="0"/>
              <a:t>2057</a:t>
            </a:r>
            <a:r>
              <a:rPr lang="en-US" altLang="zh-CN" sz="2400" dirty="0" smtClean="0"/>
              <a:t>ms-&gt;</a:t>
            </a:r>
            <a:r>
              <a:rPr lang="en-US" altLang="zh-TW" sz="2400" dirty="0" smtClean="0">
                <a:solidFill>
                  <a:srgbClr val="FF0000"/>
                </a:solidFill>
              </a:rPr>
              <a:t>1235ms</a:t>
            </a:r>
            <a:r>
              <a:rPr lang="en-US" altLang="zh-TW" sz="2400" dirty="0" smtClean="0"/>
              <a:t> </a:t>
            </a:r>
            <a:endParaRPr lang="zh-TW" altLang="en-US" sz="2400" dirty="0"/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ios</a:t>
            </a:r>
            <a:r>
              <a:rPr lang="en-US" altLang="zh-TW" sz="2400" dirty="0"/>
              <a:t>: </a:t>
            </a:r>
            <a:r>
              <a:rPr lang="en-US" altLang="zh-TW" sz="2400" dirty="0" smtClean="0"/>
              <a:t>1412</a:t>
            </a:r>
            <a:r>
              <a:rPr lang="en-US" altLang="zh-CN" sz="2400" dirty="0" smtClean="0"/>
              <a:t>ms-</a:t>
            </a:r>
            <a:r>
              <a:rPr lang="en-US" altLang="zh-CN" sz="2400" dirty="0"/>
              <a:t>&gt;</a:t>
            </a:r>
            <a:r>
              <a:rPr lang="en-US" altLang="zh-TW" sz="2400" dirty="0" smtClean="0">
                <a:solidFill>
                  <a:srgbClr val="FF0000"/>
                </a:solidFill>
              </a:rPr>
              <a:t>874ms 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sz="2800" dirty="0" smtClean="0"/>
              <a:t> </a:t>
            </a:r>
            <a:r>
              <a:rPr lang="zh-TW" altLang="en-US" sz="2800" dirty="0"/>
              <a:t>图片下载成功率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sz="2400" dirty="0" smtClean="0"/>
              <a:t>2g</a:t>
            </a:r>
            <a:r>
              <a:rPr lang="en-US" altLang="zh-TW" sz="2400" dirty="0"/>
              <a:t>/3g:98.6/</a:t>
            </a:r>
            <a:r>
              <a:rPr lang="en-US" altLang="zh-TW" sz="2400" dirty="0" smtClean="0"/>
              <a:t>99.5</a:t>
            </a:r>
            <a:r>
              <a:rPr lang="en-US" altLang="zh-CN" sz="2400" dirty="0"/>
              <a:t>-&gt;</a:t>
            </a:r>
            <a:r>
              <a:rPr lang="en-US" altLang="zh-TW" sz="2400" dirty="0" smtClean="0">
                <a:solidFill>
                  <a:srgbClr val="FF0000"/>
                </a:solidFill>
              </a:rPr>
              <a:t>99.1</a:t>
            </a:r>
            <a:r>
              <a:rPr lang="en-US" altLang="zh-TW" sz="2400" dirty="0">
                <a:solidFill>
                  <a:srgbClr val="FF0000"/>
                </a:solidFill>
              </a:rPr>
              <a:t>/99.7% </a:t>
            </a:r>
          </a:p>
          <a:p>
            <a:pPr marL="0" indent="0">
              <a:buNone/>
            </a:pPr>
            <a:r>
              <a:rPr lang="en-US" altLang="zh-TW" sz="2400" dirty="0" smtClean="0"/>
              <a:t>	</a:t>
            </a:r>
            <a:r>
              <a:rPr lang="en-US" altLang="zh-TW" sz="2400" dirty="0" err="1" smtClean="0"/>
              <a:t>wifi</a:t>
            </a:r>
            <a:r>
              <a:rPr lang="en-US" altLang="zh-TW" sz="2400" dirty="0"/>
              <a:t>: </a:t>
            </a:r>
            <a:r>
              <a:rPr lang="en-US" altLang="zh-TW" sz="2400" dirty="0" smtClean="0"/>
              <a:t>99.2</a:t>
            </a:r>
            <a:r>
              <a:rPr lang="en-US" altLang="zh-CN" sz="2400" dirty="0"/>
              <a:t>-&gt;</a:t>
            </a:r>
            <a:r>
              <a:rPr lang="en-US" altLang="zh-TW" sz="2400" dirty="0" smtClean="0">
                <a:solidFill>
                  <a:srgbClr val="FF0000"/>
                </a:solidFill>
              </a:rPr>
              <a:t>99.6</a:t>
            </a:r>
            <a:r>
              <a:rPr lang="en-US" altLang="zh-TW" sz="2400" dirty="0">
                <a:solidFill>
                  <a:srgbClr val="FF0000"/>
                </a:solidFill>
              </a:rPr>
              <a:t>% </a:t>
            </a:r>
            <a:endParaRPr lang="zh-TW" altLang="en-US" sz="2400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916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业务优化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58851"/>
            <a:ext cx="8229600" cy="3394472"/>
          </a:xfrm>
        </p:spPr>
        <p:txBody>
          <a:bodyPr/>
          <a:lstStyle/>
          <a:p>
            <a:r>
              <a:rPr kumimoji="1" lang="zh-CN" altLang="en-US" sz="2800" dirty="0" smtClean="0"/>
              <a:t>分片传输（移动侧的</a:t>
            </a:r>
            <a:r>
              <a:rPr kumimoji="1" lang="en-US" altLang="zh-CN" sz="2800" dirty="0" smtClean="0"/>
              <a:t>chunk</a:t>
            </a:r>
            <a:r>
              <a:rPr kumimoji="1" lang="zh-CN" altLang="en-US" sz="2800" dirty="0" smtClean="0"/>
              <a:t>）</a:t>
            </a:r>
            <a:endParaRPr kumimoji="1" lang="en-US" altLang="zh-CN" sz="2800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562100"/>
            <a:ext cx="8229599" cy="754035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634583"/>
              </p:ext>
            </p:extLst>
          </p:nvPr>
        </p:nvGraphicFramePr>
        <p:xfrm>
          <a:off x="457201" y="2406649"/>
          <a:ext cx="8229600" cy="2508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299"/>
                <a:gridCol w="1651000"/>
                <a:gridCol w="1790700"/>
                <a:gridCol w="1727200"/>
                <a:gridCol w="1930401"/>
              </a:tblGrid>
              <a:tr h="5016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10</a:t>
                      </a:r>
                      <a:r>
                        <a:rPr lang="zh-CN" altLang="en-US" sz="2400" dirty="0" smtClean="0"/>
                        <a:t>条</a:t>
                      </a:r>
                      <a:r>
                        <a:rPr lang="en-US" altLang="zh-CN" sz="2400" dirty="0" smtClean="0"/>
                        <a:t>feed</a:t>
                      </a:r>
                      <a:r>
                        <a:rPr lang="zh-CN" altLang="en-US" sz="2400" dirty="0" smtClean="0"/>
                        <a:t>时间</a:t>
                      </a:r>
                      <a:endParaRPr lang="zh-CN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用户感知时间</a:t>
                      </a:r>
                      <a:endParaRPr lang="zh-CN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0165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Tlv</a:t>
                      </a:r>
                      <a:r>
                        <a:rPr lang="en-US" altLang="zh-CN" dirty="0" smtClean="0"/>
                        <a:t>(s)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非</a:t>
                      </a:r>
                      <a:r>
                        <a:rPr lang="en-US" altLang="zh-CN" dirty="0" err="1" smtClean="0"/>
                        <a:t>Tlv</a:t>
                      </a:r>
                      <a:r>
                        <a:rPr lang="en-US" altLang="zh-CN" dirty="0" smtClean="0"/>
                        <a:t>(s)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Tlv</a:t>
                      </a:r>
                      <a:r>
                        <a:rPr lang="en-US" altLang="zh-CN" dirty="0" smtClean="0"/>
                        <a:t>(s)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非</a:t>
                      </a:r>
                      <a:r>
                        <a:rPr lang="en-US" altLang="zh-CN" dirty="0" err="1" smtClean="0"/>
                        <a:t>Tlv</a:t>
                      </a:r>
                      <a:r>
                        <a:rPr lang="en-US" altLang="zh-CN" dirty="0" smtClean="0"/>
                        <a:t>(s)</a:t>
                      </a:r>
                      <a:endParaRPr lang="zh-CN" altLang="en-US" dirty="0"/>
                    </a:p>
                  </a:txBody>
                  <a:tcPr/>
                </a:tc>
              </a:tr>
              <a:tr h="5016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1.28(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43</a:t>
                      </a:r>
                      <a:r>
                        <a:rPr lang="en-US" altLang="zh-CN" dirty="0" smtClean="0"/>
                        <a:t>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2.26</a:t>
                      </a:r>
                      <a:endParaRPr lang="zh-CN" altLang="en-US" dirty="0"/>
                    </a:p>
                  </a:txBody>
                  <a:tcPr/>
                </a:tc>
              </a:tr>
              <a:tr h="5016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0.61(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31</a:t>
                      </a:r>
                      <a:r>
                        <a:rPr lang="en-US" altLang="zh-CN" dirty="0" smtClean="0"/>
                        <a:t>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0.88</a:t>
                      </a:r>
                      <a:endParaRPr lang="zh-CN" altLang="en-US" dirty="0"/>
                    </a:p>
                  </a:txBody>
                  <a:tcPr/>
                </a:tc>
              </a:tr>
              <a:tr h="5016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WIFI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0.36(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zh-CN" dirty="0" smtClean="0"/>
                        <a:t>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731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更多的挑战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1780"/>
            <a:ext cx="8229600" cy="3394472"/>
          </a:xfrm>
        </p:spPr>
        <p:txBody>
          <a:bodyPr/>
          <a:lstStyle/>
          <a:p>
            <a:r>
              <a:rPr kumimoji="1" lang="zh-CN" altLang="en-US" sz="2800" dirty="0" smtClean="0"/>
              <a:t>慢速比</a:t>
            </a:r>
            <a:r>
              <a:rPr kumimoji="1" lang="zh-CN" altLang="zh-CN" sz="2800" dirty="0" smtClean="0"/>
              <a:t>（5</a:t>
            </a:r>
            <a:r>
              <a:rPr kumimoji="1" lang="en-US" altLang="zh-CN" sz="2800" dirty="0" smtClean="0"/>
              <a:t>%</a:t>
            </a:r>
            <a:r>
              <a:rPr kumimoji="1" lang="zh-CN" altLang="en-US" sz="2800" dirty="0" smtClean="0"/>
              <a:t>）</a:t>
            </a:r>
            <a:endParaRPr kumimoji="1" lang="en-US" altLang="zh-CN" sz="2800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sz="2800" dirty="0" smtClean="0"/>
              <a:t>智能调度，机器学习</a:t>
            </a:r>
            <a:endParaRPr kumimoji="1"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07729"/>
            <a:ext cx="8534400" cy="18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38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8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54200" y="2578100"/>
            <a:ext cx="539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郑闫强</a:t>
            </a:r>
            <a:endParaRPr kumimoji="1" lang="fr-FR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fr-FR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MP: +86 </a:t>
            </a:r>
            <a:r>
              <a:rPr kumimoji="1" lang="zh-CN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5999527604</a:t>
            </a:r>
            <a:endParaRPr kumimoji="1" lang="fr-FR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fr-FR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Email: </a:t>
            </a:r>
            <a:r>
              <a:rPr kumimoji="1" lang="en-US" altLang="zh-CN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redfoxzheng@tencent.com</a:t>
            </a:r>
            <a:endParaRPr kumimoji="1"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60658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架构图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504950" y="1047751"/>
            <a:ext cx="2476500" cy="4191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QQ</a:t>
            </a:r>
            <a:r>
              <a:rPr lang="zh-CN" altLang="en-US" dirty="0" smtClean="0"/>
              <a:t>空间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286250" y="1047750"/>
            <a:ext cx="2628900" cy="4191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其它</a:t>
            </a:r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504950" y="1628775"/>
            <a:ext cx="5410200" cy="2419349"/>
          </a:xfrm>
          <a:prstGeom prst="roundRect">
            <a:avLst>
              <a:gd name="adj" fmla="val 1108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dirty="0" smtClean="0"/>
              <a:t>WNS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504950" y="4229100"/>
            <a:ext cx="5410200" cy="4000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286000" y="1762125"/>
            <a:ext cx="3800475" cy="3524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Binder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286000" y="3543300"/>
            <a:ext cx="3800475" cy="3524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Native Socket</a:t>
            </a:r>
            <a:endParaRPr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2581275" y="1466851"/>
            <a:ext cx="190500" cy="29527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2543175" y="3924300"/>
            <a:ext cx="190500" cy="29527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10800000">
            <a:off x="5610225" y="3905251"/>
            <a:ext cx="190500" cy="29527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 rot="10800000">
            <a:off x="3305175" y="1466851"/>
            <a:ext cx="190500" cy="29527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 rot="10800000">
            <a:off x="5610225" y="1466851"/>
            <a:ext cx="190500" cy="29527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5114925" y="1466850"/>
            <a:ext cx="190500" cy="29527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286000" y="2390775"/>
            <a:ext cx="1019175" cy="40957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消息队列</a:t>
            </a:r>
            <a:endParaRPr lang="zh-CN" altLang="en-US" sz="1400" dirty="0"/>
          </a:p>
        </p:txBody>
      </p:sp>
      <p:sp>
        <p:nvSpPr>
          <p:cNvPr id="20" name="圆角矩形 19"/>
          <p:cNvSpPr/>
          <p:nvPr/>
        </p:nvSpPr>
        <p:spPr>
          <a:xfrm>
            <a:off x="3638550" y="2381250"/>
            <a:ext cx="1019175" cy="40957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跑马策略</a:t>
            </a:r>
            <a:endParaRPr lang="zh-CN" altLang="en-US" sz="1400" dirty="0"/>
          </a:p>
        </p:txBody>
      </p:sp>
      <p:sp>
        <p:nvSpPr>
          <p:cNvPr id="21" name="圆角矩形 20"/>
          <p:cNvSpPr/>
          <p:nvPr/>
        </p:nvSpPr>
        <p:spPr>
          <a:xfrm>
            <a:off x="5067300" y="2390775"/>
            <a:ext cx="1019175" cy="40957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定时唤醒</a:t>
            </a:r>
            <a:endParaRPr lang="zh-CN" altLang="en-US" sz="1400" dirty="0"/>
          </a:p>
        </p:txBody>
      </p:sp>
      <p:sp>
        <p:nvSpPr>
          <p:cNvPr id="22" name="圆角矩形 21"/>
          <p:cNvSpPr/>
          <p:nvPr/>
        </p:nvSpPr>
        <p:spPr>
          <a:xfrm>
            <a:off x="2262187" y="2971800"/>
            <a:ext cx="3824288" cy="40957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安全加密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8898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752975" y="1562100"/>
            <a:ext cx="3048000" cy="19907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WNS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消息循环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3667125" cy="3394472"/>
          </a:xfrm>
        </p:spPr>
        <p:txBody>
          <a:bodyPr/>
          <a:lstStyle/>
          <a:p>
            <a:r>
              <a:rPr lang="zh-CN" altLang="en-US" dirty="0" smtClean="0"/>
              <a:t>一收一发消息队列的方式来处理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消息队列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优先级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缓存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回调</a:t>
            </a:r>
          </a:p>
          <a:p>
            <a:r>
              <a:rPr lang="en-US" altLang="zh-CN" dirty="0" smtClean="0"/>
              <a:t>Android Service</a:t>
            </a:r>
          </a:p>
          <a:p>
            <a:pPr lvl="1"/>
            <a:r>
              <a:rPr lang="zh-CN" altLang="en-US" dirty="0" smtClean="0"/>
              <a:t>可被系统随时唤醒</a:t>
            </a:r>
            <a:endParaRPr lang="en-US" altLang="zh-CN" dirty="0" smtClean="0"/>
          </a:p>
          <a:p>
            <a:r>
              <a:rPr lang="zh-CN" altLang="en-US" dirty="0" smtClean="0"/>
              <a:t>独立进程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常驻后台更轻量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进程互不影响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进程互相唤醒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381624" y="1562100"/>
            <a:ext cx="1838325" cy="1990725"/>
            <a:chOff x="2076449" y="1390650"/>
            <a:chExt cx="1838325" cy="1990725"/>
          </a:xfr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</p:grpSpPr>
        <p:sp>
          <p:nvSpPr>
            <p:cNvPr id="5" name="环形箭头 4"/>
            <p:cNvSpPr/>
            <p:nvPr/>
          </p:nvSpPr>
          <p:spPr>
            <a:xfrm>
              <a:off x="2076449" y="1390650"/>
              <a:ext cx="1838325" cy="1838325"/>
            </a:xfrm>
            <a:prstGeom prst="circular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环形箭头 5"/>
            <p:cNvSpPr/>
            <p:nvPr/>
          </p:nvSpPr>
          <p:spPr>
            <a:xfrm rot="10800000">
              <a:off x="2076450" y="1543050"/>
              <a:ext cx="1838324" cy="1838325"/>
            </a:xfrm>
            <a:prstGeom prst="circular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4752975" y="542926"/>
            <a:ext cx="3048000" cy="6572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App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752975" y="3965972"/>
            <a:ext cx="3048000" cy="6572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后台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5381625" y="3195638"/>
            <a:ext cx="304800" cy="71437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5381624" y="1204913"/>
            <a:ext cx="304800" cy="71437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下箭头 11"/>
          <p:cNvSpPr/>
          <p:nvPr/>
        </p:nvSpPr>
        <p:spPr>
          <a:xfrm rot="10800000">
            <a:off x="6791324" y="1190626"/>
            <a:ext cx="304800" cy="71437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 rot="10800000">
            <a:off x="6791324" y="3195638"/>
            <a:ext cx="304800" cy="71437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783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速度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稳定性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4200525" cy="331469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Native Socket</a:t>
            </a:r>
            <a:r>
              <a:rPr lang="zh-CN" altLang="en-US" dirty="0" smtClean="0"/>
              <a:t>精确调优 提高成功率</a:t>
            </a:r>
          </a:p>
          <a:p>
            <a:r>
              <a:rPr lang="zh-CN" altLang="en-US" dirty="0" smtClean="0"/>
              <a:t>跑马策略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多线程同时连接多个后台，最快建立连接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连接测速，记录上次最优</a:t>
            </a:r>
            <a:r>
              <a:rPr lang="en-US" altLang="zh-CN" dirty="0" smtClean="0"/>
              <a:t>IP</a:t>
            </a:r>
          </a:p>
          <a:p>
            <a:pPr lvl="1"/>
            <a:r>
              <a:rPr lang="zh-CN" altLang="en-US" dirty="0" smtClean="0"/>
              <a:t>多端口测试</a:t>
            </a:r>
            <a:endParaRPr lang="en-US" altLang="zh-CN" dirty="0" smtClean="0"/>
          </a:p>
          <a:p>
            <a:pPr marL="342900" lvl="1" indent="-342900">
              <a:buFont typeface="Arial"/>
              <a:buChar char="•"/>
            </a:pPr>
            <a:r>
              <a:rPr lang="zh-CN" altLang="en-US" dirty="0" smtClean="0"/>
              <a:t>保持长链接，提高通讯效率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不使用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反域名劫持，</a:t>
            </a:r>
            <a:r>
              <a:rPr lang="en-US" altLang="zh-CN" dirty="0" smtClean="0"/>
              <a:t>IP</a:t>
            </a:r>
            <a:r>
              <a:rPr lang="zh-CN" altLang="en-US" dirty="0" smtClean="0"/>
              <a:t>直联</a:t>
            </a:r>
            <a:endParaRPr lang="en-US" altLang="zh-CN" dirty="0" smtClean="0"/>
          </a:p>
          <a:p>
            <a:r>
              <a:rPr lang="zh-CN" altLang="en-US" dirty="0" smtClean="0"/>
              <a:t>重试策略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隐形发件箱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248275" y="1819275"/>
            <a:ext cx="885825" cy="4191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上次最优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524625" y="1819275"/>
            <a:ext cx="885825" cy="4191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后台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696200" y="1819275"/>
            <a:ext cx="885825" cy="4191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后台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248275" y="981075"/>
            <a:ext cx="3333750" cy="4191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跑马策略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箭头连接符 11"/>
          <p:cNvCxnSpPr>
            <a:endCxn id="7" idx="0"/>
          </p:cNvCxnSpPr>
          <p:nvPr/>
        </p:nvCxnSpPr>
        <p:spPr>
          <a:xfrm rot="5400000">
            <a:off x="5481639" y="1609726"/>
            <a:ext cx="41909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8" idx="0"/>
          </p:cNvCxnSpPr>
          <p:nvPr/>
        </p:nvCxnSpPr>
        <p:spPr>
          <a:xfrm rot="16200000" flipH="1">
            <a:off x="6755609" y="1607346"/>
            <a:ext cx="419098" cy="4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9" idx="0"/>
          </p:cNvCxnSpPr>
          <p:nvPr/>
        </p:nvCxnSpPr>
        <p:spPr>
          <a:xfrm rot="5400000">
            <a:off x="7936708" y="1602582"/>
            <a:ext cx="419098" cy="14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5248275" y="2476500"/>
            <a:ext cx="3333750" cy="4191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连接最快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143627" y="3238500"/>
            <a:ext cx="1562101" cy="4191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测速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153152" y="3914775"/>
            <a:ext cx="1562101" cy="4191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评分策略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" name="直接箭头连接符 40"/>
          <p:cNvCxnSpPr>
            <a:stCxn id="7" idx="2"/>
          </p:cNvCxnSpPr>
          <p:nvPr/>
        </p:nvCxnSpPr>
        <p:spPr>
          <a:xfrm rot="16200000" flipH="1">
            <a:off x="5572523" y="2357040"/>
            <a:ext cx="238125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8" idx="2"/>
          </p:cNvCxnSpPr>
          <p:nvPr/>
        </p:nvCxnSpPr>
        <p:spPr>
          <a:xfrm rot="16200000" flipH="1">
            <a:off x="6848475" y="2357437"/>
            <a:ext cx="23812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16200000" flipH="1">
            <a:off x="8020049" y="2357436"/>
            <a:ext cx="23812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7" idx="2"/>
            <a:endCxn id="38" idx="0"/>
          </p:cNvCxnSpPr>
          <p:nvPr/>
        </p:nvCxnSpPr>
        <p:spPr>
          <a:xfrm rot="16200000" flipH="1">
            <a:off x="6748464" y="3062286"/>
            <a:ext cx="342900" cy="9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8" idx="2"/>
            <a:endCxn id="39" idx="0"/>
          </p:cNvCxnSpPr>
          <p:nvPr/>
        </p:nvCxnSpPr>
        <p:spPr>
          <a:xfrm rot="16200000" flipH="1">
            <a:off x="6800853" y="3781424"/>
            <a:ext cx="257175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形状 57"/>
          <p:cNvCxnSpPr>
            <a:stCxn id="39" idx="1"/>
            <a:endCxn id="7" idx="1"/>
          </p:cNvCxnSpPr>
          <p:nvPr/>
        </p:nvCxnSpPr>
        <p:spPr>
          <a:xfrm rot="10800000">
            <a:off x="5248276" y="2028825"/>
            <a:ext cx="904877" cy="2095500"/>
          </a:xfrm>
          <a:prstGeom prst="curvedConnector3">
            <a:avLst>
              <a:gd name="adj1" fmla="val 12526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19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省电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省流量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4019550" cy="3394472"/>
          </a:xfrm>
        </p:spPr>
        <p:txBody>
          <a:bodyPr/>
          <a:lstStyle/>
          <a:p>
            <a:r>
              <a:rPr lang="zh-CN" altLang="en-US" dirty="0" smtClean="0"/>
              <a:t>省电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释放</a:t>
            </a:r>
            <a:r>
              <a:rPr lang="en-US" altLang="zh-CN" dirty="0" err="1" smtClean="0"/>
              <a:t>WakeLock</a:t>
            </a:r>
            <a:r>
              <a:rPr lang="en-US" altLang="zh-CN" dirty="0" smtClean="0"/>
              <a:t> </a:t>
            </a:r>
            <a:r>
              <a:rPr lang="zh-CN" altLang="en-US" dirty="0" smtClean="0"/>
              <a:t>省电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AlarmClock</a:t>
            </a:r>
            <a:r>
              <a:rPr lang="zh-CN" altLang="en-US" dirty="0" smtClean="0"/>
              <a:t>自动唤醒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唤醒策略可自动学习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必要时唤醒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进程</a:t>
            </a:r>
          </a:p>
          <a:p>
            <a:r>
              <a:rPr lang="zh-CN" altLang="en-US" dirty="0" smtClean="0"/>
              <a:t>压缩省流量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Zip</a:t>
            </a:r>
            <a:r>
              <a:rPr lang="zh-CN" altLang="en-US" dirty="0" smtClean="0"/>
              <a:t>压缩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多条协议合并，并发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协议字段精简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graphicFrame>
        <p:nvGraphicFramePr>
          <p:cNvPr id="13" name="图示 12"/>
          <p:cNvGraphicFramePr/>
          <p:nvPr/>
        </p:nvGraphicFramePr>
        <p:xfrm>
          <a:off x="3543300" y="606425"/>
          <a:ext cx="5210175" cy="3536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8163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登录态管理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本地保存登录列表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快速登录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快速切换登录态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登录态校验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验证码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对非法用户的处理</a:t>
            </a:r>
            <a:endParaRPr lang="en-US" altLang="zh-CN" dirty="0" smtClean="0"/>
          </a:p>
          <a:p>
            <a:r>
              <a:rPr lang="zh-CN" altLang="en-US" dirty="0" smtClean="0"/>
              <a:t>加密 安全性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每个登录态都有不同加密</a:t>
            </a:r>
            <a:r>
              <a:rPr lang="en-US" altLang="zh-CN" dirty="0" smtClean="0"/>
              <a:t>key</a:t>
            </a:r>
          </a:p>
          <a:p>
            <a:pPr lvl="1"/>
            <a:r>
              <a:rPr lang="zh-CN" altLang="en-US" dirty="0" smtClean="0"/>
              <a:t>登录态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本身采用非对称加密，定期更换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通讯用</a:t>
            </a:r>
            <a:r>
              <a:rPr lang="en-US" altLang="zh-CN" dirty="0" smtClean="0"/>
              <a:t>Key</a:t>
            </a:r>
            <a:r>
              <a:rPr lang="zh-CN" altLang="en-US" dirty="0" smtClean="0"/>
              <a:t>采用对称加密</a:t>
            </a:r>
            <a:endParaRPr lang="en-US" altLang="zh-CN" dirty="0" smtClean="0"/>
          </a:p>
          <a:p>
            <a:r>
              <a:rPr lang="zh-CN" altLang="en-US" dirty="0" smtClean="0"/>
              <a:t>安装包检验防篡改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9" name="Picture 5" descr="C:\Users\anlanyu\AppData\Local\Microsoft\Windows\Temporary Internet Files\Content.IE5\QY9SCPTY\MP900442426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4396" y="1063229"/>
            <a:ext cx="3582408" cy="2381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76432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4029075" cy="339447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安全模式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在某些极端情况下，服务不可用或连续</a:t>
            </a:r>
            <a:r>
              <a:rPr lang="en-US" altLang="zh-CN" dirty="0" smtClean="0"/>
              <a:t>Crash</a:t>
            </a:r>
            <a:r>
              <a:rPr lang="zh-CN" altLang="en-US" dirty="0" smtClean="0"/>
              <a:t>，引导用户清除数据，重置</a:t>
            </a:r>
            <a:r>
              <a:rPr lang="en-US" altLang="zh-CN" dirty="0" smtClean="0"/>
              <a:t>App</a:t>
            </a:r>
            <a:endParaRPr lang="zh-CN" altLang="en-US" dirty="0" smtClean="0"/>
          </a:p>
          <a:p>
            <a:r>
              <a:rPr lang="zh-CN" altLang="en-US" dirty="0" smtClean="0"/>
              <a:t>自杀策略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定期重启</a:t>
            </a:r>
            <a:r>
              <a:rPr lang="en-US" altLang="zh-CN" dirty="0" smtClean="0"/>
              <a:t>WNS</a:t>
            </a:r>
            <a:r>
              <a:rPr lang="zh-CN" altLang="en-US" dirty="0" smtClean="0"/>
              <a:t>进程</a:t>
            </a:r>
            <a:endParaRPr lang="en-US" altLang="zh-CN" dirty="0" smtClean="0"/>
          </a:p>
          <a:p>
            <a:r>
              <a:rPr lang="zh-CN" altLang="en-US" dirty="0" smtClean="0"/>
              <a:t>如何防止被杀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对基础服务来说很重要</a:t>
            </a:r>
          </a:p>
          <a:p>
            <a:r>
              <a:rPr lang="zh-CN" altLang="en-US" dirty="0" smtClean="0"/>
              <a:t>协议编码、解码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公司</a:t>
            </a:r>
            <a:r>
              <a:rPr lang="en-US" altLang="zh-CN" dirty="0" err="1" smtClean="0"/>
              <a:t>Jce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Lib</a:t>
            </a:r>
            <a:r>
              <a:rPr lang="zh-CN" altLang="en-US" dirty="0" smtClean="0"/>
              <a:t>，无需手动编写协议包，降低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率</a:t>
            </a:r>
            <a:endParaRPr lang="en-US" altLang="zh-CN" dirty="0" smtClean="0"/>
          </a:p>
          <a:p>
            <a:r>
              <a:rPr lang="en-US" altLang="zh-CN" dirty="0" smtClean="0"/>
              <a:t>SO</a:t>
            </a:r>
            <a:r>
              <a:rPr lang="zh-CN" altLang="en-US" dirty="0" smtClean="0"/>
              <a:t>库修复策略</a:t>
            </a:r>
          </a:p>
          <a:p>
            <a:endParaRPr lang="zh-CN" altLang="en-US" dirty="0"/>
          </a:p>
        </p:txBody>
      </p:sp>
      <p:pic>
        <p:nvPicPr>
          <p:cNvPr id="2050" name="Picture 2" descr="C:\Users\anlanyu\AppData\Local\Microsoft\Windows\Temporary Internet Files\Content.IE5\3G39858C\MP900438795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835455"/>
            <a:ext cx="2438400" cy="3243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20443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WNS</a:t>
            </a:r>
            <a:r>
              <a:rPr lang="zh-CN" altLang="en-US" dirty="0" smtClean="0"/>
              <a:t>性能指标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历时</a:t>
            </a:r>
            <a:r>
              <a:rPr lang="en-US" altLang="zh-CN" dirty="0" smtClean="0"/>
              <a:t>1</a:t>
            </a:r>
            <a:r>
              <a:rPr lang="zh-CN" altLang="en-US" dirty="0" smtClean="0"/>
              <a:t>年半</a:t>
            </a:r>
            <a:endParaRPr lang="en-US" altLang="zh-CN" dirty="0" smtClean="0"/>
          </a:p>
          <a:p>
            <a:r>
              <a:rPr lang="zh-CN" altLang="en-US" dirty="0" smtClean="0"/>
              <a:t>连接成功率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99.9%</a:t>
            </a:r>
          </a:p>
          <a:p>
            <a:r>
              <a:rPr lang="zh-CN" altLang="en-US" dirty="0" smtClean="0"/>
              <a:t>极端网络环境下成功率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优于常见</a:t>
            </a:r>
            <a:r>
              <a:rPr lang="en-US" altLang="zh-CN" dirty="0" smtClean="0"/>
              <a:t>App</a:t>
            </a:r>
          </a:p>
          <a:p>
            <a:r>
              <a:rPr lang="en-US" altLang="zh-CN" dirty="0" smtClean="0"/>
              <a:t>Crash</a:t>
            </a:r>
            <a:r>
              <a:rPr lang="zh-CN" altLang="en-US" dirty="0" smtClean="0"/>
              <a:t>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0.02%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Crash</a:t>
            </a:r>
            <a:r>
              <a:rPr lang="zh-CN" altLang="en-US" dirty="0" smtClean="0"/>
              <a:t>次数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登录用户数）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374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531</Words>
  <Application>Microsoft Macintosh PowerPoint</Application>
  <PresentationFormat>全屏显示(16:9)</PresentationFormat>
  <Paragraphs>213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手机Qzone在移动网络上 所面临的挑战与解决方案</vt:lpstr>
      <vt:lpstr>目录</vt:lpstr>
      <vt:lpstr>架构图</vt:lpstr>
      <vt:lpstr>基础设计</vt:lpstr>
      <vt:lpstr>速度 &amp; 稳定性</vt:lpstr>
      <vt:lpstr>省电 &amp; 省流量</vt:lpstr>
      <vt:lpstr>安全 &amp; 加密</vt:lpstr>
      <vt:lpstr>其它策略</vt:lpstr>
      <vt:lpstr>WNS性能指标</vt:lpstr>
      <vt:lpstr>移动互联网特点</vt:lpstr>
      <vt:lpstr>移动互联网特点</vt:lpstr>
      <vt:lpstr>WNS（维纳斯）</vt:lpstr>
      <vt:lpstr>WNS（维纳斯）</vt:lpstr>
      <vt:lpstr>WNS（维纳斯）</vt:lpstr>
      <vt:lpstr>如何解决连通性</vt:lpstr>
      <vt:lpstr>效果</vt:lpstr>
      <vt:lpstr>如何提速</vt:lpstr>
      <vt:lpstr>如何提速</vt:lpstr>
      <vt:lpstr>就近接入</vt:lpstr>
      <vt:lpstr>内核优化</vt:lpstr>
      <vt:lpstr>效果</vt:lpstr>
      <vt:lpstr>业务优化</vt:lpstr>
      <vt:lpstr>更多的挑战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ICE zhang</dc:creator>
  <cp:lastModifiedBy>redfox redfox</cp:lastModifiedBy>
  <cp:revision>32</cp:revision>
  <dcterms:created xsi:type="dcterms:W3CDTF">2014-06-10T08:04:07Z</dcterms:created>
  <dcterms:modified xsi:type="dcterms:W3CDTF">2014-07-14T01:20:42Z</dcterms:modified>
</cp:coreProperties>
</file>