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1"/>
  </p:notesMasterIdLst>
  <p:sldIdLst>
    <p:sldId id="507" r:id="rId2"/>
    <p:sldId id="1054" r:id="rId3"/>
    <p:sldId id="1149" r:id="rId4"/>
    <p:sldId id="1150" r:id="rId5"/>
    <p:sldId id="830" r:id="rId6"/>
    <p:sldId id="1062" r:id="rId7"/>
    <p:sldId id="1069" r:id="rId8"/>
    <p:sldId id="1067" r:id="rId9"/>
    <p:sldId id="1227" r:id="rId10"/>
    <p:sldId id="1226" r:id="rId11"/>
    <p:sldId id="1070" r:id="rId12"/>
    <p:sldId id="1071" r:id="rId13"/>
    <p:sldId id="1066" r:id="rId14"/>
    <p:sldId id="1072" r:id="rId15"/>
    <p:sldId id="1064" r:id="rId16"/>
    <p:sldId id="1225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155" r:id="rId25"/>
    <p:sldId id="1231" r:id="rId26"/>
    <p:sldId id="1232" r:id="rId27"/>
    <p:sldId id="1228" r:id="rId28"/>
    <p:sldId id="1233" r:id="rId29"/>
    <p:sldId id="1055" r:id="rId30"/>
    <p:sldId id="1249" r:id="rId31"/>
    <p:sldId id="994" r:id="rId32"/>
    <p:sldId id="1096" r:id="rId33"/>
    <p:sldId id="1075" r:id="rId34"/>
    <p:sldId id="1099" r:id="rId35"/>
    <p:sldId id="1100" r:id="rId36"/>
    <p:sldId id="1101" r:id="rId37"/>
    <p:sldId id="1118" r:id="rId38"/>
    <p:sldId id="1102" r:id="rId39"/>
    <p:sldId id="1104" r:id="rId40"/>
    <p:sldId id="1108" r:id="rId41"/>
    <p:sldId id="1107" r:id="rId42"/>
    <p:sldId id="1114" r:id="rId43"/>
    <p:sldId id="1250" r:id="rId44"/>
    <p:sldId id="1251" r:id="rId45"/>
    <p:sldId id="1252" r:id="rId46"/>
    <p:sldId id="1111" r:id="rId47"/>
    <p:sldId id="1113" r:id="rId48"/>
    <p:sldId id="1122" r:id="rId49"/>
    <p:sldId id="1120" r:id="rId50"/>
    <p:sldId id="1121" r:id="rId51"/>
    <p:sldId id="1253" r:id="rId52"/>
    <p:sldId id="1254" r:id="rId53"/>
    <p:sldId id="1255" r:id="rId54"/>
    <p:sldId id="1133" r:id="rId55"/>
    <p:sldId id="1138" r:id="rId56"/>
    <p:sldId id="1140" r:id="rId57"/>
    <p:sldId id="1123" r:id="rId58"/>
    <p:sldId id="1144" r:id="rId59"/>
    <p:sldId id="1125" r:id="rId60"/>
    <p:sldId id="1126" r:id="rId61"/>
    <p:sldId id="1128" r:id="rId62"/>
    <p:sldId id="1131" r:id="rId63"/>
    <p:sldId id="1145" r:id="rId64"/>
    <p:sldId id="1146" r:id="rId65"/>
    <p:sldId id="1132" r:id="rId66"/>
    <p:sldId id="1256" r:id="rId67"/>
    <p:sldId id="1098" r:id="rId68"/>
    <p:sldId id="1076" r:id="rId69"/>
    <p:sldId id="1077" r:id="rId70"/>
    <p:sldId id="1078" r:id="rId71"/>
    <p:sldId id="1080" r:id="rId72"/>
    <p:sldId id="1079" r:id="rId73"/>
    <p:sldId id="1094" r:id="rId74"/>
    <p:sldId id="1081" r:id="rId75"/>
    <p:sldId id="1082" r:id="rId76"/>
    <p:sldId id="1095" r:id="rId77"/>
    <p:sldId id="1083" r:id="rId78"/>
    <p:sldId id="1084" r:id="rId79"/>
    <p:sldId id="1230" r:id="rId80"/>
    <p:sldId id="1085" r:id="rId81"/>
    <p:sldId id="1086" r:id="rId82"/>
    <p:sldId id="1087" r:id="rId83"/>
    <p:sldId id="1088" r:id="rId84"/>
    <p:sldId id="1089" r:id="rId85"/>
    <p:sldId id="1090" r:id="rId86"/>
    <p:sldId id="1091" r:id="rId87"/>
    <p:sldId id="1092" r:id="rId88"/>
    <p:sldId id="1158" r:id="rId89"/>
    <p:sldId id="1159" r:id="rId90"/>
    <p:sldId id="1235" r:id="rId91"/>
    <p:sldId id="1162" r:id="rId92"/>
    <p:sldId id="1163" r:id="rId93"/>
    <p:sldId id="1164" r:id="rId94"/>
    <p:sldId id="1165" r:id="rId95"/>
    <p:sldId id="1166" r:id="rId96"/>
    <p:sldId id="1167" r:id="rId97"/>
    <p:sldId id="1168" r:id="rId98"/>
    <p:sldId id="1169" r:id="rId99"/>
    <p:sldId id="1170" r:id="rId100"/>
    <p:sldId id="1171" r:id="rId101"/>
    <p:sldId id="1172" r:id="rId102"/>
    <p:sldId id="1173" r:id="rId103"/>
    <p:sldId id="1236" r:id="rId104"/>
    <p:sldId id="1181" r:id="rId105"/>
    <p:sldId id="1186" r:id="rId106"/>
    <p:sldId id="1199" r:id="rId107"/>
    <p:sldId id="1203" r:id="rId108"/>
    <p:sldId id="1189" r:id="rId109"/>
    <p:sldId id="1193" r:id="rId110"/>
    <p:sldId id="1201" r:id="rId111"/>
    <p:sldId id="1198" r:id="rId112"/>
    <p:sldId id="1237" r:id="rId113"/>
    <p:sldId id="1238" r:id="rId114"/>
    <p:sldId id="1239" r:id="rId115"/>
    <p:sldId id="1240" r:id="rId116"/>
    <p:sldId id="1241" r:id="rId117"/>
    <p:sldId id="1242" r:id="rId118"/>
    <p:sldId id="1243" r:id="rId119"/>
    <p:sldId id="1190" r:id="rId120"/>
    <p:sldId id="1244" r:id="rId121"/>
    <p:sldId id="1183" r:id="rId122"/>
    <p:sldId id="1188" r:id="rId123"/>
    <p:sldId id="1195" r:id="rId124"/>
    <p:sldId id="1196" r:id="rId125"/>
    <p:sldId id="1202" r:id="rId126"/>
    <p:sldId id="1245" r:id="rId127"/>
    <p:sldId id="1205" r:id="rId128"/>
    <p:sldId id="1206" r:id="rId129"/>
    <p:sldId id="1207" r:id="rId130"/>
    <p:sldId id="1209" r:id="rId131"/>
    <p:sldId id="1229" r:id="rId132"/>
    <p:sldId id="1210" r:id="rId133"/>
    <p:sldId id="1211" r:id="rId134"/>
    <p:sldId id="1212" r:id="rId135"/>
    <p:sldId id="1246" r:id="rId136"/>
    <p:sldId id="1247" r:id="rId137"/>
    <p:sldId id="1257" r:id="rId138"/>
    <p:sldId id="1258" r:id="rId139"/>
    <p:sldId id="1259" r:id="rId140"/>
    <p:sldId id="1264" r:id="rId141"/>
    <p:sldId id="1214" r:id="rId142"/>
    <p:sldId id="1215" r:id="rId143"/>
    <p:sldId id="1178" r:id="rId144"/>
    <p:sldId id="1179" r:id="rId145"/>
    <p:sldId id="1180" r:id="rId146"/>
    <p:sldId id="1176" r:id="rId147"/>
    <p:sldId id="1177" r:id="rId148"/>
    <p:sldId id="972" r:id="rId149"/>
    <p:sldId id="1056" r:id="rId150"/>
    <p:sldId id="973" r:id="rId151"/>
    <p:sldId id="974" r:id="rId152"/>
    <p:sldId id="975" r:id="rId153"/>
    <p:sldId id="976" r:id="rId154"/>
    <p:sldId id="982" r:id="rId155"/>
    <p:sldId id="983" r:id="rId156"/>
    <p:sldId id="984" r:id="rId157"/>
    <p:sldId id="980" r:id="rId158"/>
    <p:sldId id="981" r:id="rId159"/>
    <p:sldId id="987" r:id="rId160"/>
    <p:sldId id="990" r:id="rId161"/>
    <p:sldId id="1028" r:id="rId162"/>
    <p:sldId id="1052" r:id="rId163"/>
    <p:sldId id="1053" r:id="rId164"/>
    <p:sldId id="1027" r:id="rId165"/>
    <p:sldId id="1023" r:id="rId166"/>
    <p:sldId id="909" r:id="rId167"/>
    <p:sldId id="1026" r:id="rId168"/>
    <p:sldId id="991" r:id="rId169"/>
    <p:sldId id="988" r:id="rId170"/>
    <p:sldId id="959" r:id="rId171"/>
    <p:sldId id="792" r:id="rId172"/>
    <p:sldId id="794" r:id="rId173"/>
    <p:sldId id="705" r:id="rId174"/>
    <p:sldId id="712" r:id="rId175"/>
    <p:sldId id="713" r:id="rId176"/>
    <p:sldId id="714" r:id="rId177"/>
    <p:sldId id="717" r:id="rId178"/>
    <p:sldId id="716" r:id="rId179"/>
    <p:sldId id="721" r:id="rId180"/>
    <p:sldId id="723" r:id="rId181"/>
    <p:sldId id="722" r:id="rId182"/>
    <p:sldId id="724" r:id="rId183"/>
    <p:sldId id="831" r:id="rId184"/>
    <p:sldId id="828" r:id="rId185"/>
    <p:sldId id="834" r:id="rId186"/>
    <p:sldId id="829" r:id="rId187"/>
    <p:sldId id="709" r:id="rId188"/>
    <p:sldId id="832" r:id="rId189"/>
    <p:sldId id="726" r:id="rId190"/>
    <p:sldId id="728" r:id="rId191"/>
    <p:sldId id="833" r:id="rId192"/>
    <p:sldId id="729" r:id="rId193"/>
    <p:sldId id="710" r:id="rId194"/>
    <p:sldId id="725" r:id="rId195"/>
    <p:sldId id="733" r:id="rId196"/>
    <p:sldId id="734" r:id="rId197"/>
    <p:sldId id="736" r:id="rId198"/>
    <p:sldId id="708" r:id="rId199"/>
    <p:sldId id="905" r:id="rId200"/>
    <p:sldId id="730" r:id="rId201"/>
    <p:sldId id="907" r:id="rId202"/>
    <p:sldId id="836" r:id="rId203"/>
    <p:sldId id="745" r:id="rId204"/>
    <p:sldId id="746" r:id="rId205"/>
    <p:sldId id="740" r:id="rId206"/>
    <p:sldId id="742" r:id="rId207"/>
    <p:sldId id="743" r:id="rId208"/>
    <p:sldId id="805" r:id="rId209"/>
    <p:sldId id="835" r:id="rId210"/>
    <p:sldId id="839" r:id="rId211"/>
    <p:sldId id="838" r:id="rId212"/>
    <p:sldId id="840" r:id="rId213"/>
    <p:sldId id="841" r:id="rId214"/>
    <p:sldId id="748" r:id="rId215"/>
    <p:sldId id="749" r:id="rId216"/>
    <p:sldId id="750" r:id="rId217"/>
    <p:sldId id="751" r:id="rId218"/>
    <p:sldId id="754" r:id="rId219"/>
    <p:sldId id="755" r:id="rId220"/>
    <p:sldId id="753" r:id="rId221"/>
    <p:sldId id="752" r:id="rId222"/>
    <p:sldId id="738" r:id="rId223"/>
    <p:sldId id="758" r:id="rId224"/>
    <p:sldId id="759" r:id="rId225"/>
    <p:sldId id="763" r:id="rId226"/>
    <p:sldId id="845" r:id="rId227"/>
    <p:sldId id="846" r:id="rId228"/>
    <p:sldId id="766" r:id="rId229"/>
    <p:sldId id="768" r:id="rId230"/>
    <p:sldId id="767" r:id="rId231"/>
    <p:sldId id="769" r:id="rId232"/>
    <p:sldId id="820" r:id="rId233"/>
    <p:sldId id="823" r:id="rId234"/>
    <p:sldId id="819" r:id="rId235"/>
    <p:sldId id="770" r:id="rId236"/>
    <p:sldId id="771" r:id="rId237"/>
    <p:sldId id="772" r:id="rId238"/>
    <p:sldId id="824" r:id="rId239"/>
    <p:sldId id="773" r:id="rId240"/>
    <p:sldId id="821" r:id="rId241"/>
    <p:sldId id="774" r:id="rId242"/>
    <p:sldId id="775" r:id="rId243"/>
    <p:sldId id="781" r:id="rId244"/>
    <p:sldId id="776" r:id="rId245"/>
    <p:sldId id="778" r:id="rId246"/>
    <p:sldId id="800" r:id="rId247"/>
    <p:sldId id="801" r:id="rId248"/>
    <p:sldId id="803" r:id="rId249"/>
    <p:sldId id="807" r:id="rId250"/>
    <p:sldId id="804" r:id="rId251"/>
    <p:sldId id="806" r:id="rId252"/>
    <p:sldId id="811" r:id="rId253"/>
    <p:sldId id="809" r:id="rId254"/>
    <p:sldId id="825" r:id="rId255"/>
    <p:sldId id="826" r:id="rId256"/>
    <p:sldId id="827" r:id="rId257"/>
    <p:sldId id="810" r:id="rId258"/>
    <p:sldId id="777" r:id="rId259"/>
    <p:sldId id="798" r:id="rId260"/>
    <p:sldId id="799" r:id="rId261"/>
    <p:sldId id="960" r:id="rId262"/>
    <p:sldId id="961" r:id="rId263"/>
    <p:sldId id="842" r:id="rId264"/>
    <p:sldId id="912" r:id="rId265"/>
    <p:sldId id="914" r:id="rId266"/>
    <p:sldId id="915" r:id="rId267"/>
    <p:sldId id="913" r:id="rId268"/>
    <p:sldId id="954" r:id="rId269"/>
    <p:sldId id="919" r:id="rId270"/>
    <p:sldId id="920" r:id="rId271"/>
    <p:sldId id="921" r:id="rId272"/>
    <p:sldId id="962" r:id="rId273"/>
    <p:sldId id="895" r:id="rId274"/>
    <p:sldId id="847" r:id="rId275"/>
    <p:sldId id="849" r:id="rId276"/>
    <p:sldId id="855" r:id="rId277"/>
    <p:sldId id="856" r:id="rId278"/>
    <p:sldId id="857" r:id="rId279"/>
    <p:sldId id="858" r:id="rId280"/>
    <p:sldId id="866" r:id="rId281"/>
    <p:sldId id="859" r:id="rId282"/>
    <p:sldId id="860" r:id="rId283"/>
    <p:sldId id="917" r:id="rId284"/>
    <p:sldId id="869" r:id="rId285"/>
    <p:sldId id="873" r:id="rId286"/>
    <p:sldId id="863" r:id="rId287"/>
    <p:sldId id="865" r:id="rId288"/>
    <p:sldId id="968" r:id="rId289"/>
    <p:sldId id="971" r:id="rId290"/>
    <p:sldId id="876" r:id="rId291"/>
    <p:sldId id="867" r:id="rId292"/>
    <p:sldId id="878" r:id="rId293"/>
    <p:sldId id="868" r:id="rId294"/>
    <p:sldId id="891" r:id="rId295"/>
    <p:sldId id="877" r:id="rId296"/>
    <p:sldId id="882" r:id="rId297"/>
    <p:sldId id="881" r:id="rId298"/>
    <p:sldId id="885" r:id="rId299"/>
    <p:sldId id="923" r:id="rId300"/>
    <p:sldId id="924" r:id="rId301"/>
    <p:sldId id="925" r:id="rId302"/>
    <p:sldId id="888" r:id="rId303"/>
    <p:sldId id="963" r:id="rId304"/>
    <p:sldId id="927" r:id="rId305"/>
    <p:sldId id="930" r:id="rId306"/>
    <p:sldId id="928" r:id="rId307"/>
    <p:sldId id="933" r:id="rId308"/>
    <p:sldId id="931" r:id="rId309"/>
    <p:sldId id="935" r:id="rId310"/>
    <p:sldId id="934" r:id="rId311"/>
    <p:sldId id="936" r:id="rId312"/>
    <p:sldId id="939" r:id="rId313"/>
    <p:sldId id="937" r:id="rId314"/>
    <p:sldId id="938" r:id="rId315"/>
    <p:sldId id="942" r:id="rId316"/>
    <p:sldId id="941" r:id="rId317"/>
    <p:sldId id="945" r:id="rId318"/>
    <p:sldId id="944" r:id="rId319"/>
    <p:sldId id="943" r:id="rId320"/>
    <p:sldId id="964" r:id="rId321"/>
    <p:sldId id="908" r:id="rId322"/>
    <p:sldId id="948" r:id="rId323"/>
    <p:sldId id="965" r:id="rId324"/>
    <p:sldId id="947" r:id="rId325"/>
    <p:sldId id="966" r:id="rId326"/>
    <p:sldId id="890" r:id="rId327"/>
    <p:sldId id="887" r:id="rId328"/>
    <p:sldId id="784" r:id="rId329"/>
    <p:sldId id="900" r:id="rId330"/>
    <p:sldId id="903" r:id="rId331"/>
    <p:sldId id="906" r:id="rId332"/>
    <p:sldId id="910" r:id="rId333"/>
    <p:sldId id="785" r:id="rId334"/>
    <p:sldId id="633" r:id="rId335"/>
    <p:sldId id="898" r:id="rId336"/>
    <p:sldId id="897" r:id="rId337"/>
    <p:sldId id="795" r:id="rId338"/>
    <p:sldId id="815" r:id="rId339"/>
    <p:sldId id="816" r:id="rId340"/>
    <p:sldId id="814" r:id="rId341"/>
    <p:sldId id="761" r:id="rId342"/>
    <p:sldId id="787" r:id="rId343"/>
    <p:sldId id="808" r:id="rId344"/>
    <p:sldId id="796" r:id="rId345"/>
    <p:sldId id="788" r:id="rId346"/>
    <p:sldId id="789" r:id="rId347"/>
    <p:sldId id="640" r:id="rId348"/>
    <p:sldId id="669" r:id="rId349"/>
    <p:sldId id="673" r:id="rId350"/>
    <p:sldId id="563" r:id="rId351"/>
    <p:sldId id="564" r:id="rId352"/>
    <p:sldId id="600" r:id="rId353"/>
    <p:sldId id="675" r:id="rId354"/>
    <p:sldId id="681" r:id="rId355"/>
    <p:sldId id="683" r:id="rId356"/>
    <p:sldId id="685" r:id="rId357"/>
    <p:sldId id="686" r:id="rId358"/>
    <p:sldId id="682" r:id="rId359"/>
    <p:sldId id="464" r:id="rId360"/>
    <p:sldId id="569" r:id="rId361"/>
    <p:sldId id="671" r:id="rId362"/>
    <p:sldId id="670" r:id="rId363"/>
    <p:sldId id="558" r:id="rId364"/>
    <p:sldId id="687" r:id="rId365"/>
    <p:sldId id="689" r:id="rId366"/>
    <p:sldId id="688" r:id="rId367"/>
    <p:sldId id="690" r:id="rId368"/>
    <p:sldId id="691" r:id="rId369"/>
    <p:sldId id="692" r:id="rId370"/>
    <p:sldId id="693" r:id="rId371"/>
    <p:sldId id="694" r:id="rId372"/>
    <p:sldId id="695" r:id="rId373"/>
    <p:sldId id="696" r:id="rId374"/>
    <p:sldId id="697" r:id="rId375"/>
    <p:sldId id="615" r:id="rId376"/>
    <p:sldId id="612" r:id="rId377"/>
    <p:sldId id="613" r:id="rId378"/>
    <p:sldId id="614" r:id="rId379"/>
    <p:sldId id="812" r:id="rId38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ABD8"/>
    <a:srgbClr val="AA4947"/>
    <a:srgbClr val="CBCBCB"/>
    <a:srgbClr val="C1B3CF"/>
    <a:srgbClr val="024D67"/>
    <a:srgbClr val="42ABDD"/>
    <a:srgbClr val="010000"/>
    <a:srgbClr val="37ACD9"/>
    <a:srgbClr val="FFFFFF"/>
    <a:srgbClr val="CB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3" autoAdjust="0"/>
    <p:restoredTop sz="99606" autoAdjust="0"/>
  </p:normalViewPr>
  <p:slideViewPr>
    <p:cSldViewPr snapToObjects="1">
      <p:cViewPr>
        <p:scale>
          <a:sx n="80" d="100"/>
          <a:sy n="80" d="100"/>
        </p:scale>
        <p:origin x="-1992" y="-240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2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345" Type="http://schemas.openxmlformats.org/officeDocument/2006/relationships/slide" Target="slides/slide344.xml"/><Relationship Id="rId346" Type="http://schemas.openxmlformats.org/officeDocument/2006/relationships/slide" Target="slides/slide345.xml"/><Relationship Id="rId347" Type="http://schemas.openxmlformats.org/officeDocument/2006/relationships/slide" Target="slides/slide346.xml"/><Relationship Id="rId348" Type="http://schemas.openxmlformats.org/officeDocument/2006/relationships/slide" Target="slides/slide347.xml"/><Relationship Id="rId349" Type="http://schemas.openxmlformats.org/officeDocument/2006/relationships/slide" Target="slides/slide34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350" Type="http://schemas.openxmlformats.org/officeDocument/2006/relationships/slide" Target="slides/slide349.xml"/><Relationship Id="rId351" Type="http://schemas.openxmlformats.org/officeDocument/2006/relationships/slide" Target="slides/slide350.xml"/><Relationship Id="rId352" Type="http://schemas.openxmlformats.org/officeDocument/2006/relationships/slide" Target="slides/slide351.xml"/><Relationship Id="rId353" Type="http://schemas.openxmlformats.org/officeDocument/2006/relationships/slide" Target="slides/slide352.xml"/><Relationship Id="rId354" Type="http://schemas.openxmlformats.org/officeDocument/2006/relationships/slide" Target="slides/slide353.xml"/><Relationship Id="rId355" Type="http://schemas.openxmlformats.org/officeDocument/2006/relationships/slide" Target="slides/slide354.xml"/><Relationship Id="rId356" Type="http://schemas.openxmlformats.org/officeDocument/2006/relationships/slide" Target="slides/slide355.xml"/><Relationship Id="rId357" Type="http://schemas.openxmlformats.org/officeDocument/2006/relationships/slide" Target="slides/slide356.xml"/><Relationship Id="rId358" Type="http://schemas.openxmlformats.org/officeDocument/2006/relationships/slide" Target="slides/slide357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59" Type="http://schemas.openxmlformats.org/officeDocument/2006/relationships/slide" Target="slides/slide35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slide" Target="slides/slide301.xml"/><Relationship Id="rId303" Type="http://schemas.openxmlformats.org/officeDocument/2006/relationships/slide" Target="slides/slide302.xml"/><Relationship Id="rId304" Type="http://schemas.openxmlformats.org/officeDocument/2006/relationships/slide" Target="slides/slide303.xml"/><Relationship Id="rId305" Type="http://schemas.openxmlformats.org/officeDocument/2006/relationships/slide" Target="slides/slide304.xml"/><Relationship Id="rId306" Type="http://schemas.openxmlformats.org/officeDocument/2006/relationships/slide" Target="slides/slide305.xml"/><Relationship Id="rId307" Type="http://schemas.openxmlformats.org/officeDocument/2006/relationships/slide" Target="slides/slide306.xml"/><Relationship Id="rId308" Type="http://schemas.openxmlformats.org/officeDocument/2006/relationships/slide" Target="slides/slide307.xml"/><Relationship Id="rId309" Type="http://schemas.openxmlformats.org/officeDocument/2006/relationships/slide" Target="slides/slide308.xml"/><Relationship Id="rId360" Type="http://schemas.openxmlformats.org/officeDocument/2006/relationships/slide" Target="slides/slide359.xml"/><Relationship Id="rId361" Type="http://schemas.openxmlformats.org/officeDocument/2006/relationships/slide" Target="slides/slide360.xml"/><Relationship Id="rId362" Type="http://schemas.openxmlformats.org/officeDocument/2006/relationships/slide" Target="slides/slide361.xml"/><Relationship Id="rId363" Type="http://schemas.openxmlformats.org/officeDocument/2006/relationships/slide" Target="slides/slide362.xml"/><Relationship Id="rId364" Type="http://schemas.openxmlformats.org/officeDocument/2006/relationships/slide" Target="slides/slide363.xml"/><Relationship Id="rId365" Type="http://schemas.openxmlformats.org/officeDocument/2006/relationships/slide" Target="slides/slide364.xml"/><Relationship Id="rId366" Type="http://schemas.openxmlformats.org/officeDocument/2006/relationships/slide" Target="slides/slide365.xml"/><Relationship Id="rId367" Type="http://schemas.openxmlformats.org/officeDocument/2006/relationships/slide" Target="slides/slide366.xml"/><Relationship Id="rId368" Type="http://schemas.openxmlformats.org/officeDocument/2006/relationships/slide" Target="slides/slide367.xml"/><Relationship Id="rId369" Type="http://schemas.openxmlformats.org/officeDocument/2006/relationships/slide" Target="slides/slide36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310" Type="http://schemas.openxmlformats.org/officeDocument/2006/relationships/slide" Target="slides/slide309.xml"/><Relationship Id="rId311" Type="http://schemas.openxmlformats.org/officeDocument/2006/relationships/slide" Target="slides/slide310.xml"/><Relationship Id="rId312" Type="http://schemas.openxmlformats.org/officeDocument/2006/relationships/slide" Target="slides/slide311.xml"/><Relationship Id="rId313" Type="http://schemas.openxmlformats.org/officeDocument/2006/relationships/slide" Target="slides/slide312.xml"/><Relationship Id="rId314" Type="http://schemas.openxmlformats.org/officeDocument/2006/relationships/slide" Target="slides/slide313.xml"/><Relationship Id="rId315" Type="http://schemas.openxmlformats.org/officeDocument/2006/relationships/slide" Target="slides/slide314.xml"/><Relationship Id="rId316" Type="http://schemas.openxmlformats.org/officeDocument/2006/relationships/slide" Target="slides/slide315.xml"/><Relationship Id="rId317" Type="http://schemas.openxmlformats.org/officeDocument/2006/relationships/slide" Target="slides/slide316.xml"/><Relationship Id="rId318" Type="http://schemas.openxmlformats.org/officeDocument/2006/relationships/slide" Target="slides/slide317.xml"/><Relationship Id="rId319" Type="http://schemas.openxmlformats.org/officeDocument/2006/relationships/slide" Target="slides/slide318.xml"/><Relationship Id="rId370" Type="http://schemas.openxmlformats.org/officeDocument/2006/relationships/slide" Target="slides/slide369.xml"/><Relationship Id="rId371" Type="http://schemas.openxmlformats.org/officeDocument/2006/relationships/slide" Target="slides/slide370.xml"/><Relationship Id="rId372" Type="http://schemas.openxmlformats.org/officeDocument/2006/relationships/slide" Target="slides/slide371.xml"/><Relationship Id="rId373" Type="http://schemas.openxmlformats.org/officeDocument/2006/relationships/slide" Target="slides/slide372.xml"/><Relationship Id="rId374" Type="http://schemas.openxmlformats.org/officeDocument/2006/relationships/slide" Target="slides/slide373.xml"/><Relationship Id="rId375" Type="http://schemas.openxmlformats.org/officeDocument/2006/relationships/slide" Target="slides/slide374.xml"/><Relationship Id="rId376" Type="http://schemas.openxmlformats.org/officeDocument/2006/relationships/slide" Target="slides/slide375.xml"/><Relationship Id="rId377" Type="http://schemas.openxmlformats.org/officeDocument/2006/relationships/slide" Target="slides/slide376.xml"/><Relationship Id="rId378" Type="http://schemas.openxmlformats.org/officeDocument/2006/relationships/slide" Target="slides/slide377.xml"/><Relationship Id="rId379" Type="http://schemas.openxmlformats.org/officeDocument/2006/relationships/slide" Target="slides/slide37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380" Type="http://schemas.openxmlformats.org/officeDocument/2006/relationships/slide" Target="slides/slide379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320" Type="http://schemas.openxmlformats.org/officeDocument/2006/relationships/slide" Target="slides/slide319.xml"/><Relationship Id="rId321" Type="http://schemas.openxmlformats.org/officeDocument/2006/relationships/slide" Target="slides/slide320.xml"/><Relationship Id="rId322" Type="http://schemas.openxmlformats.org/officeDocument/2006/relationships/slide" Target="slides/slide321.xml"/><Relationship Id="rId323" Type="http://schemas.openxmlformats.org/officeDocument/2006/relationships/slide" Target="slides/slide322.xml"/><Relationship Id="rId324" Type="http://schemas.openxmlformats.org/officeDocument/2006/relationships/slide" Target="slides/slide323.xml"/><Relationship Id="rId325" Type="http://schemas.openxmlformats.org/officeDocument/2006/relationships/slide" Target="slides/slide324.xml"/><Relationship Id="rId326" Type="http://schemas.openxmlformats.org/officeDocument/2006/relationships/slide" Target="slides/slide325.xml"/><Relationship Id="rId327" Type="http://schemas.openxmlformats.org/officeDocument/2006/relationships/slide" Target="slides/slide326.xml"/><Relationship Id="rId328" Type="http://schemas.openxmlformats.org/officeDocument/2006/relationships/slide" Target="slides/slide327.xml"/><Relationship Id="rId329" Type="http://schemas.openxmlformats.org/officeDocument/2006/relationships/slide" Target="slides/slide328.xml"/><Relationship Id="rId381" Type="http://schemas.openxmlformats.org/officeDocument/2006/relationships/notesMaster" Target="notesMasters/notesMaster1.xml"/><Relationship Id="rId382" Type="http://schemas.openxmlformats.org/officeDocument/2006/relationships/printerSettings" Target="printerSettings/printerSettings1.bin"/><Relationship Id="rId383" Type="http://schemas.openxmlformats.org/officeDocument/2006/relationships/presProps" Target="presProps.xml"/><Relationship Id="rId384" Type="http://schemas.openxmlformats.org/officeDocument/2006/relationships/viewProps" Target="viewProps.xml"/><Relationship Id="rId385" Type="http://schemas.openxmlformats.org/officeDocument/2006/relationships/theme" Target="theme/theme1.xml"/><Relationship Id="rId38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330" Type="http://schemas.openxmlformats.org/officeDocument/2006/relationships/slide" Target="slides/slide329.xml"/><Relationship Id="rId331" Type="http://schemas.openxmlformats.org/officeDocument/2006/relationships/slide" Target="slides/slide330.xml"/><Relationship Id="rId332" Type="http://schemas.openxmlformats.org/officeDocument/2006/relationships/slide" Target="slides/slide331.xml"/><Relationship Id="rId333" Type="http://schemas.openxmlformats.org/officeDocument/2006/relationships/slide" Target="slides/slide332.xml"/><Relationship Id="rId334" Type="http://schemas.openxmlformats.org/officeDocument/2006/relationships/slide" Target="slides/slide333.xml"/><Relationship Id="rId335" Type="http://schemas.openxmlformats.org/officeDocument/2006/relationships/slide" Target="slides/slide334.xml"/><Relationship Id="rId336" Type="http://schemas.openxmlformats.org/officeDocument/2006/relationships/slide" Target="slides/slide335.xml"/><Relationship Id="rId337" Type="http://schemas.openxmlformats.org/officeDocument/2006/relationships/slide" Target="slides/slide336.xml"/><Relationship Id="rId338" Type="http://schemas.openxmlformats.org/officeDocument/2006/relationships/slide" Target="slides/slide337.xml"/><Relationship Id="rId339" Type="http://schemas.openxmlformats.org/officeDocument/2006/relationships/slide" Target="slides/slide33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340" Type="http://schemas.openxmlformats.org/officeDocument/2006/relationships/slide" Target="slides/slide339.xml"/><Relationship Id="rId341" Type="http://schemas.openxmlformats.org/officeDocument/2006/relationships/slide" Target="slides/slide340.xml"/><Relationship Id="rId342" Type="http://schemas.openxmlformats.org/officeDocument/2006/relationships/slide" Target="slides/slide341.xml"/><Relationship Id="rId343" Type="http://schemas.openxmlformats.org/officeDocument/2006/relationships/slide" Target="slides/slide342.xml"/><Relationship Id="rId344" Type="http://schemas.openxmlformats.org/officeDocument/2006/relationships/slide" Target="slides/slide34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i="0" dirty="0" smtClean="0"/>
              <a:t>recommendations</a:t>
            </a:r>
          </a:p>
          <a:p>
            <a:pPr>
              <a:defRPr/>
            </a:pPr>
            <a:r>
              <a:rPr lang="en-US" sz="1800" b="0" i="0" dirty="0" smtClean="0"/>
              <a:t>40%</a:t>
            </a:r>
            <a:endParaRPr lang="en-US" sz="1800" b="0" i="0" dirty="0"/>
          </a:p>
        </c:rich>
      </c:tx>
      <c:layout>
        <c:manualLayout>
          <c:xMode val="edge"/>
          <c:yMode val="edge"/>
          <c:x val="0.311340387139108"/>
          <c:y val="0.43125"/>
        </c:manualLayout>
      </c:layout>
      <c:overlay val="0"/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reservations</c:v>
                </c:pt>
              </c:strCache>
            </c:strRef>
          </c:tx>
          <c:dLbls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delete val="1"/>
            </c:dLbl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promotions</c:v>
                </c:pt>
                <c:pt idx="1">
                  <c:v>trends</c:v>
                </c:pt>
                <c:pt idx="2">
                  <c:v>used</c:v>
                </c:pt>
                <c:pt idx="3">
                  <c:v>unused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</c:v>
                </c:pt>
                <c:pt idx="1">
                  <c:v>2.0</c:v>
                </c:pt>
                <c:pt idx="2">
                  <c:v>1.0</c:v>
                </c:pt>
                <c:pt idx="3">
                  <c:v>3.0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82653078340891"/>
          <c:y val="0.473243813273341"/>
          <c:w val="0.539403860822959"/>
          <c:h val="0.4446154386951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reservations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framework1</c:v>
                </c:pt>
                <c:pt idx="1">
                  <c:v>framework2</c:v>
                </c:pt>
                <c:pt idx="2">
                  <c:v>framework3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912262216856"/>
          <c:y val="0.133690241844769"/>
          <c:w val="0.6109538107424"/>
          <c:h val="0.31396044244469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82653078340891"/>
          <c:y val="0.473243813273341"/>
          <c:w val="0.539403860822959"/>
          <c:h val="0.4446154386951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reservations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framework1</c:v>
                </c:pt>
                <c:pt idx="1">
                  <c:v>framework2</c:v>
                </c:pt>
                <c:pt idx="2">
                  <c:v>framework3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912262216856"/>
          <c:y val="0.133690241844769"/>
          <c:w val="0.6109538107424"/>
          <c:h val="0.31396044244469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Before and after pics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1BF0A8-9FAE-C743-8087-7FD35BCB2DC6}" type="slidenum">
              <a:rPr lang="en-US"/>
              <a:pPr/>
              <a:t>375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Before and after pics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1BF0A8-9FAE-C743-8087-7FD35BCB2DC6}" type="slidenum">
              <a:rPr lang="en-US"/>
              <a:pPr/>
              <a:t>376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Before and after pics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1BF0A8-9FAE-C743-8087-7FD35BCB2DC6}" type="slidenum">
              <a:rPr lang="en-US"/>
              <a:pPr/>
              <a:t>377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Before and after pics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1BF0A8-9FAE-C743-8087-7FD35BCB2DC6}" type="slidenum">
              <a:rPr lang="en-US"/>
              <a:pPr/>
              <a:t>378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1066800"/>
          </a:xfrm>
        </p:spPr>
        <p:txBody>
          <a:bodyPr anchor="t"/>
          <a:lstStyle>
            <a:lvl1pPr>
              <a:defRPr sz="7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924800" cy="682625"/>
          </a:xfrm>
        </p:spPr>
        <p:txBody>
          <a:bodyPr/>
          <a:lstStyle>
            <a:lvl1pPr marL="0" indent="0" algn="l">
              <a:buNone/>
              <a:defRPr sz="3000"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amplab_hi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45" y="5105400"/>
            <a:ext cx="4081943" cy="13695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DBAFE-63FF-E546-AF9A-FA267BB2425D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5B2D-0900-0C40-9EEF-0F83480F5BA9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5213-10C2-D84C-8CA0-453CB8C7EA1D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9AC6-4D5E-FB4B-B20C-DA12CDD40A27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7D98C-FF78-E849-95E5-C65819D16BE2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5799-C3E2-C94B-9001-65CF31F8A177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8FDB7-012E-8248-9B69-0780E3E76ED7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C5F36-B392-1C42-BE82-5FEF3F2F4A39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FA7D-D083-354E-9719-D346CF522DE4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86B93-B9A2-2142-9F37-7A3C1CB6F014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0B2DC-7D21-1541-A659-4948D2063F1B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8CB10DAE-A656-8C42-B15E-F1734F0F2FCF}" type="datetime1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FB49FC18-711F-0147-A6A2-4B845C9A5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1" fontAlgn="base" hangingPunct="1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1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2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3.xls"/><Relationship Id="rId11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7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4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5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6.xls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11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8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9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10.xls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15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12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13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14.xls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16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17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18.xls"/><Relationship Id="rId11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19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20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21.xls"/><Relationship Id="rId11" Type="http://schemas.openxmlformats.org/officeDocument/2006/relationships/image" Target="../media/image1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25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22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23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24.xls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29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26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27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28.xls"/></Relationships>
</file>

<file path=ppt/slides/_rels/slide2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oleObject" Target="../embeddings/Microsoft_Excel_97_-_2004_Worksheet33.xls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oleObject" Target="../embeddings/Microsoft_Excel_97_-_2004_Worksheet30.xls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xcel_97_-_2004_Worksheet31.xls"/><Relationship Id="rId9" Type="http://schemas.openxmlformats.org/officeDocument/2006/relationships/image" Target="../media/image10.png"/><Relationship Id="rId10" Type="http://schemas.openxmlformats.org/officeDocument/2006/relationships/oleObject" Target="../embeddings/Microsoft_Excel_97_-_2004_Worksheet32.xls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airbnb/chronos" TargetMode="Externa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airbnb/chronos" TargetMode="Externa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34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34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34.png"/><Relationship Id="rId10" Type="http://schemas.openxmlformats.org/officeDocument/2006/relationships/image" Target="../media/image16.png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5.png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 bwMode="auto">
          <a:xfrm>
            <a:off x="304800" y="5641975"/>
            <a:ext cx="7848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Benjamin </a:t>
            </a:r>
            <a:r>
              <a:rPr lang="en-US" sz="2300" dirty="0" err="1" smtClean="0"/>
              <a:t>Hindman</a:t>
            </a:r>
            <a:r>
              <a:rPr lang="en-US" sz="2300" dirty="0" smtClean="0"/>
              <a:t>  – @</a:t>
            </a:r>
            <a:r>
              <a:rPr lang="en-US" sz="2300" dirty="0" err="1" smtClean="0"/>
              <a:t>benh</a:t>
            </a:r>
            <a:endParaRPr lang="en-US" sz="2300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10363200" cy="1066800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</a:t>
            </a:r>
            <a:r>
              <a:rPr lang="en-US" sz="4400" dirty="0" smtClean="0"/>
              <a:t>esign Decisions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965575"/>
            <a:ext cx="7924800" cy="682625"/>
          </a:xfrm>
        </p:spPr>
        <p:txBody>
          <a:bodyPr/>
          <a:lstStyle/>
          <a:p>
            <a:r>
              <a:rPr lang="en-US" dirty="0" err="1" smtClean="0">
                <a:solidFill>
                  <a:srgbClr val="42ABDD"/>
                </a:solidFill>
              </a:rPr>
              <a:t>mesos.apache.org</a:t>
            </a:r>
            <a:endParaRPr lang="en-US" dirty="0" smtClean="0">
              <a:solidFill>
                <a:srgbClr val="42ABDD"/>
              </a:solidFill>
            </a:endParaRPr>
          </a:p>
          <a:p>
            <a:r>
              <a:rPr lang="en-US" sz="2400" dirty="0" smtClean="0">
                <a:solidFill>
                  <a:srgbClr val="42ABDD"/>
                </a:solidFill>
              </a:rPr>
              <a:t>@</a:t>
            </a:r>
            <a:r>
              <a:rPr lang="en-US" sz="2400" dirty="0" err="1" smtClean="0">
                <a:solidFill>
                  <a:srgbClr val="42ABDD"/>
                </a:solidFill>
              </a:rPr>
              <a:t>ApacheMesos</a:t>
            </a:r>
            <a:endParaRPr lang="en-US" sz="2400" dirty="0" smtClean="0">
              <a:solidFill>
                <a:srgbClr val="42ABDD"/>
              </a:solidFill>
            </a:endParaRPr>
          </a:p>
          <a:p>
            <a:endParaRPr lang="en-US" dirty="0" smtClean="0">
              <a:solidFill>
                <a:srgbClr val="01ACE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5334000"/>
            <a:ext cx="4724400" cy="13716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esos-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3962400"/>
            <a:ext cx="20320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  <p:pic>
        <p:nvPicPr>
          <p:cNvPr id="6" name="Picture 5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2759074"/>
            <a:ext cx="971550" cy="263318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3886200"/>
            <a:ext cx="914399" cy="476249"/>
          </a:xfrm>
          <a:prstGeom prst="rect">
            <a:avLst/>
          </a:prstGeom>
        </p:spPr>
      </p:pic>
      <p:pic>
        <p:nvPicPr>
          <p:cNvPr id="9" name="Picture 8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5105400"/>
            <a:ext cx="435273" cy="430382"/>
          </a:xfrm>
          <a:prstGeom prst="rect">
            <a:avLst/>
          </a:prstGeom>
        </p:spPr>
      </p:pic>
      <p:graphicFrame>
        <p:nvGraphicFramePr>
          <p:cNvPr id="10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962192"/>
              </p:ext>
            </p:extLst>
          </p:nvPr>
        </p:nvGraphicFramePr>
        <p:xfrm>
          <a:off x="1892300" y="22860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2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860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967012"/>
              </p:ext>
            </p:extLst>
          </p:nvPr>
        </p:nvGraphicFramePr>
        <p:xfrm>
          <a:off x="1892300" y="35115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115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879438"/>
              </p:ext>
            </p:extLst>
          </p:nvPr>
        </p:nvGraphicFramePr>
        <p:xfrm>
          <a:off x="1892300" y="47625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625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08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625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2091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 @twitter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emcached-logo-200x1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962400"/>
            <a:ext cx="637674" cy="484632"/>
          </a:xfrm>
          <a:prstGeom prst="rect">
            <a:avLst/>
          </a:prstGeom>
        </p:spPr>
      </p:pic>
      <p:pic>
        <p:nvPicPr>
          <p:cNvPr id="3" name="Picture 2" descr="red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43" y="4038600"/>
            <a:ext cx="1181100" cy="381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581400" y="45720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+mn-lt"/>
              </a:rPr>
              <a:t>(large in-memory services,</a:t>
            </a:r>
          </a:p>
          <a:p>
            <a:r>
              <a:rPr lang="en-US" sz="1800" dirty="0" smtClean="0">
                <a:latin typeface="+mn-lt"/>
              </a:rPr>
              <a:t>expensive to restart)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87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>
                <a:solidFill>
                  <a:srgbClr val="BFBFBF"/>
                </a:solidFill>
              </a:rPr>
              <a:t>two-level </a:t>
            </a:r>
            <a:r>
              <a:rPr lang="en-US" dirty="0" smtClean="0">
                <a:solidFill>
                  <a:srgbClr val="BFBFBF"/>
                </a:solidFill>
              </a:rPr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C++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33" y="5497945"/>
            <a:ext cx="673667" cy="521855"/>
          </a:xfrm>
          <a:prstGeom prst="rect">
            <a:avLst/>
          </a:prstGeom>
        </p:spPr>
      </p:pic>
      <p:cxnSp>
        <p:nvCxnSpPr>
          <p:cNvPr id="6" name="Shape 12"/>
          <p:cNvCxnSpPr>
            <a:stCxn id="5" idx="3"/>
            <a:endCxn id="4" idx="3"/>
          </p:cNvCxnSpPr>
          <p:nvPr/>
        </p:nvCxnSpPr>
        <p:spPr>
          <a:xfrm flipH="1" flipV="1">
            <a:off x="22738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21"/>
          <p:cNvCxnSpPr>
            <a:stCxn id="3" idx="1"/>
            <a:endCxn id="4" idx="1"/>
          </p:cNvCxnSpPr>
          <p:nvPr/>
        </p:nvCxnSpPr>
        <p:spPr>
          <a:xfrm rot="10800000" flipH="1">
            <a:off x="10668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" idx="3"/>
            <a:endCxn id="5" idx="1"/>
          </p:cNvCxnSpPr>
          <p:nvPr/>
        </p:nvCxnSpPr>
        <p:spPr>
          <a:xfrm>
            <a:off x="17404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14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673667" cy="521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49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20135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62960" y="3505200"/>
            <a:ext cx="1210638" cy="94376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task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</a:t>
            </a:r>
            <a:r>
              <a:rPr lang="en-US" sz="1800" dirty="0" smtClean="0"/>
              <a:t> </a:t>
            </a:r>
            <a:r>
              <a:rPr lang="en-US" sz="1800" dirty="0" smtClean="0"/>
              <a:t>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 smtClean="0"/>
              <a:t>GB 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2819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frameworks launch fine-grained tasks for execution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if necessary, a framework can provide an </a:t>
            </a:r>
            <a:r>
              <a:rPr lang="en-US" i="1" dirty="0" smtClean="0">
                <a:latin typeface="+mn-lt"/>
              </a:rPr>
              <a:t>executor</a:t>
            </a:r>
            <a:r>
              <a:rPr lang="en-US" dirty="0" smtClean="0">
                <a:latin typeface="+mn-lt"/>
              </a:rPr>
              <a:t> to handle the execution of a task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174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5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71875" y="4826000"/>
            <a:ext cx="771525" cy="3555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52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358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52950" y="4826000"/>
            <a:ext cx="771525" cy="3555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208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13716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</a:p>
          <a:p>
            <a:pPr algn="ctr"/>
            <a:endParaRPr lang="en-US" sz="1800" dirty="0" smtClean="0">
              <a:latin typeface="Courier"/>
              <a:cs typeface="Courier"/>
            </a:endParaRPr>
          </a:p>
          <a:p>
            <a:pPr algn="ctr"/>
            <a:endParaRPr lang="en-US" sz="1800" dirty="0">
              <a:latin typeface="Courier"/>
              <a:cs typeface="Courier"/>
            </a:endParaRPr>
          </a:p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3870325" y="4503737"/>
            <a:ext cx="381000" cy="693738"/>
          </a:xfrm>
          <a:custGeom>
            <a:avLst/>
            <a:gdLst>
              <a:gd name="connsiteX0" fmla="*/ 285750 w 381000"/>
              <a:gd name="connsiteY0" fmla="*/ 0 h 1539875"/>
              <a:gd name="connsiteX1" fmla="*/ 206375 w 381000"/>
              <a:gd name="connsiteY1" fmla="*/ 15875 h 1539875"/>
              <a:gd name="connsiteX2" fmla="*/ 158750 w 381000"/>
              <a:gd name="connsiteY2" fmla="*/ 63500 h 1539875"/>
              <a:gd name="connsiteX3" fmla="*/ 47625 w 381000"/>
              <a:gd name="connsiteY3" fmla="*/ 142875 h 1539875"/>
              <a:gd name="connsiteX4" fmla="*/ 31750 w 381000"/>
              <a:gd name="connsiteY4" fmla="*/ 190500 h 1539875"/>
              <a:gd name="connsiteX5" fmla="*/ 47625 w 381000"/>
              <a:gd name="connsiteY5" fmla="*/ 349250 h 1539875"/>
              <a:gd name="connsiteX6" fmla="*/ 95250 w 381000"/>
              <a:gd name="connsiteY6" fmla="*/ 396875 h 1539875"/>
              <a:gd name="connsiteX7" fmla="*/ 238125 w 381000"/>
              <a:gd name="connsiteY7" fmla="*/ 444500 h 1539875"/>
              <a:gd name="connsiteX8" fmla="*/ 365125 w 381000"/>
              <a:gd name="connsiteY8" fmla="*/ 555625 h 1539875"/>
              <a:gd name="connsiteX9" fmla="*/ 381000 w 381000"/>
              <a:gd name="connsiteY9" fmla="*/ 603250 h 1539875"/>
              <a:gd name="connsiteX10" fmla="*/ 365125 w 381000"/>
              <a:gd name="connsiteY10" fmla="*/ 793750 h 1539875"/>
              <a:gd name="connsiteX11" fmla="*/ 285750 w 381000"/>
              <a:gd name="connsiteY11" fmla="*/ 841375 h 1539875"/>
              <a:gd name="connsiteX12" fmla="*/ 127000 w 381000"/>
              <a:gd name="connsiteY12" fmla="*/ 920750 h 1539875"/>
              <a:gd name="connsiteX13" fmla="*/ 79375 w 381000"/>
              <a:gd name="connsiteY13" fmla="*/ 952500 h 1539875"/>
              <a:gd name="connsiteX14" fmla="*/ 31750 w 381000"/>
              <a:gd name="connsiteY14" fmla="*/ 968375 h 1539875"/>
              <a:gd name="connsiteX15" fmla="*/ 0 w 381000"/>
              <a:gd name="connsiteY15" fmla="*/ 1079500 h 1539875"/>
              <a:gd name="connsiteX16" fmla="*/ 15875 w 381000"/>
              <a:gd name="connsiteY16" fmla="*/ 1238250 h 1539875"/>
              <a:gd name="connsiteX17" fmla="*/ 79375 w 381000"/>
              <a:gd name="connsiteY17" fmla="*/ 1285875 h 1539875"/>
              <a:gd name="connsiteX18" fmla="*/ 174625 w 381000"/>
              <a:gd name="connsiteY18" fmla="*/ 1333500 h 1539875"/>
              <a:gd name="connsiteX19" fmla="*/ 222250 w 381000"/>
              <a:gd name="connsiteY19" fmla="*/ 1397000 h 1539875"/>
              <a:gd name="connsiteX20" fmla="*/ 254000 w 381000"/>
              <a:gd name="connsiteY20" fmla="*/ 1444625 h 1539875"/>
              <a:gd name="connsiteX21" fmla="*/ 254000 w 381000"/>
              <a:gd name="connsiteY21" fmla="*/ 1539875 h 153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1000" h="1539875">
                <a:moveTo>
                  <a:pt x="285750" y="0"/>
                </a:moveTo>
                <a:cubicBezTo>
                  <a:pt x="259292" y="5292"/>
                  <a:pt x="230509" y="3808"/>
                  <a:pt x="206375" y="15875"/>
                </a:cubicBezTo>
                <a:cubicBezTo>
                  <a:pt x="186295" y="25915"/>
                  <a:pt x="177019" y="50451"/>
                  <a:pt x="158750" y="63500"/>
                </a:cubicBezTo>
                <a:cubicBezTo>
                  <a:pt x="12484" y="167976"/>
                  <a:pt x="171452" y="19048"/>
                  <a:pt x="47625" y="142875"/>
                </a:cubicBezTo>
                <a:cubicBezTo>
                  <a:pt x="42333" y="158750"/>
                  <a:pt x="31750" y="173766"/>
                  <a:pt x="31750" y="190500"/>
                </a:cubicBezTo>
                <a:cubicBezTo>
                  <a:pt x="31750" y="243681"/>
                  <a:pt x="31985" y="298421"/>
                  <a:pt x="47625" y="349250"/>
                </a:cubicBezTo>
                <a:cubicBezTo>
                  <a:pt x="54227" y="370708"/>
                  <a:pt x="76212" y="384976"/>
                  <a:pt x="95250" y="396875"/>
                </a:cubicBezTo>
                <a:cubicBezTo>
                  <a:pt x="135103" y="421783"/>
                  <a:pt x="192749" y="433156"/>
                  <a:pt x="238125" y="444500"/>
                </a:cubicBezTo>
                <a:cubicBezTo>
                  <a:pt x="309562" y="492125"/>
                  <a:pt x="332052" y="489479"/>
                  <a:pt x="365125" y="555625"/>
                </a:cubicBezTo>
                <a:cubicBezTo>
                  <a:pt x="372609" y="570592"/>
                  <a:pt x="375708" y="587375"/>
                  <a:pt x="381000" y="603250"/>
                </a:cubicBezTo>
                <a:cubicBezTo>
                  <a:pt x="375708" y="666750"/>
                  <a:pt x="388790" y="734587"/>
                  <a:pt x="365125" y="793750"/>
                </a:cubicBezTo>
                <a:cubicBezTo>
                  <a:pt x="353666" y="822399"/>
                  <a:pt x="311782" y="824809"/>
                  <a:pt x="285750" y="841375"/>
                </a:cubicBezTo>
                <a:cubicBezTo>
                  <a:pt x="163452" y="919201"/>
                  <a:pt x="232605" y="894349"/>
                  <a:pt x="127000" y="920750"/>
                </a:cubicBezTo>
                <a:cubicBezTo>
                  <a:pt x="111125" y="931333"/>
                  <a:pt x="96440" y="943967"/>
                  <a:pt x="79375" y="952500"/>
                </a:cubicBezTo>
                <a:cubicBezTo>
                  <a:pt x="64408" y="959984"/>
                  <a:pt x="43583" y="956542"/>
                  <a:pt x="31750" y="968375"/>
                </a:cubicBezTo>
                <a:cubicBezTo>
                  <a:pt x="24159" y="975966"/>
                  <a:pt x="137" y="1078951"/>
                  <a:pt x="0" y="1079500"/>
                </a:cubicBezTo>
                <a:cubicBezTo>
                  <a:pt x="5292" y="1132417"/>
                  <a:pt x="-3216" y="1188614"/>
                  <a:pt x="15875" y="1238250"/>
                </a:cubicBezTo>
                <a:cubicBezTo>
                  <a:pt x="25373" y="1262945"/>
                  <a:pt x="57845" y="1270496"/>
                  <a:pt x="79375" y="1285875"/>
                </a:cubicBezTo>
                <a:cubicBezTo>
                  <a:pt x="133230" y="1324343"/>
                  <a:pt x="115647" y="1313841"/>
                  <a:pt x="174625" y="1333500"/>
                </a:cubicBezTo>
                <a:cubicBezTo>
                  <a:pt x="190500" y="1354667"/>
                  <a:pt x="206871" y="1375470"/>
                  <a:pt x="222250" y="1397000"/>
                </a:cubicBezTo>
                <a:cubicBezTo>
                  <a:pt x="233340" y="1412526"/>
                  <a:pt x="249861" y="1426000"/>
                  <a:pt x="254000" y="1444625"/>
                </a:cubicBezTo>
                <a:cubicBezTo>
                  <a:pt x="260888" y="1475619"/>
                  <a:pt x="254000" y="1508125"/>
                  <a:pt x="254000" y="153987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72000" y="4503737"/>
            <a:ext cx="381000" cy="693738"/>
          </a:xfrm>
          <a:custGeom>
            <a:avLst/>
            <a:gdLst>
              <a:gd name="connsiteX0" fmla="*/ 285750 w 381000"/>
              <a:gd name="connsiteY0" fmla="*/ 0 h 1539875"/>
              <a:gd name="connsiteX1" fmla="*/ 206375 w 381000"/>
              <a:gd name="connsiteY1" fmla="*/ 15875 h 1539875"/>
              <a:gd name="connsiteX2" fmla="*/ 158750 w 381000"/>
              <a:gd name="connsiteY2" fmla="*/ 63500 h 1539875"/>
              <a:gd name="connsiteX3" fmla="*/ 47625 w 381000"/>
              <a:gd name="connsiteY3" fmla="*/ 142875 h 1539875"/>
              <a:gd name="connsiteX4" fmla="*/ 31750 w 381000"/>
              <a:gd name="connsiteY4" fmla="*/ 190500 h 1539875"/>
              <a:gd name="connsiteX5" fmla="*/ 47625 w 381000"/>
              <a:gd name="connsiteY5" fmla="*/ 349250 h 1539875"/>
              <a:gd name="connsiteX6" fmla="*/ 95250 w 381000"/>
              <a:gd name="connsiteY6" fmla="*/ 396875 h 1539875"/>
              <a:gd name="connsiteX7" fmla="*/ 238125 w 381000"/>
              <a:gd name="connsiteY7" fmla="*/ 444500 h 1539875"/>
              <a:gd name="connsiteX8" fmla="*/ 365125 w 381000"/>
              <a:gd name="connsiteY8" fmla="*/ 555625 h 1539875"/>
              <a:gd name="connsiteX9" fmla="*/ 381000 w 381000"/>
              <a:gd name="connsiteY9" fmla="*/ 603250 h 1539875"/>
              <a:gd name="connsiteX10" fmla="*/ 365125 w 381000"/>
              <a:gd name="connsiteY10" fmla="*/ 793750 h 1539875"/>
              <a:gd name="connsiteX11" fmla="*/ 285750 w 381000"/>
              <a:gd name="connsiteY11" fmla="*/ 841375 h 1539875"/>
              <a:gd name="connsiteX12" fmla="*/ 127000 w 381000"/>
              <a:gd name="connsiteY12" fmla="*/ 920750 h 1539875"/>
              <a:gd name="connsiteX13" fmla="*/ 79375 w 381000"/>
              <a:gd name="connsiteY13" fmla="*/ 952500 h 1539875"/>
              <a:gd name="connsiteX14" fmla="*/ 31750 w 381000"/>
              <a:gd name="connsiteY14" fmla="*/ 968375 h 1539875"/>
              <a:gd name="connsiteX15" fmla="*/ 0 w 381000"/>
              <a:gd name="connsiteY15" fmla="*/ 1079500 h 1539875"/>
              <a:gd name="connsiteX16" fmla="*/ 15875 w 381000"/>
              <a:gd name="connsiteY16" fmla="*/ 1238250 h 1539875"/>
              <a:gd name="connsiteX17" fmla="*/ 79375 w 381000"/>
              <a:gd name="connsiteY17" fmla="*/ 1285875 h 1539875"/>
              <a:gd name="connsiteX18" fmla="*/ 174625 w 381000"/>
              <a:gd name="connsiteY18" fmla="*/ 1333500 h 1539875"/>
              <a:gd name="connsiteX19" fmla="*/ 222250 w 381000"/>
              <a:gd name="connsiteY19" fmla="*/ 1397000 h 1539875"/>
              <a:gd name="connsiteX20" fmla="*/ 254000 w 381000"/>
              <a:gd name="connsiteY20" fmla="*/ 1444625 h 1539875"/>
              <a:gd name="connsiteX21" fmla="*/ 254000 w 381000"/>
              <a:gd name="connsiteY21" fmla="*/ 1539875 h 153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1000" h="1539875">
                <a:moveTo>
                  <a:pt x="285750" y="0"/>
                </a:moveTo>
                <a:cubicBezTo>
                  <a:pt x="259292" y="5292"/>
                  <a:pt x="230509" y="3808"/>
                  <a:pt x="206375" y="15875"/>
                </a:cubicBezTo>
                <a:cubicBezTo>
                  <a:pt x="186295" y="25915"/>
                  <a:pt x="177019" y="50451"/>
                  <a:pt x="158750" y="63500"/>
                </a:cubicBezTo>
                <a:cubicBezTo>
                  <a:pt x="12484" y="167976"/>
                  <a:pt x="171452" y="19048"/>
                  <a:pt x="47625" y="142875"/>
                </a:cubicBezTo>
                <a:cubicBezTo>
                  <a:pt x="42333" y="158750"/>
                  <a:pt x="31750" y="173766"/>
                  <a:pt x="31750" y="190500"/>
                </a:cubicBezTo>
                <a:cubicBezTo>
                  <a:pt x="31750" y="243681"/>
                  <a:pt x="31985" y="298421"/>
                  <a:pt x="47625" y="349250"/>
                </a:cubicBezTo>
                <a:cubicBezTo>
                  <a:pt x="54227" y="370708"/>
                  <a:pt x="76212" y="384976"/>
                  <a:pt x="95250" y="396875"/>
                </a:cubicBezTo>
                <a:cubicBezTo>
                  <a:pt x="135103" y="421783"/>
                  <a:pt x="192749" y="433156"/>
                  <a:pt x="238125" y="444500"/>
                </a:cubicBezTo>
                <a:cubicBezTo>
                  <a:pt x="309562" y="492125"/>
                  <a:pt x="332052" y="489479"/>
                  <a:pt x="365125" y="555625"/>
                </a:cubicBezTo>
                <a:cubicBezTo>
                  <a:pt x="372609" y="570592"/>
                  <a:pt x="375708" y="587375"/>
                  <a:pt x="381000" y="603250"/>
                </a:cubicBezTo>
                <a:cubicBezTo>
                  <a:pt x="375708" y="666750"/>
                  <a:pt x="388790" y="734587"/>
                  <a:pt x="365125" y="793750"/>
                </a:cubicBezTo>
                <a:cubicBezTo>
                  <a:pt x="353666" y="822399"/>
                  <a:pt x="311782" y="824809"/>
                  <a:pt x="285750" y="841375"/>
                </a:cubicBezTo>
                <a:cubicBezTo>
                  <a:pt x="163452" y="919201"/>
                  <a:pt x="232605" y="894349"/>
                  <a:pt x="127000" y="920750"/>
                </a:cubicBezTo>
                <a:cubicBezTo>
                  <a:pt x="111125" y="931333"/>
                  <a:pt x="96440" y="943967"/>
                  <a:pt x="79375" y="952500"/>
                </a:cubicBezTo>
                <a:cubicBezTo>
                  <a:pt x="64408" y="959984"/>
                  <a:pt x="43583" y="956542"/>
                  <a:pt x="31750" y="968375"/>
                </a:cubicBezTo>
                <a:cubicBezTo>
                  <a:pt x="24159" y="975966"/>
                  <a:pt x="137" y="1078951"/>
                  <a:pt x="0" y="1079500"/>
                </a:cubicBezTo>
                <a:cubicBezTo>
                  <a:pt x="5292" y="1132417"/>
                  <a:pt x="-3216" y="1188614"/>
                  <a:pt x="15875" y="1238250"/>
                </a:cubicBezTo>
                <a:cubicBezTo>
                  <a:pt x="25373" y="1262945"/>
                  <a:pt x="57845" y="1270496"/>
                  <a:pt x="79375" y="1285875"/>
                </a:cubicBezTo>
                <a:cubicBezTo>
                  <a:pt x="133230" y="1324343"/>
                  <a:pt x="115647" y="1313841"/>
                  <a:pt x="174625" y="1333500"/>
                </a:cubicBezTo>
                <a:cubicBezTo>
                  <a:pt x="190500" y="1354667"/>
                  <a:pt x="206871" y="1375470"/>
                  <a:pt x="222250" y="1397000"/>
                </a:cubicBezTo>
                <a:cubicBezTo>
                  <a:pt x="233340" y="1412526"/>
                  <a:pt x="249861" y="1426000"/>
                  <a:pt x="254000" y="1444625"/>
                </a:cubicBezTo>
                <a:cubicBezTo>
                  <a:pt x="260888" y="1475619"/>
                  <a:pt x="254000" y="1508125"/>
                  <a:pt x="254000" y="153987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isolation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  <p:pic>
        <p:nvPicPr>
          <p:cNvPr id="6" name="Picture 5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2759074"/>
            <a:ext cx="971550" cy="263318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3886200"/>
            <a:ext cx="914399" cy="476249"/>
          </a:xfrm>
          <a:prstGeom prst="rect">
            <a:avLst/>
          </a:prstGeom>
        </p:spPr>
      </p:pic>
      <p:pic>
        <p:nvPicPr>
          <p:cNvPr id="9" name="Picture 8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5105400"/>
            <a:ext cx="435273" cy="430382"/>
          </a:xfrm>
          <a:prstGeom prst="rect">
            <a:avLst/>
          </a:prstGeom>
        </p:spPr>
      </p:pic>
      <p:graphicFrame>
        <p:nvGraphicFramePr>
          <p:cNvPr id="10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33368"/>
              </p:ext>
            </p:extLst>
          </p:nvPr>
        </p:nvGraphicFramePr>
        <p:xfrm>
          <a:off x="1892300" y="22860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7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860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864930"/>
              </p:ext>
            </p:extLst>
          </p:nvPr>
        </p:nvGraphicFramePr>
        <p:xfrm>
          <a:off x="1892300" y="35115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8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115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54530"/>
              </p:ext>
            </p:extLst>
          </p:nvPr>
        </p:nvGraphicFramePr>
        <p:xfrm>
          <a:off x="1892300" y="47625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9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625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39862"/>
              </p:ext>
            </p:extLst>
          </p:nvPr>
        </p:nvGraphicFramePr>
        <p:xfrm>
          <a:off x="5256213" y="27590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0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590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743450" y="31353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371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26050" y="4953000"/>
            <a:ext cx="16319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200775" y="4114800"/>
            <a:ext cx="657225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2381" y="4629090"/>
            <a:ext cx="1347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containers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15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400" dirty="0" smtClean="0"/>
              <a:t>executor + task design means containers can have changing resource allocations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94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47244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114800" y="46482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8600" y="47244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91000" y="45720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46482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8600" y="47244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114800" y="46482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8600" y="47244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47244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isolation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962400"/>
            <a:ext cx="13716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executor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4800600"/>
            <a:ext cx="8382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464" y="4412397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67125" y="3810000"/>
            <a:ext cx="1492250" cy="1492250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10175" y="3810000"/>
            <a:ext cx="962025" cy="685800"/>
          </a:xfrm>
          <a:prstGeom prst="rect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making the task first-class gives us true fine-grained resources sharing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  <p:pic>
        <p:nvPicPr>
          <p:cNvPr id="6" name="Picture 5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2759074"/>
            <a:ext cx="971550" cy="263318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3886200"/>
            <a:ext cx="914399" cy="476249"/>
          </a:xfrm>
          <a:prstGeom prst="rect">
            <a:avLst/>
          </a:prstGeom>
        </p:spPr>
      </p:pic>
      <p:pic>
        <p:nvPicPr>
          <p:cNvPr id="9" name="Picture 8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5105400"/>
            <a:ext cx="435273" cy="430382"/>
          </a:xfrm>
          <a:prstGeom prst="rect">
            <a:avLst/>
          </a:prstGeom>
        </p:spPr>
      </p:pic>
      <p:graphicFrame>
        <p:nvGraphicFramePr>
          <p:cNvPr id="10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49514"/>
              </p:ext>
            </p:extLst>
          </p:nvPr>
        </p:nvGraphicFramePr>
        <p:xfrm>
          <a:off x="1892300" y="22860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1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860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42965"/>
              </p:ext>
            </p:extLst>
          </p:nvPr>
        </p:nvGraphicFramePr>
        <p:xfrm>
          <a:off x="1892300" y="35115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2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115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88186"/>
              </p:ext>
            </p:extLst>
          </p:nvPr>
        </p:nvGraphicFramePr>
        <p:xfrm>
          <a:off x="1892300" y="47625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3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625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530815"/>
              </p:ext>
            </p:extLst>
          </p:nvPr>
        </p:nvGraphicFramePr>
        <p:xfrm>
          <a:off x="5256213" y="27590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4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590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743450" y="31353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74950" y="4641850"/>
            <a:ext cx="1329402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24600" y="4800600"/>
            <a:ext cx="8382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75282" y="5029200"/>
            <a:ext cx="103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aster!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81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</a:rPr>
              <a:t>r</a:t>
            </a:r>
            <a:r>
              <a:rPr lang="en-US" sz="5400" dirty="0" smtClean="0">
                <a:solidFill>
                  <a:srgbClr val="000000"/>
                </a:solidFill>
              </a:rPr>
              <a:t>equirement:</a:t>
            </a:r>
            <a:br>
              <a:rPr lang="en-US" sz="5400" dirty="0" smtClean="0">
                <a:solidFill>
                  <a:srgbClr val="000000"/>
                </a:solidFill>
              </a:rPr>
            </a:br>
            <a:r>
              <a:rPr lang="en-US" sz="5400" dirty="0" smtClean="0">
                <a:solidFill>
                  <a:srgbClr val="000000"/>
                </a:solidFill>
              </a:rPr>
              <a:t>fast task launching (i.e., milliseconds or less)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virtual machines</a:t>
            </a:r>
            <a:br>
              <a:rPr lang="en-US" sz="5400" dirty="0" smtClean="0"/>
            </a:br>
            <a:r>
              <a:rPr lang="en-US" sz="5400" dirty="0" smtClean="0"/>
              <a:t>an anti-pattern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7208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4600" dirty="0"/>
              <a:t>o</a:t>
            </a:r>
            <a:r>
              <a:rPr lang="en-US" sz="4600" dirty="0" smtClean="0"/>
              <a:t>perating-system virtualization</a:t>
            </a:r>
            <a:endParaRPr lang="en-US" sz="4600" dirty="0"/>
          </a:p>
        </p:txBody>
      </p:sp>
      <p:pic>
        <p:nvPicPr>
          <p:cNvPr id="3" name="Picture 2" descr="solaris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74976"/>
            <a:ext cx="3121152" cy="1563624"/>
          </a:xfrm>
          <a:prstGeom prst="rect">
            <a:avLst/>
          </a:prstGeom>
        </p:spPr>
      </p:pic>
      <p:pic>
        <p:nvPicPr>
          <p:cNvPr id="4" name="Picture 3" descr="linux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07" y="2057400"/>
            <a:ext cx="193848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8552" y="4648200"/>
            <a:ext cx="2399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containers</a:t>
            </a:r>
          </a:p>
          <a:p>
            <a:pPr algn="ctr"/>
            <a:r>
              <a:rPr lang="en-US" sz="2000" b="1" dirty="0" smtClean="0">
                <a:latin typeface="+mn-lt"/>
              </a:rPr>
              <a:t>(zones and projects)</a:t>
            </a:r>
            <a:endParaRPr lang="en-US" sz="2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9021" y="4648200"/>
            <a:ext cx="287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control groups (</a:t>
            </a:r>
            <a:r>
              <a:rPr lang="en-US" sz="2000" b="1" dirty="0" err="1" smtClean="0">
                <a:latin typeface="+mn-lt"/>
              </a:rPr>
              <a:t>cgroups</a:t>
            </a:r>
            <a:r>
              <a:rPr lang="en-US" sz="2000" b="1" dirty="0" smtClean="0">
                <a:latin typeface="+mn-lt"/>
              </a:rPr>
              <a:t>)</a:t>
            </a:r>
          </a:p>
          <a:p>
            <a:pPr algn="ctr"/>
            <a:r>
              <a:rPr lang="en-US" sz="2000" b="1" dirty="0" smtClean="0">
                <a:latin typeface="+mn-lt"/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240965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isolation support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tight integration with </a:t>
            </a:r>
            <a:r>
              <a:rPr lang="en-US" dirty="0" err="1" smtClean="0"/>
              <a:t>c</a:t>
            </a:r>
            <a:r>
              <a:rPr lang="en-US" dirty="0" err="1" smtClean="0"/>
              <a:t>groups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CPU </a:t>
            </a:r>
            <a:r>
              <a:rPr lang="en-US" dirty="0" smtClean="0"/>
              <a:t>(upper and lower bounds)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network I/O (traffic controller, in </a:t>
            </a:r>
            <a:r>
              <a:rPr lang="en-US" dirty="0" smtClean="0"/>
              <a:t>development)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smtClean="0"/>
              <a:t>(using LVM, </a:t>
            </a:r>
            <a:r>
              <a:rPr lang="en-US" dirty="0" smtClean="0"/>
              <a:t>in </a:t>
            </a:r>
            <a:r>
              <a:rPr lang="en-US" dirty="0" smtClean="0"/>
              <a:t>development)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7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statistics too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rarely does allocation == usage (humans are bad at estimating the amount of resources they’re using)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used @twitter for capacity planning (and</a:t>
            </a:r>
            <a:r>
              <a:rPr lang="en-US" dirty="0" smtClean="0"/>
              <a:t> </a:t>
            </a:r>
            <a:r>
              <a:rPr lang="en-US" dirty="0" smtClean="0"/>
              <a:t>oversubscription in development)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352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400" dirty="0" smtClean="0"/>
              <a:t>CPU upper bounds?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 practice,</a:t>
            </a:r>
            <a:br>
              <a:rPr lang="en-US" sz="4400" dirty="0" smtClean="0"/>
            </a:br>
            <a:r>
              <a:rPr lang="en-US" sz="4400" dirty="0" smtClean="0"/>
              <a:t>determinism trumps utilization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631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>
                <a:solidFill>
                  <a:srgbClr val="BFBFBF"/>
                </a:solidFill>
              </a:rPr>
              <a:t>two-level </a:t>
            </a:r>
            <a:r>
              <a:rPr lang="en-US" dirty="0" smtClean="0">
                <a:solidFill>
                  <a:srgbClr val="BFBFBF"/>
                </a:solidFill>
              </a:rPr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C++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maintainability (static typing)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interfaces to low-level OS (for isolation,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interoperability with other languages (for library bindings)</a:t>
            </a:r>
          </a:p>
        </p:txBody>
      </p:sp>
    </p:spTree>
    <p:extLst>
      <p:ext uri="{BB962C8B-B14F-4D97-AF65-F5344CB8AC3E}">
        <p14:creationId xmlns:p14="http://schemas.microsoft.com/office/powerpoint/2010/main" val="26187908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garbage collection</a:t>
            </a:r>
            <a:br>
              <a:rPr lang="en-US" sz="5400" dirty="0" smtClean="0"/>
            </a:br>
            <a:r>
              <a:rPr lang="en-US" sz="5400" dirty="0" smtClean="0"/>
              <a:t>a performance anti-pattern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920956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antiquated libraries (especially around concurrency and networking)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nascent community</a:t>
            </a:r>
          </a:p>
        </p:txBody>
      </p:sp>
    </p:spTree>
    <p:extLst>
      <p:ext uri="{BB962C8B-B14F-4D97-AF65-F5344CB8AC3E}">
        <p14:creationId xmlns:p14="http://schemas.microsoft.com/office/powerpoint/2010/main" val="41019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2759074"/>
            <a:ext cx="971550" cy="263318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3886200"/>
            <a:ext cx="914399" cy="476249"/>
          </a:xfrm>
          <a:prstGeom prst="rect">
            <a:avLst/>
          </a:prstGeom>
        </p:spPr>
      </p:pic>
      <p:pic>
        <p:nvPicPr>
          <p:cNvPr id="9" name="Picture 8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5105400"/>
            <a:ext cx="435273" cy="430382"/>
          </a:xfrm>
          <a:prstGeom prst="rect">
            <a:avLst/>
          </a:prstGeom>
        </p:spPr>
      </p:pic>
      <p:graphicFrame>
        <p:nvGraphicFramePr>
          <p:cNvPr id="10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713664"/>
              </p:ext>
            </p:extLst>
          </p:nvPr>
        </p:nvGraphicFramePr>
        <p:xfrm>
          <a:off x="1892300" y="22860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3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860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088328"/>
              </p:ext>
            </p:extLst>
          </p:nvPr>
        </p:nvGraphicFramePr>
        <p:xfrm>
          <a:off x="1892300" y="35115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4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115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021555"/>
              </p:ext>
            </p:extLst>
          </p:nvPr>
        </p:nvGraphicFramePr>
        <p:xfrm>
          <a:off x="1892300" y="47625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5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625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941371"/>
              </p:ext>
            </p:extLst>
          </p:nvPr>
        </p:nvGraphicFramePr>
        <p:xfrm>
          <a:off x="5256213" y="27590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6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590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4743450" y="31353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6477000" y="4874567"/>
            <a:ext cx="24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higher utilization!</a:t>
            </a:r>
            <a:endParaRPr lang="en-US" dirty="0">
              <a:latin typeface="+mn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53400" y="3022392"/>
            <a:ext cx="0" cy="14734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791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600" dirty="0" err="1" smtClean="0"/>
              <a:t>github.com</a:t>
            </a:r>
            <a:r>
              <a:rPr lang="en-US" sz="4600" dirty="0" smtClean="0"/>
              <a:t>/3rdparty/</a:t>
            </a:r>
            <a:r>
              <a:rPr lang="en-US" sz="4600" dirty="0" err="1" smtClean="0"/>
              <a:t>libprocess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concurrency via futures/actors, networking via message passing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06078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600" dirty="0" err="1" smtClean="0"/>
              <a:t>github.com</a:t>
            </a:r>
            <a:r>
              <a:rPr lang="en-US" sz="4600" dirty="0"/>
              <a:t>/3rdparty</a:t>
            </a:r>
            <a:r>
              <a:rPr lang="en-US" sz="4600" dirty="0" smtClean="0"/>
              <a:t>/stout</a:t>
            </a:r>
            <a:br>
              <a:rPr lang="en-US" sz="46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monads in C++,</a:t>
            </a:r>
            <a:br>
              <a:rPr lang="en-US" sz="4400" dirty="0" smtClean="0"/>
            </a:br>
            <a:r>
              <a:rPr lang="en-US" sz="4400" dirty="0" smtClean="0"/>
              <a:t>safe and understandable utilities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27889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1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simulations to 50,000+ slaves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592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@twitter we run multiple </a:t>
            </a:r>
            <a:r>
              <a:rPr lang="en-US" dirty="0" err="1" smtClean="0"/>
              <a:t>Mesos</a:t>
            </a:r>
            <a:r>
              <a:rPr lang="en-US" dirty="0" smtClean="0"/>
              <a:t> clusters each with 3500+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20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two-level </a:t>
            </a:r>
            <a:r>
              <a:rPr lang="en-US" dirty="0" smtClean="0"/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190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dirty="0" smtClean="0"/>
              <a:t>frameworks</a:t>
            </a:r>
            <a:endParaRPr lang="en-US" sz="5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Hadoop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github.com/mesos/hadoop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Spark (</a:t>
            </a:r>
            <a:r>
              <a:rPr lang="en-US" sz="2800" dirty="0" err="1" smtClean="0"/>
              <a:t>github.com/mesos/spark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DPark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github.com/douban/dpark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Storm (</a:t>
            </a:r>
            <a:r>
              <a:rPr lang="en-US" sz="2800" dirty="0" err="1" smtClean="0"/>
              <a:t>github.com/nathanmarz/storm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Chronos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github.com/airbnb/chronos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MPICH2 (in </a:t>
            </a:r>
            <a:r>
              <a:rPr lang="en-US" sz="2800" dirty="0" err="1" smtClean="0"/>
              <a:t>mesos</a:t>
            </a: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Marathon (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/mesosphere/marathon)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Aurora (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/twitter/aurora)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11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next distributed system with </a:t>
            </a:r>
            <a:r>
              <a:rPr lang="en-US" dirty="0" err="1"/>
              <a:t>M</a:t>
            </a:r>
            <a:r>
              <a:rPr lang="en-US" dirty="0" err="1" smtClean="0"/>
              <a:t>esos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port a framework to </a:t>
            </a:r>
            <a:r>
              <a:rPr lang="en-US" sz="5400" dirty="0" err="1"/>
              <a:t>M</a:t>
            </a:r>
            <a:r>
              <a:rPr lang="en-US" sz="5400" dirty="0" err="1" smtClean="0"/>
              <a:t>esos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“wrapper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~100 lines of code to write a wrapper (the more lines, the more you can take advantage of elasticity or other </a:t>
            </a:r>
            <a:r>
              <a:rPr lang="en-US" dirty="0" err="1" smtClean="0"/>
              <a:t>mesos</a:t>
            </a:r>
            <a:r>
              <a:rPr lang="en-US" dirty="0" smtClean="0"/>
              <a:t> features)</a:t>
            </a:r>
          </a:p>
          <a:p>
            <a:r>
              <a:rPr lang="en-US" dirty="0" smtClean="0"/>
              <a:t>see http://</a:t>
            </a:r>
            <a:r>
              <a:rPr lang="en-US" dirty="0" err="1" smtClean="0">
                <a:latin typeface="Consolas"/>
                <a:cs typeface="Consolas"/>
              </a:rPr>
              <a:t>github.com/mesos/hadoop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28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intuition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2590800" y="1905000"/>
            <a:ext cx="5486400" cy="2590800"/>
          </a:xfrm>
          <a:prstGeom prst="cloudCallout">
            <a:avLst>
              <a:gd name="adj1" fmla="val -41939"/>
              <a:gd name="adj2" fmla="val 64043"/>
            </a:avLst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514350" indent="-514350" algn="ctr">
              <a:buFont typeface="+mj-ea"/>
              <a:buAutoNum type="circleNumDbPlain" startAt="2"/>
            </a:pPr>
            <a:r>
              <a:rPr lang="en-US" sz="2800" i="1" dirty="0" smtClean="0"/>
              <a:t>build new frameworks</a:t>
            </a:r>
          </a:p>
        </p:txBody>
      </p:sp>
      <p:pic>
        <p:nvPicPr>
          <p:cNvPr id="8" name="Picture 7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9900"/>
            <a:ext cx="223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533400" y="3279775"/>
            <a:ext cx="7924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mesos.apache.org</a:t>
            </a:r>
            <a:endParaRPr lang="en-US" sz="3000" dirty="0">
              <a:solidFill>
                <a:srgbClr val="42ABDD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mesos.apache</a:t>
            </a:r>
            <a:r>
              <a:rPr lang="en-US" sz="3000" dirty="0" smtClean="0">
                <a:solidFill>
                  <a:srgbClr val="42ABDD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.org/blog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42ABDD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@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ApacheMesos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2ABDD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1ACED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5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3276600"/>
            <a:ext cx="203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1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43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17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17729"/>
            <a:ext cx="673667" cy="5218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8329" y="4751129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sz="4300" dirty="0" smtClean="0">
                <a:solidFill>
                  <a:srgbClr val="000000"/>
                </a:solidFill>
              </a:rPr>
              <a:t>master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2873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after a new master is elected all frameworks and slaves connect to the new master</a:t>
            </a:r>
          </a:p>
          <a:p>
            <a:endParaRPr lang="en-US" i="1" dirty="0" smtClean="0">
              <a:latin typeface="+mn-lt"/>
            </a:endParaRPr>
          </a:p>
          <a:p>
            <a:r>
              <a:rPr lang="en-US" i="1" dirty="0" smtClean="0">
                <a:latin typeface="+mn-lt"/>
              </a:rPr>
              <a:t>all tasks keep running across master failover!</a:t>
            </a:r>
            <a:endParaRPr lang="en-US" i="1" dirty="0">
              <a:latin typeface="+mn-lt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2045267" y="3886200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2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</a:t>
            </a:r>
            <a:r>
              <a:rPr lang="en-US" sz="5400" dirty="0" smtClean="0"/>
              <a:t>tateless master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master failover fast, we choose to make the master stateless</a:t>
            </a:r>
          </a:p>
          <a:p>
            <a:r>
              <a:rPr lang="en-US" dirty="0"/>
              <a:t>s</a:t>
            </a:r>
            <a:r>
              <a:rPr lang="en-US" dirty="0" smtClean="0"/>
              <a:t>tate is stored in the leaves, at the frameworks and the slaves</a:t>
            </a:r>
          </a:p>
          <a:p>
            <a:r>
              <a:rPr lang="en-US" dirty="0" smtClean="0"/>
              <a:t>makes sense for frameworks that don’t want to store state (i.e., can’t actually failover)</a:t>
            </a:r>
          </a:p>
          <a:p>
            <a:r>
              <a:rPr lang="en-US" dirty="0" smtClean="0"/>
              <a:t>consequences: slaves are fairly complicated (need to checkpoint), frameworks need to save their own state and reconcile (we built some tools to help, including a replicated 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982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failover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master failover fast, we choose to make the master stateless</a:t>
            </a:r>
          </a:p>
          <a:p>
            <a:r>
              <a:rPr lang="en-US" dirty="0"/>
              <a:t>s</a:t>
            </a:r>
            <a:r>
              <a:rPr lang="en-US" dirty="0" smtClean="0"/>
              <a:t>tate is stored in the leaves, at the frameworks and the slaves</a:t>
            </a:r>
          </a:p>
          <a:p>
            <a:r>
              <a:rPr lang="en-US" dirty="0" smtClean="0"/>
              <a:t>makes sense for frameworks that don’t want to store state (i.e., can’t actually failover)</a:t>
            </a:r>
          </a:p>
          <a:p>
            <a:r>
              <a:rPr lang="en-US" dirty="0" smtClean="0"/>
              <a:t>consequences: slaves are fairly complicated (need to checkpoint), frameworks need to save their own state and reconcile (we built some tools to help, including a replicated 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095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88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58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Apache </a:t>
            </a:r>
            <a:r>
              <a:rPr lang="en-US" sz="5400" dirty="0" err="1">
                <a:solidFill>
                  <a:schemeClr val="accent1"/>
                </a:solidFill>
              </a:rPr>
              <a:t>Mesos</a:t>
            </a:r>
            <a:r>
              <a:rPr lang="en-US" sz="5400" dirty="0">
                <a:solidFill>
                  <a:schemeClr val="accent1"/>
                </a:solidFill>
              </a:rPr>
              <a:t> is a distributed </a:t>
            </a:r>
            <a:r>
              <a:rPr lang="en-US" sz="5400" dirty="0" smtClean="0">
                <a:solidFill>
                  <a:schemeClr val="accent1"/>
                </a:solidFill>
              </a:rPr>
              <a:t>system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accent3"/>
                </a:solidFill>
              </a:rPr>
              <a:t>for </a:t>
            </a:r>
            <a:r>
              <a:rPr lang="en-US" sz="5400" dirty="0">
                <a:solidFill>
                  <a:schemeClr val="accent3"/>
                </a:solidFill>
              </a:rPr>
              <a:t>running and building </a:t>
            </a:r>
            <a:r>
              <a:rPr lang="en-US" sz="5400" dirty="0">
                <a:solidFill>
                  <a:schemeClr val="accent6"/>
                </a:solidFill>
              </a:rPr>
              <a:t>other distributed </a:t>
            </a:r>
            <a:r>
              <a:rPr lang="en-US" sz="5400" dirty="0" smtClean="0">
                <a:solidFill>
                  <a:schemeClr val="accent6"/>
                </a:solidFill>
              </a:rPr>
              <a:t>systems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Berkeley research project including Benjamin </a:t>
            </a:r>
            <a:r>
              <a:rPr lang="en-US" dirty="0" err="1" smtClean="0"/>
              <a:t>Hindman</a:t>
            </a:r>
            <a:r>
              <a:rPr lang="en-US" dirty="0" smtClean="0"/>
              <a:t>, Andy </a:t>
            </a:r>
            <a:r>
              <a:rPr lang="en-US" dirty="0" err="1" smtClean="0"/>
              <a:t>Konwinski</a:t>
            </a:r>
            <a:r>
              <a:rPr lang="en-US" dirty="0" smtClean="0"/>
              <a:t>,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, Ali </a:t>
            </a:r>
            <a:r>
              <a:rPr lang="en-US" dirty="0" err="1" smtClean="0"/>
              <a:t>Ghodsi</a:t>
            </a:r>
            <a:r>
              <a:rPr lang="en-US" dirty="0" smtClean="0"/>
              <a:t>, Anthony D. Joseph, Randy Katz, Scott </a:t>
            </a:r>
            <a:r>
              <a:rPr lang="en-US" dirty="0" err="1" smtClean="0"/>
              <a:t>Shenker</a:t>
            </a:r>
            <a:r>
              <a:rPr lang="en-US" dirty="0" smtClean="0"/>
              <a:t>, Ion </a:t>
            </a:r>
            <a:r>
              <a:rPr lang="en-US" dirty="0" err="1" smtClean="0"/>
              <a:t>Stoica</a:t>
            </a:r>
            <a:endParaRPr lang="en-US" dirty="0" smtClean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609600" y="4879975"/>
            <a:ext cx="7924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mesos.apache.org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/documentation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33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sz="4600" i="1" dirty="0" smtClean="0"/>
              <a:t>“Map/Reduce is </a:t>
            </a:r>
            <a:r>
              <a:rPr lang="en-US" sz="4600" i="1" dirty="0"/>
              <a:t>a big hammer,</a:t>
            </a:r>
            <a:br>
              <a:rPr lang="en-US" sz="4600" i="1" dirty="0"/>
            </a:br>
            <a:r>
              <a:rPr lang="en-US" sz="4600" i="1" dirty="0"/>
              <a:t>but not everything is a nail!”</a:t>
            </a:r>
          </a:p>
        </p:txBody>
      </p:sp>
      <p:pic>
        <p:nvPicPr>
          <p:cNvPr id="18" name="Picture 17" descr="Spark-logo-192x100p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14800"/>
            <a:ext cx="2816353" cy="1466849"/>
          </a:xfrm>
          <a:prstGeom prst="rect">
            <a:avLst/>
          </a:prstGeom>
        </p:spPr>
      </p:pic>
      <p:sp>
        <p:nvSpPr>
          <p:cNvPr id="20" name="Bent-Up Arrow 19"/>
          <p:cNvSpPr/>
          <p:nvPr/>
        </p:nvSpPr>
        <p:spPr>
          <a:xfrm rot="5400000">
            <a:off x="2097671" y="4155071"/>
            <a:ext cx="1066800" cy="1291058"/>
          </a:xfrm>
          <a:prstGeom prst="bentUp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895600" y="1828800"/>
            <a:ext cx="2743200" cy="27432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657600"/>
            <a:ext cx="2743200" cy="27432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657600"/>
            <a:ext cx="2743200" cy="27432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2636" y="4648200"/>
            <a:ext cx="1634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6"/>
                </a:solidFill>
                <a:latin typeface="+mj-lt"/>
              </a:rPr>
              <a:t>mesos</a:t>
            </a:r>
            <a:endParaRPr lang="en-US" b="1" dirty="0" smtClean="0">
              <a:solidFill>
                <a:schemeClr val="accent6"/>
              </a:solidFill>
              <a:latin typeface="+mj-lt"/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  <a:latin typeface="+mj-lt"/>
              </a:rPr>
              <a:t>developers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5870" y="2891135"/>
            <a:ext cx="147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operators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8525" y="4648200"/>
            <a:ext cx="164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+mj-lt"/>
              </a:rPr>
              <a:t>framework</a:t>
            </a:r>
          </a:p>
          <a:p>
            <a:pPr algn="ctr"/>
            <a:r>
              <a:rPr lang="en-US" b="1" dirty="0" smtClean="0">
                <a:solidFill>
                  <a:schemeClr val="accent3"/>
                </a:solidFill>
                <a:latin typeface="+mj-lt"/>
              </a:rPr>
              <a:t>developers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18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tour of </a:t>
            </a:r>
            <a:r>
              <a:rPr lang="en-US" sz="5400" dirty="0" err="1" smtClean="0"/>
              <a:t>mesos</a:t>
            </a:r>
            <a:r>
              <a:rPr lang="en-US" sz="5400" dirty="0" smtClean="0"/>
              <a:t> from different perspectives of the ecosystem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173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98566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8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5280" y="1941017"/>
            <a:ext cx="4800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People who run and manage frameworks (</a:t>
            </a:r>
            <a:r>
              <a:rPr lang="en-US" dirty="0" err="1" smtClean="0">
                <a:latin typeface="+mn-lt"/>
              </a:rPr>
              <a:t>Hadoop</a:t>
            </a:r>
            <a:r>
              <a:rPr lang="en-US" dirty="0" smtClean="0">
                <a:latin typeface="+mn-lt"/>
              </a:rPr>
              <a:t>, Storm, MPI, Spark, </a:t>
            </a:r>
            <a:r>
              <a:rPr lang="en-US" dirty="0" err="1" smtClean="0">
                <a:latin typeface="+mn-lt"/>
              </a:rPr>
              <a:t>Memcache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ools: virtual machines, </a:t>
            </a: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hef, Puppet (emerging: PAAS,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“ops” at most companies (SREs at Twitter)</a:t>
            </a:r>
          </a:p>
          <a:p>
            <a:endParaRPr lang="en-US" dirty="0">
              <a:latin typeface="+mn-lt"/>
            </a:endParaRPr>
          </a:p>
          <a:p>
            <a:r>
              <a:rPr lang="en-US" b="1" i="1" dirty="0">
                <a:latin typeface="+mn-lt"/>
              </a:rPr>
              <a:t>the static </a:t>
            </a:r>
            <a:r>
              <a:rPr lang="en-US" b="1" i="1" dirty="0" err="1" smtClean="0">
                <a:latin typeface="+mn-lt"/>
              </a:rPr>
              <a:t>partitioners</a:t>
            </a:r>
            <a:endParaRPr 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94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for the operator,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1"/>
                </a:solidFill>
              </a:rPr>
              <a:t>cluster manager</a:t>
            </a:r>
            <a:endParaRPr lang="en-US" sz="4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8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for the operator,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3"/>
                </a:solidFill>
              </a:rPr>
              <a:t>resource manager</a:t>
            </a:r>
            <a:endParaRPr lang="en-US" sz="4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8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for the operator,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6"/>
                </a:solidFill>
              </a:rPr>
              <a:t>resource negotiator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for the operator,</a:t>
            </a:r>
            <a:br>
              <a:rPr lang="en-US" sz="4300" dirty="0" smtClean="0"/>
            </a:br>
            <a:r>
              <a:rPr lang="en-US" sz="4300" dirty="0" err="1" smtClean="0">
                <a:solidFill>
                  <a:schemeClr val="accent1"/>
                </a:solidFill>
              </a:rPr>
              <a:t>Mesos</a:t>
            </a:r>
            <a:r>
              <a:rPr lang="en-US" sz="4300" dirty="0" smtClean="0">
                <a:solidFill>
                  <a:schemeClr val="accent1"/>
                </a:solidFill>
              </a:rPr>
              <a:t> replaces static partitioning of resources to frameworks with</a:t>
            </a:r>
            <a:br>
              <a:rPr lang="en-US" sz="4300" dirty="0" smtClean="0">
                <a:solidFill>
                  <a:schemeClr val="accent1"/>
                </a:solidFill>
              </a:rPr>
            </a:br>
            <a:r>
              <a:rPr lang="en-US" sz="4300" dirty="0" smtClean="0">
                <a:solidFill>
                  <a:schemeClr val="accent6"/>
                </a:solidFill>
              </a:rPr>
              <a:t>dynamic resource allocation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4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for the operator,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distributed system with a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master/slave architecture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81674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55729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4381674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3716657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3716658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4642602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3989129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0400"/>
            <a:ext cx="3441700" cy="2160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95457" y="5479375"/>
            <a:ext cx="85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slaves</a:t>
            </a:r>
            <a:endParaRPr lang="en-US" sz="2000" b="1" dirty="0"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455729"/>
            <a:ext cx="1219200" cy="5218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81400" y="4038105"/>
            <a:ext cx="1199310" cy="76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581400" y="4327683"/>
            <a:ext cx="1199310" cy="224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39048" y="4580324"/>
            <a:ext cx="1141662" cy="542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3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frameworks/applications register with the </a:t>
            </a:r>
            <a:r>
              <a:rPr lang="en-US" sz="4300" dirty="0" err="1">
                <a:solidFill>
                  <a:srgbClr val="000000"/>
                </a:solidFill>
              </a:rPr>
              <a:t>M</a:t>
            </a:r>
            <a:r>
              <a:rPr lang="en-US" sz="4300" dirty="0" err="1" smtClean="0">
                <a:solidFill>
                  <a:srgbClr val="000000"/>
                </a:solidFill>
              </a:rPr>
              <a:t>esos</a:t>
            </a:r>
            <a:r>
              <a:rPr lang="en-US" sz="4300" dirty="0" smtClean="0">
                <a:solidFill>
                  <a:srgbClr val="000000"/>
                </a:solidFill>
              </a:rPr>
              <a:t> master in order to run jobs/tasks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674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17729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143674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478657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478658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404602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4751129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62400"/>
            <a:ext cx="3441700" cy="2160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95457" y="6241375"/>
            <a:ext cx="85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slaves</a:t>
            </a:r>
            <a:endParaRPr lang="en-US" sz="2000" b="1" dirty="0"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4217729"/>
            <a:ext cx="1219200" cy="5218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81400" y="4800105"/>
            <a:ext cx="1199310" cy="76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581400" y="5089683"/>
            <a:ext cx="1199310" cy="224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39048" y="5342324"/>
            <a:ext cx="1141662" cy="542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3-08-28 at 8.43.2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24200"/>
            <a:ext cx="762000" cy="512587"/>
          </a:xfrm>
          <a:prstGeom prst="rect">
            <a:avLst/>
          </a:prstGeom>
        </p:spPr>
      </p:pic>
      <p:pic>
        <p:nvPicPr>
          <p:cNvPr id="19" name="Picture 1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028951"/>
            <a:ext cx="914399" cy="476249"/>
          </a:xfrm>
          <a:prstGeom prst="rect">
            <a:avLst/>
          </a:prstGeom>
        </p:spPr>
      </p:pic>
      <p:pic>
        <p:nvPicPr>
          <p:cNvPr id="20" name="Picture 19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327" y="3151018"/>
            <a:ext cx="435273" cy="43038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113121" y="3681382"/>
            <a:ext cx="627914" cy="413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09801" y="3581400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49949" y="3652844"/>
            <a:ext cx="532434" cy="465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Apache </a:t>
            </a:r>
            <a:r>
              <a:rPr lang="en-US" sz="5400" dirty="0" err="1"/>
              <a:t>Mesos</a:t>
            </a:r>
            <a:r>
              <a:rPr lang="en-US" sz="5400" dirty="0"/>
              <a:t> is a</a:t>
            </a:r>
            <a:r>
              <a:rPr lang="en-US" sz="5400" dirty="0">
                <a:solidFill>
                  <a:schemeClr val="accent1"/>
                </a:solidFill>
              </a:rPr>
              <a:t> distributed </a:t>
            </a:r>
            <a:r>
              <a:rPr lang="en-US" sz="5400" dirty="0" smtClean="0">
                <a:solidFill>
                  <a:schemeClr val="accent1"/>
                </a:solidFill>
              </a:rPr>
              <a:t>system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accent3"/>
                </a:solidFill>
              </a:rPr>
              <a:t>for </a:t>
            </a:r>
            <a:r>
              <a:rPr lang="en-US" sz="5400" dirty="0">
                <a:solidFill>
                  <a:schemeClr val="accent3"/>
                </a:solidFill>
              </a:rPr>
              <a:t>running and building </a:t>
            </a:r>
            <a:r>
              <a:rPr lang="en-US" sz="5400" dirty="0">
                <a:solidFill>
                  <a:schemeClr val="accent6"/>
                </a:solidFill>
              </a:rPr>
              <a:t>other distributed </a:t>
            </a:r>
            <a:r>
              <a:rPr lang="en-US" sz="5400" dirty="0" smtClean="0">
                <a:solidFill>
                  <a:schemeClr val="accent6"/>
                </a:solidFill>
              </a:rPr>
              <a:t>systems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 can be required to authenticate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as a </a:t>
            </a:r>
            <a:r>
              <a:rPr lang="en-US" sz="4300" i="1" dirty="0" smtClean="0">
                <a:solidFill>
                  <a:srgbClr val="000000"/>
                </a:solidFill>
              </a:rPr>
              <a:t>principal*</a:t>
            </a:r>
            <a:endParaRPr lang="en-US" sz="4300" i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6503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7244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33" y="56503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959667" y="49853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752600" y="49853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426267" y="59112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7257" y="52578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05072" y="38385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71800"/>
            <a:ext cx="673667" cy="5218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52613" y="3429000"/>
            <a:ext cx="78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SASL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1714" y="4371952"/>
            <a:ext cx="78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SASL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8361" y="3787914"/>
            <a:ext cx="3427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CRAM-MD5 secret mechanism</a:t>
            </a:r>
          </a:p>
          <a:p>
            <a:r>
              <a:rPr lang="en-US" sz="2000" dirty="0" smtClean="0">
                <a:latin typeface="+mn-lt"/>
              </a:rPr>
              <a:t>(Kerberos in development)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0797" y="25908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238690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masters initialized with secrets</a:t>
            </a:r>
          </a:p>
        </p:txBody>
      </p:sp>
    </p:spTree>
    <p:extLst>
      <p:ext uri="{BB962C8B-B14F-4D97-AF65-F5344CB8AC3E}">
        <p14:creationId xmlns:p14="http://schemas.microsoft.com/office/powerpoint/2010/main" val="129102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highly-available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rgbClr val="000000"/>
                </a:solidFill>
              </a:rPr>
              <a:t>and fault-tolerant</a:t>
            </a:r>
            <a:endParaRPr lang="en-US" sz="4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98566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framework developer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4916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framework developer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565280" y="1941017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7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uses Apache </a:t>
            </a:r>
            <a:r>
              <a:rPr lang="en-US" sz="4300" dirty="0" err="1" smtClean="0">
                <a:solidFill>
                  <a:srgbClr val="000000"/>
                </a:solidFill>
              </a:rPr>
              <a:t>ZooKeeper</a:t>
            </a:r>
            <a:r>
              <a:rPr lang="en-US" sz="4300" dirty="0">
                <a:solidFill>
                  <a:srgbClr val="000000"/>
                </a:solidFill>
              </a:rPr>
              <a:t/>
            </a:r>
            <a:br>
              <a:rPr lang="en-US" sz="4300" dirty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rgbClr val="000000"/>
                </a:solidFill>
              </a:rPr>
              <a:t>for coordination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5741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6482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5741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9091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9091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8350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816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0400"/>
            <a:ext cx="3441700" cy="2160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95457" y="5479375"/>
            <a:ext cx="85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slaves</a:t>
            </a:r>
            <a:endParaRPr lang="en-US" sz="2000" b="1" dirty="0"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455729"/>
            <a:ext cx="1219200" cy="5218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81400" y="4038105"/>
            <a:ext cx="1199310" cy="76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581400" y="4327683"/>
            <a:ext cx="1199310" cy="224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39048" y="4580324"/>
            <a:ext cx="1141662" cy="542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88145"/>
            <a:ext cx="673667" cy="521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673667" cy="521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3288145"/>
            <a:ext cx="673667" cy="521855"/>
          </a:xfrm>
          <a:prstGeom prst="rect">
            <a:avLst/>
          </a:prstGeom>
        </p:spPr>
      </p:pic>
      <p:cxnSp>
        <p:nvCxnSpPr>
          <p:cNvPr id="19" name="Shape 12"/>
          <p:cNvCxnSpPr>
            <a:stCxn id="18" idx="3"/>
            <a:endCxn id="17" idx="3"/>
          </p:cNvCxnSpPr>
          <p:nvPr/>
        </p:nvCxnSpPr>
        <p:spPr>
          <a:xfrm flipH="1" flipV="1">
            <a:off x="2578667" y="26231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21"/>
          <p:cNvCxnSpPr>
            <a:stCxn id="16" idx="1"/>
            <a:endCxn id="17" idx="1"/>
          </p:cNvCxnSpPr>
          <p:nvPr/>
        </p:nvCxnSpPr>
        <p:spPr>
          <a:xfrm rot="10800000" flipH="1">
            <a:off x="1371600" y="26231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3"/>
            <a:endCxn id="18" idx="1"/>
          </p:cNvCxnSpPr>
          <p:nvPr/>
        </p:nvCxnSpPr>
        <p:spPr>
          <a:xfrm>
            <a:off x="2045267" y="35490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7748" y="2757311"/>
            <a:ext cx="11721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ZooKeeper</a:t>
            </a:r>
            <a:endParaRPr lang="en-US" sz="1600" b="1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0512" y="3895415"/>
            <a:ext cx="1322" cy="600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7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increase utilization with revocable resources and preemption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90600" y="3429000"/>
            <a:ext cx="685800" cy="914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4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2438400"/>
            <a:ext cx="15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f</a:t>
            </a:r>
            <a:r>
              <a:rPr lang="en-US" sz="2000" b="1" dirty="0" smtClean="0">
                <a:latin typeface="+mn-lt"/>
              </a:rPr>
              <a:t>ramework1</a:t>
            </a:r>
            <a:endParaRPr lang="en-US" sz="2000" b="1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4724400"/>
            <a:ext cx="1210638" cy="1142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hostname: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</a:t>
            </a:r>
            <a:r>
              <a:rPr lang="en-US" sz="1800" dirty="0" smtClean="0"/>
              <a:t>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0000"/>
                </a:solidFill>
              </a:rPr>
              <a:t>role: -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65" y="2819400"/>
            <a:ext cx="673667" cy="5218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67867" y="2438400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</a:t>
            </a:r>
            <a:r>
              <a:rPr lang="en-US" sz="2000" b="1" dirty="0" smtClean="0">
                <a:latin typeface="+mn-lt"/>
              </a:rPr>
              <a:t>ramework2</a:t>
            </a:r>
            <a:endParaRPr lang="en-US" sz="2000" b="1" dirty="0"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65" y="2819400"/>
            <a:ext cx="673667" cy="5218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74307" y="2438400"/>
            <a:ext cx="152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</a:t>
            </a:r>
            <a:r>
              <a:rPr lang="en-US" sz="2000" b="1" dirty="0" smtClean="0">
                <a:latin typeface="+mn-lt"/>
              </a:rPr>
              <a:t>ramework3</a:t>
            </a:r>
            <a:endParaRPr lang="en-US" sz="2000" b="1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26733" y="3505200"/>
            <a:ext cx="140267" cy="914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77170645"/>
              </p:ext>
            </p:extLst>
          </p:nvPr>
        </p:nvGraphicFramePr>
        <p:xfrm>
          <a:off x="5562600" y="2438400"/>
          <a:ext cx="351733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872339276"/>
              </p:ext>
            </p:extLst>
          </p:nvPr>
        </p:nvGraphicFramePr>
        <p:xfrm>
          <a:off x="8680824" y="2438400"/>
          <a:ext cx="351733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690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</a:t>
            </a:r>
            <a:r>
              <a:rPr lang="en-US" dirty="0" err="1" smtClean="0"/>
              <a:t>vs</a:t>
            </a:r>
            <a:r>
              <a:rPr lang="en-US" dirty="0" smtClean="0"/>
              <a:t> pessimistic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/>
              <a:t>w</a:t>
            </a:r>
            <a:r>
              <a:rPr lang="en-US" sz="2900" dirty="0" smtClean="0"/>
              <a:t>hat to say here …</a:t>
            </a:r>
            <a:endParaRPr lang="en-US" sz="2900" dirty="0" smtClean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principals can be used for:</a:t>
            </a:r>
          </a:p>
          <a:p>
            <a:r>
              <a:rPr lang="en-US" sz="2900" dirty="0" smtClean="0"/>
              <a:t>authorizing allocation </a:t>
            </a:r>
            <a:r>
              <a:rPr lang="en-US" sz="2900" i="1" dirty="0" smtClean="0"/>
              <a:t>roles</a:t>
            </a:r>
          </a:p>
          <a:p>
            <a:r>
              <a:rPr lang="en-US" sz="2900" dirty="0" smtClean="0"/>
              <a:t>authorizing operating system users (for execution)</a:t>
            </a:r>
          </a:p>
          <a:p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50081117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83545334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motivation and overview</a:t>
            </a:r>
          </a:p>
          <a:p>
            <a:r>
              <a:rPr lang="en-US" sz="2900" dirty="0" smtClean="0"/>
              <a:t>resource allocation</a:t>
            </a:r>
          </a:p>
          <a:p>
            <a:r>
              <a:rPr lang="en-US" sz="2900" dirty="0" smtClean="0"/>
              <a:t>frameworks, schedulers, tasks, status updates  </a:t>
            </a:r>
          </a:p>
          <a:p>
            <a:r>
              <a:rPr lang="en-US" sz="2900" dirty="0" smtClean="0"/>
              <a:t>high-availability</a:t>
            </a:r>
          </a:p>
          <a:p>
            <a:r>
              <a:rPr lang="en-US" sz="2900" dirty="0" smtClean="0"/>
              <a:t>resource isolation and statistics</a:t>
            </a:r>
          </a:p>
          <a:p>
            <a:r>
              <a:rPr lang="en-US" sz="2900" dirty="0" smtClean="0"/>
              <a:t>security</a:t>
            </a:r>
          </a:p>
          <a:p>
            <a:r>
              <a:rPr lang="en-US" sz="2900" dirty="0" smtClean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413153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1"/>
                </a:solidFill>
              </a:rPr>
              <a:t>cluster manager</a:t>
            </a:r>
            <a:endParaRPr lang="en-US" sz="4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1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frameworks, schedulers, tasks, status updates  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high-availability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isolation and statistics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security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case studies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8" y="4434105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I’d love to answer some questions with the help of my data!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f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93" y="4449596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think I’ll try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datacenter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0" name="Picture 19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7" name="Picture 26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  <p:pic>
        <p:nvPicPr>
          <p:cNvPr id="30" name="Picture 29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85593"/>
            <a:ext cx="762000" cy="512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ace_f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432300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ce_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3" y="4464066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exactly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ce_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3" y="4464066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 </a:t>
            </a:r>
            <a:r>
              <a:rPr lang="en-US" dirty="0" err="1" smtClean="0"/>
              <a:t>Hadoop</a:t>
            </a:r>
            <a:r>
              <a:rPr lang="en-US" dirty="0" smtClean="0"/>
              <a:t> is a big hammer, but not everything is a nail!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ce_open_smile_tong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2" y="4358018"/>
            <a:ext cx="2171700" cy="2286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I’ve got some </a:t>
            </a:r>
            <a:r>
              <a:rPr lang="en-US" i="1" dirty="0" smtClean="0"/>
              <a:t>iterative algorithms</a:t>
            </a:r>
            <a:r>
              <a:rPr lang="en-US" dirty="0" smtClean="0"/>
              <a:t>, I want to try Spark!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  <p:pic>
        <p:nvPicPr>
          <p:cNvPr id="27" name="Picture 26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573138"/>
            <a:ext cx="762000" cy="512587"/>
          </a:xfrm>
          <a:prstGeom prst="rect">
            <a:avLst/>
          </a:prstGeom>
        </p:spPr>
      </p:pic>
      <p:pic>
        <p:nvPicPr>
          <p:cNvPr id="30" name="Picture 29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384719"/>
            <a:ext cx="762000" cy="512587"/>
          </a:xfrm>
          <a:prstGeom prst="rect">
            <a:avLst/>
          </a:prstGeom>
        </p:spPr>
      </p:pic>
      <p:pic>
        <p:nvPicPr>
          <p:cNvPr id="37" name="Picture 36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185593"/>
            <a:ext cx="762000" cy="512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3"/>
                </a:solidFill>
              </a:rPr>
              <a:t>resource manager</a:t>
            </a:r>
            <a:endParaRPr lang="en-US" sz="4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8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  <p:pic>
        <p:nvPicPr>
          <p:cNvPr id="31" name="Picture 30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32" name="Picture 31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36" name="Picture 35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static partitioning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  <p:pic>
        <p:nvPicPr>
          <p:cNvPr id="31" name="Picture 30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32" name="Picture 31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36" name="Picture 35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static partitioning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31" name="Picture 30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32" name="Picture 31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36" name="Picture 35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  <p:pic>
        <p:nvPicPr>
          <p:cNvPr id="27" name="Picture 26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754" y="2639843"/>
            <a:ext cx="435273" cy="430382"/>
          </a:xfrm>
          <a:prstGeom prst="rect">
            <a:avLst/>
          </a:prstGeom>
        </p:spPr>
      </p:pic>
      <p:pic>
        <p:nvPicPr>
          <p:cNvPr id="30" name="Picture 29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754" y="3444061"/>
            <a:ext cx="435273" cy="430382"/>
          </a:xfrm>
          <a:prstGeom prst="rect">
            <a:avLst/>
          </a:prstGeom>
        </p:spPr>
      </p:pic>
      <p:pic>
        <p:nvPicPr>
          <p:cNvPr id="37" name="Picture 36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754" y="4237810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Tx/>
              <a:buAutoNum type="arabicParenBoth"/>
            </a:pPr>
            <a:r>
              <a:rPr lang="en-US" dirty="0" smtClean="0"/>
              <a:t>hard to </a:t>
            </a:r>
            <a:r>
              <a:rPr lang="en-US" b="1" i="1" dirty="0" smtClean="0"/>
              <a:t>share </a:t>
            </a:r>
            <a:r>
              <a:rPr lang="en-US" dirty="0" smtClean="0"/>
              <a:t>data</a:t>
            </a:r>
          </a:p>
          <a:p>
            <a:pPr marL="514350" indent="-514350">
              <a:buFontTx/>
              <a:buAutoNum type="arabicParenBoth"/>
            </a:pPr>
            <a:r>
              <a:rPr lang="en-US" dirty="0" smtClean="0"/>
              <a:t>hard to scale </a:t>
            </a:r>
            <a:r>
              <a:rPr lang="en-US" b="1" i="1" dirty="0" smtClean="0"/>
              <a:t>elastically</a:t>
            </a:r>
            <a:r>
              <a:rPr lang="en-US" dirty="0" smtClean="0"/>
              <a:t> (to exploit statistical multiplexing)</a:t>
            </a:r>
            <a:endParaRPr lang="en-US" b="1" i="1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hard to fully</a:t>
            </a:r>
            <a:r>
              <a:rPr lang="en-US" b="1" i="1" dirty="0" smtClean="0"/>
              <a:t> utilize</a:t>
            </a:r>
            <a:r>
              <a:rPr lang="en-US" i="1" dirty="0" smtClean="0"/>
              <a:t> </a:t>
            </a:r>
            <a:r>
              <a:rPr lang="en-US" dirty="0" smtClean="0"/>
              <a:t>machines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hard to deal with </a:t>
            </a:r>
            <a:r>
              <a:rPr lang="en-US" b="1" i="1" dirty="0" smtClean="0"/>
              <a:t>failures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Tx/>
              <a:buAutoNum type="arabicParenBoth"/>
            </a:pPr>
            <a:r>
              <a:rPr lang="en-US" dirty="0" smtClean="0"/>
              <a:t>hard to </a:t>
            </a:r>
            <a:r>
              <a:rPr lang="en-US" b="1" i="1" dirty="0" smtClean="0"/>
              <a:t>share </a:t>
            </a:r>
            <a:r>
              <a:rPr lang="en-US" dirty="0" smtClean="0"/>
              <a:t>data</a:t>
            </a:r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scale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elastically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(to exploit statistical multiplexing)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fully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 utilize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machines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deal with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failures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4" y="2625546"/>
            <a:ext cx="3233386" cy="2175054"/>
          </a:xfrm>
          <a:prstGeom prst="rect">
            <a:avLst/>
          </a:prstGeom>
        </p:spPr>
      </p:pic>
      <p:pic>
        <p:nvPicPr>
          <p:cNvPr id="29" name="Picture 2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59" y="259080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45" y="4343400"/>
            <a:ext cx="793750" cy="3365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34759" y="2958863"/>
            <a:ext cx="1599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(map/reduce)</a:t>
            </a:r>
            <a:endParaRPr lang="en-US" sz="20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8945" y="4679950"/>
            <a:ext cx="2674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(distributed file system)</a:t>
            </a:r>
            <a:endParaRPr lang="en-US" sz="2000" dirty="0">
              <a:latin typeface="+mn-lt"/>
            </a:endParaRPr>
          </a:p>
        </p:txBody>
      </p:sp>
      <p:cxnSp>
        <p:nvCxnSpPr>
          <p:cNvPr id="42" name="Straight Arrow Connector 41"/>
          <p:cNvCxnSpPr>
            <a:stCxn id="13" idx="3"/>
          </p:cNvCxnSpPr>
          <p:nvPr/>
        </p:nvCxnSpPr>
        <p:spPr>
          <a:xfrm flipV="1">
            <a:off x="3962400" y="2730263"/>
            <a:ext cx="1295400" cy="9828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3962400" y="3713073"/>
            <a:ext cx="1295400" cy="7729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13" name="Picture 12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3138"/>
            <a:ext cx="762000" cy="512587"/>
          </a:xfrm>
          <a:prstGeom prst="rect">
            <a:avLst/>
          </a:prstGeom>
        </p:spPr>
      </p:pic>
      <p:pic>
        <p:nvPicPr>
          <p:cNvPr id="16" name="Picture 15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84719"/>
            <a:ext cx="762000" cy="512587"/>
          </a:xfrm>
          <a:prstGeom prst="rect">
            <a:avLst/>
          </a:prstGeom>
        </p:spPr>
      </p:pic>
      <p:pic>
        <p:nvPicPr>
          <p:cNvPr id="18" name="Picture 1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3138"/>
            <a:ext cx="762000" cy="512587"/>
          </a:xfrm>
          <a:prstGeom prst="rect">
            <a:avLst/>
          </a:prstGeom>
        </p:spPr>
      </p:pic>
      <p:pic>
        <p:nvPicPr>
          <p:cNvPr id="21" name="Picture 20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84719"/>
            <a:ext cx="762000" cy="512587"/>
          </a:xfrm>
          <a:prstGeom prst="rect">
            <a:avLst/>
          </a:prstGeom>
        </p:spPr>
      </p:pic>
      <p:pic>
        <p:nvPicPr>
          <p:cNvPr id="28" name="Picture 27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85593"/>
            <a:ext cx="762000" cy="512587"/>
          </a:xfrm>
          <a:prstGeom prst="rect">
            <a:avLst/>
          </a:prstGeom>
        </p:spPr>
      </p:pic>
      <p:pic>
        <p:nvPicPr>
          <p:cNvPr id="29" name="Picture 28" descr="Screen Shot 2013-08-28 at 8.43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91943"/>
            <a:ext cx="762000" cy="512587"/>
          </a:xfrm>
          <a:prstGeom prst="rect">
            <a:avLst/>
          </a:prstGeom>
        </p:spPr>
      </p:pic>
      <p:pic>
        <p:nvPicPr>
          <p:cNvPr id="31" name="Picture 30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32" name="Picture 31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36" name="Picture 35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3" name="Picture 42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45" name="Picture 4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</a:t>
            </a:r>
            <a:r>
              <a:rPr lang="en-US" sz="4300" dirty="0" smtClean="0">
                <a:solidFill>
                  <a:schemeClr val="accent6"/>
                </a:solidFill>
              </a:rPr>
              <a:t>resource negotiator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2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3" name="Picture 42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45" name="Picture 4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  <p:cxnSp>
        <p:nvCxnSpPr>
          <p:cNvPr id="61" name="Curved Connector 60"/>
          <p:cNvCxnSpPr>
            <a:stCxn id="43" idx="0"/>
            <a:endCxn id="36" idx="0"/>
          </p:cNvCxnSpPr>
          <p:nvPr/>
        </p:nvCxnSpPr>
        <p:spPr>
          <a:xfrm rot="16200000" flipH="1" flipV="1">
            <a:off x="4827838" y="-4388"/>
            <a:ext cx="138437" cy="5293488"/>
          </a:xfrm>
          <a:prstGeom prst="curvedConnector3">
            <a:avLst>
              <a:gd name="adj1" fmla="val -72830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7" idx="0"/>
            <a:endCxn id="40" idx="0"/>
          </p:cNvCxnSpPr>
          <p:nvPr/>
        </p:nvCxnSpPr>
        <p:spPr>
          <a:xfrm rot="16200000" flipH="1" flipV="1">
            <a:off x="4836732" y="1605524"/>
            <a:ext cx="120650" cy="5293488"/>
          </a:xfrm>
          <a:prstGeom prst="curvedConnector3">
            <a:avLst>
              <a:gd name="adj1" fmla="val -1586099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5" idx="0"/>
            <a:endCxn id="30" idx="0"/>
          </p:cNvCxnSpPr>
          <p:nvPr/>
        </p:nvCxnSpPr>
        <p:spPr>
          <a:xfrm rot="16200000" flipH="1" flipV="1">
            <a:off x="6267129" y="2261220"/>
            <a:ext cx="153342" cy="2400003"/>
          </a:xfrm>
          <a:prstGeom prst="curvedConnector3">
            <a:avLst>
              <a:gd name="adj1" fmla="val -559106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we just give Spark it’s own HDFS cluster too?</a:t>
            </a:r>
            <a:endParaRPr lang="en-US" dirty="0"/>
          </a:p>
        </p:txBody>
      </p:sp>
      <p:pic>
        <p:nvPicPr>
          <p:cNvPr id="6" name="Picture 5" descr="face_f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432300"/>
            <a:ext cx="223520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x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3" name="Picture 42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2573138"/>
            <a:ext cx="914399" cy="476249"/>
          </a:xfrm>
          <a:prstGeom prst="rect">
            <a:avLst/>
          </a:prstGeom>
        </p:spPr>
      </p:pic>
      <p:pic>
        <p:nvPicPr>
          <p:cNvPr id="45" name="Picture 4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3384551"/>
            <a:ext cx="914399" cy="476249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x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x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72948" y="2514600"/>
            <a:ext cx="2791295" cy="2645418"/>
          </a:xfrm>
          <a:prstGeom prst="rect">
            <a:avLst/>
          </a:prstGeom>
          <a:ln w="254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7829" y="2514600"/>
            <a:ext cx="5779386" cy="2645418"/>
          </a:xfrm>
          <a:prstGeom prst="rect">
            <a:avLst/>
          </a:prstGeom>
          <a:ln w="25400" cap="flat" cmpd="sng" algn="ctr">
            <a:solidFill>
              <a:srgbClr val="3366FF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x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72948" y="2514600"/>
            <a:ext cx="2791295" cy="2645418"/>
          </a:xfrm>
          <a:prstGeom prst="rect">
            <a:avLst/>
          </a:prstGeom>
          <a:ln w="254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7829" y="2514600"/>
            <a:ext cx="5779386" cy="2645418"/>
          </a:xfrm>
          <a:prstGeom prst="rect">
            <a:avLst/>
          </a:prstGeom>
          <a:ln w="25400" cap="flat" cmpd="sng" algn="ctr">
            <a:solidFill>
              <a:srgbClr val="3366FF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5181600" y="1447800"/>
            <a:ext cx="99060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5867400" y="1447800"/>
            <a:ext cx="99060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52107" y="685800"/>
            <a:ext cx="249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tee incoming data</a:t>
            </a:r>
          </a:p>
          <a:p>
            <a:r>
              <a:rPr lang="en-US" dirty="0" smtClean="0">
                <a:latin typeface="+mn-lt"/>
              </a:rPr>
              <a:t>(2 copies)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x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72948" y="2514600"/>
            <a:ext cx="2791295" cy="2645418"/>
          </a:xfrm>
          <a:prstGeom prst="rect">
            <a:avLst/>
          </a:prstGeom>
          <a:ln w="254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7829" y="2514600"/>
            <a:ext cx="5779386" cy="2645418"/>
          </a:xfrm>
          <a:prstGeom prst="rect">
            <a:avLst/>
          </a:prstGeom>
          <a:ln w="25400" cap="flat" cmpd="sng" algn="ctr">
            <a:solidFill>
              <a:srgbClr val="3366FF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5181600" y="1447800"/>
            <a:ext cx="99060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5867400" y="1447800"/>
            <a:ext cx="99060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2107" y="685800"/>
            <a:ext cx="249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tee incoming data</a:t>
            </a:r>
          </a:p>
          <a:p>
            <a:r>
              <a:rPr lang="en-US" dirty="0" smtClean="0">
                <a:latin typeface="+mn-lt"/>
              </a:rPr>
              <a:t>(2 copies)</a:t>
            </a:r>
            <a:endParaRPr lang="en-US" dirty="0"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334000" y="57150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00600" y="5862935"/>
            <a:ext cx="253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periodic copy/sync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ce_squig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81" y="4428686"/>
            <a:ext cx="2082800" cy="2171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 sounds annoying … let’s not do that. Can we do any better though?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</a:t>
            </a:r>
            <a:r>
              <a:rPr lang="en-US" sz="5400" dirty="0" smtClean="0"/>
              <a:t>his is not</a:t>
            </a:r>
            <a:br>
              <a:rPr lang="en-US" sz="5400" dirty="0" smtClean="0"/>
            </a:br>
            <a:r>
              <a:rPr lang="en-US" sz="5400" dirty="0" smtClean="0"/>
              <a:t>a talk about YARN</a:t>
            </a:r>
            <a:endParaRPr lang="en-US" sz="5400" dirty="0"/>
          </a:p>
        </p:txBody>
      </p:sp>
      <p:pic>
        <p:nvPicPr>
          <p:cNvPr id="3" name="Picture 2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038600"/>
            <a:ext cx="223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err="1" smtClean="0"/>
              <a:t>Mesos</a:t>
            </a:r>
            <a:r>
              <a:rPr lang="en-US" sz="4300" dirty="0" smtClean="0"/>
              <a:t> replaces static partitioning of resources to frameworks with</a:t>
            </a:r>
            <a:br>
              <a:rPr lang="en-US" sz="4300" dirty="0" smtClean="0"/>
            </a:br>
            <a:r>
              <a:rPr lang="en-US" sz="4300" dirty="0" smtClean="0"/>
              <a:t>dynamic resource allocation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95288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67828" y="2514600"/>
            <a:ext cx="8747571" cy="2645418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</a:t>
            </a:r>
            <a:r>
              <a:rPr lang="en-US" b="1" i="1" dirty="0" smtClean="0">
                <a:solidFill>
                  <a:srgbClr val="BFBFBF"/>
                </a:solidFill>
              </a:rPr>
              <a:t>share </a:t>
            </a:r>
            <a:r>
              <a:rPr lang="en-US" dirty="0" smtClean="0">
                <a:solidFill>
                  <a:srgbClr val="BFBFBF"/>
                </a:solidFill>
              </a:rPr>
              <a:t>data</a:t>
            </a:r>
          </a:p>
          <a:p>
            <a:pPr marL="514350" indent="-514350">
              <a:buFontTx/>
              <a:buAutoNum type="arabicParenBoth"/>
            </a:pPr>
            <a:r>
              <a:rPr lang="en-US" dirty="0" smtClean="0"/>
              <a:t>hard to scale </a:t>
            </a:r>
            <a:r>
              <a:rPr lang="en-US" b="1" i="1" dirty="0" smtClean="0"/>
              <a:t>elastically</a:t>
            </a:r>
            <a:r>
              <a:rPr lang="en-US" dirty="0" smtClean="0"/>
              <a:t> (to exploit statistical multiplexing)</a:t>
            </a:r>
            <a:endParaRPr lang="en-US" b="1" i="1" dirty="0" smtClean="0"/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fully</a:t>
            </a:r>
            <a:r>
              <a:rPr lang="en-US" b="1" i="1" dirty="0" smtClean="0">
                <a:solidFill>
                  <a:srgbClr val="BFBFBF"/>
                </a:solidFill>
              </a:rPr>
              <a:t> utilize</a:t>
            </a:r>
            <a:r>
              <a:rPr lang="en-US" i="1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machines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deal with </a:t>
            </a:r>
            <a:r>
              <a:rPr lang="en-US" b="1" i="1" dirty="0" smtClean="0">
                <a:solidFill>
                  <a:srgbClr val="BFBFBF"/>
                </a:solidFill>
              </a:rPr>
              <a:t>failures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ce_squig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7" y="4415360"/>
            <a:ext cx="2082800" cy="2171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During the day I’d rather give more machines to Spark but at night I’d rather give more machines to </a:t>
            </a:r>
            <a:r>
              <a:rPr lang="en-US" dirty="0" err="1" smtClean="0"/>
              <a:t>Hadoop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43" name="Picture 42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19" y="2573138"/>
            <a:ext cx="914399" cy="476249"/>
          </a:xfrm>
          <a:prstGeom prst="rect">
            <a:avLst/>
          </a:prstGeom>
        </p:spPr>
      </p:pic>
      <p:pic>
        <p:nvPicPr>
          <p:cNvPr id="45" name="Picture 4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19" y="3372419"/>
            <a:ext cx="914399" cy="476249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19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43" name="Picture 42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7" y="3585350"/>
            <a:ext cx="971550" cy="263318"/>
          </a:xfrm>
          <a:prstGeom prst="rect">
            <a:avLst/>
          </a:prstGeom>
        </p:spPr>
      </p:pic>
      <p:pic>
        <p:nvPicPr>
          <p:cNvPr id="45" name="Picture 4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7" y="2758907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3" name="Picture 42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7" y="3585350"/>
            <a:ext cx="971550" cy="263318"/>
          </a:xfrm>
          <a:prstGeom prst="rect">
            <a:avLst/>
          </a:prstGeom>
        </p:spPr>
      </p:pic>
      <p:pic>
        <p:nvPicPr>
          <p:cNvPr id="45" name="Picture 4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7" y="2758907"/>
            <a:ext cx="971550" cy="263318"/>
          </a:xfrm>
          <a:prstGeom prst="rect">
            <a:avLst/>
          </a:prstGeom>
        </p:spPr>
      </p:pic>
      <p:pic>
        <p:nvPicPr>
          <p:cNvPr id="50" name="Picture 49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7" y="4360050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57" y="2149474"/>
            <a:ext cx="971550" cy="263318"/>
          </a:xfrm>
          <a:prstGeom prst="rect">
            <a:avLst/>
          </a:prstGeom>
        </p:spPr>
      </p:pic>
      <p:pic>
        <p:nvPicPr>
          <p:cNvPr id="17" name="Picture 1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08" y="4443412"/>
            <a:ext cx="914399" cy="476249"/>
          </a:xfrm>
          <a:prstGeom prst="rect">
            <a:avLst/>
          </a:prstGeom>
        </p:spPr>
      </p:pic>
      <p:pic>
        <p:nvPicPr>
          <p:cNvPr id="18" name="Picture 17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195" y="3224212"/>
            <a:ext cx="435273" cy="430382"/>
          </a:xfrm>
          <a:prstGeom prst="rect">
            <a:avLst/>
          </a:prstGeom>
        </p:spPr>
      </p:pic>
      <p:graphicFrame>
        <p:nvGraphicFramePr>
          <p:cNvPr id="1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08203"/>
              </p:ext>
            </p:extLst>
          </p:nvPr>
        </p:nvGraphicFramePr>
        <p:xfrm>
          <a:off x="3302000" y="16764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7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764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7592"/>
              </p:ext>
            </p:extLst>
          </p:nvPr>
        </p:nvGraphicFramePr>
        <p:xfrm>
          <a:off x="3302000" y="29019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8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9019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8913"/>
              </p:ext>
            </p:extLst>
          </p:nvPr>
        </p:nvGraphicFramePr>
        <p:xfrm>
          <a:off x="3302000" y="41529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9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1529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</a:t>
            </a:r>
            <a:r>
              <a:rPr lang="en-US" b="1" i="1" dirty="0" smtClean="0">
                <a:solidFill>
                  <a:srgbClr val="BFBFBF"/>
                </a:solidFill>
              </a:rPr>
              <a:t>share </a:t>
            </a:r>
            <a:r>
              <a:rPr lang="en-US" dirty="0" smtClean="0">
                <a:solidFill>
                  <a:srgbClr val="BFBFBF"/>
                </a:solidFill>
              </a:rPr>
              <a:t>data</a:t>
            </a:r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scale </a:t>
            </a:r>
            <a:r>
              <a:rPr lang="en-US" b="1" i="1" dirty="0" smtClean="0">
                <a:solidFill>
                  <a:srgbClr val="BFBFBF"/>
                </a:solidFill>
              </a:rPr>
              <a:t>elastically</a:t>
            </a:r>
            <a:r>
              <a:rPr lang="en-US" dirty="0" smtClean="0">
                <a:solidFill>
                  <a:srgbClr val="BFBFBF"/>
                </a:solidFill>
              </a:rPr>
              <a:t> (to exploit statistical multiplexing)</a:t>
            </a:r>
            <a:endParaRPr lang="en-US" b="1" i="1" dirty="0" smtClean="0">
              <a:solidFill>
                <a:srgbClr val="BFBFBF"/>
              </a:solidFill>
            </a:endParaRPr>
          </a:p>
          <a:p>
            <a:pPr marL="514350" indent="-514350">
              <a:buAutoNum type="arabicParenBoth"/>
            </a:pPr>
            <a:r>
              <a:rPr lang="en-US" dirty="0" smtClean="0"/>
              <a:t>hard to fully</a:t>
            </a:r>
            <a:r>
              <a:rPr lang="en-US" b="1" i="1" dirty="0" smtClean="0"/>
              <a:t> utilize</a:t>
            </a:r>
            <a:r>
              <a:rPr lang="en-US" i="1" dirty="0" smtClean="0"/>
              <a:t> </a:t>
            </a:r>
            <a:r>
              <a:rPr lang="en-US" dirty="0" smtClean="0"/>
              <a:t>machines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BFBFBF"/>
                </a:solidFill>
              </a:rPr>
              <a:t>hard to deal with </a:t>
            </a:r>
            <a:r>
              <a:rPr lang="en-US" b="1" i="1" dirty="0" smtClean="0">
                <a:solidFill>
                  <a:srgbClr val="BFBFBF"/>
                </a:solidFill>
              </a:rPr>
              <a:t>failures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is a distributed system with a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master/slave architecture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81674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55729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4381674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3716657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3716658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4642602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3989129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0400"/>
            <a:ext cx="3441700" cy="2160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95457" y="5479375"/>
            <a:ext cx="85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slaves</a:t>
            </a:r>
            <a:endParaRPr lang="en-US" sz="2000" b="1" dirty="0"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455729"/>
            <a:ext cx="1219200" cy="5218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81400" y="4038105"/>
            <a:ext cx="1199310" cy="76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581400" y="4327683"/>
            <a:ext cx="1199310" cy="224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39048" y="4580324"/>
            <a:ext cx="1141662" cy="542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3585350"/>
            <a:ext cx="971550" cy="263318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8" name="Picture 27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2758907"/>
            <a:ext cx="971550" cy="263318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1" name="Picture 4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23" y="4360050"/>
            <a:ext cx="971550" cy="263318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377946" y="2692279"/>
            <a:ext cx="1349650" cy="319927"/>
            <a:chOff x="3377946" y="2692279"/>
            <a:chExt cx="1349650" cy="319927"/>
          </a:xfrm>
        </p:grpSpPr>
        <p:pic>
          <p:nvPicPr>
            <p:cNvPr id="43" name="Picture 42" descr="Spark-logo-192x100px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1878" y="2692279"/>
              <a:ext cx="585718" cy="305061"/>
            </a:xfrm>
            <a:prstGeom prst="rect">
              <a:avLst/>
            </a:prstGeom>
          </p:spPr>
        </p:pic>
        <p:pic>
          <p:nvPicPr>
            <p:cNvPr id="45" name="Picture 44" descr="Screen Shot 2013-08-28 at 8.16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946" y="2817445"/>
              <a:ext cx="718599" cy="19476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3377946" y="3500168"/>
            <a:ext cx="1349650" cy="319927"/>
            <a:chOff x="3377946" y="2692279"/>
            <a:chExt cx="1349650" cy="319927"/>
          </a:xfrm>
        </p:grpSpPr>
        <p:pic>
          <p:nvPicPr>
            <p:cNvPr id="55" name="Picture 54" descr="Spark-logo-192x100px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1878" y="2692279"/>
              <a:ext cx="585718" cy="305061"/>
            </a:xfrm>
            <a:prstGeom prst="rect">
              <a:avLst/>
            </a:prstGeom>
          </p:spPr>
        </p:pic>
        <p:pic>
          <p:nvPicPr>
            <p:cNvPr id="56" name="Picture 55" descr="Screen Shot 2013-08-28 at 8.16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946" y="2817445"/>
              <a:ext cx="718599" cy="194761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77946" y="4312718"/>
            <a:ext cx="1349650" cy="319927"/>
            <a:chOff x="3377946" y="2692279"/>
            <a:chExt cx="1349650" cy="319927"/>
          </a:xfrm>
        </p:grpSpPr>
        <p:pic>
          <p:nvPicPr>
            <p:cNvPr id="58" name="Picture 57" descr="Spark-logo-192x100px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1878" y="2692279"/>
              <a:ext cx="585718" cy="305061"/>
            </a:xfrm>
            <a:prstGeom prst="rect">
              <a:avLst/>
            </a:prstGeom>
          </p:spPr>
        </p:pic>
        <p:pic>
          <p:nvPicPr>
            <p:cNvPr id="59" name="Picture 58" descr="Screen Shot 2013-08-28 at 8.16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946" y="2817445"/>
              <a:ext cx="718599" cy="1947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43" name="Picture 42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20" y="2794332"/>
            <a:ext cx="389775" cy="203008"/>
          </a:xfrm>
          <a:prstGeom prst="rect">
            <a:avLst/>
          </a:prstGeom>
        </p:spPr>
      </p:pic>
      <p:pic>
        <p:nvPicPr>
          <p:cNvPr id="45" name="Picture 44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46" y="2775907"/>
            <a:ext cx="871861" cy="236299"/>
          </a:xfrm>
          <a:prstGeom prst="rect">
            <a:avLst/>
          </a:prstGeom>
        </p:spPr>
      </p:pic>
      <p:pic>
        <p:nvPicPr>
          <p:cNvPr id="55" name="Picture 5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349" y="3395206"/>
            <a:ext cx="787247" cy="410024"/>
          </a:xfrm>
          <a:prstGeom prst="rect">
            <a:avLst/>
          </a:prstGeom>
        </p:spPr>
      </p:pic>
      <p:pic>
        <p:nvPicPr>
          <p:cNvPr id="56" name="Picture 55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46" y="3686028"/>
            <a:ext cx="494659" cy="134067"/>
          </a:xfrm>
          <a:prstGeom prst="rect">
            <a:avLst/>
          </a:prstGeom>
        </p:spPr>
      </p:pic>
      <p:grpSp>
        <p:nvGrpSpPr>
          <p:cNvPr id="5" name="Group 56"/>
          <p:cNvGrpSpPr/>
          <p:nvPr/>
        </p:nvGrpSpPr>
        <p:grpSpPr>
          <a:xfrm>
            <a:off x="3377946" y="4312718"/>
            <a:ext cx="1349650" cy="319927"/>
            <a:chOff x="3377946" y="2692279"/>
            <a:chExt cx="1349650" cy="319927"/>
          </a:xfrm>
        </p:grpSpPr>
        <p:pic>
          <p:nvPicPr>
            <p:cNvPr id="58" name="Picture 57" descr="Spark-logo-192x100px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1878" y="2692279"/>
              <a:ext cx="585718" cy="305061"/>
            </a:xfrm>
            <a:prstGeom prst="rect">
              <a:avLst/>
            </a:prstGeom>
          </p:spPr>
        </p:pic>
        <p:pic>
          <p:nvPicPr>
            <p:cNvPr id="59" name="Picture 58" descr="Screen Shot 2013-08-28 at 8.16.5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946" y="2817445"/>
              <a:ext cx="718599" cy="1947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br>
              <a:rPr lang="en-US" dirty="0" smtClean="0"/>
            </a:br>
            <a:r>
              <a:rPr lang="en-US" dirty="0" smtClean="0"/>
              <a:t>considered harmful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share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514350" indent="-514350">
              <a:buFontTx/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scale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elastically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(to exploit statistical multiplexing)</a:t>
            </a:r>
            <a:endParaRPr lang="en-US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 to fully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 utilize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machines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hard to deal with </a:t>
            </a:r>
            <a:r>
              <a:rPr lang="en-US" b="1" i="1" dirty="0" smtClean="0">
                <a:solidFill>
                  <a:srgbClr val="000000"/>
                </a:solidFill>
              </a:rPr>
              <a:t>failures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048125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3848999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537893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4649268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2711450"/>
            <a:ext cx="793750" cy="336550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43" name="Picture 42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2639843"/>
            <a:ext cx="435273" cy="430382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3444061"/>
            <a:ext cx="435273" cy="430382"/>
          </a:xfrm>
          <a:prstGeom prst="rect">
            <a:avLst/>
          </a:prstGeom>
        </p:spPr>
      </p:pic>
      <p:pic>
        <p:nvPicPr>
          <p:cNvPr id="47" name="Picture 46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4237810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49" name="Picture 4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573138"/>
            <a:ext cx="914399" cy="476249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31" name="Picture 30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4360050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 smtClean="0"/>
              <a:t>datacenter management</a:t>
            </a:r>
            <a:endParaRPr lang="en-US" sz="58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048098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048000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3848972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3848874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4649241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4649143"/>
            <a:ext cx="2640413" cy="342944"/>
          </a:xfrm>
          <a:prstGeom prst="rect">
            <a:avLst/>
          </a:prstGeom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2759032"/>
            <a:ext cx="971550" cy="263318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2711575"/>
            <a:ext cx="793750" cy="336550"/>
          </a:xfrm>
          <a:prstGeom prst="rect">
            <a:avLst/>
          </a:prstGeom>
        </p:spPr>
      </p:pic>
      <p:pic>
        <p:nvPicPr>
          <p:cNvPr id="37" name="Picture 36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" y="3559906"/>
            <a:ext cx="971550" cy="263318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512449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312593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312718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512118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2711450"/>
            <a:ext cx="793750" cy="336550"/>
          </a:xfrm>
          <a:prstGeom prst="rect">
            <a:avLst/>
          </a:prstGeom>
        </p:spPr>
      </p:pic>
      <p:pic>
        <p:nvPicPr>
          <p:cNvPr id="50" name="Picture 49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372419"/>
            <a:ext cx="914399" cy="476249"/>
          </a:xfrm>
          <a:prstGeom prst="rect">
            <a:avLst/>
          </a:prstGeom>
        </p:spPr>
      </p:pic>
      <p:pic>
        <p:nvPicPr>
          <p:cNvPr id="51" name="Picture 5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191943"/>
            <a:ext cx="914399" cy="476249"/>
          </a:xfrm>
          <a:prstGeom prst="rect">
            <a:avLst/>
          </a:prstGeom>
        </p:spPr>
      </p:pic>
      <p:pic>
        <p:nvPicPr>
          <p:cNvPr id="43" name="Picture 42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639843"/>
            <a:ext cx="435273" cy="430382"/>
          </a:xfrm>
          <a:prstGeom prst="rect">
            <a:avLst/>
          </a:prstGeom>
        </p:spPr>
      </p:pic>
      <p:pic>
        <p:nvPicPr>
          <p:cNvPr id="47" name="Picture 46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48" y="4237810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ace_f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8" y="4419849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_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0" y="4453711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_squig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10" y="4416862"/>
            <a:ext cx="2082800" cy="2171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 register with the </a:t>
            </a: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 smtClean="0">
                <a:solidFill>
                  <a:srgbClr val="000000"/>
                </a:solidFill>
              </a:rPr>
              <a:t> master in order to run jobs/tasks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3455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196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3455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6805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6805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6064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49530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25900"/>
            <a:ext cx="3441700" cy="2160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95457" y="6304875"/>
            <a:ext cx="85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slaves</a:t>
            </a:r>
            <a:endParaRPr lang="en-US" sz="2000" b="1" dirty="0"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4281229"/>
            <a:ext cx="1219200" cy="5218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81400" y="4863605"/>
            <a:ext cx="1199310" cy="76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581400" y="5153183"/>
            <a:ext cx="1199310" cy="224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639048" y="5405824"/>
            <a:ext cx="1141662" cy="542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3-08-28 at 8.43.2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26071"/>
            <a:ext cx="762000" cy="512587"/>
          </a:xfrm>
          <a:prstGeom prst="rect">
            <a:avLst/>
          </a:prstGeom>
        </p:spPr>
      </p:pic>
      <p:pic>
        <p:nvPicPr>
          <p:cNvPr id="19" name="Picture 1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230822"/>
            <a:ext cx="914399" cy="476249"/>
          </a:xfrm>
          <a:prstGeom prst="rect">
            <a:avLst/>
          </a:prstGeom>
        </p:spPr>
      </p:pic>
      <p:pic>
        <p:nvPicPr>
          <p:cNvPr id="20" name="Picture 19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327" y="3352889"/>
            <a:ext cx="435273" cy="43038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113121" y="3883253"/>
            <a:ext cx="627914" cy="413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09801" y="3783271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49949" y="3854715"/>
            <a:ext cx="532434" cy="465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59170" y="2792671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frameworks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7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ce_c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3" y="4480488"/>
            <a:ext cx="2082800" cy="2171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ce_c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3" y="4480488"/>
            <a:ext cx="2082800" cy="2171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1567543" y="10668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don’t want to deal with this!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datacenter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rather than think about the datacenter like this …</a:t>
            </a:r>
            <a:endParaRPr lang="en-US" sz="3000" dirty="0"/>
          </a:p>
        </p:txBody>
      </p:sp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466086"/>
            <a:ext cx="2640413" cy="342944"/>
          </a:xfrm>
          <a:prstGeom prst="rect">
            <a:avLst/>
          </a:prstGeom>
        </p:spPr>
      </p:pic>
      <p:pic>
        <p:nvPicPr>
          <p:cNvPr id="5" name="Picture 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466113"/>
            <a:ext cx="2640413" cy="342944"/>
          </a:xfrm>
          <a:prstGeom prst="rect">
            <a:avLst/>
          </a:prstGeom>
        </p:spPr>
      </p:pic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465988"/>
            <a:ext cx="2640413" cy="342944"/>
          </a:xfrm>
          <a:prstGeom prst="rect">
            <a:avLst/>
          </a:prstGeom>
        </p:spPr>
      </p:pic>
      <p:pic>
        <p:nvPicPr>
          <p:cNvPr id="7" name="Picture 6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4266960"/>
            <a:ext cx="2640413" cy="342944"/>
          </a:xfrm>
          <a:prstGeom prst="rect">
            <a:avLst/>
          </a:prstGeom>
        </p:spPr>
      </p:pic>
      <p:pic>
        <p:nvPicPr>
          <p:cNvPr id="8" name="Picture 7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4266862"/>
            <a:ext cx="2640413" cy="342944"/>
          </a:xfrm>
          <a:prstGeom prst="rect">
            <a:avLst/>
          </a:prstGeom>
        </p:spPr>
      </p:pic>
      <p:pic>
        <p:nvPicPr>
          <p:cNvPr id="9" name="Picture 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4266987"/>
            <a:ext cx="2640413" cy="342944"/>
          </a:xfrm>
          <a:prstGeom prst="rect">
            <a:avLst/>
          </a:prstGeom>
        </p:spPr>
      </p:pic>
      <p:pic>
        <p:nvPicPr>
          <p:cNvPr id="10" name="Picture 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955881"/>
            <a:ext cx="793750" cy="336550"/>
          </a:xfrm>
          <a:prstGeom prst="rect">
            <a:avLst/>
          </a:prstGeom>
        </p:spPr>
      </p:pic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5067229"/>
            <a:ext cx="2640413" cy="342944"/>
          </a:xfrm>
          <a:prstGeom prst="rect">
            <a:avLst/>
          </a:prstGeom>
        </p:spPr>
      </p:pic>
      <p:pic>
        <p:nvPicPr>
          <p:cNvPr id="12" name="Picture 1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5067256"/>
            <a:ext cx="2640413" cy="342944"/>
          </a:xfrm>
          <a:prstGeom prst="rect">
            <a:avLst/>
          </a:prstGeom>
        </p:spPr>
      </p:pic>
      <p:pic>
        <p:nvPicPr>
          <p:cNvPr id="13" name="Picture 1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5067131"/>
            <a:ext cx="2640413" cy="342944"/>
          </a:xfrm>
          <a:prstGeom prst="rect">
            <a:avLst/>
          </a:prstGeom>
        </p:spPr>
      </p:pic>
      <p:pic>
        <p:nvPicPr>
          <p:cNvPr id="14" name="Picture 1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129438"/>
            <a:ext cx="793750" cy="336550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177020"/>
            <a:ext cx="971550" cy="263318"/>
          </a:xfrm>
          <a:prstGeom prst="rect">
            <a:avLst/>
          </a:prstGeom>
        </p:spPr>
      </p:pic>
      <p:pic>
        <p:nvPicPr>
          <p:cNvPr id="16" name="Picture 1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129563"/>
            <a:ext cx="793750" cy="336550"/>
          </a:xfrm>
          <a:prstGeom prst="rect">
            <a:avLst/>
          </a:prstGeom>
        </p:spPr>
      </p:pic>
      <p:pic>
        <p:nvPicPr>
          <p:cNvPr id="17" name="Picture 16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3977894"/>
            <a:ext cx="971550" cy="263318"/>
          </a:xfrm>
          <a:prstGeom prst="rect">
            <a:avLst/>
          </a:prstGeom>
        </p:spPr>
      </p:pic>
      <p:pic>
        <p:nvPicPr>
          <p:cNvPr id="18" name="Picture 1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930437"/>
            <a:ext cx="793750" cy="336550"/>
          </a:xfrm>
          <a:prstGeom prst="rect">
            <a:avLst/>
          </a:prstGeom>
        </p:spPr>
      </p:pic>
      <p:pic>
        <p:nvPicPr>
          <p:cNvPr id="19" name="Picture 18" descr="Screen Shot 2013-08-28 at 8.16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8" y="4778038"/>
            <a:ext cx="971550" cy="263318"/>
          </a:xfrm>
          <a:prstGeom prst="rect">
            <a:avLst/>
          </a:prstGeom>
        </p:spPr>
      </p:pic>
      <p:pic>
        <p:nvPicPr>
          <p:cNvPr id="20" name="Picture 1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730581"/>
            <a:ext cx="793750" cy="336550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730581"/>
            <a:ext cx="793750" cy="336550"/>
          </a:xfrm>
          <a:prstGeom prst="rect">
            <a:avLst/>
          </a:prstGeom>
        </p:spPr>
      </p:pic>
      <p:pic>
        <p:nvPicPr>
          <p:cNvPr id="22" name="Picture 2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730706"/>
            <a:ext cx="793750" cy="336550"/>
          </a:xfrm>
          <a:prstGeom prst="rect">
            <a:avLst/>
          </a:prstGeom>
        </p:spPr>
      </p:pic>
      <p:pic>
        <p:nvPicPr>
          <p:cNvPr id="23" name="Picture 22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930106"/>
            <a:ext cx="793750" cy="336550"/>
          </a:xfrm>
          <a:prstGeom prst="rect">
            <a:avLst/>
          </a:prstGeom>
        </p:spPr>
      </p:pic>
      <p:pic>
        <p:nvPicPr>
          <p:cNvPr id="24" name="Picture 2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129438"/>
            <a:ext cx="793750" cy="33655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2991126"/>
            <a:ext cx="914399" cy="476249"/>
          </a:xfrm>
          <a:prstGeom prst="rect">
            <a:avLst/>
          </a:prstGeom>
        </p:spPr>
      </p:pic>
      <p:pic>
        <p:nvPicPr>
          <p:cNvPr id="26" name="Picture 25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3790407"/>
            <a:ext cx="914399" cy="476249"/>
          </a:xfrm>
          <a:prstGeom prst="rect">
            <a:avLst/>
          </a:prstGeom>
        </p:spPr>
      </p:pic>
      <p:pic>
        <p:nvPicPr>
          <p:cNvPr id="27" name="Picture 2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8" y="4609931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3057831"/>
            <a:ext cx="435273" cy="430382"/>
          </a:xfrm>
          <a:prstGeom prst="rect">
            <a:avLst/>
          </a:prstGeom>
        </p:spPr>
      </p:pic>
      <p:pic>
        <p:nvPicPr>
          <p:cNvPr id="29" name="Picture 28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3862049"/>
            <a:ext cx="435273" cy="430382"/>
          </a:xfrm>
          <a:prstGeom prst="rect">
            <a:avLst/>
          </a:prstGeom>
        </p:spPr>
      </p:pic>
      <p:pic>
        <p:nvPicPr>
          <p:cNvPr id="30" name="Picture 29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527" y="4655798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is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think about it like this …</a:t>
            </a:r>
            <a:endParaRPr lang="en-US" sz="3000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08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07" y="3400373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07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07" y="3225550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734" y="3271800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computer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400373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3225550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926" y="3271800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rgbClr val="948A54">
              <a:alpha val="5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5486400" y="4617184"/>
            <a:ext cx="3505200" cy="6406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5486400" y="4617184"/>
            <a:ext cx="3505200" cy="6406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applications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5486400" y="4617184"/>
            <a:ext cx="3505200" cy="6406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5486400" y="4617184"/>
            <a:ext cx="3505200" cy="6406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“master” (or multiple for high availability)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 can be required to authenticate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as a </a:t>
            </a:r>
            <a:r>
              <a:rPr lang="en-US" sz="4300" i="1" dirty="0" smtClean="0">
                <a:solidFill>
                  <a:srgbClr val="000000"/>
                </a:solidFill>
              </a:rPr>
              <a:t>principal</a:t>
            </a:r>
            <a:endParaRPr lang="en-US" sz="4300" i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6503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7244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33" y="56503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959667" y="49853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752600" y="49853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426267" y="59112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7257" y="52578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05072" y="38385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71800"/>
            <a:ext cx="673667" cy="5218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52613" y="3429000"/>
            <a:ext cx="78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SASL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1714" y="4371952"/>
            <a:ext cx="78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SASL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8361" y="3787914"/>
            <a:ext cx="3427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CRAM-MD5 secret mechanism</a:t>
            </a:r>
          </a:p>
          <a:p>
            <a:r>
              <a:rPr lang="en-US" sz="2000" dirty="0" smtClean="0">
                <a:latin typeface="+mn-lt"/>
              </a:rPr>
              <a:t>(Kerberos in development)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0797" y="25908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238690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masters initialized with secrets</a:t>
            </a:r>
          </a:p>
        </p:txBody>
      </p:sp>
    </p:spTree>
    <p:extLst>
      <p:ext uri="{BB962C8B-B14F-4D97-AF65-F5344CB8AC3E}">
        <p14:creationId xmlns:p14="http://schemas.microsoft.com/office/powerpoint/2010/main" val="6724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“slaves” on the rest of the machines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37" name="Picture 36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08" y="3775198"/>
            <a:ext cx="4816392" cy="711925"/>
          </a:xfrm>
          <a:prstGeom prst="rect">
            <a:avLst/>
          </a:prstGeom>
        </p:spPr>
      </p:pic>
      <p:pic>
        <p:nvPicPr>
          <p:cNvPr id="39" name="Picture 38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07" y="4639523"/>
            <a:ext cx="1258019" cy="533400"/>
          </a:xfrm>
          <a:prstGeom prst="rect">
            <a:avLst/>
          </a:prstGeom>
        </p:spPr>
      </p:pic>
      <p:pic>
        <p:nvPicPr>
          <p:cNvPr id="41" name="Picture 40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90" y="3048000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7" name="Picture 36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08" y="3775198"/>
            <a:ext cx="4816392" cy="711925"/>
          </a:xfrm>
          <a:prstGeom prst="rect">
            <a:avLst/>
          </a:prstGeom>
        </p:spPr>
      </p:pic>
      <p:pic>
        <p:nvPicPr>
          <p:cNvPr id="39" name="Picture 3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07" y="4639523"/>
            <a:ext cx="1258019" cy="533400"/>
          </a:xfrm>
          <a:prstGeom prst="rect">
            <a:avLst/>
          </a:prstGeom>
        </p:spPr>
      </p:pic>
      <p:pic>
        <p:nvPicPr>
          <p:cNvPr id="41" name="Picture 40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190" y="3048000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7" name="Picture 36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08" y="3775198"/>
            <a:ext cx="4816392" cy="711925"/>
          </a:xfrm>
          <a:prstGeom prst="rect">
            <a:avLst/>
          </a:prstGeom>
        </p:spPr>
      </p:pic>
      <p:pic>
        <p:nvPicPr>
          <p:cNvPr id="39" name="Picture 3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07" y="4639523"/>
            <a:ext cx="1258019" cy="533400"/>
          </a:xfrm>
          <a:prstGeom prst="rect">
            <a:avLst/>
          </a:prstGeom>
        </p:spPr>
      </p:pic>
      <p:pic>
        <p:nvPicPr>
          <p:cNvPr id="41" name="Picture 40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190" y="3048000"/>
            <a:ext cx="648418" cy="65652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2" idx="2"/>
            <a:endCxn id="41" idx="1"/>
          </p:cNvCxnSpPr>
          <p:nvPr/>
        </p:nvCxnSpPr>
        <p:spPr>
          <a:xfrm rot="16200000" flipH="1">
            <a:off x="2686959" y="2003030"/>
            <a:ext cx="847685" cy="1898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2" idx="2"/>
            <a:endCxn id="27" idx="0"/>
          </p:cNvCxnSpPr>
          <p:nvPr/>
        </p:nvCxnSpPr>
        <p:spPr>
          <a:xfrm rot="5400000">
            <a:off x="1550184" y="2579494"/>
            <a:ext cx="662147" cy="56031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2" idx="2"/>
            <a:endCxn id="27" idx="0"/>
          </p:cNvCxnSpPr>
          <p:nvPr/>
        </p:nvCxnSpPr>
        <p:spPr>
          <a:xfrm rot="5400000">
            <a:off x="1550184" y="2579494"/>
            <a:ext cx="662147" cy="56031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185346" idx="1"/>
          </p:cNvCxnSpPr>
          <p:nvPr/>
        </p:nvCxnSpPr>
        <p:spPr>
          <a:xfrm flipV="1">
            <a:off x="1828038" y="3410635"/>
            <a:ext cx="2499785" cy="98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3"/>
            <a:endCxn id="49" idx="1"/>
          </p:cNvCxnSpPr>
          <p:nvPr/>
        </p:nvCxnSpPr>
        <p:spPr>
          <a:xfrm>
            <a:off x="1828038" y="3420498"/>
            <a:ext cx="2499785" cy="7886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27" idx="3"/>
            <a:endCxn id="51" idx="0"/>
          </p:cNvCxnSpPr>
          <p:nvPr/>
        </p:nvCxnSpPr>
        <p:spPr>
          <a:xfrm flipV="1">
            <a:off x="1828038" y="3201352"/>
            <a:ext cx="5609168" cy="219146"/>
          </a:xfrm>
          <a:prstGeom prst="curvedConnector4">
            <a:avLst>
              <a:gd name="adj1" fmla="val -41"/>
              <a:gd name="adj2" fmla="val 2091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61" name="Picture 60" descr="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08" y="3775198"/>
            <a:ext cx="4816392" cy="711925"/>
          </a:xfrm>
          <a:prstGeom prst="rect">
            <a:avLst/>
          </a:prstGeom>
        </p:spPr>
      </p:pic>
      <p:pic>
        <p:nvPicPr>
          <p:cNvPr id="62" name="Picture 61" descr="hdf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007" y="4639523"/>
            <a:ext cx="1258019" cy="533400"/>
          </a:xfrm>
          <a:prstGeom prst="rect">
            <a:avLst/>
          </a:prstGeom>
        </p:spPr>
      </p:pic>
      <p:pic>
        <p:nvPicPr>
          <p:cNvPr id="63" name="Picture 62" descr="mesos-log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190" y="3048000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61" name="Picture 60" descr="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08" y="3775198"/>
            <a:ext cx="4816392" cy="711925"/>
          </a:xfrm>
          <a:prstGeom prst="rect">
            <a:avLst/>
          </a:prstGeom>
        </p:spPr>
      </p:pic>
      <p:pic>
        <p:nvPicPr>
          <p:cNvPr id="62" name="Picture 61" descr="hdf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007" y="4639523"/>
            <a:ext cx="1258019" cy="533400"/>
          </a:xfrm>
          <a:prstGeom prst="rect">
            <a:avLst/>
          </a:prstGeom>
        </p:spPr>
      </p:pic>
      <p:pic>
        <p:nvPicPr>
          <p:cNvPr id="63" name="Picture 62" descr="mesos-log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190" y="3048000"/>
            <a:ext cx="648418" cy="656523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rot="5400000">
            <a:off x="4114024" y="2781300"/>
            <a:ext cx="533400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sz="5000" dirty="0" err="1" smtClean="0"/>
              <a:t>Mesos</a:t>
            </a:r>
            <a:r>
              <a:rPr lang="en-US" sz="5000" dirty="0" smtClean="0"/>
              <a:t> @Twitter in early 2010</a:t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goal: run long-running services elastically on </a:t>
            </a:r>
            <a:r>
              <a:rPr lang="en-US" sz="5000" dirty="0" err="1" smtClean="0"/>
              <a:t>Mesos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3334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7" idx="1"/>
            <a:endCxn id="54" idx="1"/>
          </p:cNvCxnSpPr>
          <p:nvPr/>
        </p:nvCxnSpPr>
        <p:spPr>
          <a:xfrm rot="10800000" flipH="1" flipV="1">
            <a:off x="1374163" y="3420498"/>
            <a:ext cx="39010" cy="789606"/>
          </a:xfrm>
          <a:prstGeom prst="curvedConnector3">
            <a:avLst>
              <a:gd name="adj1" fmla="val -5860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7" idx="1"/>
            <a:endCxn id="55" idx="1"/>
          </p:cNvCxnSpPr>
          <p:nvPr/>
        </p:nvCxnSpPr>
        <p:spPr>
          <a:xfrm rot="10800000" flipH="1" flipV="1">
            <a:off x="1374163" y="3420497"/>
            <a:ext cx="39010" cy="1588923"/>
          </a:xfrm>
          <a:prstGeom prst="curvedConnector3">
            <a:avLst>
              <a:gd name="adj1" fmla="val -145624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frameworks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61" name="Picture 60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62" name="Picture 61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3" name="Picture 62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719" y="3168393"/>
            <a:ext cx="914399" cy="476249"/>
          </a:xfrm>
          <a:prstGeom prst="rect">
            <a:avLst/>
          </a:prstGeom>
        </p:spPr>
      </p:pic>
      <p:pic>
        <p:nvPicPr>
          <p:cNvPr id="61" name="Picture 6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719" y="3942763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3063874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5357812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4138612"/>
            <a:ext cx="435273" cy="430382"/>
          </a:xfrm>
          <a:prstGeom prst="rect">
            <a:avLst/>
          </a:prstGeom>
        </p:spPr>
      </p:pic>
      <p:graphicFrame>
        <p:nvGraphicFramePr>
          <p:cNvPr id="62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08203"/>
              </p:ext>
            </p:extLst>
          </p:nvPr>
        </p:nvGraphicFramePr>
        <p:xfrm>
          <a:off x="1892300" y="25908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5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908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7592"/>
              </p:ext>
            </p:extLst>
          </p:nvPr>
        </p:nvGraphicFramePr>
        <p:xfrm>
          <a:off x="1892300" y="38163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6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8163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8913"/>
              </p:ext>
            </p:extLst>
          </p:nvPr>
        </p:nvGraphicFramePr>
        <p:xfrm>
          <a:off x="1892300" y="50673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7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0673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3063874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5357812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4138612"/>
            <a:ext cx="435273" cy="430382"/>
          </a:xfrm>
          <a:prstGeom prst="rect">
            <a:avLst/>
          </a:prstGeom>
        </p:spPr>
      </p:pic>
      <p:graphicFrame>
        <p:nvGraphicFramePr>
          <p:cNvPr id="62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08203"/>
              </p:ext>
            </p:extLst>
          </p:nvPr>
        </p:nvGraphicFramePr>
        <p:xfrm>
          <a:off x="1892300" y="25908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9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908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7592"/>
              </p:ext>
            </p:extLst>
          </p:nvPr>
        </p:nvGraphicFramePr>
        <p:xfrm>
          <a:off x="1892300" y="38163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0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8163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8913"/>
              </p:ext>
            </p:extLst>
          </p:nvPr>
        </p:nvGraphicFramePr>
        <p:xfrm>
          <a:off x="1892300" y="50673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1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0673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58002"/>
              </p:ext>
            </p:extLst>
          </p:nvPr>
        </p:nvGraphicFramePr>
        <p:xfrm>
          <a:off x="5256213" y="30638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2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0638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ight Arrow 65"/>
          <p:cNvSpPr/>
          <p:nvPr/>
        </p:nvSpPr>
        <p:spPr>
          <a:xfrm>
            <a:off x="4743450" y="34401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5" grpId="0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000" dirty="0" smtClean="0"/>
              <a:t>Apache Aurora (incubating)</a:t>
            </a:r>
            <a:endParaRPr lang="en-US" sz="5000" dirty="0"/>
          </a:p>
        </p:txBody>
      </p:sp>
      <p:pic>
        <p:nvPicPr>
          <p:cNvPr id="2" name="Picture 1" descr="auror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3161324"/>
            <a:ext cx="1905000" cy="599722"/>
          </a:xfrm>
          <a:prstGeom prst="rect">
            <a:avLst/>
          </a:prstGeom>
        </p:spPr>
      </p:pic>
      <p:pic>
        <p:nvPicPr>
          <p:cNvPr id="5" name="Picture 4" descr="Rub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4" y="2100198"/>
            <a:ext cx="377407" cy="377786"/>
          </a:xfrm>
          <a:prstGeom prst="rect">
            <a:avLst/>
          </a:prstGeom>
        </p:spPr>
      </p:pic>
      <p:pic>
        <p:nvPicPr>
          <p:cNvPr id="6" name="Picture 5" descr="Jav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41" y="1997135"/>
            <a:ext cx="391447" cy="519841"/>
          </a:xfrm>
          <a:prstGeom prst="rect">
            <a:avLst/>
          </a:prstGeom>
        </p:spPr>
      </p:pic>
      <p:pic>
        <p:nvPicPr>
          <p:cNvPr id="7" name="Picture 6" descr="scala-logo-crop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392" y="2025318"/>
            <a:ext cx="294083" cy="478700"/>
          </a:xfrm>
          <a:prstGeom prst="rect">
            <a:avLst/>
          </a:prstGeom>
        </p:spPr>
      </p:pic>
      <p:pic>
        <p:nvPicPr>
          <p:cNvPr id="8" name="Picture 7" descr="py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715" y="1981200"/>
            <a:ext cx="589566" cy="589566"/>
          </a:xfrm>
          <a:prstGeom prst="rect">
            <a:avLst/>
          </a:prstGeom>
        </p:spPr>
      </p:pic>
      <p:pic>
        <p:nvPicPr>
          <p:cNvPr id="9" name="Picture 8" descr="go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2657" y="2003946"/>
            <a:ext cx="809743" cy="566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5345545"/>
            <a:ext cx="673667" cy="521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4419600"/>
            <a:ext cx="673667" cy="521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6733" y="5345545"/>
            <a:ext cx="673667" cy="521855"/>
          </a:xfrm>
          <a:prstGeom prst="rect">
            <a:avLst/>
          </a:prstGeom>
        </p:spPr>
      </p:pic>
      <p:cxnSp>
        <p:nvCxnSpPr>
          <p:cNvPr id="13" name="Shape 12"/>
          <p:cNvCxnSpPr>
            <a:stCxn id="12" idx="3"/>
            <a:endCxn id="11" idx="3"/>
          </p:cNvCxnSpPr>
          <p:nvPr/>
        </p:nvCxnSpPr>
        <p:spPr>
          <a:xfrm flipH="1" flipV="1">
            <a:off x="2578667" y="46805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21"/>
          <p:cNvCxnSpPr>
            <a:stCxn id="10" idx="1"/>
            <a:endCxn id="11" idx="1"/>
          </p:cNvCxnSpPr>
          <p:nvPr/>
        </p:nvCxnSpPr>
        <p:spPr>
          <a:xfrm rot="10800000" flipH="1">
            <a:off x="1371600" y="46805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12" idx="1"/>
          </p:cNvCxnSpPr>
          <p:nvPr/>
        </p:nvCxnSpPr>
        <p:spPr>
          <a:xfrm>
            <a:off x="2045267" y="56064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6257" y="49530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41550" y="3883253"/>
            <a:ext cx="15222" cy="413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5400000">
            <a:off x="2131565" y="1358617"/>
            <a:ext cx="286644" cy="307022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320760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Aurora is a </a:t>
            </a:r>
            <a:r>
              <a:rPr lang="en-US" dirty="0" err="1" smtClean="0">
                <a:latin typeface="+mn-lt"/>
              </a:rPr>
              <a:t>Mesos</a:t>
            </a:r>
            <a:r>
              <a:rPr lang="en-US" dirty="0" smtClean="0">
                <a:latin typeface="+mn-lt"/>
              </a:rPr>
              <a:t> framework that makes it easy to launch services written in Ruby, Java, </a:t>
            </a:r>
            <a:r>
              <a:rPr lang="en-US" dirty="0" err="1" smtClean="0">
                <a:latin typeface="+mn-lt"/>
              </a:rPr>
              <a:t>Scala</a:t>
            </a:r>
            <a:r>
              <a:rPr lang="en-US" dirty="0" smtClean="0">
                <a:latin typeface="+mn-lt"/>
              </a:rPr>
              <a:t>, Python, Go, 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49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3063874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5357812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4138612"/>
            <a:ext cx="435273" cy="430382"/>
          </a:xfrm>
          <a:prstGeom prst="rect">
            <a:avLst/>
          </a:prstGeom>
        </p:spPr>
      </p:pic>
      <p:graphicFrame>
        <p:nvGraphicFramePr>
          <p:cNvPr id="62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08203"/>
              </p:ext>
            </p:extLst>
          </p:nvPr>
        </p:nvGraphicFramePr>
        <p:xfrm>
          <a:off x="1892300" y="25908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3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908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7592"/>
              </p:ext>
            </p:extLst>
          </p:nvPr>
        </p:nvGraphicFramePr>
        <p:xfrm>
          <a:off x="1892300" y="38163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4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8163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8913"/>
              </p:ext>
            </p:extLst>
          </p:nvPr>
        </p:nvGraphicFramePr>
        <p:xfrm>
          <a:off x="1892300" y="50673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5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0673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58002"/>
              </p:ext>
            </p:extLst>
          </p:nvPr>
        </p:nvGraphicFramePr>
        <p:xfrm>
          <a:off x="5256213" y="30638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6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0638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ight Arrow 65"/>
          <p:cNvSpPr/>
          <p:nvPr/>
        </p:nvSpPr>
        <p:spPr>
          <a:xfrm>
            <a:off x="4743450" y="34401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7" name="TextBox 66"/>
          <p:cNvSpPr txBox="1"/>
          <p:nvPr/>
        </p:nvSpPr>
        <p:spPr>
          <a:xfrm>
            <a:off x="5370513" y="5603228"/>
            <a:ext cx="3400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reduces </a:t>
            </a:r>
            <a:r>
              <a:rPr lang="en-US" dirty="0" err="1" smtClean="0">
                <a:latin typeface="+mn-lt"/>
              </a:rPr>
              <a:t>CapEx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err="1" smtClean="0">
                <a:latin typeface="+mn-lt"/>
              </a:rPr>
              <a:t>OpEx</a:t>
            </a:r>
            <a:r>
              <a:rPr lang="en-US" dirty="0" smtClean="0">
                <a:latin typeface="+mn-lt"/>
              </a:rPr>
              <a:t>!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5" grpId="0"/>
      <p:bldP spid="6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3063874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5357812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4138612"/>
            <a:ext cx="435273" cy="430382"/>
          </a:xfrm>
          <a:prstGeom prst="rect">
            <a:avLst/>
          </a:prstGeom>
        </p:spPr>
      </p:pic>
      <p:graphicFrame>
        <p:nvGraphicFramePr>
          <p:cNvPr id="62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08203"/>
              </p:ext>
            </p:extLst>
          </p:nvPr>
        </p:nvGraphicFramePr>
        <p:xfrm>
          <a:off x="1892300" y="25908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1" r:id="rId6" imgW="2791737" imgH="1127667" progId="Excel.Sheet.8">
                  <p:embed/>
                </p:oleObj>
              </mc:Choice>
              <mc:Fallback>
                <p:oleObj r:id="rId6" imgW="2791737" imgH="1127667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908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7592"/>
              </p:ext>
            </p:extLst>
          </p:nvPr>
        </p:nvGraphicFramePr>
        <p:xfrm>
          <a:off x="1892300" y="381635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2" r:id="rId8" imgW="2791737" imgH="1127667" progId="Excel.Sheet.8">
                  <p:embed/>
                </p:oleObj>
              </mc:Choice>
              <mc:Fallback>
                <p:oleObj r:id="rId8" imgW="2791737" imgH="1127667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81635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8913"/>
              </p:ext>
            </p:extLst>
          </p:nvPr>
        </p:nvGraphicFramePr>
        <p:xfrm>
          <a:off x="1892300" y="5067300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3" r:id="rId10" imgW="2791737" imgH="1133762" progId="Excel.Sheet.8">
                  <p:embed/>
                </p:oleObj>
              </mc:Choice>
              <mc:Fallback>
                <p:oleObj r:id="rId10" imgW="2791737" imgH="1133762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067300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58002"/>
              </p:ext>
            </p:extLst>
          </p:nvPr>
        </p:nvGraphicFramePr>
        <p:xfrm>
          <a:off x="5256213" y="3063874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4" name="Chart" r:id="rId12" imgW="2901456" imgH="1993227" progId="Excel.Sheet.8">
                  <p:embed/>
                </p:oleObj>
              </mc:Choice>
              <mc:Fallback>
                <p:oleObj name="Chart" r:id="rId12" imgW="2901456" imgH="1993227" progId="Excel.Shee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063874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ight Arrow 65"/>
          <p:cNvSpPr/>
          <p:nvPr/>
        </p:nvSpPr>
        <p:spPr>
          <a:xfrm>
            <a:off x="4743450" y="3440112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7" name="TextBox 66"/>
          <p:cNvSpPr txBox="1"/>
          <p:nvPr/>
        </p:nvSpPr>
        <p:spPr>
          <a:xfrm>
            <a:off x="5370513" y="5603228"/>
            <a:ext cx="224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reduces latency!</a:t>
            </a:r>
            <a:endParaRPr lang="en-US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8400" y="50673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80523" y="4945062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5" grpId="0"/>
      <p:bldP spid="6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208" y="3048000"/>
            <a:ext cx="4816392" cy="71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1" name="Picture 60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801" y="4148639"/>
            <a:ext cx="718599" cy="194761"/>
          </a:xfrm>
          <a:prstGeom prst="rect">
            <a:avLst/>
          </a:prstGeom>
        </p:spPr>
      </p:pic>
      <p:pic>
        <p:nvPicPr>
          <p:cNvPr id="62" name="Picture 61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357" y="4090640"/>
            <a:ext cx="281843" cy="278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1" name="Picture 60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801" y="4148639"/>
            <a:ext cx="718599" cy="194761"/>
          </a:xfrm>
          <a:prstGeom prst="rect">
            <a:avLst/>
          </a:prstGeom>
        </p:spPr>
      </p:pic>
      <p:pic>
        <p:nvPicPr>
          <p:cNvPr id="62" name="Picture 61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357" y="4090640"/>
            <a:ext cx="281843" cy="278676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109694"/>
            <a:ext cx="632814" cy="329590"/>
          </a:xfrm>
          <a:prstGeom prst="rect">
            <a:avLst/>
          </a:prstGeom>
        </p:spPr>
      </p:pic>
      <p:pic>
        <p:nvPicPr>
          <p:cNvPr id="63" name="Picture 62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77" y="3462839"/>
            <a:ext cx="718599" cy="194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1" name="Picture 60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801" y="4148639"/>
            <a:ext cx="718599" cy="194761"/>
          </a:xfrm>
          <a:prstGeom prst="rect">
            <a:avLst/>
          </a:prstGeom>
        </p:spPr>
      </p:pic>
      <p:pic>
        <p:nvPicPr>
          <p:cNvPr id="62" name="Picture 61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357" y="4090640"/>
            <a:ext cx="281843" cy="278676"/>
          </a:xfrm>
          <a:prstGeom prst="rect">
            <a:avLst/>
          </a:prstGeom>
        </p:spPr>
      </p:pic>
      <p:pic>
        <p:nvPicPr>
          <p:cNvPr id="47" name="Picture 4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109694"/>
            <a:ext cx="632814" cy="329590"/>
          </a:xfrm>
          <a:prstGeom prst="rect">
            <a:avLst/>
          </a:prstGeom>
        </p:spPr>
      </p:pic>
      <p:pic>
        <p:nvPicPr>
          <p:cNvPr id="63" name="Picture 62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77" y="3462839"/>
            <a:ext cx="718599" cy="194761"/>
          </a:xfrm>
          <a:prstGeom prst="rect">
            <a:avLst/>
          </a:prstGeom>
        </p:spPr>
      </p:pic>
      <p:pic>
        <p:nvPicPr>
          <p:cNvPr id="57" name="Picture 56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692" y="4140336"/>
            <a:ext cx="281843" cy="278676"/>
          </a:xfrm>
          <a:prstGeom prst="rect">
            <a:avLst/>
          </a:prstGeom>
        </p:spPr>
      </p:pic>
      <p:pic>
        <p:nvPicPr>
          <p:cNvPr id="64" name="Picture 63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60" y="4078600"/>
            <a:ext cx="632814" cy="3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(utilize)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801" y="4148639"/>
            <a:ext cx="718599" cy="194761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357" y="4090640"/>
            <a:ext cx="281843" cy="278676"/>
          </a:xfrm>
          <a:prstGeom prst="rect">
            <a:avLst/>
          </a:prstGeom>
        </p:spPr>
      </p:pic>
      <p:pic>
        <p:nvPicPr>
          <p:cNvPr id="61" name="Picture 60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236" y="4934799"/>
            <a:ext cx="718599" cy="194761"/>
          </a:xfrm>
          <a:prstGeom prst="rect">
            <a:avLst/>
          </a:prstGeom>
        </p:spPr>
      </p:pic>
      <p:pic>
        <p:nvPicPr>
          <p:cNvPr id="62" name="Picture 61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792" y="4876800"/>
            <a:ext cx="281843" cy="278676"/>
          </a:xfrm>
          <a:prstGeom prst="rect">
            <a:avLst/>
          </a:prstGeom>
        </p:spPr>
      </p:pic>
      <p:pic>
        <p:nvPicPr>
          <p:cNvPr id="63" name="Picture 62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109694"/>
            <a:ext cx="632814" cy="329590"/>
          </a:xfrm>
          <a:prstGeom prst="rect">
            <a:avLst/>
          </a:prstGeom>
        </p:spPr>
      </p:pic>
      <p:pic>
        <p:nvPicPr>
          <p:cNvPr id="64" name="Picture 63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77" y="3462839"/>
            <a:ext cx="718599" cy="194761"/>
          </a:xfrm>
          <a:prstGeom prst="rect">
            <a:avLst/>
          </a:prstGeom>
        </p:spPr>
      </p:pic>
      <p:pic>
        <p:nvPicPr>
          <p:cNvPr id="65" name="Picture 6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692" y="4140336"/>
            <a:ext cx="281843" cy="278676"/>
          </a:xfrm>
          <a:prstGeom prst="rect">
            <a:avLst/>
          </a:prstGeom>
        </p:spPr>
      </p:pic>
      <p:pic>
        <p:nvPicPr>
          <p:cNvPr id="66" name="Picture 6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692" y="4883106"/>
            <a:ext cx="281843" cy="278676"/>
          </a:xfrm>
          <a:prstGeom prst="rect">
            <a:avLst/>
          </a:prstGeom>
        </p:spPr>
      </p:pic>
      <p:pic>
        <p:nvPicPr>
          <p:cNvPr id="67" name="Picture 6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60" y="4078600"/>
            <a:ext cx="632814" cy="329590"/>
          </a:xfrm>
          <a:prstGeom prst="rect">
            <a:avLst/>
          </a:prstGeom>
        </p:spPr>
      </p:pic>
      <p:pic>
        <p:nvPicPr>
          <p:cNvPr id="68" name="Picture 67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60" y="4825886"/>
            <a:ext cx="632814" cy="3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(failures)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47" name="Picture 4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55738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(failures)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74" y="3073882"/>
            <a:ext cx="1671226" cy="743869"/>
          </a:xfrm>
          <a:prstGeom prst="rect">
            <a:avLst/>
          </a:prstGeom>
        </p:spPr>
      </p:pic>
      <p:pic>
        <p:nvPicPr>
          <p:cNvPr id="2" name="Picture 1" descr="auror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18029"/>
            <a:ext cx="1905000" cy="599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255847"/>
            <a:ext cx="673667" cy="521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329902"/>
            <a:ext cx="673667" cy="521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333" y="5255847"/>
            <a:ext cx="673667" cy="521855"/>
          </a:xfrm>
          <a:prstGeom prst="rect">
            <a:avLst/>
          </a:prstGeom>
        </p:spPr>
      </p:pic>
      <p:cxnSp>
        <p:nvCxnSpPr>
          <p:cNvPr id="13" name="Shape 12"/>
          <p:cNvCxnSpPr>
            <a:stCxn id="12" idx="3"/>
            <a:endCxn id="11" idx="3"/>
          </p:cNvCxnSpPr>
          <p:nvPr/>
        </p:nvCxnSpPr>
        <p:spPr>
          <a:xfrm flipH="1" flipV="1">
            <a:off x="4712267" y="4590830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hape 21"/>
          <p:cNvCxnSpPr>
            <a:stCxn id="10" idx="1"/>
            <a:endCxn id="11" idx="1"/>
          </p:cNvCxnSpPr>
          <p:nvPr/>
        </p:nvCxnSpPr>
        <p:spPr>
          <a:xfrm rot="10800000" flipH="1">
            <a:off x="3505200" y="4590831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12" idx="1"/>
          </p:cNvCxnSpPr>
          <p:nvPr/>
        </p:nvCxnSpPr>
        <p:spPr>
          <a:xfrm>
            <a:off x="4178867" y="5516775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9857" y="4863302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19" name="Picture 18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763" y="3048000"/>
            <a:ext cx="435273" cy="43038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246721" y="3793555"/>
            <a:ext cx="627914" cy="413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83549" y="3765017"/>
            <a:ext cx="532434" cy="465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43400" y="3591337"/>
            <a:ext cx="0" cy="5640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sz="5000" dirty="0" smtClean="0"/>
              <a:t>Storm, Jenkins, …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7723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 (failures)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7195" y="36760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160418"/>
            <a:ext cx="435273" cy="430382"/>
          </a:xfrm>
          <a:prstGeom prst="rect">
            <a:avLst/>
          </a:prstGeom>
        </p:spPr>
      </p:pic>
      <p:pic>
        <p:nvPicPr>
          <p:cNvPr id="56" name="Picture 55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88630"/>
            <a:ext cx="435273" cy="430382"/>
          </a:xfrm>
          <a:prstGeom prst="rect">
            <a:avLst/>
          </a:prstGeom>
        </p:spPr>
      </p:pic>
      <p:pic>
        <p:nvPicPr>
          <p:cNvPr id="58" name="Picture 57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99186"/>
            <a:ext cx="435273" cy="430382"/>
          </a:xfrm>
          <a:prstGeom prst="rect">
            <a:avLst/>
          </a:prstGeom>
        </p:spPr>
      </p:pic>
      <p:pic>
        <p:nvPicPr>
          <p:cNvPr id="61" name="Picture 60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975262"/>
            <a:ext cx="971550" cy="26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motivation and overview</a:t>
            </a:r>
          </a:p>
          <a:p>
            <a:r>
              <a:rPr lang="en-US" sz="2900" dirty="0" smtClean="0"/>
              <a:t>resource allocation</a:t>
            </a:r>
          </a:p>
          <a:p>
            <a:r>
              <a:rPr lang="en-US" sz="2900" dirty="0" smtClean="0"/>
              <a:t>frameworks, schedulers, tasks, status updates  </a:t>
            </a:r>
          </a:p>
          <a:p>
            <a:r>
              <a:rPr lang="en-US" sz="2900" dirty="0" smtClean="0"/>
              <a:t>high-availability</a:t>
            </a:r>
          </a:p>
          <a:p>
            <a:r>
              <a:rPr lang="en-US" sz="2900" dirty="0" smtClean="0"/>
              <a:t>resource isolation and statistics</a:t>
            </a:r>
          </a:p>
          <a:p>
            <a:r>
              <a:rPr lang="en-US" sz="2900" dirty="0" smtClean="0"/>
              <a:t>security</a:t>
            </a:r>
          </a:p>
          <a:p>
            <a:r>
              <a:rPr lang="en-US" sz="2900" dirty="0" smtClean="0"/>
              <a:t>case studies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/>
              <a:t>frameworks, schedulers, tasks, status updates  </a:t>
            </a:r>
          </a:p>
          <a:p>
            <a:r>
              <a:rPr lang="en-US" sz="2900" dirty="0" smtClean="0"/>
              <a:t>high-availability</a:t>
            </a:r>
          </a:p>
          <a:p>
            <a:r>
              <a:rPr lang="en-US" sz="2900" dirty="0" smtClean="0"/>
              <a:t>resource isolation and statistics</a:t>
            </a:r>
          </a:p>
          <a:p>
            <a:r>
              <a:rPr lang="en-US" sz="2900" dirty="0" smtClean="0"/>
              <a:t>security</a:t>
            </a:r>
          </a:p>
          <a:p>
            <a:r>
              <a:rPr lang="en-US" sz="2900" dirty="0" smtClean="0"/>
              <a:t>case studies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1" name="Picture 20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730491"/>
            <a:ext cx="1258019" cy="533400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5486400" y="4617184"/>
            <a:ext cx="3505200" cy="6406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66166"/>
            <a:ext cx="4816392" cy="711925"/>
          </a:xfrm>
          <a:prstGeom prst="rect">
            <a:avLst/>
          </a:prstGeom>
        </p:spPr>
      </p:pic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486400" y="3898775"/>
            <a:ext cx="3505200" cy="64061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Curved Connector 60"/>
          <p:cNvCxnSpPr>
            <a:stCxn id="185346" idx="0"/>
            <a:endCxn id="27" idx="0"/>
          </p:cNvCxnSpPr>
          <p:nvPr/>
        </p:nvCxnSpPr>
        <p:spPr>
          <a:xfrm rot="16200000" flipV="1">
            <a:off x="3050641" y="1741184"/>
            <a:ext cx="9676" cy="2908755"/>
          </a:xfrm>
          <a:prstGeom prst="curvedConnector3">
            <a:avLst>
              <a:gd name="adj1" fmla="val 246254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9" idx="0"/>
            <a:endCxn id="27" idx="3"/>
          </p:cNvCxnSpPr>
          <p:nvPr/>
        </p:nvCxnSpPr>
        <p:spPr>
          <a:xfrm rot="16200000" flipV="1">
            <a:off x="2879738" y="2368799"/>
            <a:ext cx="578419" cy="268181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5"/>
          <p:cNvCxnSpPr>
            <a:stCxn id="51" idx="0"/>
            <a:endCxn id="27" idx="0"/>
          </p:cNvCxnSpPr>
          <p:nvPr/>
        </p:nvCxnSpPr>
        <p:spPr>
          <a:xfrm rot="16200000" flipV="1">
            <a:off x="4513840" y="277985"/>
            <a:ext cx="10628" cy="5836105"/>
          </a:xfrm>
          <a:prstGeom prst="curvedConnector3">
            <a:avLst>
              <a:gd name="adj1" fmla="val 854013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65"/>
          <p:cNvCxnSpPr>
            <a:stCxn id="52" idx="0"/>
            <a:endCxn id="27" idx="0"/>
          </p:cNvCxnSpPr>
          <p:nvPr/>
        </p:nvCxnSpPr>
        <p:spPr>
          <a:xfrm rot="16200000" flipV="1">
            <a:off x="4114582" y="677244"/>
            <a:ext cx="809145" cy="5836105"/>
          </a:xfrm>
          <a:prstGeom prst="curvedConnector3">
            <a:avLst>
              <a:gd name="adj1" fmla="val 189382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5"/>
          <p:cNvCxnSpPr>
            <a:stCxn id="54" idx="1"/>
            <a:endCxn id="27" idx="1"/>
          </p:cNvCxnSpPr>
          <p:nvPr/>
        </p:nvCxnSpPr>
        <p:spPr>
          <a:xfrm rot="10800000">
            <a:off x="1374163" y="3420498"/>
            <a:ext cx="39010" cy="789606"/>
          </a:xfrm>
          <a:prstGeom prst="curvedConnector3">
            <a:avLst>
              <a:gd name="adj1" fmla="val 6860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65"/>
          <p:cNvCxnSpPr>
            <a:stCxn id="55" idx="1"/>
            <a:endCxn id="27" idx="1"/>
          </p:cNvCxnSpPr>
          <p:nvPr/>
        </p:nvCxnSpPr>
        <p:spPr>
          <a:xfrm rot="10800000">
            <a:off x="1374163" y="3420499"/>
            <a:ext cx="39010" cy="1588923"/>
          </a:xfrm>
          <a:prstGeom prst="curvedConnector3">
            <a:avLst>
              <a:gd name="adj1" fmla="val 126858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65"/>
          <p:cNvCxnSpPr/>
          <p:nvPr/>
        </p:nvCxnSpPr>
        <p:spPr>
          <a:xfrm rot="10800000">
            <a:off x="1601103" y="3650272"/>
            <a:ext cx="2726723" cy="13591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65"/>
          <p:cNvCxnSpPr>
            <a:stCxn id="53" idx="0"/>
            <a:endCxn id="27" idx="0"/>
          </p:cNvCxnSpPr>
          <p:nvPr/>
        </p:nvCxnSpPr>
        <p:spPr>
          <a:xfrm rot="16200000" flipV="1">
            <a:off x="3714923" y="1076902"/>
            <a:ext cx="1608462" cy="5836105"/>
          </a:xfrm>
          <a:prstGeom prst="curvedConnector3">
            <a:avLst>
              <a:gd name="adj1" fmla="val 13249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i="1" dirty="0" smtClean="0"/>
              <a:t>reserve</a:t>
            </a:r>
            <a:r>
              <a:rPr lang="en-US" dirty="0" smtClean="0"/>
              <a:t> resources per slave to provide guaranteed resources</a:t>
            </a:r>
          </a:p>
          <a:p>
            <a:r>
              <a:rPr lang="en-US" dirty="0" smtClean="0"/>
              <a:t>requires human participation (ops) to determine what </a:t>
            </a:r>
            <a:r>
              <a:rPr lang="en-US" i="1" dirty="0" smtClean="0"/>
              <a:t>roles</a:t>
            </a:r>
            <a:r>
              <a:rPr lang="en-US" dirty="0" smtClean="0"/>
              <a:t> should be reserved what resources</a:t>
            </a:r>
          </a:p>
          <a:p>
            <a:r>
              <a:rPr lang="en-US" dirty="0" smtClean="0"/>
              <a:t>kind of like thread affinity, but across many machines (and not just for CPUs)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Curved Connector 60"/>
          <p:cNvCxnSpPr>
            <a:stCxn id="185346" idx="0"/>
            <a:endCxn id="27" idx="0"/>
          </p:cNvCxnSpPr>
          <p:nvPr/>
        </p:nvCxnSpPr>
        <p:spPr>
          <a:xfrm rot="16200000" flipV="1">
            <a:off x="3050641" y="1741184"/>
            <a:ext cx="9676" cy="2908755"/>
          </a:xfrm>
          <a:prstGeom prst="curvedConnector3">
            <a:avLst>
              <a:gd name="adj1" fmla="val 246254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9" idx="0"/>
            <a:endCxn id="27" idx="3"/>
          </p:cNvCxnSpPr>
          <p:nvPr/>
        </p:nvCxnSpPr>
        <p:spPr>
          <a:xfrm rot="16200000" flipV="1">
            <a:off x="2879738" y="2368799"/>
            <a:ext cx="578419" cy="268181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5"/>
          <p:cNvCxnSpPr>
            <a:stCxn id="51" idx="0"/>
            <a:endCxn id="27" idx="0"/>
          </p:cNvCxnSpPr>
          <p:nvPr/>
        </p:nvCxnSpPr>
        <p:spPr>
          <a:xfrm rot="16200000" flipV="1">
            <a:off x="4513840" y="277985"/>
            <a:ext cx="10628" cy="5836105"/>
          </a:xfrm>
          <a:prstGeom prst="curvedConnector3">
            <a:avLst>
              <a:gd name="adj1" fmla="val 854013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65"/>
          <p:cNvCxnSpPr>
            <a:stCxn id="52" idx="0"/>
            <a:endCxn id="27" idx="0"/>
          </p:cNvCxnSpPr>
          <p:nvPr/>
        </p:nvCxnSpPr>
        <p:spPr>
          <a:xfrm rot="16200000" flipV="1">
            <a:off x="4114582" y="677244"/>
            <a:ext cx="809145" cy="5836105"/>
          </a:xfrm>
          <a:prstGeom prst="curvedConnector3">
            <a:avLst>
              <a:gd name="adj1" fmla="val 189382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5"/>
          <p:cNvCxnSpPr>
            <a:stCxn id="54" idx="1"/>
            <a:endCxn id="27" idx="1"/>
          </p:cNvCxnSpPr>
          <p:nvPr/>
        </p:nvCxnSpPr>
        <p:spPr>
          <a:xfrm rot="10800000">
            <a:off x="1374163" y="3420498"/>
            <a:ext cx="39010" cy="789606"/>
          </a:xfrm>
          <a:prstGeom prst="curvedConnector3">
            <a:avLst>
              <a:gd name="adj1" fmla="val 6860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65"/>
          <p:cNvCxnSpPr>
            <a:stCxn id="55" idx="1"/>
            <a:endCxn id="27" idx="1"/>
          </p:cNvCxnSpPr>
          <p:nvPr/>
        </p:nvCxnSpPr>
        <p:spPr>
          <a:xfrm rot="10800000">
            <a:off x="1374163" y="3420499"/>
            <a:ext cx="39010" cy="1588923"/>
          </a:xfrm>
          <a:prstGeom prst="curvedConnector3">
            <a:avLst>
              <a:gd name="adj1" fmla="val 126858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65"/>
          <p:cNvCxnSpPr/>
          <p:nvPr/>
        </p:nvCxnSpPr>
        <p:spPr>
          <a:xfrm rot="10800000">
            <a:off x="1601103" y="3650272"/>
            <a:ext cx="2726723" cy="13591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65"/>
          <p:cNvCxnSpPr>
            <a:stCxn id="53" idx="0"/>
            <a:endCxn id="27" idx="0"/>
          </p:cNvCxnSpPr>
          <p:nvPr/>
        </p:nvCxnSpPr>
        <p:spPr>
          <a:xfrm rot="16200000" flipV="1">
            <a:off x="3714923" y="1076902"/>
            <a:ext cx="1608462" cy="5836105"/>
          </a:xfrm>
          <a:prstGeom prst="curvedConnector3">
            <a:avLst>
              <a:gd name="adj1" fmla="val 13249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pic>
        <p:nvPicPr>
          <p:cNvPr id="48" name="Picture 47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1588609" cy="1608465"/>
          </a:xfrm>
          <a:prstGeom prst="rect">
            <a:avLst/>
          </a:prstGeom>
        </p:spPr>
      </p:pic>
      <p:cxnSp>
        <p:nvCxnSpPr>
          <p:cNvPr id="71" name="Shape 70"/>
          <p:cNvCxnSpPr>
            <a:stCxn id="48" idx="0"/>
          </p:cNvCxnSpPr>
          <p:nvPr/>
        </p:nvCxnSpPr>
        <p:spPr>
          <a:xfrm rot="5400000" flipH="1" flipV="1">
            <a:off x="4229101" y="-539198"/>
            <a:ext cx="990602" cy="6183795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8" idx="0"/>
          </p:cNvCxnSpPr>
          <p:nvPr/>
        </p:nvCxnSpPr>
        <p:spPr>
          <a:xfrm rot="5400000" flipH="1" flipV="1">
            <a:off x="4381500" y="-386797"/>
            <a:ext cx="685802" cy="618379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48" idx="0"/>
          </p:cNvCxnSpPr>
          <p:nvPr/>
        </p:nvCxnSpPr>
        <p:spPr>
          <a:xfrm rot="5400000" flipH="1" flipV="1">
            <a:off x="4098651" y="-713544"/>
            <a:ext cx="1295399" cy="6227690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48" idx="0"/>
          </p:cNvCxnSpPr>
          <p:nvPr/>
        </p:nvCxnSpPr>
        <p:spPr>
          <a:xfrm rot="5400000" flipH="1" flipV="1">
            <a:off x="4397652" y="54251"/>
            <a:ext cx="228602" cy="575889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48" idx="1"/>
          </p:cNvCxnSpPr>
          <p:nvPr/>
        </p:nvCxnSpPr>
        <p:spPr>
          <a:xfrm rot="10800000" flipV="1">
            <a:off x="228600" y="3852232"/>
            <a:ext cx="609601" cy="148176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48" idx="1"/>
          </p:cNvCxnSpPr>
          <p:nvPr/>
        </p:nvCxnSpPr>
        <p:spPr>
          <a:xfrm rot="10800000" flipV="1">
            <a:off x="381000" y="3852233"/>
            <a:ext cx="457200" cy="1786566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48" idx="3"/>
          </p:cNvCxnSpPr>
          <p:nvPr/>
        </p:nvCxnSpPr>
        <p:spPr>
          <a:xfrm>
            <a:off x="2426809" y="3852233"/>
            <a:ext cx="2449991" cy="20151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65"/>
          <p:cNvCxnSpPr/>
          <p:nvPr/>
        </p:nvCxnSpPr>
        <p:spPr>
          <a:xfrm rot="16200000" flipV="1">
            <a:off x="3490100" y="2789481"/>
            <a:ext cx="578419" cy="268181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5400" dirty="0" smtClean="0"/>
              <a:t>a lot of interesting</a:t>
            </a:r>
            <a:br>
              <a:rPr lang="en-US" sz="5400" dirty="0" smtClean="0"/>
            </a:br>
            <a:r>
              <a:rPr lang="en-US" sz="5400" dirty="0" smtClean="0"/>
              <a:t>design decisions</a:t>
            </a:r>
            <a:br>
              <a:rPr lang="en-US" sz="5400" dirty="0" smtClean="0"/>
            </a:br>
            <a:r>
              <a:rPr lang="en-US" sz="5400" dirty="0" smtClean="0"/>
              <a:t>along the way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6891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pic>
        <p:nvPicPr>
          <p:cNvPr id="48" name="Picture 47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1588609" cy="16084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6600" y="2514600"/>
            <a:ext cx="5638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allocate </a:t>
            </a:r>
            <a:r>
              <a:rPr lang="en-US" u="sng" dirty="0" smtClean="0"/>
              <a:t>reserved </a:t>
            </a:r>
            <a:r>
              <a:rPr lang="en-US" dirty="0" smtClean="0"/>
              <a:t>resources to frameworks authorized for a particular role</a:t>
            </a:r>
          </a:p>
          <a:p>
            <a:pPr marL="457200" indent="-457200">
              <a:buAutoNum type="arabicParenBoth"/>
            </a:pPr>
            <a:endParaRPr lang="en-US" i="1" dirty="0" smtClean="0"/>
          </a:p>
          <a:p>
            <a:pPr marL="457200" indent="-457200">
              <a:buFontTx/>
              <a:buAutoNum type="arabicParenBoth"/>
            </a:pPr>
            <a:r>
              <a:rPr lang="en-US" dirty="0" smtClean="0"/>
              <a:t>allocate </a:t>
            </a:r>
            <a:r>
              <a:rPr lang="en-US" u="sng" dirty="0" smtClean="0"/>
              <a:t>unused reserved</a:t>
            </a:r>
            <a:r>
              <a:rPr lang="en-US" dirty="0" smtClean="0"/>
              <a:t> resources and </a:t>
            </a:r>
            <a:r>
              <a:rPr lang="en-US" u="sng" dirty="0" smtClean="0"/>
              <a:t>unused unreserved</a:t>
            </a:r>
            <a:r>
              <a:rPr lang="en-US" dirty="0" smtClean="0"/>
              <a:t> resources </a:t>
            </a:r>
            <a:r>
              <a:rPr lang="en-US" i="1" dirty="0" smtClean="0"/>
              <a:t>fairly </a:t>
            </a:r>
            <a:r>
              <a:rPr lang="en-US" dirty="0" smtClean="0"/>
              <a:t>amongst all frameworks according to their </a:t>
            </a:r>
            <a:r>
              <a:rPr lang="en-US" i="1" dirty="0" smtClean="0"/>
              <a:t>weights</a:t>
            </a:r>
            <a:endParaRPr lang="en-US" dirty="0" smtClean="0"/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preemption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a framework runs tasks outside of it’s reservations they can be preempted (i.e., the task killed and the resources revoked) for a framework running a task within its reservation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BFBFBF"/>
                </a:solidFill>
              </a:rPr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/>
              <a:t>frameworks, schedulers, tasks, status updates  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high-availability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isolation and statistics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security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case studies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654621"/>
            <a:ext cx="971550" cy="263318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2479798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926" y="2526048"/>
            <a:ext cx="435273" cy="430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0" y="2423632"/>
            <a:ext cx="3505200" cy="640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169384"/>
            <a:ext cx="3505200" cy="6406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782" y="3164118"/>
            <a:ext cx="648418" cy="65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900" dirty="0" smtClean="0"/>
              <a:t>framework</a:t>
            </a:r>
            <a:br>
              <a:rPr lang="en-US" sz="5900" dirty="0" smtClean="0"/>
            </a:br>
            <a:r>
              <a:rPr lang="en-US" sz="5900" dirty="0" smtClean="0"/>
              <a:t>≈</a:t>
            </a:r>
            <a:br>
              <a:rPr lang="en-US" sz="5900" dirty="0" smtClean="0"/>
            </a:br>
            <a:r>
              <a:rPr lang="en-US" sz="5900" dirty="0" smtClean="0"/>
              <a:t>distributed system</a:t>
            </a:r>
            <a:endParaRPr lang="en-US" sz="59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framework commonality</a:t>
            </a:r>
            <a:endParaRPr lang="en-US" sz="4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processes/tasks simultaneously (</a:t>
            </a:r>
            <a:r>
              <a:rPr lang="en-US" i="1" dirty="0" smtClean="0"/>
              <a:t>distributed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handle process failures (</a:t>
            </a:r>
            <a:r>
              <a:rPr lang="en-US" i="1" dirty="0" smtClean="0"/>
              <a:t>fault-tolerant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optimize performance (</a:t>
            </a:r>
            <a:r>
              <a:rPr lang="en-US" i="1" dirty="0" smtClean="0"/>
              <a:t>elastic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framework commonality</a:t>
            </a:r>
            <a:endParaRPr lang="en-US" sz="4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run processes/tasks simultaneously (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distributed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handle process failures (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fault-tolerant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optimize performance (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elastic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206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n-lt"/>
              </a:rPr>
              <a:t>coordinate execution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900" dirty="0" smtClean="0"/>
              <a:t>frameworks</a:t>
            </a:r>
            <a:br>
              <a:rPr lang="en-US" sz="5900" dirty="0" smtClean="0"/>
            </a:br>
            <a:r>
              <a:rPr lang="en-US" sz="5900" dirty="0" smtClean="0"/>
              <a:t>are</a:t>
            </a:r>
            <a:br>
              <a:rPr lang="en-US" sz="5900" dirty="0" smtClean="0"/>
            </a:br>
            <a:r>
              <a:rPr lang="en-US" sz="5900" dirty="0" smtClean="0"/>
              <a:t>execution </a:t>
            </a:r>
            <a:r>
              <a:rPr lang="en-US" sz="5900" i="1" dirty="0" smtClean="0"/>
              <a:t>coordinators</a:t>
            </a:r>
            <a:endParaRPr lang="en-US" sz="59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900" dirty="0" smtClean="0"/>
              <a:t>frameworks</a:t>
            </a:r>
            <a:br>
              <a:rPr lang="en-US" sz="5900" dirty="0" smtClean="0"/>
            </a:br>
            <a:r>
              <a:rPr lang="en-US" sz="5900" dirty="0" smtClean="0"/>
              <a:t>are</a:t>
            </a:r>
            <a:br>
              <a:rPr lang="en-US" sz="5900" dirty="0" smtClean="0"/>
            </a:br>
            <a:r>
              <a:rPr lang="en-US" sz="5900" dirty="0" smtClean="0"/>
              <a:t>execution </a:t>
            </a:r>
            <a:r>
              <a:rPr lang="en-US" sz="5900" i="1" strike="sngStrike" dirty="0" smtClean="0"/>
              <a:t>coordinators</a:t>
            </a:r>
            <a:endParaRPr lang="en-US" sz="5900" i="1" strike="sngStrik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900" dirty="0" smtClean="0"/>
              <a:t>frameworks</a:t>
            </a:r>
            <a:br>
              <a:rPr lang="en-US" sz="5900" dirty="0" smtClean="0"/>
            </a:br>
            <a:r>
              <a:rPr lang="en-US" sz="5900" dirty="0" smtClean="0"/>
              <a:t>are</a:t>
            </a:r>
            <a:br>
              <a:rPr lang="en-US" sz="5900" dirty="0" smtClean="0"/>
            </a:br>
            <a:r>
              <a:rPr lang="en-US" sz="5900" dirty="0" smtClean="0"/>
              <a:t>execution </a:t>
            </a:r>
            <a:r>
              <a:rPr lang="en-US" sz="5900" i="1" u="sng" dirty="0" smtClean="0"/>
              <a:t>schedulers</a:t>
            </a:r>
            <a:endParaRPr lang="en-US" sz="5900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5400" dirty="0" smtClean="0"/>
              <a:t>many appear (</a:t>
            </a:r>
            <a:r>
              <a:rPr lang="en-US" sz="5400" dirty="0"/>
              <a:t>IMHO</a:t>
            </a:r>
            <a:r>
              <a:rPr lang="en-US" sz="5400" dirty="0" smtClean="0"/>
              <a:t>)</a:t>
            </a:r>
            <a:br>
              <a:rPr lang="en-US" sz="5400" dirty="0" smtClean="0"/>
            </a:br>
            <a:r>
              <a:rPr lang="en-US" sz="5400" dirty="0" smtClean="0"/>
              <a:t>in YARN too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2118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i="1" dirty="0" smtClean="0"/>
              <a:t>“application-specific functions ought to reside in the end hosts of a network rather than intermediary nodes”</a:t>
            </a:r>
            <a:endParaRPr lang="en-US" sz="4000" dirty="0" smtClean="0"/>
          </a:p>
          <a:p>
            <a:endParaRPr lang="en-US" sz="4000" i="1" dirty="0" smtClean="0"/>
          </a:p>
          <a:p>
            <a:r>
              <a:rPr lang="en-US" sz="4000" i="1" dirty="0" smtClean="0"/>
              <a:t>i.e., frameworks want to coordinate their tasks execution and they should be able to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anatomy</a:t>
            </a:r>
            <a:endParaRPr lang="en-US" dirty="0"/>
          </a:p>
        </p:txBody>
      </p:sp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9780"/>
            <a:ext cx="971550" cy="263318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82" y="3154957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19" y="3177668"/>
            <a:ext cx="435273" cy="430382"/>
          </a:xfrm>
          <a:prstGeom prst="rect">
            <a:avLst/>
          </a:prstGeom>
        </p:spPr>
      </p:pic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727" y="4495800"/>
            <a:ext cx="648418" cy="65652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5" idx="2"/>
            <a:endCxn id="13" idx="0"/>
          </p:cNvCxnSpPr>
          <p:nvPr/>
        </p:nvCxnSpPr>
        <p:spPr>
          <a:xfrm rot="16200000" flipH="1">
            <a:off x="1907704" y="3085568"/>
            <a:ext cx="902702" cy="19177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2"/>
            <a:endCxn id="13" idx="0"/>
          </p:cNvCxnSpPr>
          <p:nvPr/>
        </p:nvCxnSpPr>
        <p:spPr>
          <a:xfrm rot="16200000" flipH="1">
            <a:off x="2884212" y="4062076"/>
            <a:ext cx="864594" cy="28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  <a:endCxn id="13" idx="0"/>
          </p:cNvCxnSpPr>
          <p:nvPr/>
        </p:nvCxnSpPr>
        <p:spPr>
          <a:xfrm rot="5400000">
            <a:off x="3743071" y="3182915"/>
            <a:ext cx="887750" cy="17380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2971800"/>
            <a:ext cx="5464868" cy="91440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76374" y="3149350"/>
            <a:ext cx="185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frameworks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anatomy</a:t>
            </a:r>
            <a:endParaRPr lang="en-US" dirty="0"/>
          </a:p>
        </p:txBody>
      </p:sp>
      <p:pic>
        <p:nvPicPr>
          <p:cNvPr id="15" name="Picture 14" descr="Screen Shot 2013-08-28 at 8.16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9780"/>
            <a:ext cx="971550" cy="263318"/>
          </a:xfrm>
          <a:prstGeom prst="rect">
            <a:avLst/>
          </a:prstGeom>
        </p:spPr>
      </p:pic>
      <p:pic>
        <p:nvPicPr>
          <p:cNvPr id="25" name="Picture 24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82" y="3154957"/>
            <a:ext cx="914399" cy="476249"/>
          </a:xfrm>
          <a:prstGeom prst="rect">
            <a:avLst/>
          </a:prstGeom>
        </p:spPr>
      </p:pic>
      <p:pic>
        <p:nvPicPr>
          <p:cNvPr id="28" name="Picture 27" descr="Screen Shot 2013-08-28 at 10.52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19" y="3177668"/>
            <a:ext cx="435273" cy="430382"/>
          </a:xfrm>
          <a:prstGeom prst="rect">
            <a:avLst/>
          </a:prstGeom>
        </p:spPr>
      </p:pic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727" y="4495800"/>
            <a:ext cx="648418" cy="65652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5" idx="2"/>
            <a:endCxn id="13" idx="0"/>
          </p:cNvCxnSpPr>
          <p:nvPr/>
        </p:nvCxnSpPr>
        <p:spPr>
          <a:xfrm rot="16200000" flipH="1">
            <a:off x="1907704" y="3085568"/>
            <a:ext cx="902702" cy="19177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2"/>
            <a:endCxn id="13" idx="0"/>
          </p:cNvCxnSpPr>
          <p:nvPr/>
        </p:nvCxnSpPr>
        <p:spPr>
          <a:xfrm rot="16200000" flipH="1">
            <a:off x="2884212" y="4062076"/>
            <a:ext cx="864594" cy="28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  <a:endCxn id="13" idx="0"/>
          </p:cNvCxnSpPr>
          <p:nvPr/>
        </p:nvCxnSpPr>
        <p:spPr>
          <a:xfrm rot="5400000">
            <a:off x="3743071" y="3182915"/>
            <a:ext cx="887750" cy="17380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2971800"/>
            <a:ext cx="5464868" cy="91440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76374" y="3149350"/>
            <a:ext cx="185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frameworks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034135"/>
            <a:ext cx="217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scheduling API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06" y="4362435"/>
            <a:ext cx="1110089" cy="1123965"/>
          </a:xfrm>
          <a:prstGeom prst="rect">
            <a:avLst/>
          </a:prstGeom>
        </p:spPr>
      </p:pic>
      <p:pic>
        <p:nvPicPr>
          <p:cNvPr id="21" name="Picture 20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2" y="2527558"/>
            <a:ext cx="1170433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06" y="4362435"/>
            <a:ext cx="1110089" cy="112396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rot="5400000">
            <a:off x="3823222" y="3816317"/>
            <a:ext cx="1092236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2" y="2527558"/>
            <a:ext cx="1170433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0995" y="3581400"/>
            <a:ext cx="334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i’d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like to run some tasks!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13" name="Picture 12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06" y="4362435"/>
            <a:ext cx="1110089" cy="112396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rot="5400000">
            <a:off x="3823222" y="3816317"/>
            <a:ext cx="109223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park-logo-192x10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2" y="2527558"/>
            <a:ext cx="1170433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0995" y="3581400"/>
            <a:ext cx="401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ABD8"/>
                </a:solidFill>
                <a:latin typeface="+mn-lt"/>
              </a:rPr>
              <a:t>here are some resource offers!</a:t>
            </a:r>
            <a:endParaRPr lang="en-US" dirty="0">
              <a:solidFill>
                <a:srgbClr val="17ABD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resource </a:t>
            </a:r>
            <a:r>
              <a:rPr lang="en-US" sz="4800" i="1" dirty="0" smtClean="0"/>
              <a:t>offers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offer represents the </a:t>
            </a:r>
            <a:r>
              <a:rPr lang="en-US" i="1" dirty="0" smtClean="0"/>
              <a:t>snapshot</a:t>
            </a:r>
            <a:r>
              <a:rPr lang="en-US" dirty="0" smtClean="0"/>
              <a:t> of available resources on a particular machine that a framework can use to run tasks</a:t>
            </a:r>
          </a:p>
          <a:p>
            <a:endParaRPr lang="en-US" dirty="0" smtClean="0"/>
          </a:p>
          <a:p>
            <a:r>
              <a:rPr lang="en-US" dirty="0" smtClean="0"/>
              <a:t>schedulers </a:t>
            </a:r>
            <a:r>
              <a:rPr lang="en-US" i="1" dirty="0" smtClean="0"/>
              <a:t>pick</a:t>
            </a:r>
            <a:r>
              <a:rPr lang="en-US" dirty="0" smtClean="0"/>
              <a:t> which resources to use to run their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0" y="3200400"/>
            <a:ext cx="1447800" cy="12192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foo.bar.com</a:t>
            </a:r>
            <a:r>
              <a:rPr lang="en-US" sz="1800" dirty="0" smtClean="0"/>
              <a:t>: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“two-level scheduling”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: controls resource </a:t>
            </a:r>
            <a:r>
              <a:rPr lang="en-US" i="1" dirty="0" smtClean="0"/>
              <a:t>allocations </a:t>
            </a:r>
            <a:r>
              <a:rPr lang="en-US" dirty="0" smtClean="0"/>
              <a:t>to schedulers</a:t>
            </a:r>
          </a:p>
          <a:p>
            <a:r>
              <a:rPr lang="en-US" dirty="0" smtClean="0"/>
              <a:t>schedulers: make decisions about what to run given allocated resources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b="1" i="1" dirty="0" smtClean="0"/>
              <a:t>same resources</a:t>
            </a:r>
            <a:r>
              <a:rPr lang="en-US" i="1" dirty="0" smtClean="0"/>
              <a:t> may be offered to different frameworks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b="1" i="1" dirty="0" smtClean="0"/>
              <a:t>same resources </a:t>
            </a:r>
            <a:r>
              <a:rPr lang="en-US" i="1" dirty="0" smtClean="0"/>
              <a:t>may be offered to different frameworks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4063325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14069" y="4141113"/>
            <a:ext cx="1348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optimistic</a:t>
            </a:r>
            <a:endParaRPr lang="en-US" sz="2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880" y="4141113"/>
            <a:ext cx="146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pessimistic</a:t>
            </a:r>
            <a:endParaRPr lang="en-US" sz="2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904" y="4903113"/>
            <a:ext cx="2649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+mn-lt"/>
              </a:rPr>
              <a:t>no overlapping offers</a:t>
            </a:r>
            <a:endParaRPr lang="en-US" sz="22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4903113"/>
            <a:ext cx="2619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+mn-lt"/>
              </a:rPr>
              <a:t>all overlapping offers</a:t>
            </a:r>
            <a:endParaRPr lang="en-US" sz="22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two-level </a:t>
            </a:r>
            <a:r>
              <a:rPr lang="en-US" dirty="0" smtClean="0"/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96626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the “threads” of the framework, a </a:t>
            </a:r>
            <a:r>
              <a:rPr lang="en-US" i="1" dirty="0" smtClean="0"/>
              <a:t>consumer</a:t>
            </a:r>
            <a:r>
              <a:rPr lang="en-US" dirty="0" smtClean="0"/>
              <a:t> of resources (</a:t>
            </a:r>
            <a:r>
              <a:rPr lang="en-US" dirty="0" err="1" smtClean="0"/>
              <a:t>cpu</a:t>
            </a:r>
            <a:r>
              <a:rPr lang="en-US" dirty="0" smtClean="0"/>
              <a:t>, memory, etc)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either a concrete command line or an opaque description (which requires an </a:t>
            </a:r>
            <a:r>
              <a:rPr lang="en-US" i="1" dirty="0" smtClean="0"/>
              <a:t>executor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1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" y="2438400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ABD8"/>
                </a:solidFill>
                <a:latin typeface="+mn-lt"/>
              </a:rPr>
              <a:t>here are some resources!</a:t>
            </a:r>
            <a:endParaRPr lang="en-US" sz="1600" dirty="0">
              <a:solidFill>
                <a:srgbClr val="17ABD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1553" y="2438400"/>
            <a:ext cx="1787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+mn-lt"/>
              </a:rPr>
              <a:t>launch these tasks!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5" name="Curved Connector 44"/>
          <p:cNvCxnSpPr>
            <a:stCxn id="27" idx="1"/>
            <a:endCxn id="54" idx="1"/>
          </p:cNvCxnSpPr>
          <p:nvPr/>
        </p:nvCxnSpPr>
        <p:spPr>
          <a:xfrm rot="10800000" flipH="1" flipV="1">
            <a:off x="1374163" y="3420498"/>
            <a:ext cx="39010" cy="789606"/>
          </a:xfrm>
          <a:prstGeom prst="curvedConnector3">
            <a:avLst>
              <a:gd name="adj1" fmla="val -5860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7" idx="1"/>
            <a:endCxn id="55" idx="1"/>
          </p:cNvCxnSpPr>
          <p:nvPr/>
        </p:nvCxnSpPr>
        <p:spPr>
          <a:xfrm rot="10800000" flipH="1" flipV="1">
            <a:off x="1374163" y="3420497"/>
            <a:ext cx="39010" cy="1588923"/>
          </a:xfrm>
          <a:prstGeom prst="curvedConnector3">
            <a:avLst>
              <a:gd name="adj1" fmla="val -145624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000204"/>
            <a:ext cx="804113" cy="418808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000204"/>
            <a:ext cx="804113" cy="418808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62000" y="2438400"/>
            <a:ext cx="178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ABD8"/>
                </a:solidFill>
                <a:latin typeface="+mn-lt"/>
              </a:rPr>
              <a:t>task status update!</a:t>
            </a:r>
            <a:endParaRPr lang="en-US" sz="1600" dirty="0">
              <a:solidFill>
                <a:srgbClr val="17ABD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at least not explicitly!</a:t>
            </a:r>
            <a:endParaRPr lang="en-US" sz="5400" dirty="0"/>
          </a:p>
        </p:txBody>
      </p:sp>
      <p:pic>
        <p:nvPicPr>
          <p:cNvPr id="3" name="Picture 2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038600"/>
            <a:ext cx="223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two-level </a:t>
            </a:r>
            <a:r>
              <a:rPr lang="en-US" dirty="0" smtClean="0"/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4864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0" y="2438400"/>
            <a:ext cx="178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ABD8"/>
                </a:solidFill>
                <a:latin typeface="+mn-lt"/>
              </a:rPr>
              <a:t>task status update!</a:t>
            </a:r>
            <a:endParaRPr lang="en-US" sz="1600" dirty="0">
              <a:solidFill>
                <a:srgbClr val="17ABD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scheduling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scheduling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27" idx="0"/>
          </p:cNvCxnSpPr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0" y="2438400"/>
            <a:ext cx="229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  <a:latin typeface="+mn-lt"/>
              </a:rPr>
              <a:t>i’d</a:t>
            </a:r>
            <a:r>
              <a:rPr lang="en-US" sz="1600" dirty="0" smtClean="0">
                <a:solidFill>
                  <a:schemeClr val="accent6"/>
                </a:solidFill>
                <a:latin typeface="+mn-lt"/>
              </a:rPr>
              <a:t> like to run some tasks!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31" name="Picture 30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32" name="Picture 3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BFBFBF"/>
                </a:solidFill>
              </a:rPr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frameworks, schedulers, tasks, status updates  </a:t>
            </a:r>
          </a:p>
          <a:p>
            <a:r>
              <a:rPr lang="en-US" sz="2900" dirty="0" smtClean="0"/>
              <a:t>high-availability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isolation and statistics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security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case studies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cxnSp>
        <p:nvCxnSpPr>
          <p:cNvPr id="56" name="Curved Connector 55"/>
          <p:cNvCxnSpPr>
            <a:stCxn id="54" idx="1"/>
            <a:endCxn id="27" idx="1"/>
          </p:cNvCxnSpPr>
          <p:nvPr/>
        </p:nvCxnSpPr>
        <p:spPr>
          <a:xfrm rot="10800000">
            <a:off x="1374163" y="3420498"/>
            <a:ext cx="39010" cy="789606"/>
          </a:xfrm>
          <a:prstGeom prst="curvedConnector3">
            <a:avLst>
              <a:gd name="adj1" fmla="val 6860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 get allocated resources from the masters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287327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resources are allocated via</a:t>
            </a:r>
          </a:p>
          <a:p>
            <a:r>
              <a:rPr lang="en-US" i="1" dirty="0" smtClean="0">
                <a:latin typeface="+mn-lt"/>
              </a:rPr>
              <a:t>resource offers</a:t>
            </a:r>
            <a:endParaRPr lang="en-US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a resource offer represents a snapshot of available </a:t>
            </a:r>
            <a:r>
              <a:rPr lang="en-US" dirty="0">
                <a:latin typeface="+mn-lt"/>
              </a:rPr>
              <a:t>resources </a:t>
            </a:r>
            <a:r>
              <a:rPr lang="en-US" dirty="0" smtClean="0">
                <a:latin typeface="+mn-lt"/>
              </a:rPr>
              <a:t>(one offer per host) that </a:t>
            </a:r>
            <a:r>
              <a:rPr lang="en-US" dirty="0">
                <a:latin typeface="+mn-lt"/>
              </a:rPr>
              <a:t>a framework can use to run tasks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6897" y="3413125"/>
            <a:ext cx="1210638" cy="1158875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</p:spTree>
    <p:extLst>
      <p:ext uri="{BB962C8B-B14F-4D97-AF65-F5344CB8AC3E}">
        <p14:creationId xmlns:p14="http://schemas.microsoft.com/office/powerpoint/2010/main" val="395462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2438400"/>
            <a:ext cx="178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ABD8"/>
                </a:solidFill>
                <a:latin typeface="+mn-lt"/>
              </a:rPr>
              <a:t>task status update!</a:t>
            </a:r>
            <a:endParaRPr lang="en-US" sz="1600" dirty="0">
              <a:solidFill>
                <a:srgbClr val="17ABD8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0800000" flipV="1">
            <a:off x="1601101" y="2514600"/>
            <a:ext cx="2361300" cy="6761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0" y="2438400"/>
            <a:ext cx="229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  <a:latin typeface="+mn-lt"/>
              </a:rPr>
              <a:t>i’d</a:t>
            </a:r>
            <a:r>
              <a:rPr lang="en-US" sz="1600" dirty="0" smtClean="0">
                <a:solidFill>
                  <a:schemeClr val="accent6"/>
                </a:solidFill>
                <a:latin typeface="+mn-lt"/>
              </a:rPr>
              <a:t> like to run some tasks!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(master)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(framework)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(framework)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2" name="Picture 31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(framework)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(framework)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endCxn id="37" idx="1"/>
          </p:cNvCxnSpPr>
          <p:nvPr/>
        </p:nvCxnSpPr>
        <p:spPr>
          <a:xfrm flipV="1">
            <a:off x="1777238" y="2276476"/>
            <a:ext cx="2185163" cy="9142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(slave)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(slave)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high-availability (slave)</a:t>
            </a:r>
            <a:endParaRPr lang="en-US" sz="5000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1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4800848"/>
            <a:ext cx="804113" cy="418808"/>
          </a:xfrm>
          <a:prstGeom prst="rect">
            <a:avLst/>
          </a:prstGeom>
        </p:spPr>
      </p:pic>
      <p:pic>
        <p:nvPicPr>
          <p:cNvPr id="39" name="Picture 38" descr="Spark-logo-192x100p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7" y="3985375"/>
            <a:ext cx="804113" cy="41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frameworks use these resources to decide what tasks to run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729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 task can use a subset of an offer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6897" y="3505200"/>
            <a:ext cx="1210638" cy="94376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task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</a:t>
            </a:r>
            <a:r>
              <a:rPr lang="en-US" sz="1800" dirty="0" smtClean="0"/>
              <a:t> </a:t>
            </a:r>
            <a:r>
              <a:rPr lang="en-US" sz="1800" dirty="0" smtClean="0"/>
              <a:t>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 smtClean="0"/>
              <a:t>GB RAM</a:t>
            </a:r>
          </a:p>
        </p:txBody>
      </p:sp>
    </p:spTree>
    <p:extLst>
      <p:ext uri="{BB962C8B-B14F-4D97-AF65-F5344CB8AC3E}">
        <p14:creationId xmlns:p14="http://schemas.microsoft.com/office/powerpoint/2010/main" val="301551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BFBFBF"/>
                </a:solidFill>
              </a:rPr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frameworks, schedulers, tasks, status updates  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high-availability</a:t>
            </a:r>
          </a:p>
          <a:p>
            <a:r>
              <a:rPr lang="en-US" sz="2900" dirty="0" smtClean="0"/>
              <a:t>resource isolation and statistics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security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case studies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resource isolation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leverage Linux </a:t>
            </a:r>
            <a:r>
              <a:rPr lang="en-US" b="1" dirty="0" smtClean="0"/>
              <a:t>control groups </a:t>
            </a:r>
            <a:r>
              <a:rPr lang="en-US" dirty="0" smtClean="0"/>
              <a:t>(</a:t>
            </a:r>
            <a:r>
              <a:rPr lang="en-US" dirty="0" err="1" smtClean="0"/>
              <a:t>cgroups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CPU (upper and lower bounds)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network I/O (traffic controller, in progress)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filesystem</a:t>
            </a:r>
            <a:r>
              <a:rPr lang="en-US" dirty="0" smtClean="0"/>
              <a:t> (</a:t>
            </a:r>
            <a:r>
              <a:rPr lang="en-US" dirty="0" err="1" smtClean="0"/>
              <a:t>lvm</a:t>
            </a:r>
            <a:r>
              <a:rPr lang="en-US" dirty="0" smtClean="0"/>
              <a:t>, in progress)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93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resource statistics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rarely does allocation == usage (humans are bad at estimating the amount of resources they’re using)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per task/executor statistics are collected (for all fork/</a:t>
            </a:r>
            <a:r>
              <a:rPr lang="en-US" dirty="0" err="1" smtClean="0"/>
              <a:t>exec’ed</a:t>
            </a:r>
            <a:r>
              <a:rPr lang="en-US" dirty="0" smtClean="0"/>
              <a:t> processes too!)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can help with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1208193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BFBFBF"/>
                </a:solidFill>
              </a:rPr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frameworks, schedulers, tasks, status updates  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high-availability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isolation and statistics</a:t>
            </a:r>
          </a:p>
          <a:p>
            <a:r>
              <a:rPr lang="en-US" sz="2900" dirty="0" smtClean="0"/>
              <a:t>security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case studies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recently added SASL support, default mechanism is CRAM-MD5, will support Kerberos in the short term</a:t>
            </a:r>
            <a:endParaRPr lang="en-US" dirty="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>
                <a:solidFill>
                  <a:srgbClr val="BFBFBF"/>
                </a:solidFill>
              </a:rPr>
              <a:t>motivation and overview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allocation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frameworks, schedulers, tasks, status updates  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high-availability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resource isolation and statistics</a:t>
            </a:r>
          </a:p>
          <a:p>
            <a:r>
              <a:rPr lang="en-US" sz="2900" dirty="0" smtClean="0">
                <a:solidFill>
                  <a:srgbClr val="BFBFBF"/>
                </a:solidFill>
              </a:rPr>
              <a:t>security</a:t>
            </a:r>
          </a:p>
          <a:p>
            <a:r>
              <a:rPr lang="en-US" sz="2900" dirty="0" smtClean="0"/>
              <a:t>case studies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framework commonality</a:t>
            </a:r>
            <a:endParaRPr lang="en-US" sz="4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processes/tasks simultaneously (</a:t>
            </a:r>
            <a:r>
              <a:rPr lang="en-US" i="1" dirty="0" smtClean="0"/>
              <a:t>distributed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handle process failures (</a:t>
            </a:r>
            <a:r>
              <a:rPr lang="en-US" i="1" dirty="0" smtClean="0"/>
              <a:t>fault-tolerant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optimize performance (</a:t>
            </a:r>
            <a:r>
              <a:rPr lang="en-US" i="1" dirty="0" smtClean="0"/>
              <a:t>elastic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framework </a:t>
            </a:r>
            <a:r>
              <a:rPr lang="en-US" sz="4600" i="1" u="sng" dirty="0" smtClean="0"/>
              <a:t>commonality</a:t>
            </a:r>
            <a:endParaRPr lang="en-US" sz="4600" i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“kernel”, </a:t>
            </a:r>
            <a:r>
              <a:rPr lang="en-US" dirty="0" err="1" smtClean="0"/>
              <a:t>mesos</a:t>
            </a:r>
            <a:r>
              <a:rPr lang="en-US" dirty="0" smtClean="0"/>
              <a:t> provides a lot of </a:t>
            </a:r>
            <a:r>
              <a:rPr lang="en-US" i="1" dirty="0" smtClean="0"/>
              <a:t>primitives that make writing a new framework easier</a:t>
            </a:r>
            <a:r>
              <a:rPr lang="en-US" dirty="0" smtClean="0"/>
              <a:t> such as launching tasks, doing failure detection, etc, why re-implement them each time!?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case study: </a:t>
            </a:r>
            <a:r>
              <a:rPr lang="en-US" sz="5400" dirty="0" err="1" smtClean="0"/>
              <a:t>chronos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distributed </a:t>
            </a:r>
            <a:r>
              <a:rPr lang="en-US" i="1" dirty="0" err="1" smtClean="0"/>
              <a:t>cron</a:t>
            </a:r>
            <a:r>
              <a:rPr lang="en-US" i="1" dirty="0" smtClean="0"/>
              <a:t> with dependencies</a:t>
            </a:r>
          </a:p>
          <a:p>
            <a:r>
              <a:rPr lang="en-US" dirty="0" smtClean="0"/>
              <a:t>developed at </a:t>
            </a:r>
            <a:r>
              <a:rPr lang="en-US" dirty="0" err="1" smtClean="0"/>
              <a:t>airbnb</a:t>
            </a:r>
            <a:endParaRPr lang="en-US" dirty="0" smtClean="0"/>
          </a:p>
          <a:p>
            <a:r>
              <a:rPr lang="en-US" dirty="0" smtClean="0"/>
              <a:t>~3k lines of </a:t>
            </a:r>
            <a:r>
              <a:rPr lang="en-US" dirty="0" err="1" smtClean="0"/>
              <a:t>Scala</a:t>
            </a:r>
            <a:r>
              <a:rPr lang="en-US" dirty="0" smtClean="0"/>
              <a:t>!</a:t>
            </a:r>
          </a:p>
          <a:p>
            <a:r>
              <a:rPr lang="en-US" dirty="0" smtClean="0"/>
              <a:t>distributed, highly available, and fault tolerant without any network programming!</a:t>
            </a:r>
          </a:p>
          <a:p>
            <a:r>
              <a:rPr lang="en-US" dirty="0" smtClean="0">
                <a:hlinkClick r:id="rId2"/>
              </a:rPr>
              <a:t>http://github.com/airbnb/chronos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08" y="3866166"/>
            <a:ext cx="4816392" cy="711925"/>
          </a:xfrm>
          <a:prstGeom prst="rect">
            <a:avLst/>
          </a:prstGeom>
        </p:spPr>
      </p:pic>
      <p:pic>
        <p:nvPicPr>
          <p:cNvPr id="5" name="Picture 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07" y="3400373"/>
            <a:ext cx="971550" cy="263318"/>
          </a:xfrm>
          <a:prstGeom prst="rect">
            <a:avLst/>
          </a:prstGeom>
        </p:spPr>
      </p:pic>
      <p:pic>
        <p:nvPicPr>
          <p:cNvPr id="6" name="Picture 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07" y="4730491"/>
            <a:ext cx="1258019" cy="533400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07" y="3225550"/>
            <a:ext cx="914399" cy="476249"/>
          </a:xfrm>
          <a:prstGeom prst="rect">
            <a:avLst/>
          </a:prstGeom>
        </p:spPr>
      </p:pic>
      <p:pic>
        <p:nvPicPr>
          <p:cNvPr id="8" name="Picture 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734" y="3271800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000000"/>
                </a:solidFill>
              </a:rPr>
              <a:t>Mesos</a:t>
            </a:r>
            <a:r>
              <a:rPr lang="en-US" sz="4800" dirty="0" smtClean="0">
                <a:solidFill>
                  <a:srgbClr val="000000"/>
                </a:solidFill>
              </a:rPr>
              <a:t> challenged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the status quo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of cluster managers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7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+ services</a:t>
            </a:r>
            <a:endParaRPr lang="en-US" dirty="0"/>
          </a:p>
        </p:txBody>
      </p:sp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08" y="3866166"/>
            <a:ext cx="4816392" cy="711925"/>
          </a:xfrm>
          <a:prstGeom prst="rect">
            <a:avLst/>
          </a:prstGeom>
        </p:spPr>
      </p:pic>
      <p:pic>
        <p:nvPicPr>
          <p:cNvPr id="5" name="Picture 4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00373"/>
            <a:ext cx="971550" cy="263318"/>
          </a:xfrm>
          <a:prstGeom prst="rect">
            <a:avLst/>
          </a:prstGeom>
        </p:spPr>
      </p:pic>
      <p:pic>
        <p:nvPicPr>
          <p:cNvPr id="6" name="Picture 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07" y="4730491"/>
            <a:ext cx="1258019" cy="533400"/>
          </a:xfrm>
          <a:prstGeom prst="rect">
            <a:avLst/>
          </a:prstGeom>
        </p:spPr>
      </p:pic>
      <p:pic>
        <p:nvPicPr>
          <p:cNvPr id="7" name="Picture 6" descr="Spark-logo-192x100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225550"/>
            <a:ext cx="914399" cy="476249"/>
          </a:xfrm>
          <a:prstGeom prst="rect">
            <a:avLst/>
          </a:prstGeom>
        </p:spPr>
      </p:pic>
      <p:pic>
        <p:nvPicPr>
          <p:cNvPr id="8" name="Picture 7" descr="Screen Shot 2013-08-28 at 10.52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271800"/>
            <a:ext cx="435273" cy="430382"/>
          </a:xfrm>
          <a:prstGeom prst="rect">
            <a:avLst/>
          </a:prstGeom>
        </p:spPr>
      </p:pic>
      <p:pic>
        <p:nvPicPr>
          <p:cNvPr id="9" name="Picture 8" descr="Ruby_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829" y="3276600"/>
            <a:ext cx="377407" cy="377786"/>
          </a:xfrm>
          <a:prstGeom prst="rect">
            <a:avLst/>
          </a:prstGeom>
        </p:spPr>
      </p:pic>
      <p:pic>
        <p:nvPicPr>
          <p:cNvPr id="10" name="Picture 9" descr="Java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143" y="3173537"/>
            <a:ext cx="391447" cy="519841"/>
          </a:xfrm>
          <a:prstGeom prst="rect">
            <a:avLst/>
          </a:prstGeom>
        </p:spPr>
      </p:pic>
      <p:pic>
        <p:nvPicPr>
          <p:cNvPr id="11" name="Picture 10" descr="scala-logo-crop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349" y="3201720"/>
            <a:ext cx="294083" cy="47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analytics +</a:t>
            </a:r>
            <a:r>
              <a:rPr lang="en-US" dirty="0" smtClean="0"/>
              <a:t> services</a:t>
            </a:r>
            <a:endParaRPr lang="en-US" dirty="0"/>
          </a:p>
        </p:txBody>
      </p:sp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08" y="3866166"/>
            <a:ext cx="4816392" cy="711925"/>
          </a:xfrm>
          <a:prstGeom prst="rect">
            <a:avLst/>
          </a:prstGeom>
        </p:spPr>
      </p:pic>
      <p:pic>
        <p:nvPicPr>
          <p:cNvPr id="6" name="Picture 5" descr="hd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07" y="4730491"/>
            <a:ext cx="1258019" cy="533400"/>
          </a:xfrm>
          <a:prstGeom prst="rect">
            <a:avLst/>
          </a:prstGeom>
        </p:spPr>
      </p:pic>
      <p:pic>
        <p:nvPicPr>
          <p:cNvPr id="9" name="Picture 8" descr="Ruby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504" y="3276600"/>
            <a:ext cx="377407" cy="377786"/>
          </a:xfrm>
          <a:prstGeom prst="rect">
            <a:avLst/>
          </a:prstGeom>
        </p:spPr>
      </p:pic>
      <p:pic>
        <p:nvPicPr>
          <p:cNvPr id="10" name="Picture 9" descr="Java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44" y="3173537"/>
            <a:ext cx="391447" cy="519841"/>
          </a:xfrm>
          <a:prstGeom prst="rect">
            <a:avLst/>
          </a:prstGeom>
        </p:spPr>
      </p:pic>
      <p:pic>
        <p:nvPicPr>
          <p:cNvPr id="11" name="Picture 10" descr="scala-logo-crop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008" y="3201720"/>
            <a:ext cx="294083" cy="478700"/>
          </a:xfrm>
          <a:prstGeom prst="rect">
            <a:avLst/>
          </a:prstGeom>
        </p:spPr>
      </p:pic>
      <p:pic>
        <p:nvPicPr>
          <p:cNvPr id="12" name="Picture 11" descr="py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3744" y="3157602"/>
            <a:ext cx="589566" cy="589566"/>
          </a:xfrm>
          <a:prstGeom prst="rect">
            <a:avLst/>
          </a:prstGeom>
        </p:spPr>
      </p:pic>
      <p:pic>
        <p:nvPicPr>
          <p:cNvPr id="13" name="Picture 12" descr="go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480" y="3180348"/>
            <a:ext cx="809743" cy="56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analytics +</a:t>
            </a:r>
            <a:r>
              <a:rPr lang="en-US" dirty="0" smtClean="0"/>
              <a:t> services</a:t>
            </a:r>
            <a:endParaRPr lang="en-US" dirty="0"/>
          </a:p>
        </p:txBody>
      </p:sp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08" y="3866166"/>
            <a:ext cx="4816392" cy="711925"/>
          </a:xfrm>
          <a:prstGeom prst="rect">
            <a:avLst/>
          </a:prstGeom>
        </p:spPr>
      </p:pic>
      <p:pic>
        <p:nvPicPr>
          <p:cNvPr id="9" name="Picture 8" descr="Rub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04" y="3276600"/>
            <a:ext cx="377407" cy="377786"/>
          </a:xfrm>
          <a:prstGeom prst="rect">
            <a:avLst/>
          </a:prstGeom>
        </p:spPr>
      </p:pic>
      <p:pic>
        <p:nvPicPr>
          <p:cNvPr id="10" name="Picture 9" descr="Jav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344" y="3173537"/>
            <a:ext cx="391447" cy="519841"/>
          </a:xfrm>
          <a:prstGeom prst="rect">
            <a:avLst/>
          </a:prstGeom>
        </p:spPr>
      </p:pic>
      <p:pic>
        <p:nvPicPr>
          <p:cNvPr id="11" name="Picture 10" descr="scala-logo-crop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08" y="3201720"/>
            <a:ext cx="294083" cy="478700"/>
          </a:xfrm>
          <a:prstGeom prst="rect">
            <a:avLst/>
          </a:prstGeom>
        </p:spPr>
      </p:pic>
      <p:pic>
        <p:nvPicPr>
          <p:cNvPr id="12" name="Picture 11" descr="py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744" y="3157602"/>
            <a:ext cx="589566" cy="589566"/>
          </a:xfrm>
          <a:prstGeom prst="rect">
            <a:avLst/>
          </a:prstGeom>
        </p:spPr>
      </p:pic>
      <p:pic>
        <p:nvPicPr>
          <p:cNvPr id="13" name="Picture 12" descr="go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480" y="3180348"/>
            <a:ext cx="809743" cy="56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aurora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“run 200 of these, somewhere, forever”</a:t>
            </a:r>
          </a:p>
          <a:p>
            <a:r>
              <a:rPr lang="en-US" dirty="0" smtClean="0"/>
              <a:t>developed at Twitter</a:t>
            </a:r>
          </a:p>
          <a:p>
            <a:r>
              <a:rPr lang="en-US" dirty="0" smtClean="0"/>
              <a:t>highly available (uses the </a:t>
            </a:r>
            <a:r>
              <a:rPr lang="en-US" dirty="0" err="1" smtClean="0"/>
              <a:t>mesos</a:t>
            </a:r>
            <a:r>
              <a:rPr lang="en-US" dirty="0" smtClean="0"/>
              <a:t> replicated log)</a:t>
            </a:r>
          </a:p>
          <a:p>
            <a:r>
              <a:rPr lang="en-US" dirty="0" smtClean="0"/>
              <a:t>uses a python DSL to describe services</a:t>
            </a:r>
          </a:p>
          <a:p>
            <a:r>
              <a:rPr lang="en-US" dirty="0" smtClean="0"/>
              <a:t>leverages service discovery and </a:t>
            </a:r>
            <a:r>
              <a:rPr lang="en-US" dirty="0" err="1" smtClean="0"/>
              <a:t>proxying</a:t>
            </a:r>
            <a:r>
              <a:rPr lang="en-US" dirty="0" smtClean="0"/>
              <a:t> (see Twitter commons)</a:t>
            </a:r>
          </a:p>
          <a:p>
            <a:r>
              <a:rPr lang="en-US" dirty="0" smtClean="0">
                <a:hlinkClick r:id="rId2"/>
              </a:rPr>
              <a:t>http://github.com/twitter/aurora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dirty="0" smtClean="0"/>
              <a:t>frameworks</a:t>
            </a:r>
            <a:endParaRPr lang="en-US" sz="5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Hadoop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github.com/mesos/hadoop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Spark (</a:t>
            </a:r>
            <a:r>
              <a:rPr lang="en-US" sz="2800" dirty="0" err="1" smtClean="0"/>
              <a:t>github.com/mesos/spark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DPark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github.com/douban/dpark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Storm (</a:t>
            </a:r>
            <a:r>
              <a:rPr lang="en-US" sz="2800" dirty="0" err="1" smtClean="0"/>
              <a:t>github.com/nathanmarz/storm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err="1" smtClean="0"/>
              <a:t>Chronos</a:t>
            </a:r>
            <a:r>
              <a:rPr lang="en-US" sz="2800" dirty="0" smtClean="0"/>
              <a:t> (</a:t>
            </a:r>
            <a:r>
              <a:rPr lang="en-US" sz="2800" dirty="0" err="1" smtClean="0"/>
              <a:t>github.com/airbnb/chronos</a:t>
            </a:r>
            <a:r>
              <a:rPr lang="en-US" sz="2800" dirty="0" smtClean="0"/>
              <a:t>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MPICH2 (in </a:t>
            </a:r>
            <a:r>
              <a:rPr lang="en-US" sz="2800" dirty="0" err="1" smtClean="0"/>
              <a:t>mesos</a:t>
            </a: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Marathon (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/mesosphere/marathon)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en-US" sz="2800" dirty="0" smtClean="0"/>
              <a:t>Aurora (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/twitter/aurora)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next distributed system with </a:t>
            </a:r>
            <a:r>
              <a:rPr lang="en-US" dirty="0" err="1" smtClean="0"/>
              <a:t>mesos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port a framework to </a:t>
            </a:r>
            <a:r>
              <a:rPr lang="en-US" sz="5400" dirty="0" err="1" smtClean="0"/>
              <a:t>mesos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“wrapper” scheduler</a:t>
            </a:r>
          </a:p>
          <a:p>
            <a:r>
              <a:rPr lang="en-US" dirty="0" smtClean="0"/>
              <a:t>~100 lines of code to write a wrapper (the more lines, the more you can take advantage of elasticity or other </a:t>
            </a:r>
            <a:r>
              <a:rPr lang="en-US" dirty="0" err="1" smtClean="0"/>
              <a:t>mesos</a:t>
            </a:r>
            <a:r>
              <a:rPr lang="en-US" dirty="0" smtClean="0"/>
              <a:t> features)</a:t>
            </a:r>
          </a:p>
          <a:p>
            <a:r>
              <a:rPr lang="en-US" dirty="0" smtClean="0"/>
              <a:t>see http://</a:t>
            </a:r>
            <a:r>
              <a:rPr lang="en-US" dirty="0" err="1" smtClean="0">
                <a:latin typeface="Consolas"/>
                <a:cs typeface="Consolas"/>
              </a:rPr>
              <a:t>github.com/mesos/hadoop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datacenter management is a pain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mesos</a:t>
            </a:r>
            <a:r>
              <a:rPr lang="en-US" i="1" dirty="0" smtClean="0"/>
              <a:t> makes running frameworks on your datacenter easier as well as increasing utilization and performance while reducing </a:t>
            </a:r>
            <a:r>
              <a:rPr lang="en-US" i="1" dirty="0" err="1" smtClean="0"/>
              <a:t>CapEx</a:t>
            </a:r>
            <a:r>
              <a:rPr lang="en-US" i="1" dirty="0" smtClean="0"/>
              <a:t> and </a:t>
            </a:r>
            <a:r>
              <a:rPr lang="en-US" i="1" dirty="0" err="1" smtClean="0"/>
              <a:t>OpEx</a:t>
            </a:r>
            <a:r>
              <a:rPr lang="en-US" i="1" dirty="0" smtClean="0"/>
              <a:t>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rather than build your next distributed system from scratch, consider using </a:t>
            </a:r>
            <a:r>
              <a:rPr lang="en-US" i="1" dirty="0" err="1" smtClean="0"/>
              <a:t>mesos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cluster manager status quo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7166" y="5105400"/>
            <a:ext cx="196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cluster manager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79341" y="2438400"/>
            <a:ext cx="141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application</a:t>
            </a:r>
            <a:endParaRPr lang="en-US" sz="2000" b="1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98646" y="3654425"/>
            <a:ext cx="1392354" cy="612775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specification</a:t>
            </a:r>
            <a:endParaRPr lang="en-US" sz="18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572000" y="32004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the specification includes as much information as possible to assist the cluster manager in scheduling and execution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87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you can share your datacenter between analytics and online services!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533400" y="3965575"/>
            <a:ext cx="7924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mesos.apache.org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42ABDD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@ApacheMesos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01ACED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5" descr="mesos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3962400"/>
            <a:ext cx="20320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754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927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73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946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40844" y="1981200"/>
            <a:ext cx="751136" cy="751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73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946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40844" y="1981200"/>
            <a:ext cx="751136" cy="751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4" name="Picture 63" descr="Ruby_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266" y="4049096"/>
            <a:ext cx="377407" cy="377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73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946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40844" y="1981200"/>
            <a:ext cx="751136" cy="751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3" name="Picture 62" descr="Ruby_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266" y="4049096"/>
            <a:ext cx="377407" cy="377786"/>
          </a:xfrm>
          <a:prstGeom prst="rect">
            <a:avLst/>
          </a:prstGeom>
        </p:spPr>
      </p:pic>
      <p:pic>
        <p:nvPicPr>
          <p:cNvPr id="43" name="Picture 42" descr="Java_log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4254" y="3936307"/>
            <a:ext cx="391447" cy="519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200400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</a:t>
            </a:r>
            <a:endParaRPr lang="en-US" dirty="0"/>
          </a:p>
        </p:txBody>
      </p: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" y="3618486"/>
            <a:ext cx="2640413" cy="342944"/>
          </a:xfrm>
          <a:prstGeom prst="rect">
            <a:avLst/>
          </a:prstGeom>
        </p:spPr>
      </p:pic>
      <p:pic>
        <p:nvPicPr>
          <p:cNvPr id="22" name="Picture 21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5" y="3618513"/>
            <a:ext cx="2640413" cy="342944"/>
          </a:xfrm>
          <a:prstGeom prst="rect">
            <a:avLst/>
          </a:prstGeom>
        </p:spPr>
      </p:pic>
      <p:pic>
        <p:nvPicPr>
          <p:cNvPr id="23" name="Picture 2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3" y="3618388"/>
            <a:ext cx="2640413" cy="342944"/>
          </a:xfrm>
          <a:prstGeom prst="rect">
            <a:avLst/>
          </a:prstGeom>
        </p:spPr>
      </p:pic>
      <p:pic>
        <p:nvPicPr>
          <p:cNvPr id="24" name="Picture 2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4419360"/>
            <a:ext cx="2640413" cy="342944"/>
          </a:xfrm>
          <a:prstGeom prst="rect">
            <a:avLst/>
          </a:prstGeom>
        </p:spPr>
      </p:pic>
      <p:pic>
        <p:nvPicPr>
          <p:cNvPr id="26" name="Picture 25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04" y="4419262"/>
            <a:ext cx="2640413" cy="342944"/>
          </a:xfrm>
          <a:prstGeom prst="rect">
            <a:avLst/>
          </a:prstGeom>
        </p:spPr>
      </p:pic>
      <p:pic>
        <p:nvPicPr>
          <p:cNvPr id="30" name="Picture 2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108281"/>
            <a:ext cx="793750" cy="336550"/>
          </a:xfrm>
          <a:prstGeom prst="rect">
            <a:avLst/>
          </a:prstGeom>
        </p:spPr>
      </p:pic>
      <p:pic>
        <p:nvPicPr>
          <p:cNvPr id="33" name="Picture 32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" y="5219629"/>
            <a:ext cx="2640413" cy="342944"/>
          </a:xfrm>
          <a:prstGeom prst="rect">
            <a:avLst/>
          </a:prstGeom>
        </p:spPr>
      </p:pic>
      <p:pic>
        <p:nvPicPr>
          <p:cNvPr id="35" name="Picture 3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51" y="5219531"/>
            <a:ext cx="2640413" cy="342944"/>
          </a:xfrm>
          <a:prstGeom prst="rect">
            <a:avLst/>
          </a:prstGeom>
        </p:spPr>
      </p:pic>
      <p:pic>
        <p:nvPicPr>
          <p:cNvPr id="29" name="Picture 28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3281838"/>
            <a:ext cx="793750" cy="336550"/>
          </a:xfrm>
          <a:prstGeom prst="rect">
            <a:avLst/>
          </a:prstGeom>
        </p:spPr>
      </p:pic>
      <p:pic>
        <p:nvPicPr>
          <p:cNvPr id="36" name="Picture 3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3281963"/>
            <a:ext cx="793750" cy="336550"/>
          </a:xfrm>
          <a:prstGeom prst="rect">
            <a:avLst/>
          </a:prstGeom>
        </p:spPr>
      </p:pic>
      <p:pic>
        <p:nvPicPr>
          <p:cNvPr id="38" name="Picture 3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082837"/>
            <a:ext cx="793750" cy="336550"/>
          </a:xfrm>
          <a:prstGeom prst="rect">
            <a:avLst/>
          </a:prstGeom>
        </p:spPr>
      </p:pic>
      <p:pic>
        <p:nvPicPr>
          <p:cNvPr id="40" name="Picture 39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38" y="4882981"/>
            <a:ext cx="793750" cy="336550"/>
          </a:xfrm>
          <a:prstGeom prst="rect">
            <a:avLst/>
          </a:prstGeom>
        </p:spPr>
      </p:pic>
      <p:pic>
        <p:nvPicPr>
          <p:cNvPr id="42" name="Picture 41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3" y="4882981"/>
            <a:ext cx="793750" cy="336550"/>
          </a:xfrm>
          <a:prstGeom prst="rect">
            <a:avLst/>
          </a:prstGeom>
        </p:spPr>
      </p:pic>
      <p:pic>
        <p:nvPicPr>
          <p:cNvPr id="44" name="Picture 43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883106"/>
            <a:ext cx="793750" cy="336550"/>
          </a:xfrm>
          <a:prstGeom prst="rect">
            <a:avLst/>
          </a:prstGeom>
        </p:spPr>
      </p:pic>
      <p:pic>
        <p:nvPicPr>
          <p:cNvPr id="46" name="Picture 45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4082506"/>
            <a:ext cx="793750" cy="336550"/>
          </a:xfrm>
          <a:prstGeom prst="rect">
            <a:avLst/>
          </a:prstGeom>
        </p:spPr>
      </p:pic>
      <p:pic>
        <p:nvPicPr>
          <p:cNvPr id="48" name="Picture 47" descr="hdf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38" y="3281838"/>
            <a:ext cx="793750" cy="336550"/>
          </a:xfrm>
          <a:prstGeom prst="rect">
            <a:avLst/>
          </a:prstGeom>
        </p:spPr>
      </p:pic>
      <p:pic>
        <p:nvPicPr>
          <p:cNvPr id="27" name="Picture 26" descr="mesos-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63" y="3190724"/>
            <a:ext cx="453875" cy="459548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3998917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7823" y="4798234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3" y="5219656"/>
            <a:ext cx="2640413" cy="342944"/>
          </a:xfrm>
          <a:prstGeom prst="rect">
            <a:avLst/>
          </a:prstGeom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86" y="4419387"/>
            <a:ext cx="2640413" cy="342944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201352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3999869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73" y="4799186"/>
            <a:ext cx="364065" cy="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38" y="2265259"/>
            <a:ext cx="971550" cy="263318"/>
          </a:xfrm>
          <a:prstGeom prst="rect">
            <a:avLst/>
          </a:prstGeom>
        </p:spPr>
      </p:pic>
      <p:pic>
        <p:nvPicPr>
          <p:cNvPr id="39" name="Picture 38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343232"/>
            <a:ext cx="971550" cy="263318"/>
          </a:xfrm>
          <a:prstGeom prst="rect">
            <a:avLst/>
          </a:prstGeom>
        </p:spPr>
      </p:pic>
      <p:pic>
        <p:nvPicPr>
          <p:cNvPr id="57" name="Picture 56" descr="Screen Shot 2013-08-28 at 8.16.5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827" y="3343232"/>
            <a:ext cx="971550" cy="263318"/>
          </a:xfrm>
          <a:prstGeom prst="rect">
            <a:avLst/>
          </a:prstGeom>
        </p:spPr>
      </p:pic>
      <p:pic>
        <p:nvPicPr>
          <p:cNvPr id="37" name="Picture 36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73" y="2038351"/>
            <a:ext cx="914399" cy="476249"/>
          </a:xfrm>
          <a:prstGeom prst="rect">
            <a:avLst/>
          </a:prstGeom>
        </p:spPr>
      </p:pic>
      <p:pic>
        <p:nvPicPr>
          <p:cNvPr id="41" name="Picture 40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74" y="3942763"/>
            <a:ext cx="914399" cy="476249"/>
          </a:xfrm>
          <a:prstGeom prst="rect">
            <a:avLst/>
          </a:prstGeom>
        </p:spPr>
      </p:pic>
      <p:pic>
        <p:nvPicPr>
          <p:cNvPr id="59" name="Picture 58" descr="Spark-logo-192x100p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62331"/>
            <a:ext cx="914399" cy="476249"/>
          </a:xfrm>
          <a:prstGeom prst="rect">
            <a:avLst/>
          </a:prstGeom>
        </p:spPr>
      </p:pic>
      <p:pic>
        <p:nvPicPr>
          <p:cNvPr id="45" name="Picture 44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946" y="2160418"/>
            <a:ext cx="435273" cy="430382"/>
          </a:xfrm>
          <a:prstGeom prst="rect">
            <a:avLst/>
          </a:prstGeom>
        </p:spPr>
      </p:pic>
      <p:pic>
        <p:nvPicPr>
          <p:cNvPr id="60" name="Picture 59" descr="Screen Shot 2013-08-28 at 10.52.14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4798234"/>
            <a:ext cx="435273" cy="430382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40844" y="1981200"/>
            <a:ext cx="751136" cy="751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3" name="Picture 62" descr="Ruby_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266" y="4049096"/>
            <a:ext cx="377407" cy="377786"/>
          </a:xfrm>
          <a:prstGeom prst="rect">
            <a:avLst/>
          </a:prstGeom>
        </p:spPr>
      </p:pic>
      <p:pic>
        <p:nvPicPr>
          <p:cNvPr id="43" name="Picture 42" descr="Java_log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4254" y="3936307"/>
            <a:ext cx="391447" cy="519841"/>
          </a:xfrm>
          <a:prstGeom prst="rect">
            <a:avLst/>
          </a:prstGeom>
        </p:spPr>
      </p:pic>
      <p:pic>
        <p:nvPicPr>
          <p:cNvPr id="47" name="Picture 46" descr="scala-logo-crop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1171" y="4741375"/>
            <a:ext cx="294083" cy="47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framework commonality</a:t>
            </a:r>
            <a:endParaRPr lang="en-US" sz="4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processes simultaneously (</a:t>
            </a:r>
            <a:r>
              <a:rPr lang="en-US" i="1" dirty="0" smtClean="0"/>
              <a:t>distributed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handle process failures (</a:t>
            </a:r>
            <a:r>
              <a:rPr lang="en-US" i="1" dirty="0" smtClean="0"/>
              <a:t>fault-tolerance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optimize execution (</a:t>
            </a:r>
            <a:r>
              <a:rPr lang="en-US" i="1" dirty="0" smtClean="0"/>
              <a:t>elasticity, scheduling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scheduler</a:t>
            </a:r>
            <a:r>
              <a:rPr lang="en-US" dirty="0" smtClean="0"/>
              <a:t> – distributed system “master” or “coordinator”</a:t>
            </a:r>
          </a:p>
          <a:p>
            <a:r>
              <a:rPr lang="en-US" dirty="0" smtClean="0"/>
              <a:t>(</a:t>
            </a:r>
            <a:r>
              <a:rPr lang="en-US" b="1" i="1" dirty="0" smtClean="0"/>
              <a:t>executor </a:t>
            </a:r>
            <a:r>
              <a:rPr lang="en-US" dirty="0" smtClean="0"/>
              <a:t>– lower-level control of task execution, optional)</a:t>
            </a:r>
          </a:p>
          <a:p>
            <a:r>
              <a:rPr lang="en-US" b="1" i="1" dirty="0" smtClean="0"/>
              <a:t>requests/offers</a:t>
            </a:r>
            <a:r>
              <a:rPr lang="en-US" dirty="0" smtClean="0"/>
              <a:t> – resource allocations</a:t>
            </a:r>
            <a:endParaRPr lang="en-US" b="1" i="1" dirty="0" smtClean="0"/>
          </a:p>
          <a:p>
            <a:r>
              <a:rPr lang="en-US" b="1" i="1" dirty="0" smtClean="0"/>
              <a:t>tasks</a:t>
            </a:r>
            <a:r>
              <a:rPr lang="en-US" dirty="0" smtClean="0"/>
              <a:t> – “threads” of the distributed system</a:t>
            </a:r>
          </a:p>
          <a:p>
            <a:r>
              <a:rPr lang="en-US" b="1" i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85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scheduler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cluster manager status quo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7166" y="5105400"/>
            <a:ext cx="196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cluster manager</a:t>
            </a:r>
            <a:endParaRPr lang="en-US" sz="20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79341" y="2438400"/>
            <a:ext cx="141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application</a:t>
            </a:r>
            <a:endParaRPr lang="en-US" sz="2000" b="1" dirty="0">
              <a:latin typeface="+mn-lt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4191000" y="2133600"/>
            <a:ext cx="2667000" cy="1828799"/>
          </a:xfrm>
          <a:prstGeom prst="cloudCallout">
            <a:avLst>
              <a:gd name="adj1" fmla="val -86582"/>
              <a:gd name="adj2" fmla="val -19290"/>
            </a:avLst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wait for task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150184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scheduler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brokers for resources</a:t>
            </a:r>
          </a:p>
          <a:p>
            <a:r>
              <a:rPr lang="en-US" dirty="0" smtClean="0"/>
              <a:t>(2) launches tasks</a:t>
            </a:r>
          </a:p>
          <a:p>
            <a:r>
              <a:rPr lang="en-US" dirty="0" smtClean="0"/>
              <a:t>(3) handles task termination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brokering for resources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make resource </a:t>
            </a:r>
            <a:r>
              <a:rPr lang="en-US" b="1" i="1" dirty="0" smtClean="0"/>
              <a:t>requests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2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1 GB 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slave *</a:t>
            </a:r>
          </a:p>
          <a:p>
            <a:r>
              <a:rPr lang="en-US" dirty="0" smtClean="0"/>
              <a:t>(2) respond to resource </a:t>
            </a:r>
            <a:r>
              <a:rPr lang="en-US" b="1" i="1" dirty="0" smtClean="0"/>
              <a:t>offers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4 GB 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slave </a:t>
            </a:r>
            <a:r>
              <a:rPr lang="en-US" dirty="0" err="1" smtClean="0"/>
              <a:t>foo.bar.com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offers: non-blocking resource allocation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exist to answer the question:</a:t>
            </a:r>
          </a:p>
          <a:p>
            <a:r>
              <a:rPr lang="en-US" sz="3000" i="1" dirty="0" smtClean="0"/>
              <a:t>“what should </a:t>
            </a:r>
            <a:r>
              <a:rPr lang="en-US" sz="3000" i="1" dirty="0" err="1" smtClean="0"/>
              <a:t>mesos</a:t>
            </a:r>
            <a:r>
              <a:rPr lang="en-US" sz="3000" i="1" dirty="0" smtClean="0"/>
              <a:t> do if it can’t satisfy a </a:t>
            </a:r>
            <a:r>
              <a:rPr lang="en-US" sz="3000" b="1" i="1" dirty="0" smtClean="0"/>
              <a:t>request</a:t>
            </a:r>
            <a:r>
              <a:rPr lang="en-US" sz="3000" i="1" dirty="0" smtClean="0"/>
              <a:t>?”</a:t>
            </a:r>
          </a:p>
          <a:p>
            <a:r>
              <a:rPr lang="en-US" sz="3000" dirty="0" smtClean="0"/>
              <a:t>(1) wait until it can</a:t>
            </a:r>
          </a:p>
          <a:p>
            <a:r>
              <a:rPr lang="en-US" sz="3000" dirty="0" smtClean="0"/>
              <a:t>(2) </a:t>
            </a:r>
            <a:r>
              <a:rPr lang="en-US" sz="3000" b="1" i="1" dirty="0" smtClean="0"/>
              <a:t>offer</a:t>
            </a:r>
            <a:r>
              <a:rPr lang="en-US" sz="3000" dirty="0" smtClean="0"/>
              <a:t> the best allocation it can </a:t>
            </a:r>
            <a:r>
              <a:rPr lang="en-US" sz="3000" u="sng" dirty="0" smtClean="0"/>
              <a:t>immediately</a:t>
            </a:r>
          </a:p>
          <a:p>
            <a:endParaRPr lang="en-US" sz="3000" u="sng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offers: non-blocking resource allocation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exist to answer the question:</a:t>
            </a:r>
          </a:p>
          <a:p>
            <a:r>
              <a:rPr lang="en-US" sz="3000" i="1" dirty="0" smtClean="0"/>
              <a:t>“what should </a:t>
            </a:r>
            <a:r>
              <a:rPr lang="en-US" sz="3000" i="1" dirty="0" err="1" smtClean="0"/>
              <a:t>mesos</a:t>
            </a:r>
            <a:r>
              <a:rPr lang="en-US" sz="3000" i="1" dirty="0" smtClean="0"/>
              <a:t> do if it can’t satisfy a </a:t>
            </a:r>
            <a:r>
              <a:rPr lang="en-US" sz="3000" b="1" i="1" dirty="0" smtClean="0"/>
              <a:t>request</a:t>
            </a:r>
            <a:r>
              <a:rPr lang="en-US" sz="3000" i="1" dirty="0" smtClean="0"/>
              <a:t>?”</a:t>
            </a:r>
          </a:p>
          <a:p>
            <a:r>
              <a:rPr lang="en-US" sz="3000" dirty="0" smtClean="0"/>
              <a:t>(1) wait until it can</a:t>
            </a:r>
          </a:p>
          <a:p>
            <a:r>
              <a:rPr lang="en-US" sz="3000" dirty="0" smtClean="0">
                <a:solidFill>
                  <a:srgbClr val="42ABDD"/>
                </a:solidFill>
              </a:rPr>
              <a:t>(2) </a:t>
            </a:r>
            <a:r>
              <a:rPr lang="en-US" sz="3000" b="1" i="1" dirty="0" smtClean="0">
                <a:solidFill>
                  <a:srgbClr val="42ABDD"/>
                </a:solidFill>
              </a:rPr>
              <a:t>offer</a:t>
            </a:r>
            <a:r>
              <a:rPr lang="en-US" sz="3000" dirty="0" smtClean="0">
                <a:solidFill>
                  <a:srgbClr val="42ABDD"/>
                </a:solidFill>
              </a:rPr>
              <a:t> the best allocation it can </a:t>
            </a:r>
            <a:r>
              <a:rPr lang="en-US" sz="3000" u="sng" dirty="0" smtClean="0">
                <a:solidFill>
                  <a:srgbClr val="42ABDD"/>
                </a:solidFill>
              </a:rPr>
              <a:t>immediately</a:t>
            </a:r>
          </a:p>
          <a:p>
            <a:endParaRPr lang="en-US" sz="3000" u="sng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resource allocation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868" y="2785646"/>
            <a:ext cx="88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request</a:t>
            </a:r>
            <a:endParaRPr lang="en-US" sz="16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resource allocation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868" y="2785646"/>
            <a:ext cx="88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request</a:t>
            </a:r>
            <a:endParaRPr lang="en-US" sz="1600" b="1" i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4734" y="4495800"/>
            <a:ext cx="248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allocator</a:t>
            </a:r>
          </a:p>
          <a:p>
            <a:r>
              <a:rPr lang="en-US" sz="1600" dirty="0" smtClean="0">
                <a:latin typeface="+mn-lt"/>
              </a:rPr>
              <a:t>dominant resource fairness</a:t>
            </a:r>
          </a:p>
          <a:p>
            <a:r>
              <a:rPr lang="en-US" sz="1600" dirty="0" smtClean="0">
                <a:latin typeface="+mn-lt"/>
              </a:rPr>
              <a:t>resource reservations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resource allocation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868" y="2785646"/>
            <a:ext cx="88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request</a:t>
            </a:r>
            <a:endParaRPr lang="en-US" sz="1600" b="1" i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4734" y="4495800"/>
            <a:ext cx="248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allocator</a:t>
            </a:r>
          </a:p>
          <a:p>
            <a:r>
              <a:rPr lang="en-US" sz="1600" dirty="0" smtClean="0">
                <a:latin typeface="+mn-lt"/>
              </a:rPr>
              <a:t>dominant resource fairness</a:t>
            </a:r>
          </a:p>
          <a:p>
            <a:r>
              <a:rPr lang="en-US" sz="1600" dirty="0" smtClean="0">
                <a:latin typeface="+mn-lt"/>
              </a:rPr>
              <a:t>resource reservations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8200" y="5942012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4069" y="6019800"/>
            <a:ext cx="1348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optimistic</a:t>
            </a:r>
            <a:endParaRPr lang="en-US" sz="22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880" y="6019800"/>
            <a:ext cx="146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pessimistic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resource allocation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868" y="2785646"/>
            <a:ext cx="88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request</a:t>
            </a:r>
            <a:endParaRPr lang="en-US" sz="1600" b="1" i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4734" y="4495800"/>
            <a:ext cx="248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allocator</a:t>
            </a:r>
          </a:p>
          <a:p>
            <a:r>
              <a:rPr lang="en-US" sz="1600" dirty="0" smtClean="0">
                <a:latin typeface="+mn-lt"/>
              </a:rPr>
              <a:t>dominant resource fairness</a:t>
            </a:r>
          </a:p>
          <a:p>
            <a:r>
              <a:rPr lang="en-US" sz="1600" dirty="0" smtClean="0">
                <a:latin typeface="+mn-lt"/>
              </a:rPr>
              <a:t>resource reservations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8200" y="5942012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4069" y="6019800"/>
            <a:ext cx="1348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optimistic</a:t>
            </a:r>
            <a:endParaRPr lang="en-US" sz="22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880" y="6019800"/>
            <a:ext cx="1468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pessimistic</a:t>
            </a:r>
            <a:endParaRPr lang="en-US" sz="22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04" y="6400800"/>
            <a:ext cx="2649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+mn-lt"/>
              </a:rPr>
              <a:t>no overlapping offers</a:t>
            </a:r>
            <a:endParaRPr lang="en-US" sz="2200" i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6400800"/>
            <a:ext cx="2619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+mn-lt"/>
              </a:rPr>
              <a:t>all overlapping offers</a:t>
            </a:r>
            <a:endParaRPr lang="en-US" sz="2200" i="1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90600" y="2590800"/>
            <a:ext cx="547511" cy="395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0600" y="3886200"/>
            <a:ext cx="547511" cy="395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532222"/>
            <a:ext cx="673667" cy="521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resource allocation</a:t>
            </a:r>
            <a:endParaRPr lang="en-US" sz="5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2284" y="3002701"/>
            <a:ext cx="8879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Apache</a:t>
            </a:r>
          </a:p>
          <a:p>
            <a:pPr algn="ctr"/>
            <a:r>
              <a:rPr lang="en-US" sz="1600" b="1" dirty="0" err="1" smtClean="0">
                <a:latin typeface="+mn-lt"/>
              </a:rPr>
              <a:t>Hadoop</a:t>
            </a:r>
            <a:endParaRPr lang="en-US" sz="1600" b="1" dirty="0">
              <a:latin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3839167"/>
            <a:ext cx="673667" cy="5218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6707" y="4309646"/>
            <a:ext cx="91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+mn-lt"/>
              </a:rPr>
              <a:t>Chronos</a:t>
            </a:r>
            <a:endParaRPr lang="en-US" sz="1600" b="1" dirty="0">
              <a:latin typeface="+mn-lt"/>
            </a:endParaRPr>
          </a:p>
        </p:txBody>
      </p:sp>
      <p:pic>
        <p:nvPicPr>
          <p:cNvPr id="50" name="Picture 49" descr="Screen Shot 2013-08-20 at 5.11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17800"/>
            <a:ext cx="2514600" cy="1854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0" idx="1"/>
          </p:cNvCxnSpPr>
          <p:nvPr/>
        </p:nvCxnSpPr>
        <p:spPr>
          <a:xfrm>
            <a:off x="1701800" y="2844800"/>
            <a:ext cx="1346200" cy="8001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868" y="2785646"/>
            <a:ext cx="6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offer</a:t>
            </a:r>
            <a:endParaRPr lang="en-US" sz="1600" b="1" i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4734" y="4495800"/>
            <a:ext cx="248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allocator</a:t>
            </a:r>
          </a:p>
          <a:p>
            <a:r>
              <a:rPr lang="en-US" sz="1600" dirty="0" smtClean="0">
                <a:latin typeface="+mn-lt"/>
              </a:rPr>
              <a:t>dominant resource fairness</a:t>
            </a:r>
          </a:p>
          <a:p>
            <a:r>
              <a:rPr lang="en-US" sz="1600" dirty="0" smtClean="0">
                <a:latin typeface="+mn-lt"/>
              </a:rPr>
              <a:t>resource reservations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“two-level scheduling”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: controls resource allocations to framework schedulers</a:t>
            </a:r>
          </a:p>
          <a:p>
            <a:r>
              <a:rPr lang="en-US" dirty="0" smtClean="0"/>
              <a:t>schedulers: make decisions about what to run given allocated resources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cluster manager status quo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7166" y="5105400"/>
            <a:ext cx="196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cluster manager</a:t>
            </a:r>
            <a:endParaRPr lang="en-US" sz="20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79341" y="2438400"/>
            <a:ext cx="141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application</a:t>
            </a:r>
            <a:endParaRPr lang="en-US" sz="2000" b="1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3097" y="3657600"/>
            <a:ext cx="760527" cy="5334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r</a:t>
            </a:r>
            <a:r>
              <a:rPr lang="en-US" sz="1800" dirty="0" smtClean="0"/>
              <a:t>esult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7488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end-to-end principle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i="1" dirty="0" smtClean="0"/>
              <a:t>“application-specific functions ought to reside in the end hosts of a network rather than intermediary nodes”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either a concrete command line or an opaque description (which requires a framework executor to execute)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consumer </a:t>
            </a:r>
            <a:r>
              <a:rPr lang="en-US" dirty="0" smtClean="0"/>
              <a:t>of resources</a:t>
            </a:r>
          </a:p>
        </p:txBody>
      </p:sp>
    </p:spTree>
    <p:extLst>
      <p:ext uri="{BB962C8B-B14F-4D97-AF65-F5344CB8AC3E}">
        <p14:creationId xmlns:p14="http://schemas.microsoft.com/office/powerpoint/2010/main" val="12081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launching/killing</a:t>
            </a:r>
          </a:p>
          <a:p>
            <a:r>
              <a:rPr lang="en-US" dirty="0" smtClean="0"/>
              <a:t>health monitoring/reporting (failure detection)</a:t>
            </a:r>
          </a:p>
          <a:p>
            <a:r>
              <a:rPr lang="en-US" dirty="0" smtClean="0"/>
              <a:t>resource usage monitoring (statistics)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5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resource isolation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err="1" smtClean="0"/>
              <a:t>cgroup</a:t>
            </a:r>
            <a:r>
              <a:rPr lang="en-US" dirty="0" smtClean="0"/>
              <a:t> per executor or task (if no executor)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i="1" dirty="0" smtClean="0"/>
              <a:t>resource controls adjusted dynamically as tasks come and go!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08193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case study: </a:t>
            </a:r>
            <a:r>
              <a:rPr lang="en-US" sz="5600" dirty="0" err="1" smtClean="0"/>
              <a:t>chronos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distributed </a:t>
            </a:r>
            <a:r>
              <a:rPr lang="en-US" i="1" dirty="0" err="1" smtClean="0"/>
              <a:t>cron</a:t>
            </a:r>
            <a:r>
              <a:rPr lang="en-US" i="1" dirty="0" smtClean="0"/>
              <a:t> with dependencies</a:t>
            </a:r>
          </a:p>
          <a:p>
            <a:r>
              <a:rPr lang="en-US" dirty="0" smtClean="0"/>
              <a:t>built at </a:t>
            </a:r>
            <a:r>
              <a:rPr lang="en-US" dirty="0" err="1" smtClean="0"/>
              <a:t>airbnb</a:t>
            </a:r>
            <a:r>
              <a:rPr lang="en-US" dirty="0" smtClean="0"/>
              <a:t> by @</a:t>
            </a:r>
            <a:r>
              <a:rPr lang="en-US" dirty="0" err="1" smtClean="0"/>
              <a:t>flo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715000" cy="3055986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before </a:t>
            </a:r>
            <a:r>
              <a:rPr lang="en-US" sz="5600" dirty="0" err="1" smtClean="0"/>
              <a:t>chronos</a:t>
            </a:r>
            <a:endParaRPr lang="en-US" sz="5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51038"/>
            <a:ext cx="5812410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before </a:t>
            </a:r>
            <a:r>
              <a:rPr lang="en-US" sz="5600" dirty="0" err="1" smtClean="0"/>
              <a:t>chronos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single point of failure (and AWS was unreliable)</a:t>
            </a:r>
          </a:p>
          <a:p>
            <a:r>
              <a:rPr lang="en-US" dirty="0" smtClean="0"/>
              <a:t>resource starved (not scalable)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215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err="1" smtClean="0"/>
              <a:t>chronos</a:t>
            </a:r>
            <a:r>
              <a:rPr lang="en-US" sz="5600" dirty="0" smtClean="0"/>
              <a:t> requirements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distributed (elastically take advantage of resources)</a:t>
            </a:r>
          </a:p>
          <a:p>
            <a:r>
              <a:rPr lang="en-US" dirty="0" smtClean="0"/>
              <a:t>retries (make sure a command eventually finishes)</a:t>
            </a:r>
          </a:p>
          <a:p>
            <a:r>
              <a:rPr lang="en-US" dirty="0" smtClean="0"/>
              <a:t>dependencies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err="1" smtClean="0"/>
              <a:t>chronos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leverages the primitives of </a:t>
            </a:r>
            <a:r>
              <a:rPr lang="en-US" i="1" dirty="0" err="1" smtClean="0"/>
              <a:t>mesos</a:t>
            </a:r>
            <a:endParaRPr lang="en-US" i="1" dirty="0" smtClean="0"/>
          </a:p>
          <a:p>
            <a:r>
              <a:rPr lang="en-US" dirty="0" smtClean="0"/>
              <a:t>~3k lines of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highly available (uses </a:t>
            </a:r>
            <a:r>
              <a:rPr lang="en-US" dirty="0" err="1" smtClean="0"/>
              <a:t>Mesos</a:t>
            </a:r>
            <a:r>
              <a:rPr lang="en-US" dirty="0" smtClean="0"/>
              <a:t> state)</a:t>
            </a:r>
          </a:p>
          <a:p>
            <a:r>
              <a:rPr lang="en-US" dirty="0" smtClean="0"/>
              <a:t>distributed / elastic</a:t>
            </a:r>
          </a:p>
          <a:p>
            <a:r>
              <a:rPr lang="en-US" dirty="0" smtClean="0"/>
              <a:t>no actual network programming!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after </a:t>
            </a:r>
            <a:r>
              <a:rPr lang="en-US" sz="5600" dirty="0" err="1" smtClean="0"/>
              <a:t>chronos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95" y="1866900"/>
            <a:ext cx="4475005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problems with specifications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hard to specify certain desires or constraints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hard to update specifications dynamically as tasks executed and finished/failed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after </a:t>
            </a:r>
            <a:r>
              <a:rPr lang="en-US" sz="5600" dirty="0" err="1" smtClean="0"/>
              <a:t>chronos</a:t>
            </a:r>
            <a:r>
              <a:rPr lang="en-US" sz="5600" dirty="0" smtClean="0"/>
              <a:t> + </a:t>
            </a:r>
            <a:r>
              <a:rPr lang="en-US" sz="5600" dirty="0" err="1" smtClean="0"/>
              <a:t>hadoop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49219"/>
            <a:ext cx="4857750" cy="478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case study: aurora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“run 200 of these, somewhere, forever”</a:t>
            </a:r>
          </a:p>
          <a:p>
            <a:r>
              <a:rPr lang="en-US" dirty="0" smtClean="0"/>
              <a:t>built at Twitter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before aurora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partitioning of machines to services</a:t>
            </a:r>
          </a:p>
          <a:p>
            <a:r>
              <a:rPr lang="en-US" dirty="0" smtClean="0"/>
              <a:t>hardware outages caused site outages</a:t>
            </a:r>
          </a:p>
          <a:p>
            <a:r>
              <a:rPr lang="en-US" dirty="0" smtClean="0"/>
              <a:t>puppet + </a:t>
            </a:r>
            <a:r>
              <a:rPr lang="en-US" dirty="0" err="1" smtClean="0"/>
              <a:t>monit</a:t>
            </a:r>
            <a:endParaRPr lang="en-US" dirty="0" smtClean="0"/>
          </a:p>
          <a:p>
            <a:r>
              <a:rPr lang="en-US" dirty="0" smtClean="0"/>
              <a:t>ops couldn’t scale as fast as engineers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aurora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available (uses </a:t>
            </a:r>
            <a:r>
              <a:rPr lang="en-US" dirty="0" err="1" smtClean="0"/>
              <a:t>mesos</a:t>
            </a:r>
            <a:r>
              <a:rPr lang="en-US" dirty="0" smtClean="0"/>
              <a:t> replicated log)</a:t>
            </a:r>
          </a:p>
          <a:p>
            <a:r>
              <a:rPr lang="en-US" dirty="0" smtClean="0"/>
              <a:t>uses a python DSL to describe services</a:t>
            </a:r>
          </a:p>
          <a:p>
            <a:r>
              <a:rPr lang="en-US" dirty="0" smtClean="0"/>
              <a:t>leverages service discovery and </a:t>
            </a:r>
            <a:r>
              <a:rPr lang="en-US" dirty="0" err="1" smtClean="0"/>
              <a:t>proxying</a:t>
            </a:r>
            <a:r>
              <a:rPr lang="en-US" dirty="0" smtClean="0"/>
              <a:t> (see Twitter commons)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after aurora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loss to 19 racks, no lost services!</a:t>
            </a:r>
          </a:p>
          <a:p>
            <a:r>
              <a:rPr lang="en-US" dirty="0" smtClean="0"/>
              <a:t>more than 400 engineers running services</a:t>
            </a:r>
          </a:p>
          <a:p>
            <a:r>
              <a:rPr lang="en-US" dirty="0" smtClean="0"/>
              <a:t>largest cluster has &gt;2500 machines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ea typeface="ＭＳ Ｐゴシック" charset="-128"/>
                <a:cs typeface="ＭＳ Ｐゴシック" charset="-128"/>
              </a:rPr>
              <a:t>Mesos</a:t>
            </a:r>
            <a:endParaRPr lang="en-US" sz="4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111" y="4572000"/>
            <a:ext cx="8291689" cy="474663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Mesos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9112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82699" y="5145088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2637" y="5145088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1937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222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Hadoop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7112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30699" y="5143147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0637" y="5143147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9937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14161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Spark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111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5288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149" y="3821289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MPI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10450" y="3819525"/>
            <a:ext cx="1276350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9978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Storm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pic>
        <p:nvPicPr>
          <p:cNvPr id="2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46" y="3695347"/>
            <a:ext cx="913554" cy="91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395111" y="5147733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26327" y="3824111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Chronos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ea typeface="ＭＳ Ｐゴシック" charset="-128"/>
                <a:cs typeface="ＭＳ Ｐゴシック" charset="-128"/>
              </a:rPr>
              <a:t>Mesos</a:t>
            </a:r>
            <a:endParaRPr lang="en-US" sz="4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111" y="4572000"/>
            <a:ext cx="8291689" cy="474663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Mesos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9112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82699" y="5145088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2637" y="5145088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1937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222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Hadoop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7112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30699" y="5143147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0637" y="5143147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9937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14161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Spark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111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5288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149" y="3821289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MPI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111" y="5147733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7227" y="40182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ea typeface="ＭＳ Ｐゴシック" charset="-128"/>
                <a:cs typeface="ＭＳ Ｐゴシック" charset="-128"/>
              </a:rPr>
              <a:t>Mesos</a:t>
            </a:r>
            <a:endParaRPr lang="en-US" sz="4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111" y="4572000"/>
            <a:ext cx="8291689" cy="474663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Mesos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9112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82699" y="5145088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2637" y="5145088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1937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222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Hadoop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7112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30699" y="5143147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0637" y="5143147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9937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14161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Spark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111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5288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149" y="3821289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MPI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9978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Storm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111" y="5147733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84557" y="40182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ea typeface="ＭＳ Ｐゴシック" charset="-128"/>
                <a:cs typeface="ＭＳ Ｐゴシック" charset="-128"/>
              </a:rPr>
              <a:t>Mesos</a:t>
            </a:r>
            <a:endParaRPr lang="en-US" sz="4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5111" y="4572000"/>
            <a:ext cx="8291689" cy="474663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Mesos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9112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82699" y="5145088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2637" y="5145088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1937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222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Hadoop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7112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30699" y="5143147"/>
            <a:ext cx="679450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0637" y="5143147"/>
            <a:ext cx="6588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9937" y="5143147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14161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Spark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7111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5288" y="5145088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149" y="3821289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MPI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9978" y="3819525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Storm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111" y="5147733"/>
            <a:ext cx="671512" cy="493712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Node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26327" y="3824111"/>
            <a:ext cx="1274762" cy="66040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 err="1" smtClean="0">
                <a:solidFill>
                  <a:sysClr val="window" lastClr="FFFFFF"/>
                </a:solidFill>
                <a:latin typeface="Corbel"/>
                <a:ea typeface="+mn-ea"/>
                <a:cs typeface="Corbel"/>
              </a:rPr>
              <a:t>Chronos</a:t>
            </a:r>
            <a:endParaRPr lang="en-US" sz="2200" kern="0" dirty="0">
              <a:solidFill>
                <a:sysClr val="window" lastClr="FFFFFF"/>
              </a:solidFill>
              <a:latin typeface="Corbel"/>
              <a:ea typeface="+mn-ea"/>
              <a:cs typeface="Corbe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32357" y="40182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17" name="Picture 16" descr="macro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303520"/>
          </a:xfrm>
          <a:prstGeom prst="rect">
            <a:avLst/>
          </a:prstGeom>
        </p:spPr>
      </p:pic>
      <p:grpSp>
        <p:nvGrpSpPr>
          <p:cNvPr id="18" name="Group 10"/>
          <p:cNvGrpSpPr/>
          <p:nvPr/>
        </p:nvGrpSpPr>
        <p:grpSpPr>
          <a:xfrm>
            <a:off x="2808160" y="527755"/>
            <a:ext cx="215602" cy="3690287"/>
            <a:chOff x="2735176" y="1447800"/>
            <a:chExt cx="195370" cy="4191000"/>
          </a:xfrm>
        </p:grpSpPr>
        <p:sp>
          <p:nvSpPr>
            <p:cNvPr id="19" name="Rounded Rectangle 18"/>
            <p:cNvSpPr/>
            <p:nvPr/>
          </p:nvSpPr>
          <p:spPr>
            <a:xfrm>
              <a:off x="2735176" y="1447800"/>
              <a:ext cx="195370" cy="335280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>
              <a:glow rad="38100">
                <a:schemeClr val="bg1">
                  <a:alpha val="75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V="1">
              <a:off x="2844800" y="4876800"/>
              <a:ext cx="0" cy="7620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9"/>
          <p:cNvGrpSpPr/>
          <p:nvPr/>
        </p:nvGrpSpPr>
        <p:grpSpPr>
          <a:xfrm>
            <a:off x="3483971" y="527755"/>
            <a:ext cx="762000" cy="3690287"/>
            <a:chOff x="3810000" y="1447800"/>
            <a:chExt cx="304800" cy="4191000"/>
          </a:xfrm>
        </p:grpSpPr>
        <p:sp>
          <p:nvSpPr>
            <p:cNvPr id="22" name="Rounded Rectangle 21"/>
            <p:cNvSpPr/>
            <p:nvPr/>
          </p:nvSpPr>
          <p:spPr>
            <a:xfrm>
              <a:off x="3810000" y="1447800"/>
              <a:ext cx="304800" cy="3352800"/>
            </a:xfrm>
            <a:prstGeom prst="roundRect">
              <a:avLst>
                <a:gd name="adj" fmla="val 5909"/>
              </a:avLst>
            </a:prstGeom>
            <a:noFill/>
            <a:ln w="28575" cmpd="sng">
              <a:solidFill>
                <a:schemeClr val="tx1"/>
              </a:solidFill>
            </a:ln>
            <a:effectLst>
              <a:glow rad="38100">
                <a:schemeClr val="bg1">
                  <a:alpha val="75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3962400" y="4876800"/>
              <a:ext cx="0" cy="7620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an alternative model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6897" y="3505200"/>
            <a:ext cx="1210638" cy="94376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request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</a:t>
            </a:r>
            <a:r>
              <a:rPr lang="en-US" sz="1800" dirty="0" smtClean="0"/>
              <a:t> </a:t>
            </a:r>
            <a:r>
              <a:rPr lang="en-US" sz="1800" dirty="0" smtClean="0"/>
              <a:t>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 smtClean="0"/>
              <a:t>GB 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3397250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 request is purposely simplified subset of a specification, mainly including the required resources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68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question: what should </a:t>
            </a:r>
            <a:r>
              <a:rPr lang="en-US" sz="4800" dirty="0" err="1">
                <a:solidFill>
                  <a:srgbClr val="000000"/>
                </a:solidFill>
              </a:rPr>
              <a:t>M</a:t>
            </a:r>
            <a:r>
              <a:rPr lang="en-US" sz="4800" dirty="0" err="1" smtClean="0">
                <a:solidFill>
                  <a:srgbClr val="000000"/>
                </a:solidFill>
              </a:rPr>
              <a:t>esos</a:t>
            </a:r>
            <a:r>
              <a:rPr lang="en-US" sz="4800" dirty="0" smtClean="0">
                <a:solidFill>
                  <a:srgbClr val="000000"/>
                </a:solidFill>
              </a:rPr>
              <a:t> do if it can’t satisfy a request?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7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this talk is about </a:t>
            </a:r>
            <a:r>
              <a:rPr lang="en-US" sz="5400" dirty="0" err="1" smtClean="0"/>
              <a:t>Mesos</a:t>
            </a:r>
            <a:r>
              <a:rPr lang="en-US" sz="5400" dirty="0" smtClean="0"/>
              <a:t>!</a:t>
            </a:r>
            <a:endParaRPr lang="en-US" sz="5400" dirty="0"/>
          </a:p>
        </p:txBody>
      </p:sp>
      <p:pic>
        <p:nvPicPr>
          <p:cNvPr id="3" name="Picture 2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038600"/>
            <a:ext cx="223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question: what should </a:t>
            </a:r>
            <a:r>
              <a:rPr lang="en-US" sz="4800" dirty="0" err="1">
                <a:solidFill>
                  <a:srgbClr val="000000"/>
                </a:solidFill>
              </a:rPr>
              <a:t>M</a:t>
            </a:r>
            <a:r>
              <a:rPr lang="en-US" sz="4800" dirty="0" err="1" smtClean="0">
                <a:solidFill>
                  <a:srgbClr val="000000"/>
                </a:solidFill>
              </a:rPr>
              <a:t>esos</a:t>
            </a:r>
            <a:r>
              <a:rPr lang="en-US" sz="4800" dirty="0" smtClean="0">
                <a:solidFill>
                  <a:srgbClr val="000000"/>
                </a:solidFill>
              </a:rPr>
              <a:t> do if it can’t satisfy a request?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384" y="3776008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 wait until it can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939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question: what should </a:t>
            </a:r>
            <a:r>
              <a:rPr lang="en-US" sz="4800" dirty="0" err="1">
                <a:solidFill>
                  <a:srgbClr val="000000"/>
                </a:solidFill>
              </a:rPr>
              <a:t>M</a:t>
            </a:r>
            <a:r>
              <a:rPr lang="en-US" sz="4800" dirty="0" err="1" smtClean="0">
                <a:solidFill>
                  <a:srgbClr val="000000"/>
                </a:solidFill>
              </a:rPr>
              <a:t>esos</a:t>
            </a:r>
            <a:r>
              <a:rPr lang="en-US" sz="4800" dirty="0" smtClean="0">
                <a:solidFill>
                  <a:srgbClr val="000000"/>
                </a:solidFill>
              </a:rPr>
              <a:t> do if it can’t satisfy a request?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384" y="3776008"/>
            <a:ext cx="8058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 wait until it can …</a:t>
            </a:r>
          </a:p>
          <a:p>
            <a:pPr marL="457200" indent="-457200">
              <a:buFont typeface="+mj-ea"/>
              <a:buAutoNum type="circleNumDbPlain"/>
            </a:pPr>
            <a:endParaRPr lang="en-US" sz="4000" b="1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4000" b="1" i="1" dirty="0" smtClean="0">
                <a:solidFill>
                  <a:srgbClr val="000000"/>
                </a:solidFill>
                <a:latin typeface="+mn-lt"/>
              </a:rPr>
              <a:t>offer</a:t>
            </a: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the best it can </a:t>
            </a:r>
            <a:r>
              <a:rPr lang="en-US" sz="4000" b="1" u="sng" dirty="0" smtClean="0">
                <a:solidFill>
                  <a:srgbClr val="000000"/>
                </a:solidFill>
                <a:latin typeface="+mn-lt"/>
              </a:rPr>
              <a:t>immediately</a:t>
            </a:r>
            <a:endParaRPr lang="en-US" sz="40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31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question: what should </a:t>
            </a:r>
            <a:r>
              <a:rPr lang="en-US" sz="4800" dirty="0" err="1">
                <a:solidFill>
                  <a:srgbClr val="000000"/>
                </a:solidFill>
              </a:rPr>
              <a:t>M</a:t>
            </a:r>
            <a:r>
              <a:rPr lang="en-US" sz="4800" dirty="0" err="1" smtClean="0">
                <a:solidFill>
                  <a:srgbClr val="000000"/>
                </a:solidFill>
              </a:rPr>
              <a:t>esos</a:t>
            </a:r>
            <a:r>
              <a:rPr lang="en-US" sz="4800" dirty="0" smtClean="0">
                <a:solidFill>
                  <a:srgbClr val="000000"/>
                </a:solidFill>
              </a:rPr>
              <a:t> do if it can’t satisfy a request?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384" y="3776008"/>
            <a:ext cx="8058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wait until it can …</a:t>
            </a:r>
          </a:p>
          <a:p>
            <a:pPr marL="457200" indent="-457200">
              <a:buFont typeface="+mj-ea"/>
              <a:buAutoNum type="circleNumDbPlain"/>
            </a:pPr>
            <a:endParaRPr lang="en-US" sz="4000" b="1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4000" b="1" i="1" dirty="0" smtClean="0">
                <a:solidFill>
                  <a:srgbClr val="000000"/>
                </a:solidFill>
                <a:latin typeface="+mn-lt"/>
              </a:rPr>
              <a:t>offer</a:t>
            </a:r>
            <a:r>
              <a:rPr lang="en-US" sz="4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the best it can </a:t>
            </a:r>
            <a:r>
              <a:rPr lang="en-US" sz="4000" b="1" u="sng" dirty="0" smtClean="0">
                <a:solidFill>
                  <a:srgbClr val="000000"/>
                </a:solidFill>
                <a:latin typeface="+mn-lt"/>
              </a:rPr>
              <a:t>immediately</a:t>
            </a:r>
            <a:endParaRPr lang="en-US" sz="40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34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an alternative model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6897" y="341312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</p:spTree>
    <p:extLst>
      <p:ext uri="{BB962C8B-B14F-4D97-AF65-F5344CB8AC3E}">
        <p14:creationId xmlns:p14="http://schemas.microsoft.com/office/powerpoint/2010/main" val="109295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24097" y="275907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1697" y="29845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9297" y="32004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an alternative model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6897" y="341312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</p:spTree>
    <p:extLst>
      <p:ext uri="{BB962C8B-B14F-4D97-AF65-F5344CB8AC3E}">
        <p14:creationId xmlns:p14="http://schemas.microsoft.com/office/powerpoint/2010/main" val="284479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24097" y="275907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1697" y="29845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9297" y="32004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an alternative model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6897" y="341312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3436203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framework uses the offers to perform it’s own scheduling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an analogue: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non-blocking sockets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503" y="4800600"/>
            <a:ext cx="87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kernel</a:t>
            </a:r>
            <a:endParaRPr lang="en-US" sz="2000" b="1" dirty="0"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21131" y="4102100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3505200"/>
            <a:ext cx="141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application</a:t>
            </a:r>
            <a:endParaRPr lang="en-US" sz="2000" b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6497" y="4026156"/>
            <a:ext cx="3633903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"/>
                <a:cs typeface="Courier"/>
              </a:rPr>
              <a:t>write(s, buffer, size);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894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an analogue: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non-blocking sockets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503" y="4800600"/>
            <a:ext cx="87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kernel</a:t>
            </a:r>
            <a:endParaRPr lang="en-US" sz="2000" b="1" dirty="0"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21131" y="4102100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3505200"/>
            <a:ext cx="1417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application</a:t>
            </a:r>
            <a:endParaRPr lang="en-US" sz="2000" b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6497" y="4026156"/>
            <a:ext cx="3633903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"/>
                <a:cs typeface="Courier"/>
              </a:rPr>
              <a:t>42 of 100 bytes written!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097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resource offers address asynchrony in resource allocation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4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IIUC, even YARN allocates “the best it can” to an application when it can’t satisfy a request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started as a research project at Berkeley in early 2009 by Benjamin </a:t>
            </a:r>
            <a:r>
              <a:rPr lang="en-US" dirty="0" err="1"/>
              <a:t>Hindman</a:t>
            </a:r>
            <a:r>
              <a:rPr lang="en-US" dirty="0"/>
              <a:t>, Andy </a:t>
            </a:r>
            <a:r>
              <a:rPr lang="en-US" dirty="0" err="1" smtClean="0"/>
              <a:t>Konwinski</a:t>
            </a:r>
            <a:r>
              <a:rPr lang="en-US" dirty="0" smtClean="0"/>
              <a:t>,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/>
              <a:t>Zaharia</a:t>
            </a:r>
            <a:r>
              <a:rPr lang="en-US" dirty="0"/>
              <a:t>, Ali </a:t>
            </a:r>
            <a:r>
              <a:rPr lang="en-US" dirty="0" err="1"/>
              <a:t>Ghodsi</a:t>
            </a:r>
            <a:r>
              <a:rPr lang="en-US" dirty="0"/>
              <a:t>, Anthony D. Joseph, Randy Katz, Scott </a:t>
            </a:r>
            <a:r>
              <a:rPr lang="en-US" dirty="0" err="1"/>
              <a:t>Shenker</a:t>
            </a:r>
            <a:r>
              <a:rPr lang="en-US" dirty="0"/>
              <a:t>, Ion </a:t>
            </a:r>
            <a:r>
              <a:rPr lang="en-US" dirty="0" err="1"/>
              <a:t>Stoica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requests </a:t>
            </a:r>
            <a:r>
              <a:rPr lang="en-US" sz="4800" dirty="0">
                <a:solidFill>
                  <a:srgbClr val="000000"/>
                </a:solidFill>
              </a:rPr>
              <a:t>are </a:t>
            </a:r>
            <a:r>
              <a:rPr lang="en-US" sz="4800" dirty="0" smtClean="0">
                <a:solidFill>
                  <a:srgbClr val="000000"/>
                </a:solidFill>
              </a:rPr>
              <a:t>complimentary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(but not necessary)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offers represent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the currently available resources a framework can use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9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question: should resources within offers be disjoint?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74" y="4735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74" y="3810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07" y="4735945"/>
            <a:ext cx="673667" cy="521855"/>
          </a:xfrm>
          <a:prstGeom prst="rect">
            <a:avLst/>
          </a:prstGeom>
        </p:spPr>
      </p:pic>
      <p:cxnSp>
        <p:nvCxnSpPr>
          <p:cNvPr id="6" name="Shape 12"/>
          <p:cNvCxnSpPr>
            <a:stCxn id="5" idx="3"/>
            <a:endCxn id="4" idx="3"/>
          </p:cNvCxnSpPr>
          <p:nvPr/>
        </p:nvCxnSpPr>
        <p:spPr>
          <a:xfrm flipH="1" flipV="1">
            <a:off x="4853141" y="4070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21"/>
          <p:cNvCxnSpPr>
            <a:stCxn id="3" idx="1"/>
            <a:endCxn id="4" idx="1"/>
          </p:cNvCxnSpPr>
          <p:nvPr/>
        </p:nvCxnSpPr>
        <p:spPr>
          <a:xfrm rot="10800000" flipH="1">
            <a:off x="3646074" y="4070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" idx="3"/>
            <a:endCxn id="5" idx="1"/>
          </p:cNvCxnSpPr>
          <p:nvPr/>
        </p:nvCxnSpPr>
        <p:spPr>
          <a:xfrm>
            <a:off x="4319741" y="4996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0731" y="4343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5074" y="2667000"/>
            <a:ext cx="685800" cy="914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08" y="2057400"/>
            <a:ext cx="673667" cy="5218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74474" y="1676400"/>
            <a:ext cx="15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f</a:t>
            </a:r>
            <a:r>
              <a:rPr lang="en-US" sz="2000" b="1" dirty="0" smtClean="0">
                <a:latin typeface="+mn-lt"/>
              </a:rPr>
              <a:t>ramework1</a:t>
            </a:r>
            <a:endParaRPr lang="en-US" sz="2000" b="1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99" y="2057400"/>
            <a:ext cx="673667" cy="521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50501" y="1676400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</a:t>
            </a:r>
            <a:r>
              <a:rPr lang="en-US" sz="2000" b="1" dirty="0" smtClean="0">
                <a:latin typeface="+mn-lt"/>
              </a:rPr>
              <a:t>ramework2</a:t>
            </a:r>
            <a:endParaRPr lang="en-US" sz="2000" b="1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801207" y="2667000"/>
            <a:ext cx="673667" cy="914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23562" y="287972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73250" y="2879725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</p:spTree>
    <p:extLst>
      <p:ext uri="{BB962C8B-B14F-4D97-AF65-F5344CB8AC3E}">
        <p14:creationId xmlns:p14="http://schemas.microsoft.com/office/powerpoint/2010/main" val="246604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concurrency control</a:t>
            </a:r>
            <a:endParaRPr lang="en-US" sz="48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2996525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4069" y="3074313"/>
            <a:ext cx="1404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optimistic</a:t>
            </a:r>
            <a:endParaRPr lang="en-US" sz="22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880" y="3074313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pessimistic</a:t>
            </a:r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05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concurrency control</a:t>
            </a:r>
            <a:endParaRPr lang="en-US" sz="48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2996525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4069" y="3074313"/>
            <a:ext cx="1404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optimistic</a:t>
            </a:r>
            <a:endParaRPr lang="en-US" sz="22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880" y="3074313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pessimistic</a:t>
            </a:r>
            <a:endParaRPr lang="en-US" sz="22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72400" y="36576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8480" y="4674513"/>
            <a:ext cx="3612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all offers overlap with one another, thus causing frameworks to “compete” first-come-first-served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concurrency control</a:t>
            </a:r>
            <a:endParaRPr lang="en-US" sz="48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2996525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4069" y="3074313"/>
            <a:ext cx="1404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optimistic</a:t>
            </a:r>
            <a:endParaRPr lang="en-US" sz="2200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880" y="3074313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pessimistic</a:t>
            </a:r>
            <a:endParaRPr lang="en-US" sz="22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66800" y="36576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280" y="4674513"/>
            <a:ext cx="3612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offers made to different frameworks are disjoint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77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000000"/>
                </a:solidFill>
              </a:rPr>
              <a:t>Mesos</a:t>
            </a:r>
            <a:r>
              <a:rPr lang="en-US" sz="4800" dirty="0" smtClean="0">
                <a:solidFill>
                  <a:srgbClr val="000000"/>
                </a:solidFill>
              </a:rPr>
              <a:t> semantics: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assume overlapping offers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design comparison: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Google’s Omega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the Omega model</a:t>
            </a: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9759" y="5105400"/>
            <a:ext cx="12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database</a:t>
            </a:r>
            <a:endParaRPr lang="en-US" sz="2000" b="1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3629281"/>
            <a:ext cx="1119303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snapshot</a:t>
            </a:r>
            <a:endParaRPr lang="en-US" sz="18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343400" y="3572728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 framework gets a snapshot of the cluster state from a database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(note, does not make a request!)</a:t>
            </a:r>
          </a:p>
        </p:txBody>
      </p:sp>
    </p:spTree>
    <p:extLst>
      <p:ext uri="{BB962C8B-B14F-4D97-AF65-F5344CB8AC3E}">
        <p14:creationId xmlns:p14="http://schemas.microsoft.com/office/powerpoint/2010/main" val="140623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ace_f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324350"/>
            <a:ext cx="2235200" cy="219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2590800" y="1905000"/>
            <a:ext cx="5486400" cy="2590800"/>
          </a:xfrm>
          <a:prstGeom prst="cloudCallout">
            <a:avLst>
              <a:gd name="adj1" fmla="val -41939"/>
              <a:gd name="adj2" fmla="val 64043"/>
            </a:avLst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increase performance and utilization of clusters</a:t>
            </a:r>
          </a:p>
        </p:txBody>
      </p:sp>
    </p:spTree>
    <p:extLst>
      <p:ext uri="{BB962C8B-B14F-4D97-AF65-F5344CB8AC3E}">
        <p14:creationId xmlns:p14="http://schemas.microsoft.com/office/powerpoint/2010/main" val="105590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the Omega model</a:t>
            </a: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9759" y="5105400"/>
            <a:ext cx="12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database</a:t>
            </a:r>
            <a:endParaRPr lang="en-US" sz="2000" b="1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3629281"/>
            <a:ext cx="1295400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transaction</a:t>
            </a:r>
            <a:endParaRPr lang="en-US" sz="18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343400" y="25146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 framework submits a transaction to the database to “acquire” resources (which it can then use to run tasks)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failed transactions occur when another framework has already acquired sought resources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83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isomorphism?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observation: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snapshots are optimistic offers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232650" y="29718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104687" y="31242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939587" y="3276600"/>
            <a:ext cx="1210638" cy="11588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Omega and </a:t>
            </a:r>
            <a:r>
              <a:rPr lang="en-US" sz="4800" dirty="0" err="1" smtClean="0">
                <a:solidFill>
                  <a:srgbClr val="000000"/>
                </a:solidFill>
              </a:rPr>
              <a:t>Mesos</a:t>
            </a: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18928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6858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13594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3959" y="5105400"/>
            <a:ext cx="12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database</a:t>
            </a:r>
            <a:endParaRPr lang="en-US" sz="2000" b="1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382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73667" cy="5218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39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3629281"/>
            <a:ext cx="1119303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snapshot</a:t>
            </a:r>
            <a:endParaRPr lang="en-US" sz="18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65" y="5497945"/>
            <a:ext cx="673667" cy="521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65" y="4572000"/>
            <a:ext cx="673667" cy="521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98" y="5497945"/>
            <a:ext cx="673667" cy="521855"/>
          </a:xfrm>
          <a:prstGeom prst="rect">
            <a:avLst/>
          </a:prstGeom>
        </p:spPr>
      </p:pic>
      <p:cxnSp>
        <p:nvCxnSpPr>
          <p:cNvPr id="19" name="Shape 12"/>
          <p:cNvCxnSpPr>
            <a:stCxn id="18" idx="3"/>
            <a:endCxn id="17" idx="3"/>
          </p:cNvCxnSpPr>
          <p:nvPr/>
        </p:nvCxnSpPr>
        <p:spPr>
          <a:xfrm flipH="1" flipV="1">
            <a:off x="6602132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21"/>
          <p:cNvCxnSpPr>
            <a:stCxn id="16" idx="1"/>
            <a:endCxn id="17" idx="1"/>
          </p:cNvCxnSpPr>
          <p:nvPr/>
        </p:nvCxnSpPr>
        <p:spPr>
          <a:xfrm rot="10800000" flipH="1">
            <a:off x="5395065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3"/>
            <a:endCxn id="18" idx="1"/>
          </p:cNvCxnSpPr>
          <p:nvPr/>
        </p:nvCxnSpPr>
        <p:spPr>
          <a:xfrm>
            <a:off x="6068732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9722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65" y="2819400"/>
            <a:ext cx="673667" cy="521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13262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247537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90362" y="3413125"/>
            <a:ext cx="1210638" cy="115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RAM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191000" y="2819400"/>
            <a:ext cx="0" cy="3200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4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Omega and </a:t>
            </a:r>
            <a:r>
              <a:rPr lang="en-US" sz="4800" dirty="0" err="1" smtClean="0">
                <a:solidFill>
                  <a:srgbClr val="000000"/>
                </a:solidFill>
              </a:rPr>
              <a:t>Mesos</a:t>
            </a: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18928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6858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13594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3959" y="5105400"/>
            <a:ext cx="120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database</a:t>
            </a:r>
            <a:endParaRPr lang="en-US" sz="2000" b="1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382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73667" cy="5218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39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3629281"/>
            <a:ext cx="1295400" cy="71411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transaction</a:t>
            </a:r>
            <a:endParaRPr lang="en-US" sz="18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65" y="5497945"/>
            <a:ext cx="673667" cy="5218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65" y="4572000"/>
            <a:ext cx="673667" cy="5218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98" y="5497945"/>
            <a:ext cx="673667" cy="521855"/>
          </a:xfrm>
          <a:prstGeom prst="rect">
            <a:avLst/>
          </a:prstGeom>
        </p:spPr>
      </p:pic>
      <p:cxnSp>
        <p:nvCxnSpPr>
          <p:cNvPr id="22" name="Shape 12"/>
          <p:cNvCxnSpPr>
            <a:stCxn id="21" idx="3"/>
            <a:endCxn id="20" idx="3"/>
          </p:cNvCxnSpPr>
          <p:nvPr/>
        </p:nvCxnSpPr>
        <p:spPr>
          <a:xfrm flipH="1" flipV="1">
            <a:off x="6602132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1"/>
          <p:cNvCxnSpPr>
            <a:stCxn id="19" idx="1"/>
            <a:endCxn id="20" idx="1"/>
          </p:cNvCxnSpPr>
          <p:nvPr/>
        </p:nvCxnSpPr>
        <p:spPr>
          <a:xfrm rot="10800000" flipH="1">
            <a:off x="5395065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9" idx="3"/>
            <a:endCxn id="21" idx="1"/>
          </p:cNvCxnSpPr>
          <p:nvPr/>
        </p:nvCxnSpPr>
        <p:spPr>
          <a:xfrm>
            <a:off x="6068732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9722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65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13262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91000" y="2819400"/>
            <a:ext cx="0" cy="3200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8400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91225" y="3505200"/>
            <a:ext cx="1210638" cy="94376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task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</a:t>
            </a:r>
            <a:r>
              <a:rPr lang="en-US" sz="1800" dirty="0" smtClean="0"/>
              <a:t> </a:t>
            </a:r>
            <a:r>
              <a:rPr lang="en-US" sz="1800" dirty="0" smtClean="0"/>
              <a:t>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 smtClean="0"/>
              <a:t>GB RAM</a:t>
            </a:r>
          </a:p>
        </p:txBody>
      </p:sp>
    </p:spTree>
    <p:extLst>
      <p:ext uri="{BB962C8B-B14F-4D97-AF65-F5344CB8AC3E}">
        <p14:creationId xmlns:p14="http://schemas.microsoft.com/office/powerpoint/2010/main" val="8088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</a:t>
            </a:r>
            <a:r>
              <a:rPr lang="en-US" sz="4800" dirty="0" smtClean="0">
                <a:solidFill>
                  <a:srgbClr val="000000"/>
                </a:solidFill>
              </a:rPr>
              <a:t>hought experiment: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what’s gained by exploiting the continuous spectrum of pessimistic to optimistic?</a:t>
            </a:r>
            <a:endParaRPr lang="en-US" sz="4800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38200" y="5791200"/>
            <a:ext cx="730306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14069" y="5868988"/>
            <a:ext cx="1404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optimistic</a:t>
            </a:r>
            <a:endParaRPr lang="en-US" sz="2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880" y="5868988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pessimistic</a:t>
            </a:r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006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>
                <a:solidFill>
                  <a:srgbClr val="BFBFBF"/>
                </a:solidFill>
              </a:rPr>
              <a:t>two-level </a:t>
            </a:r>
            <a:r>
              <a:rPr lang="en-US" dirty="0" smtClean="0">
                <a:solidFill>
                  <a:srgbClr val="BFBFBF"/>
                </a:solidFill>
              </a:rPr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C++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allocates resources to frameworks using a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chemeClr val="accent1"/>
                </a:solidFill>
              </a:rPr>
              <a:t>fair-sharing algorithm</a:t>
            </a:r>
            <a:r>
              <a:rPr lang="en-US" sz="4300" dirty="0" smtClean="0">
                <a:solidFill>
                  <a:srgbClr val="000000"/>
                </a:solidFill>
              </a:rPr>
              <a:t/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chemeClr val="accent6"/>
                </a:solidFill>
              </a:rPr>
              <a:t>we created called Dominant </a:t>
            </a:r>
            <a:r>
              <a:rPr lang="en-US" sz="4300" dirty="0">
                <a:solidFill>
                  <a:schemeClr val="accent6"/>
                </a:solidFill>
              </a:rPr>
              <a:t>R</a:t>
            </a:r>
            <a:r>
              <a:rPr lang="en-US" sz="4300" dirty="0" smtClean="0">
                <a:solidFill>
                  <a:schemeClr val="accent6"/>
                </a:solidFill>
              </a:rPr>
              <a:t>esource Fairness (DRF)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DRF, born of static partitioning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4269331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3719531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3171862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2638462"/>
            <a:ext cx="673667" cy="5218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4274186"/>
            <a:ext cx="673667" cy="5218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3724386"/>
            <a:ext cx="673667" cy="5218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3176717"/>
            <a:ext cx="673667" cy="521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2643317"/>
            <a:ext cx="673667" cy="5218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4274186"/>
            <a:ext cx="673667" cy="5218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3724386"/>
            <a:ext cx="673667" cy="5218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3176717"/>
            <a:ext cx="673667" cy="5218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2643317"/>
            <a:ext cx="673667" cy="521855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16200000">
            <a:off x="3852931" y="4073478"/>
            <a:ext cx="533400" cy="229244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0" y="5562600"/>
            <a:ext cx="245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datacenter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02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static partitioning across teams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4273890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724090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176421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2643021"/>
            <a:ext cx="673667" cy="5218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4278745"/>
            <a:ext cx="673667" cy="5218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728945"/>
            <a:ext cx="673667" cy="5218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181276"/>
            <a:ext cx="673667" cy="521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2647876"/>
            <a:ext cx="673667" cy="5218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4278745"/>
            <a:ext cx="673667" cy="5218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728945"/>
            <a:ext cx="673667" cy="5218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181276"/>
            <a:ext cx="673667" cy="5218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2647876"/>
            <a:ext cx="673667" cy="5218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66648" y="2057414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6294" y="2057414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4582" y="2057400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intuition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2590800" y="1905000"/>
            <a:ext cx="5486400" cy="2590800"/>
          </a:xfrm>
          <a:prstGeom prst="cloudCallout">
            <a:avLst>
              <a:gd name="adj1" fmla="val -41939"/>
              <a:gd name="adj2" fmla="val 64043"/>
            </a:avLst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514350" indent="-514350" algn="ctr">
              <a:buFont typeface="+mj-ea"/>
              <a:buAutoNum type="circleNumDbPlain"/>
            </a:pPr>
            <a:r>
              <a:rPr lang="en-US" sz="2800" i="1" dirty="0" smtClean="0"/>
              <a:t>static partitioning considered harmful</a:t>
            </a:r>
          </a:p>
        </p:txBody>
      </p:sp>
      <p:pic>
        <p:nvPicPr>
          <p:cNvPr id="8" name="Picture 7" descr="face_open_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9900"/>
            <a:ext cx="223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4273890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724090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176421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2643021"/>
            <a:ext cx="673667" cy="5218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4278745"/>
            <a:ext cx="673667" cy="5218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728945"/>
            <a:ext cx="673667" cy="5218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181276"/>
            <a:ext cx="673667" cy="521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2647876"/>
            <a:ext cx="673667" cy="5218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4278745"/>
            <a:ext cx="673667" cy="5218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728945"/>
            <a:ext cx="673667" cy="5218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181276"/>
            <a:ext cx="673667" cy="5218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2647876"/>
            <a:ext cx="673667" cy="5218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66648" y="2057414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6294" y="2057414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4582" y="2057400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5318930" y="2575729"/>
            <a:ext cx="533400" cy="528794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24400" y="5715000"/>
            <a:ext cx="1626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fairly shared!</a:t>
            </a:r>
            <a:endParaRPr lang="en-US" sz="2000" b="1" dirty="0">
              <a:latin typeface="+mn-lt"/>
            </a:endParaRPr>
          </a:p>
        </p:txBody>
      </p:sp>
      <p:sp>
        <p:nvSpPr>
          <p:cNvPr id="27" name="Title 5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static partitioning across teams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goal: fairly share the resources </a:t>
            </a:r>
            <a:r>
              <a:rPr lang="en-US" sz="4300" i="1" dirty="0" smtClean="0">
                <a:solidFill>
                  <a:srgbClr val="000000"/>
                </a:solidFill>
              </a:rPr>
              <a:t>without static partitioning</a:t>
            </a:r>
            <a:endParaRPr lang="en-US" sz="43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partition utilizations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4273890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724090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176421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2643021"/>
            <a:ext cx="673667" cy="5218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4278745"/>
            <a:ext cx="673667" cy="5218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728945"/>
            <a:ext cx="673667" cy="5218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181276"/>
            <a:ext cx="673667" cy="521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2647876"/>
            <a:ext cx="673667" cy="5218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4278745"/>
            <a:ext cx="673667" cy="5218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728945"/>
            <a:ext cx="673667" cy="5218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181276"/>
            <a:ext cx="673667" cy="5218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2647876"/>
            <a:ext cx="673667" cy="5218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66648" y="2057414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6294" y="2057414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4582" y="2057400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11483" y="5029214"/>
            <a:ext cx="1382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45% CPU</a:t>
            </a:r>
          </a:p>
          <a:p>
            <a:pPr algn="ctr"/>
            <a:r>
              <a:rPr lang="en-US" sz="2000" b="1" dirty="0" smtClean="0">
                <a:latin typeface="+mn-lt"/>
              </a:rPr>
              <a:t>100% RAM</a:t>
            </a:r>
            <a:endParaRPr lang="en-US" sz="2000" b="1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3716" y="5029214"/>
            <a:ext cx="1382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75% CPU</a:t>
            </a:r>
          </a:p>
          <a:p>
            <a:pPr algn="ctr"/>
            <a:r>
              <a:rPr lang="en-US" sz="2000" b="1" dirty="0" smtClean="0">
                <a:latin typeface="+mn-lt"/>
              </a:rPr>
              <a:t>100% RAM</a:t>
            </a:r>
            <a:endParaRPr lang="en-US" sz="2000" b="1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57851" y="5029200"/>
            <a:ext cx="131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100</a:t>
            </a:r>
            <a:r>
              <a:rPr lang="en-US" sz="2000" b="1" dirty="0" smtClean="0">
                <a:latin typeface="+mn-lt"/>
              </a:rPr>
              <a:t>% CPU</a:t>
            </a:r>
          </a:p>
          <a:p>
            <a:pPr algn="ctr"/>
            <a:r>
              <a:rPr lang="en-US" sz="2000" b="1" dirty="0" smtClean="0">
                <a:latin typeface="+mn-lt"/>
              </a:rPr>
              <a:t>50% RAM</a:t>
            </a:r>
            <a:endParaRPr lang="en-US" sz="2000" b="1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82" y="5184590"/>
            <a:ext cx="1311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utilization</a:t>
            </a:r>
            <a:endParaRPr lang="en-US" sz="2000" b="1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827768" y="5105990"/>
            <a:ext cx="272446" cy="63110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observation: </a:t>
            </a:r>
            <a:r>
              <a:rPr lang="en-US" sz="4400" dirty="0" smtClean="0"/>
              <a:t>a </a:t>
            </a:r>
            <a:r>
              <a:rPr lang="en-US" sz="4400" u="sng" dirty="0" smtClean="0"/>
              <a:t>dominant</a:t>
            </a:r>
            <a:r>
              <a:rPr lang="en-US" sz="4400" dirty="0" smtClean="0"/>
              <a:t> </a:t>
            </a:r>
            <a:r>
              <a:rPr lang="en-US" sz="4400" dirty="0"/>
              <a:t>resource </a:t>
            </a:r>
            <a:r>
              <a:rPr lang="en-US" sz="4400" i="1" dirty="0"/>
              <a:t>bottlenecks</a:t>
            </a:r>
            <a:r>
              <a:rPr lang="en-US" sz="4400" dirty="0"/>
              <a:t> each team from running any more jobs/tasks</a:t>
            </a:r>
            <a:br>
              <a:rPr lang="en-US" sz="4400" dirty="0"/>
            </a:br>
            <a:endParaRPr lang="en-US" sz="4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dominant resource bottlenecks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4273890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724090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3176421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15" y="2643021"/>
            <a:ext cx="673667" cy="5218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4278745"/>
            <a:ext cx="673667" cy="5218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728945"/>
            <a:ext cx="673667" cy="5218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3181276"/>
            <a:ext cx="673667" cy="521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23" y="2647876"/>
            <a:ext cx="673667" cy="5218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4278745"/>
            <a:ext cx="673667" cy="5218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728945"/>
            <a:ext cx="673667" cy="5218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3181276"/>
            <a:ext cx="673667" cy="5218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3" y="2647876"/>
            <a:ext cx="673667" cy="5218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566648" y="2057414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6294" y="2057414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4582" y="2057400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82" y="5184590"/>
            <a:ext cx="1311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utilization</a:t>
            </a:r>
            <a:endParaRPr lang="en-US" sz="2000" b="1" dirty="0">
              <a:latin typeface="+mn-lt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827768" y="5105990"/>
            <a:ext cx="272446" cy="63110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8594" y="6098400"/>
            <a:ext cx="1379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bottleneck</a:t>
            </a:r>
            <a:endParaRPr lang="en-US" sz="2000" b="1" dirty="0">
              <a:latin typeface="+mn-lt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827767" y="6019800"/>
            <a:ext cx="272446" cy="63110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39536" y="6098400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RAM</a:t>
            </a:r>
            <a:endParaRPr lang="en-US" sz="2000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1483" y="5029214"/>
            <a:ext cx="1382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45% CPU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100%</a:t>
            </a:r>
            <a:r>
              <a:rPr lang="en-US" sz="2000" b="1" dirty="0" smtClean="0">
                <a:latin typeface="+mn-lt"/>
              </a:rPr>
              <a:t> RAM</a:t>
            </a:r>
            <a:endParaRPr lang="en-US" sz="2000" b="1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13716" y="5029214"/>
            <a:ext cx="1382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75% CPU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100%</a:t>
            </a:r>
            <a:r>
              <a:rPr lang="en-US" sz="2000" b="1" dirty="0" smtClean="0">
                <a:latin typeface="+mn-lt"/>
              </a:rPr>
              <a:t> RAM</a:t>
            </a:r>
            <a:endParaRPr lang="en-US" sz="2000" b="1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57851" y="5029200"/>
            <a:ext cx="131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100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%</a:t>
            </a:r>
            <a:r>
              <a:rPr lang="en-US" sz="2000" b="1" dirty="0" smtClean="0">
                <a:latin typeface="+mn-lt"/>
              </a:rPr>
              <a:t> CPU</a:t>
            </a:r>
          </a:p>
          <a:p>
            <a:pPr algn="ctr"/>
            <a:r>
              <a:rPr lang="en-US" sz="2000" b="1" dirty="0" smtClean="0">
                <a:latin typeface="+mn-lt"/>
              </a:rPr>
              <a:t>50% RAM</a:t>
            </a:r>
            <a:endParaRPr lang="en-US" sz="2000" b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58195" y="6098400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RAM</a:t>
            </a:r>
            <a:endParaRPr lang="en-US" sz="2000" b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44353" y="6098400"/>
            <a:ext cx="66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CPU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99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insight: </a:t>
            </a:r>
            <a:r>
              <a:rPr lang="en-US" sz="4400" dirty="0" smtClean="0"/>
              <a:t>allocating a </a:t>
            </a:r>
            <a:r>
              <a:rPr lang="en-US" sz="4400" i="1" dirty="0" smtClean="0"/>
              <a:t>fair </a:t>
            </a:r>
            <a:r>
              <a:rPr lang="en-US" sz="4400" i="1" dirty="0"/>
              <a:t>share</a:t>
            </a:r>
            <a:r>
              <a:rPr lang="en-US" sz="4400" dirty="0"/>
              <a:t> of </a:t>
            </a:r>
            <a:r>
              <a:rPr lang="en-US" sz="4400" dirty="0" smtClean="0"/>
              <a:t>each team’s dominant </a:t>
            </a:r>
            <a:r>
              <a:rPr lang="en-US" sz="4400" dirty="0"/>
              <a:t>resource guarantees </a:t>
            </a:r>
            <a:r>
              <a:rPr lang="en-US" sz="4400" dirty="0" smtClean="0"/>
              <a:t>they can </a:t>
            </a:r>
            <a:r>
              <a:rPr lang="en-US" sz="4400" dirty="0"/>
              <a:t>run </a:t>
            </a:r>
            <a:r>
              <a:rPr lang="en-US" sz="4400" i="1" dirty="0"/>
              <a:t>at least</a:t>
            </a:r>
            <a:r>
              <a:rPr lang="en-US" sz="4400" dirty="0"/>
              <a:t> as </a:t>
            </a:r>
            <a:r>
              <a:rPr lang="en-US" sz="4400" dirty="0" smtClean="0"/>
              <a:t>many jobs</a:t>
            </a:r>
            <a:r>
              <a:rPr lang="en-US" sz="4400" dirty="0"/>
              <a:t>/tasks as with static </a:t>
            </a:r>
            <a:r>
              <a:rPr lang="en-US" sz="4400" dirty="0" smtClean="0"/>
              <a:t>partitioning!</a:t>
            </a:r>
            <a:endParaRPr lang="en-US" sz="4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0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… </a:t>
            </a:r>
            <a:r>
              <a:rPr lang="en-US" sz="4400" dirty="0" smtClean="0"/>
              <a:t>if my team gets at least 1/N of my dominant resource I will do no worse than if I had my own cluster, but I might do better when resources are available!</a:t>
            </a:r>
            <a:endParaRPr lang="en-US" sz="4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DRF in </a:t>
            </a: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2556425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frameworks specify a </a:t>
            </a:r>
            <a:r>
              <a:rPr lang="en-US" i="1" dirty="0" smtClean="0">
                <a:latin typeface="+mn-lt"/>
              </a:rPr>
              <a:t>role</a:t>
            </a:r>
            <a:r>
              <a:rPr lang="en-US" dirty="0" smtClean="0">
                <a:latin typeface="+mn-lt"/>
              </a:rPr>
              <a:t> when they register (i.e., the team to charge for the resources)</a:t>
            </a:r>
          </a:p>
        </p:txBody>
      </p:sp>
    </p:spTree>
    <p:extLst>
      <p:ext uri="{BB962C8B-B14F-4D97-AF65-F5344CB8AC3E}">
        <p14:creationId xmlns:p14="http://schemas.microsoft.com/office/powerpoint/2010/main" val="8124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DRF in </a:t>
            </a:r>
            <a:r>
              <a:rPr lang="en-US" sz="4300" dirty="0" err="1" smtClean="0">
                <a:solidFill>
                  <a:srgbClr val="000000"/>
                </a:solidFill>
              </a:rPr>
              <a:t>Mesos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2556425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frameworks specify a </a:t>
            </a:r>
            <a:r>
              <a:rPr lang="en-US" i="1" dirty="0" smtClean="0">
                <a:latin typeface="+mn-lt"/>
              </a:rPr>
              <a:t>role</a:t>
            </a:r>
            <a:r>
              <a:rPr lang="en-US" dirty="0" smtClean="0">
                <a:latin typeface="+mn-lt"/>
              </a:rPr>
              <a:t> when they register (i.e., the team to charge for the resources)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master calculates each role’s dominant resource (dynamically) and allocates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112081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tep</a:t>
            </a:r>
            <a:r>
              <a:rPr lang="en-US" dirty="0" smtClean="0"/>
              <a:t> 4: Profit</a:t>
            </a:r>
            <a:br>
              <a:rPr lang="en-US" dirty="0" smtClean="0"/>
            </a:br>
            <a:r>
              <a:rPr lang="en-US" dirty="0" smtClean="0"/>
              <a:t>(statistical multiplexing)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7195" y="-89595"/>
            <a:ext cx="736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 smtClean="0">
                <a:latin typeface="+mj-lt"/>
              </a:rPr>
              <a:t>$</a:t>
            </a:r>
            <a:endParaRPr lang="en-US" sz="8400" dirty="0">
              <a:latin typeface="+mj-lt"/>
            </a:endParaRPr>
          </a:p>
        </p:txBody>
      </p:sp>
      <p:pic>
        <p:nvPicPr>
          <p:cNvPr id="17" name="Picture 16" descr="macro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303520"/>
          </a:xfrm>
          <a:prstGeom prst="rect">
            <a:avLst/>
          </a:prstGeom>
        </p:spPr>
      </p:pic>
      <p:grpSp>
        <p:nvGrpSpPr>
          <p:cNvPr id="18" name="Group 10"/>
          <p:cNvGrpSpPr/>
          <p:nvPr/>
        </p:nvGrpSpPr>
        <p:grpSpPr>
          <a:xfrm>
            <a:off x="2808160" y="527755"/>
            <a:ext cx="215602" cy="3690287"/>
            <a:chOff x="2735176" y="1447800"/>
            <a:chExt cx="195370" cy="4191000"/>
          </a:xfrm>
        </p:grpSpPr>
        <p:sp>
          <p:nvSpPr>
            <p:cNvPr id="19" name="Rounded Rectangle 18"/>
            <p:cNvSpPr/>
            <p:nvPr/>
          </p:nvSpPr>
          <p:spPr>
            <a:xfrm>
              <a:off x="2735176" y="1447800"/>
              <a:ext cx="195370" cy="335280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>
              <a:glow rad="38100">
                <a:schemeClr val="bg1">
                  <a:alpha val="75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V="1">
              <a:off x="2844800" y="4876800"/>
              <a:ext cx="0" cy="7620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9"/>
          <p:cNvGrpSpPr/>
          <p:nvPr/>
        </p:nvGrpSpPr>
        <p:grpSpPr>
          <a:xfrm>
            <a:off x="3483971" y="527755"/>
            <a:ext cx="762000" cy="3690287"/>
            <a:chOff x="3810000" y="1447800"/>
            <a:chExt cx="304800" cy="4191000"/>
          </a:xfrm>
        </p:grpSpPr>
        <p:sp>
          <p:nvSpPr>
            <p:cNvPr id="22" name="Rounded Rectangle 21"/>
            <p:cNvSpPr/>
            <p:nvPr/>
          </p:nvSpPr>
          <p:spPr>
            <a:xfrm>
              <a:off x="3810000" y="1447800"/>
              <a:ext cx="304800" cy="3352800"/>
            </a:xfrm>
            <a:prstGeom prst="roundRect">
              <a:avLst>
                <a:gd name="adj" fmla="val 5909"/>
              </a:avLst>
            </a:prstGeom>
            <a:noFill/>
            <a:ln w="28575" cmpd="sng">
              <a:solidFill>
                <a:schemeClr val="tx1"/>
              </a:solidFill>
            </a:ln>
            <a:effectLst>
              <a:glow rad="38100">
                <a:schemeClr val="bg1">
                  <a:alpha val="75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3962400" y="4876800"/>
              <a:ext cx="0" cy="7620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9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3719531"/>
            <a:ext cx="673667" cy="5218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3171862"/>
            <a:ext cx="673667" cy="5218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2638462"/>
            <a:ext cx="673667" cy="5218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3724386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3176717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2643317"/>
            <a:ext cx="673667" cy="5218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3724386"/>
            <a:ext cx="673667" cy="5218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3176717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2643317"/>
            <a:ext cx="673667" cy="521855"/>
          </a:xfrm>
          <a:prstGeom prst="rect">
            <a:avLst/>
          </a:prstGeom>
        </p:spPr>
      </p:pic>
      <p:sp>
        <p:nvSpPr>
          <p:cNvPr id="31" name="Left Brace 30"/>
          <p:cNvSpPr/>
          <p:nvPr/>
        </p:nvSpPr>
        <p:spPr>
          <a:xfrm rot="16200000">
            <a:off x="3852931" y="3540078"/>
            <a:ext cx="533400" cy="229244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95600" y="5029200"/>
            <a:ext cx="245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datacenter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40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in practice,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i="1" dirty="0" smtClean="0">
                <a:solidFill>
                  <a:srgbClr val="000000"/>
                </a:solidFill>
              </a:rPr>
              <a:t>fair</a:t>
            </a:r>
            <a:r>
              <a:rPr lang="en-US" sz="4300" dirty="0" smtClean="0">
                <a:solidFill>
                  <a:srgbClr val="000000"/>
                </a:solidFill>
              </a:rPr>
              <a:t> sharing is insufficient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2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weighted fair sharing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15" y="3697683"/>
            <a:ext cx="673667" cy="5218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3702538"/>
            <a:ext cx="673667" cy="5218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3152738"/>
            <a:ext cx="673667" cy="5218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2605069"/>
            <a:ext cx="673667" cy="5218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33" y="3702538"/>
            <a:ext cx="673667" cy="5218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33" y="3152738"/>
            <a:ext cx="673667" cy="5218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38048" y="2071683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27694" y="2071683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5982" y="2071669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52" name="Left Brace 51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weighted fair sharing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15" y="3697683"/>
            <a:ext cx="673667" cy="5218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3702538"/>
            <a:ext cx="673667" cy="5218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3152738"/>
            <a:ext cx="673667" cy="5218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23" y="2605069"/>
            <a:ext cx="673667" cy="5218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33" y="3702538"/>
            <a:ext cx="673667" cy="5218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33" y="3152738"/>
            <a:ext cx="673667" cy="5218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38048" y="2071683"/>
            <a:ext cx="147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promotions</a:t>
            </a:r>
            <a:endParaRPr lang="en-US" sz="2000" b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27694" y="2071683"/>
            <a:ext cx="89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trends</a:t>
            </a:r>
            <a:endParaRPr lang="en-US" sz="2000" b="1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5982" y="2071669"/>
            <a:ext cx="220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recommendations</a:t>
            </a:r>
            <a:endParaRPr lang="en-US" sz="2000" b="1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0057" y="2060390"/>
            <a:ext cx="7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team</a:t>
            </a:r>
            <a:endParaRPr lang="en-US" sz="2000" b="1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0201" y="4726800"/>
            <a:ext cx="95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weight</a:t>
            </a:r>
            <a:endParaRPr lang="en-US" sz="2000" b="1" dirty="0">
              <a:latin typeface="+mn-lt"/>
            </a:endParaRPr>
          </a:p>
        </p:txBody>
      </p:sp>
      <p:sp>
        <p:nvSpPr>
          <p:cNvPr id="52" name="Left Brace 51"/>
          <p:cNvSpPr/>
          <p:nvPr/>
        </p:nvSpPr>
        <p:spPr>
          <a:xfrm>
            <a:off x="1827767" y="2079500"/>
            <a:ext cx="277291" cy="4031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1827768" y="4648200"/>
            <a:ext cx="272446" cy="63110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754579" y="4761003"/>
            <a:ext cx="638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0.17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17613" y="4795206"/>
            <a:ext cx="51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0.5</a:t>
            </a:r>
            <a:endParaRPr lang="en-US" sz="2000" b="1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5380" y="4795192"/>
            <a:ext cx="64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0.33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0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err="1">
                <a:solidFill>
                  <a:srgbClr val="000000"/>
                </a:solidFill>
              </a:rPr>
              <a:t>Mesos</a:t>
            </a:r>
            <a:r>
              <a:rPr lang="en-US" sz="4300" dirty="0">
                <a:solidFill>
                  <a:srgbClr val="000000"/>
                </a:solidFill>
              </a:rPr>
              <a:t> </a:t>
            </a:r>
            <a:r>
              <a:rPr lang="en-US" sz="4300" dirty="0" smtClean="0">
                <a:solidFill>
                  <a:srgbClr val="000000"/>
                </a:solidFill>
              </a:rPr>
              <a:t>implements weighted DRF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215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38215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31565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31565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40824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34290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2819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masters can be configured with weights </a:t>
            </a:r>
            <a:r>
              <a:rPr lang="en-US" i="1" dirty="0" smtClean="0">
                <a:latin typeface="+mn-lt"/>
              </a:rPr>
              <a:t>per role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resource allocation decisions incorporate the weights to determine dominant fair shares</a:t>
            </a:r>
          </a:p>
        </p:txBody>
      </p:sp>
    </p:spTree>
    <p:extLst>
      <p:ext uri="{BB962C8B-B14F-4D97-AF65-F5344CB8AC3E}">
        <p14:creationId xmlns:p14="http://schemas.microsoft.com/office/powerpoint/2010/main" val="425845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in practice,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i="1" dirty="0" smtClean="0">
                <a:solidFill>
                  <a:srgbClr val="000000"/>
                </a:solidFill>
              </a:rPr>
              <a:t>weighted</a:t>
            </a:r>
            <a:r>
              <a:rPr lang="en-US" sz="4300" dirty="0" smtClean="0">
                <a:solidFill>
                  <a:srgbClr val="000000"/>
                </a:solidFill>
              </a:rPr>
              <a:t> </a:t>
            </a:r>
            <a:r>
              <a:rPr lang="en-US" sz="4300" i="1" dirty="0" smtClean="0">
                <a:solidFill>
                  <a:srgbClr val="000000"/>
                </a:solidFill>
              </a:rPr>
              <a:t>fair</a:t>
            </a:r>
            <a:r>
              <a:rPr lang="en-US" sz="4300" dirty="0" smtClean="0">
                <a:solidFill>
                  <a:srgbClr val="000000"/>
                </a:solidFill>
              </a:rPr>
              <a:t> sharing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rgbClr val="000000"/>
                </a:solidFill>
              </a:rPr>
              <a:t>is still insufficient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4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a non-cooperative framework (i.e., has long tasks or is buggy) can get allocated too many resources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2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4300" dirty="0" err="1">
                <a:solidFill>
                  <a:srgbClr val="000000"/>
                </a:solidFill>
              </a:rPr>
              <a:t>M</a:t>
            </a:r>
            <a:r>
              <a:rPr lang="en-US" sz="4300" dirty="0" err="1" smtClean="0">
                <a:solidFill>
                  <a:srgbClr val="000000"/>
                </a:solidFill>
              </a:rPr>
              <a:t>esos</a:t>
            </a:r>
            <a:r>
              <a:rPr lang="en-US" sz="4300" dirty="0" smtClean="0">
                <a:solidFill>
                  <a:srgbClr val="000000"/>
                </a:solidFill>
              </a:rPr>
              <a:t> provides</a:t>
            </a:r>
            <a:r>
              <a:rPr lang="en-US" sz="4300" i="1" dirty="0" smtClean="0">
                <a:solidFill>
                  <a:srgbClr val="000000"/>
                </a:solidFill>
              </a:rPr>
              <a:t> reservations</a:t>
            </a:r>
            <a:endParaRPr lang="en-US" sz="43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2362200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slaves can be configured with resource reservations for particular roles (dynamic, time based, and percentage based reservations are in development)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resource offers include the reservation role (if any)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20" name="Shape 12"/>
          <p:cNvCxnSpPr>
            <a:stCxn id="19" idx="3"/>
            <a:endCxn id="18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1"/>
          <p:cNvCxnSpPr>
            <a:stCxn id="17" idx="1"/>
            <a:endCxn id="18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3"/>
            <a:endCxn id="19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28746" y="2438400"/>
            <a:ext cx="231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(trends)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66896" y="3124200"/>
            <a:ext cx="1347903" cy="14477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</a:t>
            </a:r>
            <a:r>
              <a:rPr lang="en-US" sz="1800" dirty="0" smtClean="0"/>
              <a:t>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role:</a:t>
            </a:r>
            <a:r>
              <a:rPr lang="en-US" sz="1800" dirty="0" smtClean="0">
                <a:solidFill>
                  <a:srgbClr val="FF0000"/>
                </a:solidFill>
              </a:rPr>
              <a:t> trends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6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83432614"/>
              </p:ext>
            </p:extLst>
          </p:nvPr>
        </p:nvGraphicFramePr>
        <p:xfrm>
          <a:off x="1371600" y="2209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42070" y="2667000"/>
            <a:ext cx="182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reservations</a:t>
            </a:r>
            <a:endParaRPr lang="en-US" b="1" dirty="0">
              <a:latin typeface="+mn-lt"/>
            </a:endParaRPr>
          </a:p>
        </p:txBody>
      </p:sp>
      <p:sp>
        <p:nvSpPr>
          <p:cNvPr id="30" name="Title 5"/>
          <p:cNvSpPr txBox="1">
            <a:spLocks/>
          </p:cNvSpPr>
          <p:nvPr/>
        </p:nvSpPr>
        <p:spPr bwMode="auto">
          <a:xfrm>
            <a:off x="4572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300" dirty="0" smtClean="0">
                <a:solidFill>
                  <a:srgbClr val="000000"/>
                </a:solidFill>
              </a:rPr>
              <a:t>reservations provide guarantees,</a:t>
            </a:r>
            <a:br>
              <a:rPr lang="en-US" sz="4300" dirty="0" smtClean="0">
                <a:solidFill>
                  <a:srgbClr val="000000"/>
                </a:solidFill>
              </a:rPr>
            </a:br>
            <a:r>
              <a:rPr lang="en-US" sz="4300" dirty="0" smtClean="0">
                <a:solidFill>
                  <a:srgbClr val="000000"/>
                </a:solidFill>
              </a:rPr>
              <a:t>but at the cost of utilization</a:t>
            </a:r>
            <a:endParaRPr lang="en-US" sz="4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3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revocable resources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97945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497945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832928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832929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758873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5105400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24072" y="3686138"/>
            <a:ext cx="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41335" y="2438400"/>
            <a:ext cx="2893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(promotions)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287327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reserved resources that are unused can be allocated to frameworks from different roles but those resources may be </a:t>
            </a:r>
            <a:r>
              <a:rPr lang="en-US" i="1" dirty="0" smtClean="0">
                <a:latin typeface="+mn-lt"/>
              </a:rPr>
              <a:t>revoked</a:t>
            </a:r>
            <a:r>
              <a:rPr lang="en-US" dirty="0" smtClean="0">
                <a:latin typeface="+mn-lt"/>
              </a:rPr>
              <a:t> at any time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6896" y="3124200"/>
            <a:ext cx="1347903" cy="14477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offer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hostname</a:t>
            </a:r>
            <a:endParaRPr lang="en-US" sz="18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CPUs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4 GB </a:t>
            </a:r>
            <a:r>
              <a:rPr lang="en-US" sz="1800" dirty="0" smtClean="0"/>
              <a:t>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role:</a:t>
            </a:r>
            <a:r>
              <a:rPr lang="en-US" sz="1800" dirty="0" smtClean="0">
                <a:solidFill>
                  <a:srgbClr val="FF0000"/>
                </a:solidFill>
              </a:rPr>
              <a:t> trends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preemption via revocation</a:t>
            </a:r>
            <a:r>
              <a:rPr lang="en-US" sz="4300" dirty="0">
                <a:solidFill>
                  <a:srgbClr val="000000"/>
                </a:solidFill>
              </a:rPr>
              <a:t/>
            </a:r>
            <a:br>
              <a:rPr lang="en-US" sz="4300" dirty="0">
                <a:solidFill>
                  <a:srgbClr val="000000"/>
                </a:solidFill>
              </a:rPr>
            </a:br>
            <a:endParaRPr lang="en-US" sz="3200" i="1" dirty="0">
              <a:solidFill>
                <a:schemeClr val="accent6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567543" y="2133600"/>
            <a:ext cx="6204857" cy="3048000"/>
          </a:xfrm>
          <a:prstGeom prst="cloudCallou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… my tasks will not be killed unless I’m using revocable </a:t>
            </a:r>
            <a:r>
              <a:rPr lang="en-US" i="1" dirty="0" smtClean="0">
                <a:solidFill>
                  <a:srgbClr val="000000"/>
                </a:solidFill>
              </a:rPr>
              <a:t>resources!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buSzPct val="165000"/>
            </a:pPr>
            <a:r>
              <a:rPr lang="en-US" sz="3800" dirty="0" smtClean="0"/>
              <a:t>static partitioning considered harmful</a:t>
            </a:r>
            <a:endParaRPr lang="en-US" sz="3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5112090"/>
            <a:ext cx="673667" cy="5218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3886200"/>
            <a:ext cx="673667" cy="5218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9" y="2638462"/>
            <a:ext cx="673667" cy="5218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5116945"/>
            <a:ext cx="673667" cy="5218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3891055"/>
            <a:ext cx="673667" cy="5218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9" y="2643317"/>
            <a:ext cx="673667" cy="5218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5116945"/>
            <a:ext cx="673667" cy="5218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3891055"/>
            <a:ext cx="673667" cy="5218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6" y="2643317"/>
            <a:ext cx="673667" cy="521855"/>
          </a:xfrm>
          <a:prstGeom prst="rect">
            <a:avLst/>
          </a:prstGeom>
        </p:spPr>
      </p:pic>
      <p:pic>
        <p:nvPicPr>
          <p:cNvPr id="14" name="Picture 13" descr="Screen Shot 2013-08-28 at 8.16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7" y="2759074"/>
            <a:ext cx="971550" cy="263318"/>
          </a:xfrm>
          <a:prstGeom prst="rect">
            <a:avLst/>
          </a:prstGeom>
        </p:spPr>
      </p:pic>
      <p:pic>
        <p:nvPicPr>
          <p:cNvPr id="15" name="Picture 14" descr="Spark-logo-192x100p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" y="3886200"/>
            <a:ext cx="914399" cy="476249"/>
          </a:xfrm>
          <a:prstGeom prst="rect">
            <a:avLst/>
          </a:prstGeom>
        </p:spPr>
      </p:pic>
      <p:pic>
        <p:nvPicPr>
          <p:cNvPr id="16" name="Picture 15" descr="Screen Shot 2013-08-28 at 10.52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95" y="5105400"/>
            <a:ext cx="435273" cy="4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decisions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>
                <a:solidFill>
                  <a:srgbClr val="BFBFBF"/>
                </a:solidFill>
              </a:rPr>
              <a:t>two-level </a:t>
            </a:r>
            <a:r>
              <a:rPr lang="en-US" dirty="0" smtClean="0">
                <a:solidFill>
                  <a:srgbClr val="BFBFBF"/>
                </a:solidFill>
              </a:rPr>
              <a:t>scheduling and resource offers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fair-sharing and revocable resources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high-availability and fault-tolerance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execution and isolation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>
                <a:solidFill>
                  <a:srgbClr val="BFBFBF"/>
                </a:solidFill>
              </a:rPr>
              <a:t>C++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5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high-availability and fault-tolerance a prerequisite @twitter</a:t>
            </a:r>
            <a:endParaRPr lang="en-US" sz="43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929" y="3147332"/>
            <a:ext cx="3070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ramework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master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slave failover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66408"/>
            <a:ext cx="2960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machine failure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process failure (bugs!)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upgrades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799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high-availability and fault-tolerance a prerequisite @twitter</a:t>
            </a:r>
            <a:endParaRPr lang="en-US" sz="43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929" y="3147332"/>
            <a:ext cx="3070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ramework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master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slave failover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66408"/>
            <a:ext cx="2960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machine failure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process failure (bugs!)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upgrades</a:t>
            </a:r>
            <a:endParaRPr lang="en-US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73664" y="3417001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 flipV="1">
            <a:off x="3569665" y="3544377"/>
            <a:ext cx="1214600" cy="5915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24200" y="3657598"/>
            <a:ext cx="1704364" cy="13716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9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674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17729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143674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3"/>
            <a:endCxn id="4" idx="3"/>
          </p:cNvCxnSpPr>
          <p:nvPr/>
        </p:nvCxnSpPr>
        <p:spPr>
          <a:xfrm flipH="1" flipV="1">
            <a:off x="2578667" y="4478657"/>
            <a:ext cx="621733" cy="925945"/>
          </a:xfrm>
          <a:prstGeom prst="curvedConnector3">
            <a:avLst>
              <a:gd name="adj1" fmla="val -36768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4" idx="1"/>
          </p:cNvCxnSpPr>
          <p:nvPr/>
        </p:nvCxnSpPr>
        <p:spPr>
          <a:xfrm rot="10800000" flipH="1">
            <a:off x="1371600" y="4478658"/>
            <a:ext cx="533400" cy="925945"/>
          </a:xfrm>
          <a:prstGeom prst="curvedConnector3">
            <a:avLst>
              <a:gd name="adj1" fmla="val -42857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404602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4751129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sz="4300" dirty="0" smtClean="0">
                <a:solidFill>
                  <a:srgbClr val="000000"/>
                </a:solidFill>
              </a:rPr>
              <a:t>framework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73667" cy="5218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800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287327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framework re-registers with master and resumes operation</a:t>
            </a:r>
          </a:p>
          <a:p>
            <a:endParaRPr lang="en-US" dirty="0">
              <a:latin typeface="+mn-lt"/>
            </a:endParaRPr>
          </a:p>
          <a:p>
            <a:r>
              <a:rPr lang="en-US" i="1" dirty="0" smtClean="0">
                <a:latin typeface="+mn-lt"/>
              </a:rPr>
              <a:t>all tasks keep running across framework failover!</a:t>
            </a:r>
            <a:endParaRPr lang="en-US" i="1" dirty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14" y="2819400"/>
            <a:ext cx="673667" cy="5218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37114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526733" y="3505419"/>
            <a:ext cx="300600" cy="533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761999" y="2286000"/>
            <a:ext cx="1219201" cy="1219201"/>
          </a:xfrm>
          <a:prstGeom prst="mathMultiply">
            <a:avLst>
              <a:gd name="adj1" fmla="val 1019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high-availability and fault-tolerance a prerequisite @twitter</a:t>
            </a:r>
            <a:endParaRPr lang="en-US" sz="43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929" y="3147332"/>
            <a:ext cx="3070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ramework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master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slave failover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66408"/>
            <a:ext cx="2960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machine failure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process failure (bugs!)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upgrades</a:t>
            </a:r>
            <a:endParaRPr lang="en-US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73664" y="3417001"/>
            <a:ext cx="1600200" cy="6215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3569665" y="4135904"/>
            <a:ext cx="12041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24200" y="4267200"/>
            <a:ext cx="1649664" cy="76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674"/>
            <a:ext cx="673667" cy="521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17729"/>
            <a:ext cx="673667" cy="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33" y="5143674"/>
            <a:ext cx="673667" cy="521855"/>
          </a:xfrm>
          <a:prstGeom prst="rect">
            <a:avLst/>
          </a:prstGeom>
        </p:spPr>
      </p:pic>
      <p:cxnSp>
        <p:nvCxnSpPr>
          <p:cNvPr id="7" name="Shape 12"/>
          <p:cNvCxnSpPr>
            <a:stCxn id="5" idx="2"/>
            <a:endCxn id="3" idx="2"/>
          </p:cNvCxnSpPr>
          <p:nvPr/>
        </p:nvCxnSpPr>
        <p:spPr>
          <a:xfrm rot="5400000">
            <a:off x="2286001" y="5087963"/>
            <a:ext cx="12700" cy="1155133"/>
          </a:xfrm>
          <a:prstGeom prst="curvedConnector3">
            <a:avLst>
              <a:gd name="adj1" fmla="val 2614000"/>
            </a:avLst>
          </a:prstGeom>
          <a:ln>
            <a:solidFill>
              <a:srgbClr val="A6A6A6"/>
            </a:solidFill>
            <a:headEnd type="arrow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hape 21"/>
          <p:cNvCxnSpPr>
            <a:stCxn id="3" idx="1"/>
            <a:endCxn id="22" idx="2"/>
          </p:cNvCxnSpPr>
          <p:nvPr/>
        </p:nvCxnSpPr>
        <p:spPr>
          <a:xfrm rot="10800000" flipH="1">
            <a:off x="1371600" y="3341256"/>
            <a:ext cx="870234" cy="2063347"/>
          </a:xfrm>
          <a:prstGeom prst="curvedConnector4">
            <a:avLst>
              <a:gd name="adj1" fmla="val -26269"/>
              <a:gd name="adj2" fmla="val 69922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5" idx="1"/>
          </p:cNvCxnSpPr>
          <p:nvPr/>
        </p:nvCxnSpPr>
        <p:spPr>
          <a:xfrm>
            <a:off x="2045267" y="5404602"/>
            <a:ext cx="481466" cy="1588"/>
          </a:xfrm>
          <a:prstGeom prst="curvedConnector3">
            <a:avLst>
              <a:gd name="adj1" fmla="val 50000"/>
            </a:avLst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57" y="4751129"/>
            <a:ext cx="107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masters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sz="4300" dirty="0" smtClean="0">
                <a:solidFill>
                  <a:srgbClr val="000000"/>
                </a:solidFill>
              </a:rPr>
              <a:t>master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673667" cy="5218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89797" y="2438400"/>
            <a:ext cx="139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framework</a:t>
            </a:r>
            <a:endParaRPr lang="en-US" sz="2000" b="1" dirty="0">
              <a:latin typeface="+mn-lt"/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1644498" y="3886199"/>
            <a:ext cx="1219201" cy="1219201"/>
          </a:xfrm>
          <a:prstGeom prst="mathMultiply">
            <a:avLst>
              <a:gd name="adj1" fmla="val 1019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2873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after a new master is elected all frameworks and slaves connect to the new master</a:t>
            </a:r>
          </a:p>
          <a:p>
            <a:endParaRPr lang="en-US" i="1" dirty="0" smtClean="0">
              <a:latin typeface="+mn-lt"/>
            </a:endParaRPr>
          </a:p>
          <a:p>
            <a:r>
              <a:rPr lang="en-US" i="1" dirty="0" smtClean="0">
                <a:latin typeface="+mn-lt"/>
              </a:rPr>
              <a:t>all tasks keep running across master failover!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75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4300" dirty="0" smtClean="0">
                <a:solidFill>
                  <a:srgbClr val="000000"/>
                </a:solidFill>
              </a:rPr>
              <a:t>high-availability and fault-tolerance a prerequisite @twitter</a:t>
            </a:r>
            <a:endParaRPr lang="en-US" sz="43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929" y="3147332"/>
            <a:ext cx="3070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ramework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master failover</a:t>
            </a:r>
          </a:p>
          <a:p>
            <a:pPr marL="457200" indent="-457200">
              <a:buFont typeface="+mj-ea"/>
              <a:buAutoNum type="circleNumDbPlain"/>
            </a:pPr>
            <a:endParaRPr lang="en-US" dirty="0" smtClean="0">
              <a:latin typeface="+mn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latin typeface="+mn-lt"/>
              </a:rPr>
              <a:t>slave failover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66408"/>
            <a:ext cx="2960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machine failure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process failure (bugs!)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upgrades</a:t>
            </a:r>
            <a:endParaRPr lang="en-US" dirty="0">
              <a:latin typeface="+mn-lt"/>
            </a:endParaRPr>
          </a:p>
        </p:txBody>
      </p:sp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3569665" y="4135904"/>
            <a:ext cx="1204199" cy="588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24200" y="4876800"/>
            <a:ext cx="1649664" cy="152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3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464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559429"/>
            <a:ext cx="0" cy="32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109432"/>
            <a:ext cx="25908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Courier"/>
                <a:cs typeface="Courier"/>
              </a:rPr>
              <a:t>mesos</a:t>
            </a:r>
            <a:r>
              <a:rPr lang="en-US" sz="1800" dirty="0" smtClean="0">
                <a:latin typeface="Courier"/>
                <a:cs typeface="Courier"/>
              </a:rPr>
              <a:t>-slave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4281965" y="2726072"/>
            <a:ext cx="1219201" cy="1219201"/>
          </a:xfrm>
          <a:prstGeom prst="mathMultiply">
            <a:avLst>
              <a:gd name="adj1" fmla="val 1019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542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4324290"/>
            <a:ext cx="74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slave</a:t>
            </a:r>
            <a:endParaRPr lang="en-US" sz="2000" b="1" dirty="0">
              <a:latin typeface="+mn-lt"/>
            </a:endParaRPr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sz="4300" dirty="0" smtClean="0">
                <a:solidFill>
                  <a:srgbClr val="000000"/>
                </a:solidFill>
              </a:rPr>
              <a:t>slave failover</a:t>
            </a:r>
            <a:endParaRPr lang="en-US" sz="4300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0" y="3831971"/>
            <a:ext cx="673667" cy="5218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75534" y="2925344"/>
            <a:ext cx="2971800" cy="256105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09596" y="3048000"/>
            <a:ext cx="1462204" cy="78397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9596" y="4324290"/>
            <a:ext cx="1462204" cy="10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962400"/>
            <a:ext cx="838200" cy="381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task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053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mp-talk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80FF"/>
    </a:hlink>
    <a:folHlink>
      <a:srgbClr val="800080"/>
    </a:folHlink>
  </a:clrScheme>
  <a:fontScheme name="Exhibit">
    <a:majorFont>
      <a:latin typeface="Corbel"/>
      <a:ea typeface=""/>
      <a:cs typeface=""/>
      <a:font script="Jpan" typeface="メイリオ"/>
    </a:majorFont>
    <a:minorFont>
      <a:latin typeface="Corbel"/>
      <a:ea typeface=""/>
      <a:cs typeface=""/>
      <a:font script="Jpan" typeface="メイリオ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80FF"/>
    </a:hlink>
    <a:folHlink>
      <a:srgbClr val="800080"/>
    </a:folHlink>
  </a:clrScheme>
  <a:fontScheme name="Exhibit">
    <a:majorFont>
      <a:latin typeface="Corbel"/>
      <a:ea typeface=""/>
      <a:cs typeface=""/>
      <a:font script="Jpan" typeface="メイリオ"/>
    </a:majorFont>
    <a:minorFont>
      <a:latin typeface="Corbel"/>
      <a:ea typeface=""/>
      <a:cs typeface=""/>
      <a:font script="Jpan" typeface="メイリオ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23221</TotalTime>
  <Words>4988</Words>
  <Application>Microsoft Macintosh PowerPoint</Application>
  <PresentationFormat>On-screen Show (4:3)</PresentationFormat>
  <Paragraphs>1304</Paragraphs>
  <Slides>379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379</vt:i4>
      </vt:variant>
    </vt:vector>
  </HeadingPairs>
  <TitlesOfParts>
    <vt:vector size="382" baseType="lpstr">
      <vt:lpstr>amp-talk</vt:lpstr>
      <vt:lpstr>Excel.Sheet.8</vt:lpstr>
      <vt:lpstr>Chart</vt:lpstr>
      <vt:lpstr>Apache Mesos Design Decisions</vt:lpstr>
      <vt:lpstr>this is not a talk about YARN</vt:lpstr>
      <vt:lpstr>at least not explicitly!</vt:lpstr>
      <vt:lpstr>this talk is about Mesos!</vt:lpstr>
      <vt:lpstr>a little history</vt:lpstr>
      <vt:lpstr>our motivation</vt:lpstr>
      <vt:lpstr>our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intuition</vt:lpstr>
      <vt:lpstr>“Map/Reduce is a big hammer, but not everything is a nail!”</vt:lpstr>
      <vt:lpstr>Apache Mesos is a distributed system for running and building other distributed systems</vt:lpstr>
      <vt:lpstr>Mesos is a cluster manager</vt:lpstr>
      <vt:lpstr>Mesos is a resource manager</vt:lpstr>
      <vt:lpstr>Mesos is a resource negotiator</vt:lpstr>
      <vt:lpstr>Mesos replaces static partitioning of resources to frameworks with dynamic resource allocation</vt:lpstr>
      <vt:lpstr>Mesos is a distributed system with a master/slave architecture</vt:lpstr>
      <vt:lpstr>frameworks register with the Mesos master in order to run jobs/tasks</vt:lpstr>
      <vt:lpstr>frameworks can be required to authenticate as a principal</vt:lpstr>
      <vt:lpstr>Mesos @Twitter in early 2010  goal: run long-running services elastically on Mesos</vt:lpstr>
      <vt:lpstr>Apache Aurora (incubating)</vt:lpstr>
      <vt:lpstr>Storm, Jenkins, …</vt:lpstr>
      <vt:lpstr>a lot of interesting design decisions along the way</vt:lpstr>
      <vt:lpstr>many appear (IMHO) in YARN too </vt:lpstr>
      <vt:lpstr>design decisions</vt:lpstr>
      <vt:lpstr>design decisions</vt:lpstr>
      <vt:lpstr>frameworks get allocated resources from the masters</vt:lpstr>
      <vt:lpstr>frameworks use these resources to decide what tasks to run</vt:lpstr>
      <vt:lpstr>Mesos challenged the status quo of cluster managers</vt:lpstr>
      <vt:lpstr>cluster manager status quo</vt:lpstr>
      <vt:lpstr>cluster manager status quo</vt:lpstr>
      <vt:lpstr>cluster manager status quo</vt:lpstr>
      <vt:lpstr>problems with specifications</vt:lpstr>
      <vt:lpstr>an alternative model</vt:lpstr>
      <vt:lpstr>question: what should Mesos do if it can’t satisfy a request?</vt:lpstr>
      <vt:lpstr>question: what should Mesos do if it can’t satisfy a request?</vt:lpstr>
      <vt:lpstr>question: what should Mesos do if it can’t satisfy a request?</vt:lpstr>
      <vt:lpstr>question: what should Mesos do if it can’t satisfy a request?</vt:lpstr>
      <vt:lpstr>an alternative model</vt:lpstr>
      <vt:lpstr>an alternative model</vt:lpstr>
      <vt:lpstr>an alternative model</vt:lpstr>
      <vt:lpstr>an analogue: non-blocking sockets</vt:lpstr>
      <vt:lpstr>an analogue: non-blocking sockets</vt:lpstr>
      <vt:lpstr>resource offers address asynchrony in resource allocation</vt:lpstr>
      <vt:lpstr>IIUC, even YARN allocates “the best it can” to an application when it can’t satisfy a request</vt:lpstr>
      <vt:lpstr>requests are complimentary (but not necessary)</vt:lpstr>
      <vt:lpstr>offers represent the currently available resources a framework can use</vt:lpstr>
      <vt:lpstr>question: should resources within offers be disjoint?</vt:lpstr>
      <vt:lpstr>PowerPoint Presentation</vt:lpstr>
      <vt:lpstr>concurrency control</vt:lpstr>
      <vt:lpstr>concurrency control</vt:lpstr>
      <vt:lpstr>concurrency control</vt:lpstr>
      <vt:lpstr>Mesos semantics: assume overlapping offers</vt:lpstr>
      <vt:lpstr>design comparison: Google’s Omega</vt:lpstr>
      <vt:lpstr>the Omega model</vt:lpstr>
      <vt:lpstr>the Omega model</vt:lpstr>
      <vt:lpstr>isomorphism?</vt:lpstr>
      <vt:lpstr>observation: snapshots are optimistic offers</vt:lpstr>
      <vt:lpstr>Omega and Mesos</vt:lpstr>
      <vt:lpstr>Omega and Mesos</vt:lpstr>
      <vt:lpstr>thought experiment: what’s gained by exploiting the continuous spectrum of pessimistic to optimistic?</vt:lpstr>
      <vt:lpstr>design decisions</vt:lpstr>
      <vt:lpstr>Mesos allocates resources to frameworks using a fair-sharing algorithm we created called Dominant Resource Fairness (DRF)</vt:lpstr>
      <vt:lpstr>DRF, born of static partitioning</vt:lpstr>
      <vt:lpstr>static partitioning across teams</vt:lpstr>
      <vt:lpstr>static partitioning across teams</vt:lpstr>
      <vt:lpstr>goal: fairly share the resources without static partitioning</vt:lpstr>
      <vt:lpstr>partition utilizations</vt:lpstr>
      <vt:lpstr>observation: a dominant resource bottlenecks each team from running any more jobs/tasks </vt:lpstr>
      <vt:lpstr>dominant resource bottlenecks</vt:lpstr>
      <vt:lpstr>insight: allocating a fair share of each team’s dominant resource guarantees they can run at least as many jobs/tasks as with static partitioning!</vt:lpstr>
      <vt:lpstr>… if my team gets at least 1/N of my dominant resource I will do no worse than if I had my own cluster, but I might do better when resources are available!</vt:lpstr>
      <vt:lpstr>DRF in Mesos</vt:lpstr>
      <vt:lpstr>DRF in Mesos</vt:lpstr>
      <vt:lpstr>   tep 4: Profit (statistical multiplexing)</vt:lpstr>
      <vt:lpstr>in practice, fair sharing is insufficient</vt:lpstr>
      <vt:lpstr>weighted fair sharing</vt:lpstr>
      <vt:lpstr>weighted fair sharing</vt:lpstr>
      <vt:lpstr>Mesos implements weighted DRF</vt:lpstr>
      <vt:lpstr>in practice, weighted fair sharing is still insufficient</vt:lpstr>
      <vt:lpstr>a non-cooperative framework (i.e., has long tasks or is buggy) can get allocated too many resources</vt:lpstr>
      <vt:lpstr>Mesos provides reservations</vt:lpstr>
      <vt:lpstr>PowerPoint Presentation</vt:lpstr>
      <vt:lpstr>revocable resources</vt:lpstr>
      <vt:lpstr>preemption via revocation </vt:lpstr>
      <vt:lpstr>design decisions</vt:lpstr>
      <vt:lpstr>high-availability and fault-tolerance a prerequisite @twitter</vt:lpstr>
      <vt:lpstr>high-availability and fault-tolerance a prerequisite @twitter</vt:lpstr>
      <vt:lpstr>framework failover</vt:lpstr>
      <vt:lpstr>high-availability and fault-tolerance a prerequisite @twitter</vt:lpstr>
      <vt:lpstr>master failover</vt:lpstr>
      <vt:lpstr>high-availability and fault-tolerance a prerequisite @twitter</vt:lpstr>
      <vt:lpstr>slave failover</vt:lpstr>
      <vt:lpstr>slave failover</vt:lpstr>
      <vt:lpstr>slave failover</vt:lpstr>
      <vt:lpstr>slave failover</vt:lpstr>
      <vt:lpstr>slave failover</vt:lpstr>
      <vt:lpstr>slave failover @twitter</vt:lpstr>
      <vt:lpstr>design decisions</vt:lpstr>
      <vt:lpstr>execution</vt:lpstr>
      <vt:lpstr>executor</vt:lpstr>
      <vt:lpstr>executor</vt:lpstr>
      <vt:lpstr>executor</vt:lpstr>
      <vt:lpstr>goal: isolation </vt:lpstr>
      <vt:lpstr>isolation</vt:lpstr>
      <vt:lpstr>isolation</vt:lpstr>
      <vt:lpstr>executor + task design means containers can have changing resource allocations</vt:lpstr>
      <vt:lpstr>isolation</vt:lpstr>
      <vt:lpstr>isolation</vt:lpstr>
      <vt:lpstr>isolation</vt:lpstr>
      <vt:lpstr>isolation</vt:lpstr>
      <vt:lpstr>isolation</vt:lpstr>
      <vt:lpstr>isolation</vt:lpstr>
      <vt:lpstr>isolation</vt:lpstr>
      <vt:lpstr>making the task first-class gives us true fine-grained resources sharing</vt:lpstr>
      <vt:lpstr>requirement: fast task launching (i.e., milliseconds or less)</vt:lpstr>
      <vt:lpstr>virtual machines an anti-pattern</vt:lpstr>
      <vt:lpstr>operating-system virtualization</vt:lpstr>
      <vt:lpstr>isolation support</vt:lpstr>
      <vt:lpstr>statistics too</vt:lpstr>
      <vt:lpstr>CPU upper bounds?  in practice, determinism trumps utilization</vt:lpstr>
      <vt:lpstr>design decisions</vt:lpstr>
      <vt:lpstr>requirements:</vt:lpstr>
      <vt:lpstr>garbage collection a performance anti-pattern</vt:lpstr>
      <vt:lpstr>consequences:</vt:lpstr>
      <vt:lpstr>github.com/3rdparty/libprocess  concurrency via futures/actors, networking via message passing</vt:lpstr>
      <vt:lpstr>github.com/3rdparty/stout  monads in C++, safe and understandable utilities</vt:lpstr>
      <vt:lpstr>but …</vt:lpstr>
      <vt:lpstr>scalability simulations to 50,000+ slaves</vt:lpstr>
      <vt:lpstr>@twitter we run multiple Mesos clusters each with 3500+ nodes</vt:lpstr>
      <vt:lpstr>design decisions</vt:lpstr>
      <vt:lpstr>final remarks</vt:lpstr>
      <vt:lpstr>frameworks</vt:lpstr>
      <vt:lpstr>write your next distributed system with Mesos!</vt:lpstr>
      <vt:lpstr>port a framework to Mesos</vt:lpstr>
      <vt:lpstr>Thank You!</vt:lpstr>
      <vt:lpstr>PowerPoint Presentation</vt:lpstr>
      <vt:lpstr>PowerPoint Presentation</vt:lpstr>
      <vt:lpstr>master failover</vt:lpstr>
      <vt:lpstr>stateless master</vt:lpstr>
      <vt:lpstr>master failover </vt:lpstr>
      <vt:lpstr>PowerPoint Presentation</vt:lpstr>
      <vt:lpstr>PowerPoint Presentation</vt:lpstr>
      <vt:lpstr>Apache Mesos is a distributed system for running and building other distributed systems</vt:lpstr>
      <vt:lpstr>origins</vt:lpstr>
      <vt:lpstr>ecosystem</vt:lpstr>
      <vt:lpstr>a tour of mesos from different perspectives of the ecosystem</vt:lpstr>
      <vt:lpstr>the operator</vt:lpstr>
      <vt:lpstr>the operator</vt:lpstr>
      <vt:lpstr>for the operator, Mesos is a cluster manager</vt:lpstr>
      <vt:lpstr>for the operator, Mesos is a resource manager</vt:lpstr>
      <vt:lpstr>for the operator, Mesos is a resource negotiator</vt:lpstr>
      <vt:lpstr>for the operator, Mesos replaces static partitioning of resources to frameworks with dynamic resource allocation</vt:lpstr>
      <vt:lpstr>for the operator, Mesos is a distributed system with a master/slave architecture</vt:lpstr>
      <vt:lpstr>frameworks/applications register with the Mesos master in order to run jobs/tasks</vt:lpstr>
      <vt:lpstr>frameworks can be required to authenticate as a principal*</vt:lpstr>
      <vt:lpstr>Mesos is highly-available and fault-tolerant</vt:lpstr>
      <vt:lpstr>the framework developer</vt:lpstr>
      <vt:lpstr>the framework developer</vt:lpstr>
      <vt:lpstr>Mesos uses Apache ZooKeeper for coordination</vt:lpstr>
      <vt:lpstr>increase utilization with revocable resources and preemption</vt:lpstr>
      <vt:lpstr>optimistic vs pessimistic</vt:lpstr>
      <vt:lpstr>authorization*</vt:lpstr>
      <vt:lpstr>authorization</vt:lpstr>
      <vt:lpstr>agenda</vt:lpstr>
      <vt:lpstr>agenda</vt:lpstr>
      <vt:lpstr>PowerPoint Presentation</vt:lpstr>
      <vt:lpstr>PowerPoint Presentation</vt:lpstr>
      <vt:lpstr>your datacenter</vt:lpstr>
      <vt:lpstr>+ Hadoop</vt:lpstr>
      <vt:lpstr>happy?</vt:lpstr>
      <vt:lpstr>PowerPoint Presentation</vt:lpstr>
      <vt:lpstr>PowerPoint Presentation</vt:lpstr>
      <vt:lpstr>PowerPoint Presentation</vt:lpstr>
      <vt:lpstr>datacenter management</vt:lpstr>
      <vt:lpstr>datacenter management</vt:lpstr>
      <vt:lpstr>datacenter management</vt:lpstr>
      <vt:lpstr>static partitioning</vt:lpstr>
      <vt:lpstr>static partitioning</vt:lpstr>
      <vt:lpstr>static partitioning considered harmful</vt:lpstr>
      <vt:lpstr>static partitioning considered harmful</vt:lpstr>
      <vt:lpstr>static partitioning considered harmful</vt:lpstr>
      <vt:lpstr>Hadoop …</vt:lpstr>
      <vt:lpstr>HDFS</vt:lpstr>
      <vt:lpstr>HDFS</vt:lpstr>
      <vt:lpstr>HDFS</vt:lpstr>
      <vt:lpstr>PowerPoint Presentation</vt:lpstr>
      <vt:lpstr>HDFS x 2</vt:lpstr>
      <vt:lpstr>HDFS x 2</vt:lpstr>
      <vt:lpstr>HDFS x 2</vt:lpstr>
      <vt:lpstr>HDFS x 2</vt:lpstr>
      <vt:lpstr>HDFS x 2</vt:lpstr>
      <vt:lpstr>PowerPoint Presentation</vt:lpstr>
      <vt:lpstr>HDFS</vt:lpstr>
      <vt:lpstr>HDFS</vt:lpstr>
      <vt:lpstr>HDFS</vt:lpstr>
      <vt:lpstr>HDFS</vt:lpstr>
      <vt:lpstr>static partitioning considered harmful</vt:lpstr>
      <vt:lpstr>PowerPoint Presentation</vt:lpstr>
      <vt:lpstr>datacenter management</vt:lpstr>
      <vt:lpstr>datacenter management</vt:lpstr>
      <vt:lpstr>datacenter management</vt:lpstr>
      <vt:lpstr>datacenter management</vt:lpstr>
      <vt:lpstr>PowerPoint Presentation</vt:lpstr>
      <vt:lpstr>static partitioning considered harmful</vt:lpstr>
      <vt:lpstr>datacenter management</vt:lpstr>
      <vt:lpstr>datacenter management</vt:lpstr>
      <vt:lpstr>datacenter management</vt:lpstr>
      <vt:lpstr>static partitioning considered harmful</vt:lpstr>
      <vt:lpstr>datacenter management</vt:lpstr>
      <vt:lpstr>datacenter management</vt:lpstr>
      <vt:lpstr>datacenter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datacenter …</vt:lpstr>
      <vt:lpstr>… is a computer</vt:lpstr>
      <vt:lpstr>datacenter computer</vt:lpstr>
      <vt:lpstr>mesos</vt:lpstr>
      <vt:lpstr>mesos</vt:lpstr>
      <vt:lpstr>mesos</vt:lpstr>
      <vt:lpstr>Step 1: filesystem</vt:lpstr>
      <vt:lpstr>Step 2: mesos</vt:lpstr>
      <vt:lpstr>Step 2: mesos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Step 3: frameworks</vt:lpstr>
      <vt:lpstr>   tep 4: profit</vt:lpstr>
      <vt:lpstr>   tep 4: profit (statistical multiplexing)</vt:lpstr>
      <vt:lpstr>   tep 4: profit (statistical multiplexing)</vt:lpstr>
      <vt:lpstr>   tep 4: profit (statistical multiplexing)</vt:lpstr>
      <vt:lpstr>   tep 4: profit (statistical multiplexing)</vt:lpstr>
      <vt:lpstr>   tep 4: profit (statistical multiplexing)</vt:lpstr>
      <vt:lpstr>   tep 4: profit (statistical multiplexing)</vt:lpstr>
      <vt:lpstr>   tep 4: profit (statistical multiplexing)</vt:lpstr>
      <vt:lpstr>   tep 4: profit (utilize)</vt:lpstr>
      <vt:lpstr>   tep 4: profit (utilize)</vt:lpstr>
      <vt:lpstr>   tep 4: profit (utilize)</vt:lpstr>
      <vt:lpstr>   tep 4: profit (utilize)</vt:lpstr>
      <vt:lpstr>   tep 4: profit (utilize)</vt:lpstr>
      <vt:lpstr>   tep 4: profit (utilize)</vt:lpstr>
      <vt:lpstr>   tep 4: profit (failures)</vt:lpstr>
      <vt:lpstr>   tep 4: profit (failures)</vt:lpstr>
      <vt:lpstr>   tep 4: profit (failures)</vt:lpstr>
      <vt:lpstr>agenda</vt:lpstr>
      <vt:lpstr>agenda</vt:lpstr>
      <vt:lpstr>mesos</vt:lpstr>
      <vt:lpstr>mesos</vt:lpstr>
      <vt:lpstr>resource allocation</vt:lpstr>
      <vt:lpstr>resource allocation</vt:lpstr>
      <vt:lpstr>reservations</vt:lpstr>
      <vt:lpstr>resource allocation</vt:lpstr>
      <vt:lpstr>resource allocation</vt:lpstr>
      <vt:lpstr>resource allocation</vt:lpstr>
      <vt:lpstr>preemption </vt:lpstr>
      <vt:lpstr>agenda</vt:lpstr>
      <vt:lpstr>mesos</vt:lpstr>
      <vt:lpstr>framework ≈ distributed system</vt:lpstr>
      <vt:lpstr>framework commonality</vt:lpstr>
      <vt:lpstr>framework commonality</vt:lpstr>
      <vt:lpstr>frameworks are execution coordinators</vt:lpstr>
      <vt:lpstr>frameworks are execution coordinators</vt:lpstr>
      <vt:lpstr>frameworks are execution schedulers</vt:lpstr>
      <vt:lpstr>end-to-end principle</vt:lpstr>
      <vt:lpstr>framework anatomy</vt:lpstr>
      <vt:lpstr>framework anatomy</vt:lpstr>
      <vt:lpstr>scheduling</vt:lpstr>
      <vt:lpstr>scheduling</vt:lpstr>
      <vt:lpstr>scheduling</vt:lpstr>
      <vt:lpstr>resource offers</vt:lpstr>
      <vt:lpstr>“two-level scheduling”</vt:lpstr>
      <vt:lpstr>concurrency control</vt:lpstr>
      <vt:lpstr>concurrency control</vt:lpstr>
      <vt:lpstr>tasks</vt:lpstr>
      <vt:lpstr>tasks</vt:lpstr>
      <vt:lpstr>tasks</vt:lpstr>
      <vt:lpstr>tasks</vt:lpstr>
      <vt:lpstr>tasks</vt:lpstr>
      <vt:lpstr>status updates</vt:lpstr>
      <vt:lpstr>status updates</vt:lpstr>
      <vt:lpstr>status updates</vt:lpstr>
      <vt:lpstr>status updates</vt:lpstr>
      <vt:lpstr>status updates</vt:lpstr>
      <vt:lpstr>status updates</vt:lpstr>
      <vt:lpstr>more scheduling</vt:lpstr>
      <vt:lpstr>more scheduling</vt:lpstr>
      <vt:lpstr>agenda</vt:lpstr>
      <vt:lpstr>high-availability</vt:lpstr>
      <vt:lpstr>high-availability (master)</vt:lpstr>
      <vt:lpstr>high-availability (master)</vt:lpstr>
      <vt:lpstr>high-availability (master)</vt:lpstr>
      <vt:lpstr>high-availability (master)</vt:lpstr>
      <vt:lpstr>high-availability (master)</vt:lpstr>
      <vt:lpstr>high-availability (master)</vt:lpstr>
      <vt:lpstr>high-availability (master)</vt:lpstr>
      <vt:lpstr>high-availability (master)</vt:lpstr>
      <vt:lpstr>high-availability (framework)</vt:lpstr>
      <vt:lpstr>high-availability (framework)</vt:lpstr>
      <vt:lpstr>high-availability (framework)</vt:lpstr>
      <vt:lpstr>high-availability (framework)</vt:lpstr>
      <vt:lpstr>high-availability (slave)</vt:lpstr>
      <vt:lpstr>high-availability (slave)</vt:lpstr>
      <vt:lpstr>high-availability (slave)</vt:lpstr>
      <vt:lpstr>agenda</vt:lpstr>
      <vt:lpstr>resource isolation</vt:lpstr>
      <vt:lpstr>resource statistics</vt:lpstr>
      <vt:lpstr>agenda</vt:lpstr>
      <vt:lpstr>security</vt:lpstr>
      <vt:lpstr>agenda</vt:lpstr>
      <vt:lpstr>framework commonality</vt:lpstr>
      <vt:lpstr>framework commonality</vt:lpstr>
      <vt:lpstr>case study: chronos</vt:lpstr>
      <vt:lpstr>analytics</vt:lpstr>
      <vt:lpstr>analytics + services</vt:lpstr>
      <vt:lpstr>analytics + services</vt:lpstr>
      <vt:lpstr>analytics + services</vt:lpstr>
      <vt:lpstr>case study: aurora</vt:lpstr>
      <vt:lpstr>frameworks</vt:lpstr>
      <vt:lpstr>write your next distributed system with mesos!</vt:lpstr>
      <vt:lpstr>port a framework to mesos</vt:lpstr>
      <vt:lpstr>conclusions</vt:lpstr>
      <vt:lpstr>conclusions</vt:lpstr>
      <vt:lpstr>conclusions</vt:lpstr>
      <vt:lpstr>conclusions</vt:lpstr>
      <vt:lpstr>Questions?</vt:lpstr>
      <vt:lpstr>aurora</vt:lpstr>
      <vt:lpstr>aurora</vt:lpstr>
      <vt:lpstr>aurora</vt:lpstr>
      <vt:lpstr>aurora</vt:lpstr>
      <vt:lpstr>aurora</vt:lpstr>
      <vt:lpstr>framework commonality</vt:lpstr>
      <vt:lpstr>primitives</vt:lpstr>
      <vt:lpstr>scheduler</vt:lpstr>
      <vt:lpstr>scheduler</vt:lpstr>
      <vt:lpstr>brokering for resources</vt:lpstr>
      <vt:lpstr>offers: non-blocking resource allocation</vt:lpstr>
      <vt:lpstr>offers: non-blocking resource allocation</vt:lpstr>
      <vt:lpstr>resource allocation</vt:lpstr>
      <vt:lpstr>resource allocation</vt:lpstr>
      <vt:lpstr>resource allocation</vt:lpstr>
      <vt:lpstr>resource allocation</vt:lpstr>
      <vt:lpstr>resource allocation</vt:lpstr>
      <vt:lpstr>“two-level scheduling”</vt:lpstr>
      <vt:lpstr>end-to-end principle</vt:lpstr>
      <vt:lpstr>tasks</vt:lpstr>
      <vt:lpstr>task operations</vt:lpstr>
      <vt:lpstr>resource isolation</vt:lpstr>
      <vt:lpstr>case study: chronos</vt:lpstr>
      <vt:lpstr>before chronos</vt:lpstr>
      <vt:lpstr>before chronos</vt:lpstr>
      <vt:lpstr>chronos requirements</vt:lpstr>
      <vt:lpstr>chronos</vt:lpstr>
      <vt:lpstr>after chronos</vt:lpstr>
      <vt:lpstr>after chronos + hadoop</vt:lpstr>
      <vt:lpstr>case study: aurora</vt:lpstr>
      <vt:lpstr>before aurora</vt:lpstr>
      <vt:lpstr>aurora</vt:lpstr>
      <vt:lpstr>after aurora</vt:lpstr>
      <vt:lpstr>Mesos</vt:lpstr>
      <vt:lpstr>Mesos</vt:lpstr>
      <vt:lpstr>Mesos</vt:lpstr>
      <vt:lpstr>Mesos</vt:lpstr>
      <vt:lpstr>   tep 4: Profit (statistical multiplexing)</vt:lpstr>
    </vt:vector>
  </TitlesOfParts>
  <Company>Twitter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Mesos</dc:title>
  <dc:creator>Twitter</dc:creator>
  <cp:lastModifiedBy>Benjamin Hindman</cp:lastModifiedBy>
  <cp:revision>398</cp:revision>
  <cp:lastPrinted>2013-08-29T16:04:04Z</cp:lastPrinted>
  <dcterms:created xsi:type="dcterms:W3CDTF">2013-09-30T23:27:17Z</dcterms:created>
  <dcterms:modified xsi:type="dcterms:W3CDTF">2013-11-23T00:54:27Z</dcterms:modified>
</cp:coreProperties>
</file>