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310" r:id="rId2"/>
    <p:sldId id="328" r:id="rId3"/>
    <p:sldId id="317" r:id="rId4"/>
    <p:sldId id="297" r:id="rId5"/>
    <p:sldId id="298" r:id="rId6"/>
    <p:sldId id="330" r:id="rId7"/>
    <p:sldId id="351" r:id="rId8"/>
    <p:sldId id="331" r:id="rId9"/>
    <p:sldId id="299" r:id="rId10"/>
    <p:sldId id="318" r:id="rId11"/>
    <p:sldId id="334" r:id="rId12"/>
    <p:sldId id="335" r:id="rId13"/>
    <p:sldId id="336" r:id="rId14"/>
    <p:sldId id="383" r:id="rId15"/>
    <p:sldId id="352" r:id="rId16"/>
    <p:sldId id="339" r:id="rId17"/>
    <p:sldId id="340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84" r:id="rId27"/>
    <p:sldId id="363" r:id="rId28"/>
    <p:sldId id="385" r:id="rId29"/>
    <p:sldId id="366" r:id="rId30"/>
    <p:sldId id="368" r:id="rId31"/>
    <p:sldId id="386" r:id="rId32"/>
    <p:sldId id="369" r:id="rId33"/>
    <p:sldId id="379" r:id="rId34"/>
    <p:sldId id="380" r:id="rId35"/>
    <p:sldId id="373" r:id="rId36"/>
    <p:sldId id="374" r:id="rId37"/>
    <p:sldId id="375" r:id="rId38"/>
    <p:sldId id="376" r:id="rId39"/>
    <p:sldId id="377" r:id="rId40"/>
    <p:sldId id="381" r:id="rId41"/>
    <p:sldId id="387" r:id="rId42"/>
    <p:sldId id="378" r:id="rId43"/>
    <p:sldId id="346" r:id="rId44"/>
    <p:sldId id="347" r:id="rId45"/>
    <p:sldId id="348" r:id="rId46"/>
    <p:sldId id="349" r:id="rId47"/>
    <p:sldId id="382" r:id="rId48"/>
    <p:sldId id="322" r:id="rId4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2D28F6-9B8B-9948-8234-A76160E37C4B}">
          <p14:sldIdLst>
            <p14:sldId id="310"/>
            <p14:sldId id="328"/>
          </p14:sldIdLst>
        </p14:section>
        <p14:section name="Hadoop2 and YARN: Beyond Batch" id="{799AF29D-DFF5-5641-BAFF-538220611E5F}">
          <p14:sldIdLst>
            <p14:sldId id="317"/>
            <p14:sldId id="297"/>
            <p14:sldId id="298"/>
            <p14:sldId id="330"/>
            <p14:sldId id="351"/>
            <p14:sldId id="331"/>
            <p14:sldId id="299"/>
          </p14:sldIdLst>
        </p14:section>
        <p14:section name="YARN Concepts" id="{6B999999-0EE2-ED47-8618-4F4EB4A71C05}">
          <p14:sldIdLst>
            <p14:sldId id="318"/>
            <p14:sldId id="334"/>
            <p14:sldId id="335"/>
            <p14:sldId id="336"/>
            <p14:sldId id="383"/>
          </p14:sldIdLst>
        </p14:section>
        <p14:section name="Building YARN applications" id="{47ACB510-0875-5F43-915C-A50FD8498699}">
          <p14:sldIdLst>
            <p14:sldId id="352"/>
            <p14:sldId id="339"/>
            <p14:sldId id="340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84"/>
            <p14:sldId id="363"/>
            <p14:sldId id="385"/>
            <p14:sldId id="366"/>
            <p14:sldId id="368"/>
          </p14:sldIdLst>
        </p14:section>
        <p14:section name="Simple YARN App" id="{5CCDCF8A-035C-424D-9AA0-076E0DA1AC62}">
          <p14:sldIdLst>
            <p14:sldId id="386"/>
            <p14:sldId id="369"/>
            <p14:sldId id="379"/>
            <p14:sldId id="380"/>
            <p14:sldId id="373"/>
            <p14:sldId id="374"/>
            <p14:sldId id="375"/>
            <p14:sldId id="376"/>
            <p14:sldId id="377"/>
            <p14:sldId id="381"/>
          </p14:sldIdLst>
        </p14:section>
        <p14:section name="Application Timeline Server" id="{766396FA-905A-AE47-A2EC-0CAB12E4C88C}">
          <p14:sldIdLst>
            <p14:sldId id="387"/>
            <p14:sldId id="378"/>
            <p14:sldId id="346"/>
          </p14:sldIdLst>
        </p14:section>
        <p14:section name="Next Steps" id="{F63D6482-82FB-7E4C-BCEA-4E0CA473A5C3}">
          <p14:sldIdLst>
            <p14:sldId id="347"/>
            <p14:sldId id="348"/>
            <p14:sldId id="349"/>
            <p14:sldId id="382"/>
            <p14:sldId id="32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cJanne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D53"/>
    <a:srgbClr val="2F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 autoAdjust="0"/>
    <p:restoredTop sz="89275" autoAdjust="0"/>
  </p:normalViewPr>
  <p:slideViewPr>
    <p:cSldViewPr snapToGrid="0" snapToObjects="1">
      <p:cViewPr varScale="1">
        <p:scale>
          <a:sx n="76" d="100"/>
          <a:sy n="76" d="100"/>
        </p:scale>
        <p:origin x="-1240" y="-11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12E4-16E2-3546-BEE8-BF686527E0AB}" type="datetimeFigureOut">
              <a:rPr lang="en-US" smtClean="0"/>
              <a:pPr/>
              <a:t>7/25/14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ED54-26F3-BA45-8332-245FA7EE4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AD08-77AB-C840-8F52-1CD9AC3D73F9}" type="datetimeFigureOut">
              <a:rPr lang="en-US" smtClean="0"/>
              <a:pPr/>
              <a:t>7/25/14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8096-F329-7647-8BCC-856D6F856E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BAB83-CD4A-0B49-8950-7A68232F61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0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5F17F-CA83-43F8-8CD0-4C933A3205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E9DF8-B3F6-A743-BFAE-B34D19E4B18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0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1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4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0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6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83711"/>
            <a:ext cx="10719366" cy="485649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46663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3BDBACA-B5F5-394C-AF1A-AF4F872C33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5214" y="6602413"/>
            <a:ext cx="3859795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4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682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2014. All Rights Reserved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6" r:id="rId3"/>
    <p:sldLayoutId id="2147483671" r:id="rId4"/>
    <p:sldLayoutId id="2147483667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Relationship Id="rId3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hortonworks.webex.com/hortonworks/onstage/g.php?t=a&amp;d=628190636" TargetMode="External"/><Relationship Id="rId3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webex.com/hortonworks/onstage/g.php?t=a&amp;d=622581603" TargetMode="External"/><Relationship Id="rId4" Type="http://schemas.openxmlformats.org/officeDocument/2006/relationships/hyperlink" Target="https://hortonworks.webex.com/hortonworks/onstage/g.php?t=a&amp;d=622317625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hortonworks.webex.com/hortonworks/lsr.php?RCID=7bad7795d07e408ccbe7412e9950603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Developing YARN Native Applications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2050" y="3440073"/>
            <a:ext cx="5266776" cy="1018218"/>
          </a:xfrm>
        </p:spPr>
        <p:txBody>
          <a:bodyPr>
            <a:normAutofit/>
          </a:bodyPr>
          <a:lstStyle/>
          <a:p>
            <a:r>
              <a:rPr lang="en-US" dirty="0" err="1" smtClean="0"/>
              <a:t>Arun</a:t>
            </a:r>
            <a:r>
              <a:rPr lang="en-US" dirty="0" smtClean="0"/>
              <a:t> Murthy – Architect / Founder</a:t>
            </a:r>
          </a:p>
          <a:p>
            <a:r>
              <a:rPr lang="en-US" dirty="0" smtClean="0"/>
              <a:t>Bob Page – VP Partner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YARN Concepts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on YARN: Categories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09939"/>
              </p:ext>
            </p:extLst>
          </p:nvPr>
        </p:nvGraphicFramePr>
        <p:xfrm>
          <a:off x="609441" y="1573464"/>
          <a:ext cx="10969943" cy="3994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6978"/>
                <a:gridCol w="3842866"/>
                <a:gridCol w="4740099"/>
              </a:tblGrid>
              <a:tr h="44351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 marL="121888" marR="121888"/>
                </a:tc>
              </a:tr>
              <a:tr h="1105156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 / Engine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platform capabilities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dirty="0" smtClean="0"/>
                        <a:t>enable data services and applications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Twill,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Reef,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Tez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MapReduce</a:t>
                      </a:r>
                      <a:r>
                        <a:rPr lang="en-US" baseline="0" dirty="0" smtClean="0"/>
                        <a:t>, Spark</a:t>
                      </a:r>
                      <a:endParaRPr lang="en-US" dirty="0"/>
                    </a:p>
                  </a:txBody>
                  <a:tcPr marL="121888" marR="121888"/>
                </a:tc>
              </a:tr>
              <a:tr h="765512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application that </a:t>
                      </a:r>
                      <a:r>
                        <a:rPr lang="en-US" dirty="0" smtClean="0"/>
                        <a:t>runs continuously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Storm,</a:t>
                      </a:r>
                      <a:r>
                        <a:rPr lang="en-US" baseline="0" dirty="0" smtClean="0"/>
                        <a:t> HBase, </a:t>
                      </a:r>
                      <a:r>
                        <a:rPr lang="en-US" baseline="0" dirty="0" err="1" smtClean="0"/>
                        <a:t>Memcached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 marL="121888" marR="121888"/>
                </a:tc>
              </a:tr>
              <a:tr h="765512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batch/iterative</a:t>
                      </a:r>
                      <a:r>
                        <a:rPr lang="en-US" baseline="0" dirty="0" smtClean="0"/>
                        <a:t> data processing job that runs on a Service or a Framework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XML</a:t>
                      </a:r>
                      <a:r>
                        <a:rPr lang="en-US" baseline="0" dirty="0" smtClean="0"/>
                        <a:t> Parsing MR job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Mahout K-means algorithm</a:t>
                      </a:r>
                      <a:endParaRPr lang="en-US" dirty="0"/>
                    </a:p>
                  </a:txBody>
                  <a:tcPr marL="121888" marR="121888"/>
                </a:tc>
              </a:tr>
              <a:tr h="7655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YARN</a:t>
                      </a:r>
                      <a:r>
                        <a:rPr lang="en-US" b="1" baseline="0" dirty="0" smtClean="0"/>
                        <a:t> App</a:t>
                      </a:r>
                      <a:endParaRPr lang="en-US" b="1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 </a:t>
                      </a:r>
                      <a:r>
                        <a:rPr lang="en-US" sz="1800" b="1" i="1" dirty="0" smtClean="0"/>
                        <a:t>temporal job</a:t>
                      </a:r>
                      <a:r>
                        <a:rPr lang="en-US" sz="1800" b="1" dirty="0" smtClean="0"/>
                        <a:t> or a </a:t>
                      </a:r>
                      <a:r>
                        <a:rPr lang="en-US" sz="1800" b="1" i="1" dirty="0" smtClean="0"/>
                        <a:t>service</a:t>
                      </a:r>
                      <a:r>
                        <a:rPr lang="en-US" sz="1800" b="1" dirty="0" smtClean="0"/>
                        <a:t> submitted to YARN</a:t>
                      </a:r>
                      <a:endParaRPr lang="en-US" b="1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 smtClean="0"/>
                        <a:t>HBase Cluster (service)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 smtClean="0"/>
                        <a:t>MapReduce</a:t>
                      </a:r>
                      <a:r>
                        <a:rPr lang="en-US" b="1" baseline="0" dirty="0" smtClean="0"/>
                        <a:t> job</a:t>
                      </a:r>
                      <a:endParaRPr lang="en-US" b="1" dirty="0"/>
                    </a:p>
                  </a:txBody>
                  <a:tcPr marL="121888" marR="1218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Concepts: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9442" y="1106435"/>
            <a:ext cx="4973276" cy="4954588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unit of </a:t>
            </a:r>
            <a:r>
              <a:rPr lang="en-US" dirty="0" smtClean="0"/>
              <a:t>allocation</a:t>
            </a:r>
          </a:p>
          <a:p>
            <a:endParaRPr lang="en-US" dirty="0"/>
          </a:p>
          <a:p>
            <a:r>
              <a:rPr lang="en-US" dirty="0" smtClean="0"/>
              <a:t>Fine-grained resource allocation </a:t>
            </a:r>
          </a:p>
          <a:p>
            <a:pPr lvl="1"/>
            <a:r>
              <a:rPr lang="en-US" dirty="0" smtClean="0"/>
              <a:t>memory, CPU,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disk, network, GPU, etc</a:t>
            </a:r>
            <a:r>
              <a:rPr lang="en-US" dirty="0" smtClean="0"/>
              <a:t>.</a:t>
            </a:r>
          </a:p>
          <a:p>
            <a:pPr lvl="2">
              <a:spcAft>
                <a:spcPts val="0"/>
              </a:spcAft>
              <a:buClr>
                <a:srgbClr val="69BE28"/>
              </a:buClr>
            </a:pPr>
            <a:r>
              <a:rPr lang="en-US" dirty="0" smtClean="0"/>
              <a:t>container_0 </a:t>
            </a:r>
            <a:r>
              <a:rPr lang="en-US" dirty="0"/>
              <a:t>= 2GB, </a:t>
            </a:r>
            <a:r>
              <a:rPr lang="en-US" dirty="0" smtClean="0"/>
              <a:t>1CPU</a:t>
            </a:r>
          </a:p>
          <a:p>
            <a:pPr lvl="2">
              <a:buClr>
                <a:srgbClr val="69BE28"/>
              </a:buClr>
            </a:pPr>
            <a:r>
              <a:rPr lang="en-US" dirty="0" smtClean="0"/>
              <a:t>container_1 = 1GB, 6 CPU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Replaces </a:t>
            </a:r>
            <a:r>
              <a:rPr lang="en-US" dirty="0"/>
              <a:t>the fixed map/reduce </a:t>
            </a:r>
            <a:r>
              <a:rPr lang="en-US" dirty="0" smtClean="0"/>
              <a:t>slots</a:t>
            </a:r>
            <a:r>
              <a:rPr lang="en-US" dirty="0"/>
              <a:t> </a:t>
            </a:r>
            <a:r>
              <a:rPr lang="en-US" dirty="0" smtClean="0"/>
              <a:t>from Hadoop 1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58151" y="1026267"/>
            <a:ext cx="5521233" cy="4954588"/>
          </a:xfrm>
          <a:prstGeom prst="rect">
            <a:avLst/>
          </a:prstGeom>
        </p:spPr>
        <p:txBody>
          <a:bodyPr vert="horz" numCol="1" spcCol="365760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Capability</a:t>
            </a:r>
          </a:p>
          <a:p>
            <a:pPr lvl="1"/>
            <a:r>
              <a:rPr lang="en-US" smtClean="0"/>
              <a:t>Memory, CPU</a:t>
            </a:r>
          </a:p>
          <a:p>
            <a:pPr lvl="1"/>
            <a:endParaRPr lang="en-US" smtClean="0"/>
          </a:p>
          <a:p>
            <a:r>
              <a:rPr lang="en-US" smtClean="0"/>
              <a:t>Container Request</a:t>
            </a:r>
          </a:p>
          <a:p>
            <a:pPr lvl="1"/>
            <a:r>
              <a:rPr lang="en-US" smtClean="0"/>
              <a:t>Capability, Host, Rack, Priority, relaxLocality</a:t>
            </a:r>
          </a:p>
          <a:p>
            <a:pPr lvl="1"/>
            <a:endParaRPr lang="en-US" smtClean="0"/>
          </a:p>
          <a:p>
            <a:r>
              <a:rPr lang="en-US" smtClean="0"/>
              <a:t>Container Launch Context</a:t>
            </a:r>
          </a:p>
          <a:p>
            <a:pPr lvl="1"/>
            <a:r>
              <a:rPr lang="en-US" smtClean="0"/>
              <a:t>LocalResources - Resources needed to execute container application</a:t>
            </a:r>
          </a:p>
          <a:p>
            <a:pPr lvl="1"/>
            <a:r>
              <a:rPr lang="en-US" smtClean="0"/>
              <a:t>Environment variables - Example: </a:t>
            </a:r>
            <a:r>
              <a:rPr lang="en-US" smtClean="0">
                <a:latin typeface="Courier"/>
                <a:cs typeface="Courier"/>
              </a:rPr>
              <a:t>classpath</a:t>
            </a:r>
          </a:p>
          <a:p>
            <a:pPr lvl="1"/>
            <a:r>
              <a:rPr lang="en-US" smtClean="0"/>
              <a:t>Command to execute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3871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2187" y="775026"/>
            <a:ext cx="121888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Terminology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5314" y="1043638"/>
            <a:ext cx="11144069" cy="4870085"/>
          </a:xfrm>
          <a:prstGeom prst="rect">
            <a:avLst/>
          </a:prstGeom>
        </p:spPr>
        <p:txBody>
          <a:bodyPr vert="horz" lIns="91440" tIns="45720" rIns="91440" bIns="45720" numCol="2" spcCol="182880" rtlCol="0">
            <a:noAutofit/>
          </a:bodyPr>
          <a:lstStyle>
            <a:lvl1pPr marL="168275" indent="-168275" algn="l" defTabSz="914400" rtl="0" eaLnBrk="1" latinLnBrk="0" hangingPunct="1">
              <a:spcBef>
                <a:spcPct val="20000"/>
              </a:spcBef>
              <a:buClr>
                <a:srgbClr val="69BE28"/>
              </a:buClr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66738" indent="-168275" algn="l" defTabSz="914400" rtl="0" eaLnBrk="1" latinLnBrk="0" hangingPunct="1">
              <a:spcBef>
                <a:spcPct val="20000"/>
              </a:spcBef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914400" rtl="0" eaLnBrk="1" latinLnBrk="0" hangingPunct="1">
              <a:spcBef>
                <a:spcPct val="20000"/>
              </a:spcBef>
              <a:spcAft>
                <a:spcPts val="0"/>
              </a:spcAft>
              <a:buFont typeface="Lucida Grande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5013" indent="-176213" algn="l" defTabSz="914400" rtl="0" eaLnBrk="1" latinLnBrk="0" hangingPunct="1">
              <a:spcBef>
                <a:spcPct val="20000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ResourceManager</a:t>
            </a:r>
            <a:r>
              <a:rPr lang="en-US" dirty="0" smtClean="0">
                <a:solidFill>
                  <a:srgbClr val="000000"/>
                </a:solidFill>
              </a:rPr>
              <a:t> (RM) – central agent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Allocates &amp; manages cluster resources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Hierarchical queues</a:t>
            </a:r>
          </a:p>
          <a:p>
            <a:pPr marL="398463" lvl="1" indent="0">
              <a:lnSpc>
                <a:spcPct val="150000"/>
              </a:lnSpc>
              <a:buClr>
                <a:srgbClr val="69BE28"/>
              </a:buClr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NodeManager</a:t>
            </a:r>
            <a:r>
              <a:rPr lang="en-US" dirty="0" smtClean="0">
                <a:solidFill>
                  <a:srgbClr val="000000"/>
                </a:solidFill>
              </a:rPr>
              <a:t> (NM) </a:t>
            </a:r>
            <a:r>
              <a:rPr lang="en-US" dirty="0">
                <a:solidFill>
                  <a:srgbClr val="000000"/>
                </a:solidFill>
              </a:rPr>
              <a:t>– per</a:t>
            </a:r>
            <a:r>
              <a:rPr lang="en-US" dirty="0" smtClean="0">
                <a:solidFill>
                  <a:srgbClr val="000000"/>
                </a:solidFill>
              </a:rPr>
              <a:t>-node agent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/>
              </a:rPr>
              <a:t>Manages, monitors and enforces node resource allocations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/>
              </a:rPr>
              <a:t>Manages lifecycle of containers</a:t>
            </a:r>
          </a:p>
          <a:p>
            <a:pPr marL="398463" lvl="1" indent="0">
              <a:lnSpc>
                <a:spcPct val="150000"/>
              </a:lnSpc>
              <a:buClr>
                <a:srgbClr val="69BE28"/>
              </a:buClr>
              <a:buNone/>
            </a:pPr>
            <a:endParaRPr lang="en-US" sz="1800" dirty="0" smtClean="0"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User Application</a:t>
            </a:r>
          </a:p>
          <a:p>
            <a:pPr marL="398463" lvl="1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ApplicationMaster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Manages </a:t>
            </a:r>
            <a:r>
              <a:rPr lang="en-US" dirty="0"/>
              <a:t>application </a:t>
            </a:r>
            <a:r>
              <a:rPr lang="en-US" dirty="0" smtClean="0"/>
              <a:t>lifecycle and </a:t>
            </a:r>
            <a:r>
              <a:rPr lang="en-US" dirty="0"/>
              <a:t>task </a:t>
            </a:r>
            <a:r>
              <a:rPr lang="en-US" dirty="0" smtClean="0"/>
              <a:t>scheduling</a:t>
            </a:r>
            <a:endParaRPr lang="en-US" dirty="0"/>
          </a:p>
          <a:p>
            <a:pPr marL="398463" lvl="1" indent="0">
              <a:buNone/>
            </a:pPr>
            <a:r>
              <a:rPr lang="en-US" dirty="0" smtClean="0">
                <a:solidFill>
                  <a:srgbClr val="4F8E1E"/>
                </a:solidFill>
              </a:rPr>
              <a:t>Container</a:t>
            </a:r>
          </a:p>
          <a:p>
            <a:pPr lvl="2">
              <a:buFont typeface="Wingdings" charset="2"/>
              <a:buChar char="§"/>
            </a:pPr>
            <a:r>
              <a:rPr lang="en-US" b="0" dirty="0" smtClean="0">
                <a:solidFill>
                  <a:srgbClr val="000000"/>
                </a:solidFill>
              </a:rPr>
              <a:t>Executes application logic</a:t>
            </a:r>
          </a:p>
          <a:p>
            <a:pPr marL="398463" lvl="1" indent="0">
              <a:buNone/>
            </a:pPr>
            <a:r>
              <a:rPr lang="en-US" dirty="0" smtClean="0">
                <a:solidFill>
                  <a:srgbClr val="4F8E1E"/>
                </a:solidFill>
              </a:rPr>
              <a:t>Client</a:t>
            </a:r>
          </a:p>
          <a:p>
            <a:pPr lvl="2">
              <a:buFont typeface="Wingdings" charset="2"/>
              <a:buChar char="§"/>
            </a:pPr>
            <a:r>
              <a:rPr lang="en-US" b="0" dirty="0" smtClean="0"/>
              <a:t>Submits </a:t>
            </a:r>
            <a:r>
              <a:rPr lang="en-US" b="0" dirty="0"/>
              <a:t>the </a:t>
            </a:r>
            <a:r>
              <a:rPr lang="en-US" b="0" dirty="0" smtClean="0"/>
              <a:t>application</a:t>
            </a:r>
          </a:p>
          <a:p>
            <a:pPr lvl="2">
              <a:buFont typeface="Wingdings" charset="2"/>
              <a:buChar char="§"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 smtClean="0"/>
              <a:t>Launching </a:t>
            </a:r>
            <a:r>
              <a:rPr lang="en-US" dirty="0"/>
              <a:t>the </a:t>
            </a:r>
            <a:r>
              <a:rPr lang="en-US" dirty="0" smtClean="0"/>
              <a:t>app</a:t>
            </a:r>
            <a:endParaRPr lang="en-US" dirty="0"/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Client requests </a:t>
            </a:r>
            <a:r>
              <a:rPr lang="en-US" dirty="0" err="1">
                <a:latin typeface="Courier"/>
                <a:cs typeface="Courier"/>
              </a:rPr>
              <a:t>ResourceManager</a:t>
            </a:r>
            <a:r>
              <a:rPr lang="en-US" dirty="0"/>
              <a:t> to launch </a:t>
            </a:r>
            <a:r>
              <a:rPr lang="en-US" dirty="0" err="1">
                <a:latin typeface="Courier"/>
                <a:cs typeface="Courier"/>
              </a:rPr>
              <a:t>ApplicationMaster</a:t>
            </a:r>
            <a:r>
              <a:rPr lang="en-US" dirty="0"/>
              <a:t> Container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err="1">
                <a:cs typeface="Arial"/>
              </a:rPr>
              <a:t>ApplicationMaster</a:t>
            </a:r>
            <a:r>
              <a:rPr lang="en-US" dirty="0"/>
              <a:t> requests </a:t>
            </a:r>
            <a:r>
              <a:rPr lang="en-US" dirty="0" err="1">
                <a:latin typeface="Courier"/>
                <a:cs typeface="Courier"/>
              </a:rPr>
              <a:t>NodeManager</a:t>
            </a:r>
            <a:r>
              <a:rPr lang="en-US" dirty="0"/>
              <a:t> to launch Application Containers</a:t>
            </a:r>
          </a:p>
          <a:p>
            <a:pPr lvl="2">
              <a:buFont typeface="Wingdings" charset="2"/>
              <a:buChar char="§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9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26210" y="3352800"/>
            <a:ext cx="121888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YARN </a:t>
            </a:r>
            <a:r>
              <a:rPr lang="en-US" dirty="0" smtClean="0"/>
              <a:t>Process Flow - Walkthrough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530936" y="2497654"/>
            <a:ext cx="8557076" cy="1104323"/>
            <a:chOff x="274181" y="2563804"/>
            <a:chExt cx="8557076" cy="1104323"/>
          </a:xfrm>
        </p:grpSpPr>
        <p:grpSp>
          <p:nvGrpSpPr>
            <p:cNvPr id="138" name="Group 137"/>
            <p:cNvGrpSpPr/>
            <p:nvPr/>
          </p:nvGrpSpPr>
          <p:grpSpPr>
            <a:xfrm>
              <a:off x="274181" y="2563804"/>
              <a:ext cx="2011327" cy="1104323"/>
              <a:chOff x="205061" y="2563804"/>
              <a:chExt cx="2011327" cy="1104323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2456097" y="2563804"/>
              <a:ext cx="2011327" cy="1104323"/>
              <a:chOff x="205061" y="2563804"/>
              <a:chExt cx="2011327" cy="1104323"/>
            </a:xfrm>
          </p:grpSpPr>
          <p:sp>
            <p:nvSpPr>
              <p:cNvPr id="148" name="Rounded Rectangle 147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638013" y="2563805"/>
              <a:ext cx="2011327" cy="1104322"/>
              <a:chOff x="205061" y="2563805"/>
              <a:chExt cx="2011327" cy="1104322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205061" y="2563805"/>
                <a:ext cx="2011327" cy="980072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819930" y="2563804"/>
              <a:ext cx="2011327" cy="1104323"/>
              <a:chOff x="205061" y="2563804"/>
              <a:chExt cx="2011327" cy="11043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152" name="Rounded Rectangle 151"/>
          <p:cNvSpPr/>
          <p:nvPr/>
        </p:nvSpPr>
        <p:spPr>
          <a:xfrm>
            <a:off x="4162883" y="280704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3"/>
                </a:solidFill>
                <a:latin typeface="Calibri"/>
                <a:cs typeface="Calibri"/>
              </a:rPr>
              <a:t>1.1</a:t>
            </a:r>
            <a:endParaRPr lang="en-US" sz="1200" b="1" baseline="-210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162883" y="3190679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5"/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5"/>
                </a:solidFill>
                <a:latin typeface="Calibri"/>
                <a:cs typeface="Calibri"/>
              </a:rPr>
              <a:t>2.4</a:t>
            </a:r>
            <a:endParaRPr lang="en-US" sz="1200" b="1" baseline="-21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1530936" y="3777574"/>
            <a:ext cx="2011327" cy="1104323"/>
            <a:chOff x="205061" y="2563804"/>
            <a:chExt cx="2011327" cy="1104323"/>
          </a:xfrm>
        </p:grpSpPr>
        <p:sp>
          <p:nvSpPr>
            <p:cNvPr id="155" name="Rounded Rectangle 154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712852" y="3777574"/>
            <a:ext cx="2011327" cy="1104323"/>
            <a:chOff x="205061" y="2563804"/>
            <a:chExt cx="2011327" cy="1104323"/>
          </a:xfrm>
        </p:grpSpPr>
        <p:sp>
          <p:nvSpPr>
            <p:cNvPr id="158" name="Rounded Rectangle 157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894768" y="3777574"/>
            <a:ext cx="2011327" cy="1104323"/>
            <a:chOff x="205061" y="2563804"/>
            <a:chExt cx="2011327" cy="1104323"/>
          </a:xfrm>
        </p:grpSpPr>
        <p:sp>
          <p:nvSpPr>
            <p:cNvPr id="161" name="Rounded Rectangle 160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076685" y="3777574"/>
            <a:ext cx="2011327" cy="1104323"/>
            <a:chOff x="205061" y="2563804"/>
            <a:chExt cx="2011327" cy="1104323"/>
          </a:xfrm>
        </p:grpSpPr>
        <p:sp>
          <p:nvSpPr>
            <p:cNvPr id="164" name="Rounded Rectangle 163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530936" y="5057494"/>
            <a:ext cx="8557076" cy="1104323"/>
            <a:chOff x="205061" y="2563804"/>
            <a:chExt cx="8557076" cy="1104323"/>
          </a:xfrm>
        </p:grpSpPr>
        <p:grpSp>
          <p:nvGrpSpPr>
            <p:cNvPr id="167" name="Group 166"/>
            <p:cNvGrpSpPr/>
            <p:nvPr/>
          </p:nvGrpSpPr>
          <p:grpSpPr>
            <a:xfrm>
              <a:off x="205061" y="2563804"/>
              <a:ext cx="2011327" cy="1104323"/>
              <a:chOff x="205061" y="2563804"/>
              <a:chExt cx="2011327" cy="1104323"/>
            </a:xfrm>
          </p:grpSpPr>
          <p:sp>
            <p:nvSpPr>
              <p:cNvPr id="177" name="Rounded Rectangle 176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2386977" y="2563804"/>
              <a:ext cx="2011327" cy="1104323"/>
              <a:chOff x="205061" y="2563804"/>
              <a:chExt cx="2011327" cy="1104323"/>
            </a:xfrm>
          </p:grpSpPr>
          <p:sp>
            <p:nvSpPr>
              <p:cNvPr id="175" name="Rounded Rectangle 174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568893" y="2563804"/>
              <a:ext cx="2011327" cy="1104323"/>
              <a:chOff x="205061" y="2563804"/>
              <a:chExt cx="2011327" cy="1104323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750810" y="2563804"/>
              <a:ext cx="2011327" cy="1104323"/>
              <a:chOff x="205061" y="2563804"/>
              <a:chExt cx="2011327" cy="1104323"/>
            </a:xfrm>
          </p:grpSpPr>
          <p:sp>
            <p:nvSpPr>
              <p:cNvPr id="171" name="Rounded Rectangle 170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tx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179" name="Rounded Rectangle 178"/>
          <p:cNvSpPr/>
          <p:nvPr/>
        </p:nvSpPr>
        <p:spPr>
          <a:xfrm>
            <a:off x="4162883" y="428136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1.2</a:t>
            </a:r>
            <a:endParaRPr lang="en-US" sz="1200" b="1" baseline="-210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4162883" y="556872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Container</a:t>
            </a:r>
            <a:r>
              <a:rPr lang="en-US" sz="1100" b="1" dirty="0" smtClean="0">
                <a:solidFill>
                  <a:schemeClr val="accent3"/>
                </a:solidFill>
                <a:latin typeface="Calibri"/>
                <a:cs typeface="Calibri"/>
              </a:rPr>
              <a:t> </a:t>
            </a:r>
            <a:r>
              <a:rPr lang="en-US" sz="1200" b="1" baseline="-21000" dirty="0" smtClean="0">
                <a:solidFill>
                  <a:schemeClr val="accent3"/>
                </a:solidFill>
                <a:latin typeface="Calibri"/>
                <a:cs typeface="Calibri"/>
              </a:rPr>
              <a:t>1.3</a:t>
            </a:r>
            <a:endParaRPr lang="en-US" sz="1200" b="1" baseline="-210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965295" y="428136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190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rgbClr val="355F14"/>
                </a:solidFill>
                <a:latin typeface="Calibri"/>
                <a:cs typeface="Calibri"/>
              </a:rPr>
              <a:t>AM</a:t>
            </a:r>
            <a:r>
              <a:rPr lang="en-US" sz="1200" b="1" dirty="0" smtClean="0">
                <a:solidFill>
                  <a:srgbClr val="355F14"/>
                </a:solidFill>
                <a:latin typeface="Calibri"/>
                <a:cs typeface="Calibri"/>
              </a:rPr>
              <a:t> </a:t>
            </a:r>
            <a:r>
              <a:rPr lang="en-US" sz="1200" b="1" baseline="-21000" dirty="0" smtClean="0">
                <a:solidFill>
                  <a:srgbClr val="355F14"/>
                </a:solidFill>
                <a:latin typeface="Calibri"/>
                <a:cs typeface="Calibri"/>
              </a:rPr>
              <a:t>1</a:t>
            </a:r>
            <a:endParaRPr lang="en-US" sz="1100" b="1" baseline="-21000" dirty="0">
              <a:solidFill>
                <a:srgbClr val="355F14"/>
              </a:solidFill>
              <a:latin typeface="Calibri"/>
              <a:cs typeface="Calibri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8540076" y="3002407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5"/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5"/>
                </a:solidFill>
                <a:latin typeface="Calibri"/>
                <a:cs typeface="Calibri"/>
              </a:rPr>
              <a:t>2.2</a:t>
            </a:r>
            <a:endParaRPr lang="en-US" sz="1200" b="1" baseline="-21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8540076" y="428136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5"/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5"/>
                </a:solidFill>
                <a:latin typeface="Calibri"/>
                <a:cs typeface="Calibri"/>
              </a:rPr>
              <a:t>2.1</a:t>
            </a:r>
            <a:endParaRPr lang="en-US" sz="1200" b="1" baseline="-21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540076" y="556872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5"/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5"/>
                </a:solidFill>
                <a:latin typeface="Calibri"/>
                <a:cs typeface="Calibri"/>
              </a:rPr>
              <a:t>2.3</a:t>
            </a:r>
            <a:endParaRPr lang="en-US" sz="1200" b="1" baseline="-21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6351128" y="428136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/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rgbClr val="FFE2C6"/>
                </a:solidFill>
                <a:latin typeface="Calibri"/>
                <a:cs typeface="Calibri"/>
              </a:rPr>
              <a:t>AM</a:t>
            </a:r>
            <a:r>
              <a:rPr lang="en-US" sz="1200" b="1" baseline="-21000" dirty="0" smtClean="0">
                <a:solidFill>
                  <a:srgbClr val="FFE2C6"/>
                </a:solidFill>
                <a:latin typeface="Calibri"/>
                <a:cs typeface="Calibri"/>
              </a:rPr>
              <a:t>2</a:t>
            </a:r>
            <a:endParaRPr lang="en-US" sz="1200" b="1" baseline="-21000" dirty="0">
              <a:solidFill>
                <a:srgbClr val="FFE2C6"/>
              </a:solidFill>
              <a:latin typeface="Calibri"/>
              <a:cs typeface="Calibri"/>
            </a:endParaRPr>
          </a:p>
        </p:txBody>
      </p:sp>
      <p:cxnSp>
        <p:nvCxnSpPr>
          <p:cNvPr id="186" name="Straight Arrow Connector 185"/>
          <p:cNvCxnSpPr>
            <a:endCxn id="183" idx="1"/>
          </p:cNvCxnSpPr>
          <p:nvPr/>
        </p:nvCxnSpPr>
        <p:spPr>
          <a:xfrm>
            <a:off x="7516312" y="4416082"/>
            <a:ext cx="1023764" cy="8806"/>
          </a:xfrm>
          <a:prstGeom prst="straightConnector1">
            <a:avLst/>
          </a:prstGeom>
          <a:ln w="19050" cmpd="sng">
            <a:solidFill>
              <a:schemeClr val="accent5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14"/>
          <p:cNvCxnSpPr>
            <a:endCxn id="184" idx="1"/>
          </p:cNvCxnSpPr>
          <p:nvPr/>
        </p:nvCxnSpPr>
        <p:spPr>
          <a:xfrm rot="16200000" flipH="1">
            <a:off x="7507031" y="4679203"/>
            <a:ext cx="1296166" cy="769924"/>
          </a:xfrm>
          <a:prstGeom prst="bentConnector2">
            <a:avLst/>
          </a:prstGeom>
          <a:ln w="19050" cmpd="sng">
            <a:solidFill>
              <a:schemeClr val="accent5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14"/>
          <p:cNvCxnSpPr>
            <a:endCxn id="182" idx="1"/>
          </p:cNvCxnSpPr>
          <p:nvPr/>
        </p:nvCxnSpPr>
        <p:spPr>
          <a:xfrm rot="5400000" flipH="1" flipV="1">
            <a:off x="7515635" y="3400449"/>
            <a:ext cx="1278958" cy="769923"/>
          </a:xfrm>
          <a:prstGeom prst="bentConnector2">
            <a:avLst/>
          </a:prstGeom>
          <a:ln w="19050" cmpd="sng">
            <a:solidFill>
              <a:schemeClr val="accent5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14"/>
          <p:cNvCxnSpPr>
            <a:stCxn id="185" idx="1"/>
            <a:endCxn id="153" idx="3"/>
          </p:cNvCxnSpPr>
          <p:nvPr/>
        </p:nvCxnSpPr>
        <p:spPr>
          <a:xfrm rot="10800000">
            <a:off x="5311958" y="3334204"/>
            <a:ext cx="1039170" cy="1090685"/>
          </a:xfrm>
          <a:prstGeom prst="bentConnector3">
            <a:avLst>
              <a:gd name="adj1" fmla="val 79931"/>
            </a:avLst>
          </a:prstGeom>
          <a:ln w="19050" cmpd="sng">
            <a:solidFill>
              <a:schemeClr val="accent5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14"/>
          <p:cNvCxnSpPr>
            <a:stCxn id="181" idx="3"/>
            <a:endCxn id="152" idx="1"/>
          </p:cNvCxnSpPr>
          <p:nvPr/>
        </p:nvCxnSpPr>
        <p:spPr>
          <a:xfrm flipV="1">
            <a:off x="3114370" y="2950568"/>
            <a:ext cx="1048513" cy="1474320"/>
          </a:xfrm>
          <a:prstGeom prst="bentConnector3">
            <a:avLst>
              <a:gd name="adj1" fmla="val 29400"/>
            </a:avLst>
          </a:prstGeom>
          <a:ln w="19050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14"/>
          <p:cNvCxnSpPr>
            <a:stCxn id="181" idx="3"/>
            <a:endCxn id="179" idx="1"/>
          </p:cNvCxnSpPr>
          <p:nvPr/>
        </p:nvCxnSpPr>
        <p:spPr>
          <a:xfrm>
            <a:off x="3114370" y="4424888"/>
            <a:ext cx="1048513" cy="0"/>
          </a:xfrm>
          <a:prstGeom prst="straightConnector1">
            <a:avLst/>
          </a:prstGeom>
          <a:ln w="19050" cmpd="sng">
            <a:solidFill>
              <a:srgbClr val="355F14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14"/>
          <p:cNvCxnSpPr>
            <a:stCxn id="181" idx="3"/>
            <a:endCxn id="180" idx="1"/>
          </p:cNvCxnSpPr>
          <p:nvPr/>
        </p:nvCxnSpPr>
        <p:spPr>
          <a:xfrm>
            <a:off x="3114370" y="4424888"/>
            <a:ext cx="1048513" cy="1287360"/>
          </a:xfrm>
          <a:prstGeom prst="bentConnector3">
            <a:avLst>
              <a:gd name="adj1" fmla="val 29400"/>
            </a:avLst>
          </a:prstGeom>
          <a:ln w="19050" cmpd="sng">
            <a:solidFill>
              <a:srgbClr val="355F14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2393188" y="160867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/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rgbClr val="FFE2C6"/>
                </a:solidFill>
                <a:latin typeface="Calibri"/>
                <a:cs typeface="Calibri"/>
              </a:rPr>
              <a:t>Client</a:t>
            </a:r>
            <a:r>
              <a:rPr lang="en-US" sz="1200" b="1" baseline="-21000" dirty="0" smtClean="0">
                <a:solidFill>
                  <a:srgbClr val="FFE2C6"/>
                </a:solidFill>
                <a:latin typeface="Calibri"/>
                <a:cs typeface="Calibri"/>
              </a:rPr>
              <a:t>2</a:t>
            </a:r>
            <a:endParaRPr lang="en-US" sz="1200" b="1" baseline="-21000" dirty="0">
              <a:solidFill>
                <a:srgbClr val="FFE2C6"/>
              </a:solidFill>
              <a:latin typeface="Calibri"/>
              <a:cs typeface="Calibri"/>
            </a:endParaRPr>
          </a:p>
        </p:txBody>
      </p:sp>
      <p:cxnSp>
        <p:nvCxnSpPr>
          <p:cNvPr id="194" name="Straight Arrow Connector 193"/>
          <p:cNvCxnSpPr>
            <a:stCxn id="193" idx="3"/>
            <a:endCxn id="201" idx="1"/>
          </p:cNvCxnSpPr>
          <p:nvPr/>
        </p:nvCxnSpPr>
        <p:spPr>
          <a:xfrm>
            <a:off x="3542263" y="1752198"/>
            <a:ext cx="1346842" cy="10935"/>
          </a:xfrm>
          <a:prstGeom prst="straightConnector1">
            <a:avLst/>
          </a:prstGeom>
          <a:ln w="19050" cmpd="sng">
            <a:solidFill>
              <a:schemeClr val="accent5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200" idx="2"/>
          </p:cNvCxnSpPr>
          <p:nvPr/>
        </p:nvCxnSpPr>
        <p:spPr>
          <a:xfrm flipH="1" flipV="1">
            <a:off x="5894768" y="2211003"/>
            <a:ext cx="1005664" cy="1990047"/>
          </a:xfrm>
          <a:prstGeom prst="straightConnector1">
            <a:avLst/>
          </a:prstGeom>
          <a:ln w="12700">
            <a:solidFill>
              <a:srgbClr val="E17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4889104" y="1106680"/>
            <a:ext cx="2011327" cy="1104323"/>
            <a:chOff x="3632349" y="1172830"/>
            <a:chExt cx="2011327" cy="1104323"/>
          </a:xfrm>
        </p:grpSpPr>
        <p:grpSp>
          <p:nvGrpSpPr>
            <p:cNvPr id="197" name="Group 196"/>
            <p:cNvGrpSpPr/>
            <p:nvPr/>
          </p:nvGrpSpPr>
          <p:grpSpPr>
            <a:xfrm>
              <a:off x="3632349" y="1172830"/>
              <a:ext cx="2011327" cy="1104323"/>
              <a:chOff x="205061" y="2563804"/>
              <a:chExt cx="2011327" cy="1104323"/>
            </a:xfrm>
          </p:grpSpPr>
          <p:sp>
            <p:nvSpPr>
              <p:cNvPr id="200" name="Rounded Rectangle 199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ResourceManager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198" name="Rounded Rectangle 197"/>
            <p:cNvSpPr/>
            <p:nvPr/>
          </p:nvSpPr>
          <p:spPr>
            <a:xfrm>
              <a:off x="3835286" y="1903682"/>
              <a:ext cx="1605455" cy="287047"/>
            </a:xfrm>
            <a:prstGeom prst="roundRect">
              <a:avLst>
                <a:gd name="adj" fmla="val 652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8738" algn="ctr"/>
              <a:r>
                <a:rPr lang="en-US" sz="11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Scheduler</a:t>
              </a:r>
              <a:endParaRPr lang="en-US" sz="1100" b="1" baseline="-210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8416" y="1461409"/>
              <a:ext cx="367873" cy="367873"/>
            </a:xfrm>
            <a:prstGeom prst="rect">
              <a:avLst/>
            </a:prstGeom>
          </p:spPr>
        </p:pic>
      </p:grpSp>
      <p:pic>
        <p:nvPicPr>
          <p:cNvPr id="202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37" y="3289454"/>
            <a:ext cx="277258" cy="277258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53" y="3298897"/>
            <a:ext cx="277258" cy="277258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36" y="4580658"/>
            <a:ext cx="277258" cy="277258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37" y="5855771"/>
            <a:ext cx="277258" cy="277258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58" y="4580658"/>
            <a:ext cx="277258" cy="277258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52" y="5862861"/>
            <a:ext cx="277258" cy="277258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68" y="3303225"/>
            <a:ext cx="277258" cy="27725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68" y="4583010"/>
            <a:ext cx="277258" cy="27725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69" y="5862861"/>
            <a:ext cx="277258" cy="27725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86" y="3298068"/>
            <a:ext cx="277258" cy="277258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86" y="4590040"/>
            <a:ext cx="277258" cy="277258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276" y="3281439"/>
            <a:ext cx="313774" cy="313774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86" y="5859484"/>
            <a:ext cx="277258" cy="277258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52" y="4553524"/>
            <a:ext cx="313774" cy="313774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640" y="3277476"/>
            <a:ext cx="313774" cy="313774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52" y="5862861"/>
            <a:ext cx="313774" cy="313774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134" y="4557792"/>
            <a:ext cx="313774" cy="313774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704" y="3288203"/>
            <a:ext cx="313774" cy="313774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864" y="4568411"/>
            <a:ext cx="313774" cy="313774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384" y="5840944"/>
            <a:ext cx="313774" cy="31377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83" y="5840944"/>
            <a:ext cx="313774" cy="31377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640" y="5848262"/>
            <a:ext cx="313774" cy="31377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05" y="3289025"/>
            <a:ext cx="313774" cy="31377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238" y="4564451"/>
            <a:ext cx="313774" cy="3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82" grpId="0" animBg="1"/>
      <p:bldP spid="183" grpId="0" animBg="1"/>
      <p:bldP spid="184" grpId="0" animBg="1"/>
      <p:bldP spid="185" grpId="0" animBg="1"/>
      <p:bldP spid="1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YARN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9267355" y="4729299"/>
            <a:ext cx="1818505" cy="1068818"/>
          </a:xfrm>
          <a:prstGeom prst="roundRect">
            <a:avLst/>
          </a:prstGeom>
          <a:solidFill>
            <a:srgbClr val="25B71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Node Manager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14955" y="4815039"/>
            <a:ext cx="1818505" cy="1068818"/>
          </a:xfrm>
          <a:prstGeom prst="roundRect">
            <a:avLst/>
          </a:prstGeom>
          <a:solidFill>
            <a:srgbClr val="25B71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Node Manager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Only three </a:t>
            </a:r>
            <a:r>
              <a:rPr lang="en-US" i="1" dirty="0" smtClean="0"/>
              <a:t>protocols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Client to </a:t>
            </a:r>
            <a:r>
              <a:rPr lang="en-US" dirty="0" err="1" smtClean="0"/>
              <a:t>ResourceManager</a:t>
            </a:r>
            <a:r>
              <a:rPr lang="en-US" dirty="0" smtClean="0"/>
              <a:t> </a:t>
            </a:r>
          </a:p>
          <a:p>
            <a:pPr lvl="2"/>
            <a:r>
              <a:rPr lang="en-US" sz="1600" dirty="0" smtClean="0"/>
              <a:t>Application submission</a:t>
            </a:r>
          </a:p>
          <a:p>
            <a:pPr lvl="1"/>
            <a:r>
              <a:rPr lang="en-US" dirty="0" err="1" smtClean="0"/>
              <a:t>ApplicationMaster</a:t>
            </a:r>
            <a:r>
              <a:rPr lang="en-US" dirty="0" smtClean="0"/>
              <a:t> to </a:t>
            </a:r>
            <a:r>
              <a:rPr lang="en-US" dirty="0" err="1" smtClean="0"/>
              <a:t>ResourceManager</a:t>
            </a:r>
            <a:r>
              <a:rPr lang="en-US" dirty="0" smtClean="0"/>
              <a:t> </a:t>
            </a:r>
          </a:p>
          <a:p>
            <a:pPr lvl="2"/>
            <a:r>
              <a:rPr lang="en-US" sz="1600" dirty="0" smtClean="0"/>
              <a:t>Container allocation</a:t>
            </a:r>
          </a:p>
          <a:p>
            <a:pPr lvl="1"/>
            <a:r>
              <a:rPr lang="en-US" dirty="0" err="1" smtClean="0"/>
              <a:t>ApplicationMaster</a:t>
            </a:r>
            <a:r>
              <a:rPr lang="en-US" dirty="0" smtClean="0"/>
              <a:t> to </a:t>
            </a:r>
            <a:r>
              <a:rPr lang="en-US" dirty="0" err="1" smtClean="0"/>
              <a:t>NodeManager</a:t>
            </a:r>
            <a:r>
              <a:rPr lang="en-US" dirty="0" smtClean="0"/>
              <a:t> </a:t>
            </a:r>
          </a:p>
          <a:p>
            <a:pPr lvl="2"/>
            <a:r>
              <a:rPr lang="en-US" sz="1600" dirty="0" smtClean="0"/>
              <a:t>Container launch</a:t>
            </a:r>
          </a:p>
          <a:p>
            <a:pPr marL="909638" lvl="2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Use client libraries for all 3 actions</a:t>
            </a:r>
          </a:p>
          <a:p>
            <a:pPr lvl="1"/>
            <a:r>
              <a:rPr lang="en-US" dirty="0"/>
              <a:t>Package </a:t>
            </a:r>
            <a:r>
              <a:rPr lang="en-US" sz="1800" dirty="0" err="1" smtClean="0">
                <a:latin typeface="Courier"/>
                <a:cs typeface="Courier"/>
              </a:rPr>
              <a:t>org.apache.hadoop.yarn.client.api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rovides both synchronous and asynchronous libraries</a:t>
            </a:r>
          </a:p>
          <a:p>
            <a:pPr lvl="1"/>
            <a:endParaRPr lang="en-US" sz="1800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5908910" y="1122939"/>
            <a:ext cx="5393625" cy="4873118"/>
            <a:chOff x="2255118" y="1473471"/>
            <a:chExt cx="6260468" cy="7643306"/>
          </a:xfrm>
        </p:grpSpPr>
        <p:sp>
          <p:nvSpPr>
            <p:cNvPr id="27" name="Rounded Rectangle 26"/>
            <p:cNvSpPr/>
            <p:nvPr/>
          </p:nvSpPr>
          <p:spPr>
            <a:xfrm>
              <a:off x="2255118" y="1530762"/>
              <a:ext cx="1708150" cy="135045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Client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80094" y="1473471"/>
              <a:ext cx="2190645" cy="1676401"/>
            </a:xfrm>
            <a:prstGeom prst="roundRect">
              <a:avLst/>
            </a:prstGeom>
            <a:solidFill>
              <a:srgbClr val="25B71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400" b="1" dirty="0" smtClean="0">
                  <a:solidFill>
                    <a:srgbClr val="FFFFFF"/>
                  </a:solidFill>
                </a:rPr>
                <a:t>Resource</a:t>
              </a:r>
            </a:p>
            <a:p>
              <a:pPr algn="ctr"/>
              <a:r>
                <a:rPr lang="en-US" sz="1400" b="1" dirty="0" smtClean="0">
                  <a:solidFill>
                    <a:srgbClr val="FFFFFF"/>
                  </a:solidFill>
                </a:rPr>
                <a:t>Manager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370631" y="3949648"/>
              <a:ext cx="2057400" cy="237495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1E1E1E"/>
                  </a:solidFill>
                </a:rPr>
                <a:t>Application Master</a:t>
              </a:r>
            </a:p>
            <a:p>
              <a:endParaRPr lang="en-US" sz="7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799533" y="7440376"/>
              <a:ext cx="2110768" cy="1676401"/>
            </a:xfrm>
            <a:prstGeom prst="roundRect">
              <a:avLst/>
            </a:prstGeom>
            <a:solidFill>
              <a:srgbClr val="25B71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chemeClr val="bg2"/>
                  </a:solidFill>
                </a:rPr>
                <a:t>Node Manager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521" y="2042152"/>
              <a:ext cx="1418564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YarnClient</a:t>
              </a:r>
              <a:endParaRPr lang="en-US" sz="1050" dirty="0"/>
            </a:p>
          </p:txBody>
        </p:sp>
        <p:cxnSp>
          <p:nvCxnSpPr>
            <p:cNvPr id="33" name="Elbow Connector 32"/>
            <p:cNvCxnSpPr>
              <a:stCxn id="31" idx="3"/>
              <a:endCxn id="28" idx="1"/>
            </p:cNvCxnSpPr>
            <p:nvPr/>
          </p:nvCxnSpPr>
          <p:spPr>
            <a:xfrm>
              <a:off x="3824084" y="2308853"/>
              <a:ext cx="1956010" cy="2819"/>
            </a:xfrm>
            <a:prstGeom prst="bentConnector3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858640" y="2315831"/>
              <a:ext cx="1905001" cy="9144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Application Client</a:t>
              </a: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lang="en-US" sz="11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Protocol</a:t>
              </a:r>
              <a:endPara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47696" y="4884083"/>
              <a:ext cx="172394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AMRMClient</a:t>
              </a:r>
              <a:endParaRPr lang="en-US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47697" y="5549469"/>
              <a:ext cx="1723939" cy="533400"/>
            </a:xfrm>
            <a:prstGeom prst="rect">
              <a:avLst/>
            </a:prstGeom>
            <a:solidFill>
              <a:srgbClr val="E1F5D1">
                <a:alpha val="7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NMClient</a:t>
              </a:r>
              <a:endParaRPr lang="en-US" sz="1100" dirty="0"/>
            </a:p>
          </p:txBody>
        </p:sp>
        <p:cxnSp>
          <p:nvCxnSpPr>
            <p:cNvPr id="38" name="Elbow Connector 37"/>
            <p:cNvCxnSpPr>
              <a:stCxn id="36" idx="3"/>
              <a:endCxn id="28" idx="2"/>
            </p:cNvCxnSpPr>
            <p:nvPr/>
          </p:nvCxnSpPr>
          <p:spPr>
            <a:xfrm flipV="1">
              <a:off x="5271636" y="3149873"/>
              <a:ext cx="1603781" cy="2000910"/>
            </a:xfrm>
            <a:prstGeom prst="bentConnector2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991813" y="4378498"/>
              <a:ext cx="1523773" cy="709385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E1E1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Application Master</a:t>
              </a: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</a:pPr>
              <a:r>
                <a:rPr lang="en-US" sz="1100" dirty="0" smtClean="0">
                  <a:solidFill>
                    <a:srgbClr val="1E1E1E"/>
                  </a:solidFill>
                  <a:latin typeface="+mn-lt"/>
                  <a:ea typeface="+mn-ea"/>
                  <a:cs typeface="+mn-cs"/>
                </a:rPr>
                <a:t>Protocol</a:t>
              </a:r>
              <a:endPara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0" name="Elbow Connector 39"/>
            <p:cNvCxnSpPr>
              <a:stCxn id="37" idx="3"/>
              <a:endCxn id="30" idx="0"/>
            </p:cNvCxnSpPr>
            <p:nvPr/>
          </p:nvCxnSpPr>
          <p:spPr>
            <a:xfrm>
              <a:off x="5271636" y="5816169"/>
              <a:ext cx="1583281" cy="1624206"/>
            </a:xfrm>
            <a:prstGeom prst="bentConnector2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054816" y="8065573"/>
              <a:ext cx="1600200" cy="685800"/>
            </a:xfrm>
            <a:prstGeom prst="ellipse">
              <a:avLst/>
            </a:prstGeom>
            <a:solidFill>
              <a:srgbClr val="C2ECA2">
                <a:alpha val="75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</a:p>
            <a:p>
              <a:pPr algn="ctr"/>
              <a:r>
                <a:rPr lang="en-US" sz="1100" dirty="0" smtClean="0"/>
                <a:t>Container</a:t>
              </a:r>
              <a:endParaRPr lang="en-US" sz="11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951178" y="3977415"/>
            <a:ext cx="1386276" cy="51961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1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Container Management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Protocol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7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– Implementation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800" dirty="0"/>
          </a:p>
          <a:p>
            <a:pPr marL="457200" lvl="1" indent="-457200">
              <a:buFont typeface="+mj-lt"/>
              <a:buAutoNum type="arabicPeriod"/>
            </a:pPr>
            <a:r>
              <a:rPr lang="en-US" sz="2400" dirty="0"/>
              <a:t>Write a </a:t>
            </a:r>
            <a:r>
              <a:rPr lang="en-US" sz="2400" dirty="0" smtClean="0"/>
              <a:t>Client to submit the application</a:t>
            </a:r>
          </a:p>
          <a:p>
            <a:pPr marL="457200" lvl="1" indent="-457200">
              <a:buFont typeface="+mj-lt"/>
              <a:buAutoNum type="arabicPeriod"/>
            </a:pPr>
            <a:endParaRPr lang="en-US" sz="2400" dirty="0"/>
          </a:p>
          <a:p>
            <a:pPr marL="457200" lvl="1" indent="-457200">
              <a:buFont typeface="+mj-lt"/>
              <a:buAutoNum type="arabicPeriod"/>
            </a:pPr>
            <a:r>
              <a:rPr lang="en-US" sz="2400" dirty="0"/>
              <a:t>Write an ApplicationMaster </a:t>
            </a:r>
            <a:r>
              <a:rPr lang="en-US" sz="2000" dirty="0"/>
              <a:t>(</a:t>
            </a:r>
            <a:r>
              <a:rPr lang="en-US" sz="2000" dirty="0" smtClean="0"/>
              <a:t>well, copy &amp; paste)</a:t>
            </a:r>
          </a:p>
          <a:p>
            <a:pPr marL="460375" lvl="4" indent="0">
              <a:buNone/>
            </a:pPr>
            <a:r>
              <a:rPr lang="en-US" sz="1800" i="1" dirty="0" smtClean="0">
                <a:latin typeface="Courier"/>
                <a:cs typeface="Courier"/>
              </a:rPr>
              <a:t>“</a:t>
            </a:r>
            <a:r>
              <a:rPr lang="en-US" sz="1800" i="1" dirty="0" err="1" smtClean="0">
                <a:latin typeface="Courier"/>
                <a:cs typeface="Courier"/>
              </a:rPr>
              <a:t>DistributedShell</a:t>
            </a:r>
            <a:r>
              <a:rPr lang="en-US" sz="1800" i="1" dirty="0" smtClean="0"/>
              <a:t> is the new </a:t>
            </a:r>
            <a:r>
              <a:rPr lang="en-US" sz="1800" i="1" dirty="0" err="1" smtClean="0">
                <a:latin typeface="Courier"/>
                <a:cs typeface="Courier"/>
              </a:rPr>
              <a:t>WordCount</a:t>
            </a:r>
            <a:r>
              <a:rPr lang="en-US" sz="1800" i="1" dirty="0" smtClean="0">
                <a:latin typeface="Courier"/>
                <a:cs typeface="Courier"/>
              </a:rPr>
              <a:t>”</a:t>
            </a:r>
          </a:p>
          <a:p>
            <a:pPr marL="460375" lvl="4" indent="0">
              <a:buNone/>
            </a:pPr>
            <a:endParaRPr lang="en-US" sz="1800" i="1" dirty="0">
              <a:latin typeface="Courier"/>
              <a:cs typeface="Courier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sz="2400" dirty="0"/>
              <a:t>Get containers, run whatever you want</a:t>
            </a:r>
            <a:r>
              <a:rPr lang="en-US" sz="2400" dirty="0" smtClean="0"/>
              <a:t>!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40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– Implementing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/>
              <a:t>What else do </a:t>
            </a:r>
            <a:r>
              <a:rPr lang="en-US" sz="2800" dirty="0"/>
              <a:t>I need to </a:t>
            </a:r>
            <a:r>
              <a:rPr lang="en-US" sz="2800" i="1" dirty="0" smtClean="0"/>
              <a:t>know</a:t>
            </a:r>
            <a:r>
              <a:rPr lang="en-US" sz="2800" dirty="0" smtClean="0"/>
              <a:t>?</a:t>
            </a:r>
            <a:endParaRPr lang="en-US" sz="2800" dirty="0"/>
          </a:p>
          <a:p>
            <a:pPr lvl="1"/>
            <a:r>
              <a:rPr lang="en-US" sz="2400" dirty="0">
                <a:cs typeface="Courier"/>
              </a:rPr>
              <a:t>Resource Allocation &amp; Usage</a:t>
            </a:r>
          </a:p>
          <a:p>
            <a:pPr lvl="2"/>
            <a:r>
              <a:rPr lang="en-US" sz="2200" dirty="0" err="1">
                <a:latin typeface="Courier"/>
                <a:cs typeface="Courier"/>
              </a:rPr>
              <a:t>ResourceRequest</a:t>
            </a:r>
            <a:r>
              <a:rPr lang="en-US" sz="2200" dirty="0">
                <a:latin typeface="Courier"/>
                <a:cs typeface="Courier"/>
              </a:rPr>
              <a:t> </a:t>
            </a:r>
          </a:p>
          <a:p>
            <a:pPr lvl="2"/>
            <a:r>
              <a:rPr lang="en-US" sz="2200" dirty="0">
                <a:latin typeface="Courier"/>
                <a:cs typeface="Courier"/>
              </a:rPr>
              <a:t>Container </a:t>
            </a:r>
          </a:p>
          <a:p>
            <a:pPr lvl="2"/>
            <a:r>
              <a:rPr lang="en-US" sz="2200" dirty="0" err="1" smtClean="0">
                <a:latin typeface="Courier"/>
                <a:cs typeface="Courier"/>
              </a:rPr>
              <a:t>ContainerLaunchContext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&amp; </a:t>
            </a:r>
            <a:r>
              <a:rPr lang="en-US" sz="2200" dirty="0" err="1" smtClean="0">
                <a:latin typeface="Courier"/>
                <a:cs typeface="Courier"/>
              </a:rPr>
              <a:t>LocalResource</a:t>
            </a:r>
            <a:endParaRPr lang="en-US" sz="2200" dirty="0">
              <a:latin typeface="Courier"/>
              <a:cs typeface="Courier"/>
            </a:endParaRPr>
          </a:p>
          <a:p>
            <a:pPr lvl="1"/>
            <a:endParaRPr lang="en-US" sz="2400" dirty="0" smtClean="0">
              <a:cs typeface="Courier"/>
            </a:endParaRPr>
          </a:p>
          <a:p>
            <a:pPr lvl="1"/>
            <a:r>
              <a:rPr lang="en-US" sz="2400" dirty="0" err="1" smtClean="0">
                <a:cs typeface="Courier"/>
              </a:rPr>
              <a:t>ApplicationMaster</a:t>
            </a:r>
            <a:endParaRPr lang="en-US" sz="2400" dirty="0" smtClean="0">
              <a:cs typeface="Courier"/>
            </a:endParaRPr>
          </a:p>
          <a:p>
            <a:pPr lvl="2"/>
            <a:r>
              <a:rPr lang="en-US" sz="2200" dirty="0" err="1" smtClean="0">
                <a:latin typeface="Courier"/>
                <a:cs typeface="Courier"/>
              </a:rPr>
              <a:t>ApplicationId</a:t>
            </a:r>
            <a:endParaRPr lang="en-US" sz="2200" dirty="0" smtClean="0"/>
          </a:p>
          <a:p>
            <a:pPr lvl="2"/>
            <a:r>
              <a:rPr lang="en-US" sz="2200" dirty="0" err="1" smtClean="0">
                <a:latin typeface="Courier"/>
                <a:cs typeface="Courier"/>
              </a:rPr>
              <a:t>ApplicationAttemptId</a:t>
            </a:r>
            <a:endParaRPr lang="en-US" sz="2200" dirty="0" smtClean="0">
              <a:latin typeface="Courier"/>
              <a:cs typeface="Courier"/>
            </a:endParaRPr>
          </a:p>
          <a:p>
            <a:pPr lvl="2"/>
            <a:r>
              <a:rPr lang="en-US" sz="2200" dirty="0" err="1" smtClean="0">
                <a:latin typeface="Courier"/>
                <a:cs typeface="Courier"/>
              </a:rPr>
              <a:t>ApplicationSubmissionContext</a:t>
            </a:r>
            <a:endParaRPr lang="en-US" sz="2200" dirty="0" smtClean="0">
              <a:latin typeface="Courier"/>
              <a:cs typeface="Courier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2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– Resource Allocation &amp; Usage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ResourceRequest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Fine-grained resource </a:t>
            </a:r>
            <a:r>
              <a:rPr lang="en-US" i="1" dirty="0" smtClean="0"/>
              <a:t>ask</a:t>
            </a:r>
            <a:r>
              <a:rPr lang="en-US" dirty="0" smtClean="0"/>
              <a:t> to the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lvl="1"/>
            <a:r>
              <a:rPr lang="en-US" dirty="0" smtClean="0"/>
              <a:t>Ask for a specific amount of resources (memory, CPU etc.) on a specific machine or rack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special value of * for resource name for </a:t>
            </a:r>
            <a:r>
              <a:rPr lang="en-US" i="1" dirty="0" smtClean="0">
                <a:solidFill>
                  <a:schemeClr val="bg1"/>
                </a:solidFill>
              </a:rPr>
              <a:t>any</a:t>
            </a:r>
            <a:r>
              <a:rPr lang="en-US" dirty="0" smtClean="0">
                <a:solidFill>
                  <a:schemeClr val="bg1"/>
                </a:solidFill>
              </a:rPr>
              <a:t> machine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86672"/>
              </p:ext>
            </p:extLst>
          </p:nvPr>
        </p:nvGraphicFramePr>
        <p:xfrm>
          <a:off x="4201468" y="3620809"/>
          <a:ext cx="356920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20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ResourceRequest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priority</a:t>
                      </a: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resourceName</a:t>
                      </a: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capability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Courier"/>
                          <a:cs typeface="Courier"/>
                        </a:rPr>
                        <a:t>numContainers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18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numCol="1"/>
          <a:lstStyle/>
          <a:p>
            <a:r>
              <a:rPr lang="en-US" dirty="0" smtClean="0"/>
              <a:t>Hadoop 2 and YARN: Beyond Batch</a:t>
            </a:r>
          </a:p>
          <a:p>
            <a:r>
              <a:rPr lang="en-US" dirty="0" smtClean="0"/>
              <a:t>YARN: The Hadoop Resource Manager</a:t>
            </a:r>
          </a:p>
          <a:p>
            <a:pPr lvl="2"/>
            <a:r>
              <a:rPr lang="en-US" dirty="0" smtClean="0"/>
              <a:t>YARN </a:t>
            </a:r>
            <a:r>
              <a:rPr lang="en-US" dirty="0"/>
              <a:t>C</a:t>
            </a:r>
            <a:r>
              <a:rPr lang="en-US" dirty="0" smtClean="0"/>
              <a:t>oncepts </a:t>
            </a:r>
            <a:r>
              <a:rPr lang="en-US" dirty="0"/>
              <a:t>and </a:t>
            </a:r>
            <a:r>
              <a:rPr lang="en-US" dirty="0" smtClean="0"/>
              <a:t>Terminology</a:t>
            </a:r>
            <a:endParaRPr lang="en-US" dirty="0"/>
          </a:p>
          <a:p>
            <a:pPr lvl="2"/>
            <a:r>
              <a:rPr lang="en-US" dirty="0" smtClean="0"/>
              <a:t>The YARN APIs</a:t>
            </a:r>
            <a:endParaRPr lang="en-US" dirty="0"/>
          </a:p>
          <a:p>
            <a:pPr lvl="2"/>
            <a:r>
              <a:rPr lang="en-US" dirty="0" smtClean="0"/>
              <a:t>A Simple YARN application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Application Timeline Server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725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– Resource Allocation &amp; Usage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Container</a:t>
            </a:r>
          </a:p>
          <a:p>
            <a:pPr lvl="1"/>
            <a:r>
              <a:rPr lang="en-US" dirty="0" smtClean="0"/>
              <a:t>The basic unit of allocation in YARN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result</a:t>
            </a:r>
            <a:r>
              <a:rPr lang="en-US" dirty="0" smtClean="0"/>
              <a:t> of the </a:t>
            </a:r>
            <a:r>
              <a:rPr lang="en-US" dirty="0" err="1" smtClean="0">
                <a:latin typeface="Courier"/>
                <a:cs typeface="Courier"/>
              </a:rPr>
              <a:t>ResourceRequest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cs typeface="Courier"/>
              </a:rPr>
              <a:t>provided by </a:t>
            </a:r>
            <a:r>
              <a:rPr lang="en-US" dirty="0" err="1" smtClean="0">
                <a:cs typeface="Courier"/>
              </a:rPr>
              <a:t>ResourceManager</a:t>
            </a:r>
            <a:r>
              <a:rPr lang="en-US" dirty="0" smtClean="0">
                <a:cs typeface="Courier"/>
              </a:rPr>
              <a:t> to the ApplicationMaster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specific amount of resources </a:t>
            </a:r>
            <a:r>
              <a:rPr lang="en-US" dirty="0" smtClean="0"/>
              <a:t>(CPU, memory etc.) on a </a:t>
            </a:r>
            <a:r>
              <a:rPr lang="en-US" i="1" dirty="0" smtClean="0"/>
              <a:t>specific machine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63498"/>
              </p:ext>
            </p:extLst>
          </p:nvPr>
        </p:nvGraphicFramePr>
        <p:xfrm>
          <a:off x="4140280" y="3758504"/>
          <a:ext cx="356920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20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"/>
                          <a:cs typeface="Courier"/>
                        </a:rPr>
                        <a:t>Container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Courier"/>
                          <a:cs typeface="Courier"/>
                        </a:rPr>
                        <a:t>containerId</a:t>
                      </a:r>
                      <a:endParaRPr lang="en-US" dirty="0" smtClean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resourceName</a:t>
                      </a: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capability</a:t>
                      </a: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tokens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8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– Resource Allocation &amp; Usage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ContainerLaunchContext</a:t>
            </a:r>
            <a:r>
              <a:rPr lang="en-US" dirty="0" smtClean="0">
                <a:latin typeface="Courier"/>
                <a:cs typeface="Courier"/>
              </a:rPr>
              <a:t> &amp; </a:t>
            </a:r>
            <a:r>
              <a:rPr lang="en-US" dirty="0" err="1" smtClean="0">
                <a:latin typeface="Courier"/>
                <a:cs typeface="Courier"/>
              </a:rPr>
              <a:t>LocalResource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The context provided by ApplicationMaster to </a:t>
            </a:r>
            <a:r>
              <a:rPr lang="en-US" dirty="0" err="1" smtClean="0"/>
              <a:t>NodeManager</a:t>
            </a:r>
            <a:r>
              <a:rPr lang="en-US" dirty="0" smtClean="0"/>
              <a:t> to launch the </a:t>
            </a:r>
            <a:r>
              <a:rPr lang="en-US" dirty="0" smtClean="0">
                <a:latin typeface="Courier"/>
                <a:cs typeface="Courier"/>
              </a:rPr>
              <a:t>Container</a:t>
            </a:r>
          </a:p>
          <a:p>
            <a:pPr lvl="1"/>
            <a:r>
              <a:rPr lang="en-US" i="1" dirty="0" smtClean="0">
                <a:cs typeface="Courier"/>
              </a:rPr>
              <a:t>Complete specification for a process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LocalResource</a:t>
            </a:r>
            <a:r>
              <a:rPr lang="en-US" dirty="0" smtClean="0">
                <a:cs typeface="Courier"/>
              </a:rPr>
              <a:t> is used to specify container binary and dependencies</a:t>
            </a:r>
          </a:p>
          <a:p>
            <a:pPr lvl="2"/>
            <a:r>
              <a:rPr lang="en-US" dirty="0" err="1" smtClean="0">
                <a:cs typeface="Courier"/>
              </a:rPr>
              <a:t>NodeManager</a:t>
            </a:r>
            <a:r>
              <a:rPr lang="en-US" dirty="0" smtClean="0">
                <a:cs typeface="Courier"/>
              </a:rPr>
              <a:t> is responsible for downloading from shared namespace (typically HDFS)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91863"/>
              </p:ext>
            </p:extLst>
          </p:nvPr>
        </p:nvGraphicFramePr>
        <p:xfrm>
          <a:off x="949140" y="3496063"/>
          <a:ext cx="509886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86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ContainerLaunchContext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container</a:t>
                      </a: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commands</a:t>
                      </a: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environment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Courier"/>
                          <a:cs typeface="Courier"/>
                        </a:rPr>
                        <a:t>localResources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9583"/>
              </p:ext>
            </p:extLst>
          </p:nvPr>
        </p:nvGraphicFramePr>
        <p:xfrm>
          <a:off x="7306484" y="4921175"/>
          <a:ext cx="302455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55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LocalResource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Courier"/>
                          <a:cs typeface="Courier"/>
                        </a:rPr>
                        <a:t>uri</a:t>
                      </a:r>
                      <a:endParaRPr lang="en-US" dirty="0" smtClean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type</a:t>
                      </a:r>
                    </a:p>
                  </a:txBody>
                  <a:tcPr marL="121888" marR="121888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088792" y="5196557"/>
            <a:ext cx="111354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ApplicationMaster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per-application controller aka </a:t>
            </a:r>
            <a:r>
              <a:rPr lang="en-US" i="1" dirty="0" smtClean="0">
                <a:latin typeface="Courier"/>
                <a:cs typeface="Courier"/>
              </a:rPr>
              <a:t>container_0</a:t>
            </a:r>
          </a:p>
          <a:p>
            <a:pPr lvl="1"/>
            <a:endParaRPr lang="en-US" sz="2400" i="1" dirty="0" smtClean="0">
              <a:latin typeface="Courier"/>
              <a:cs typeface="Courier"/>
            </a:endParaRPr>
          </a:p>
          <a:p>
            <a:r>
              <a:rPr lang="en-US" dirty="0" smtClean="0"/>
              <a:t>The parent for all containers of the application</a:t>
            </a:r>
          </a:p>
          <a:p>
            <a:pPr lvl="1"/>
            <a:r>
              <a:rPr lang="en-US" dirty="0" smtClean="0"/>
              <a:t>ApplicationMaster negotiates its containers from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lvl="2"/>
            <a:endParaRPr lang="en-US" sz="2000" dirty="0" smtClean="0"/>
          </a:p>
          <a:p>
            <a:r>
              <a:rPr lang="en-US" dirty="0" smtClean="0"/>
              <a:t>ApplicationMaster container is child of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lvl="1" indent="-166688"/>
            <a:r>
              <a:rPr lang="en-US" dirty="0" smtClean="0"/>
              <a:t>Think </a:t>
            </a:r>
            <a:r>
              <a:rPr lang="en-US" i="1" dirty="0" err="1" smtClean="0"/>
              <a:t>init</a:t>
            </a:r>
            <a:r>
              <a:rPr lang="en-US" dirty="0"/>
              <a:t> </a:t>
            </a:r>
            <a:r>
              <a:rPr lang="en-US" dirty="0" smtClean="0"/>
              <a:t>process in Unix</a:t>
            </a:r>
          </a:p>
          <a:p>
            <a:pPr lvl="1" indent="-166688"/>
            <a:r>
              <a:rPr lang="en-US" dirty="0" smtClean="0"/>
              <a:t>RM restarts the ApplicationMaster </a:t>
            </a:r>
            <a:r>
              <a:rPr lang="en-US" i="1" dirty="0" smtClean="0"/>
              <a:t>attempt </a:t>
            </a:r>
            <a:r>
              <a:rPr lang="en-US" dirty="0" smtClean="0"/>
              <a:t>if required (unique </a:t>
            </a:r>
            <a:r>
              <a:rPr lang="en-US" dirty="0" err="1" smtClean="0">
                <a:latin typeface="Courier"/>
                <a:cs typeface="Courier"/>
              </a:rPr>
              <a:t>ApplicationAttemptId</a:t>
            </a:r>
            <a:r>
              <a:rPr lang="en-US" dirty="0" smtClean="0"/>
              <a:t>)</a:t>
            </a:r>
          </a:p>
          <a:p>
            <a:pPr lvl="2"/>
            <a:endParaRPr lang="en-US" sz="2000" i="1" dirty="0" smtClean="0"/>
          </a:p>
          <a:p>
            <a:r>
              <a:rPr lang="en-US" dirty="0" smtClean="0"/>
              <a:t>Code for application is submitted along with Application itself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6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 smtClean="0">
                <a:latin typeface="Courier"/>
                <a:cs typeface="Courier"/>
              </a:rPr>
              <a:t>ApplicationSubmissionContext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cs typeface="Courier"/>
              </a:rPr>
              <a:t>is the complete specification of the </a:t>
            </a:r>
            <a:r>
              <a:rPr lang="en-US" dirty="0" err="1" smtClean="0">
                <a:cs typeface="Courier"/>
              </a:rPr>
              <a:t>ApplicationMaster</a:t>
            </a:r>
            <a:endParaRPr lang="en-US" dirty="0" smtClean="0"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P</a:t>
            </a:r>
            <a:r>
              <a:rPr lang="en-US" dirty="0" smtClean="0">
                <a:cs typeface="Courier"/>
              </a:rPr>
              <a:t>rovided by the Client</a:t>
            </a:r>
          </a:p>
          <a:p>
            <a:pPr lvl="1"/>
            <a:r>
              <a:rPr lang="en-US" dirty="0" err="1" smtClean="0">
                <a:cs typeface="Courier"/>
              </a:rPr>
              <a:t>ResourceManager</a:t>
            </a:r>
            <a:r>
              <a:rPr lang="en-US" dirty="0" smtClean="0">
                <a:cs typeface="Courier"/>
              </a:rPr>
              <a:t> responsible for </a:t>
            </a:r>
            <a:r>
              <a:rPr lang="en-US" i="1" dirty="0" smtClean="0">
                <a:cs typeface="Courier"/>
              </a:rPr>
              <a:t>allocating</a:t>
            </a:r>
            <a:r>
              <a:rPr lang="en-US" dirty="0" smtClean="0">
                <a:cs typeface="Courier"/>
              </a:rPr>
              <a:t> and </a:t>
            </a:r>
            <a:r>
              <a:rPr lang="en-US" i="1" dirty="0" smtClean="0">
                <a:cs typeface="Courier"/>
              </a:rPr>
              <a:t>launching</a:t>
            </a:r>
            <a:r>
              <a:rPr lang="en-US" dirty="0" smtClean="0">
                <a:cs typeface="Courier"/>
              </a:rPr>
              <a:t> the </a:t>
            </a:r>
            <a:r>
              <a:rPr lang="en-US" dirty="0" err="1" smtClean="0">
                <a:cs typeface="Courier"/>
              </a:rPr>
              <a:t>ApplicationMaster</a:t>
            </a:r>
            <a:r>
              <a:rPr lang="en-US" dirty="0" smtClean="0">
                <a:cs typeface="Courier"/>
              </a:rPr>
              <a:t> container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56699"/>
              </p:ext>
            </p:extLst>
          </p:nvPr>
        </p:nvGraphicFramePr>
        <p:xfrm>
          <a:off x="3142010" y="3224340"/>
          <a:ext cx="5020254" cy="249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254"/>
              </a:tblGrid>
              <a:tr h="52623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"/>
                          <a:cs typeface="Courier"/>
                        </a:rPr>
                        <a:t>ApplicationSubmissionContext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49250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Courier"/>
                          <a:cs typeface="Courier"/>
                        </a:rPr>
                        <a:t>resourceRequest</a:t>
                      </a:r>
                      <a:endParaRPr lang="en-US" dirty="0" smtClean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49250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Courier"/>
                          <a:cs typeface="Courier"/>
                        </a:rPr>
                        <a:t>containerLaunchContext</a:t>
                      </a:r>
                      <a:endParaRPr lang="en-US" dirty="0" smtClean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49250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Courier"/>
                          <a:cs typeface="Courier"/>
                        </a:rPr>
                        <a:t>appName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  <a:tr h="4925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queue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 marL="121888" marR="1218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Application API -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hadoop</a:t>
            </a:r>
            <a:r>
              <a:rPr lang="en-US" dirty="0" smtClean="0">
                <a:latin typeface="Courier"/>
                <a:cs typeface="Courier"/>
              </a:rPr>
              <a:t>-yarn-client </a:t>
            </a:r>
            <a:r>
              <a:rPr lang="en-US" dirty="0" smtClean="0"/>
              <a:t>module</a:t>
            </a:r>
          </a:p>
          <a:p>
            <a:r>
              <a:rPr lang="en-US" dirty="0" err="1" smtClean="0">
                <a:latin typeface="Courier"/>
                <a:cs typeface="Courier"/>
              </a:rPr>
              <a:t>YarnClient</a:t>
            </a:r>
            <a:r>
              <a:rPr lang="en-US" dirty="0" smtClean="0"/>
              <a:t> is submission client API</a:t>
            </a:r>
          </a:p>
          <a:p>
            <a:endParaRPr lang="en-US" dirty="0" smtClean="0"/>
          </a:p>
          <a:p>
            <a:r>
              <a:rPr lang="en-US" dirty="0" smtClean="0"/>
              <a:t>Both synchronous &amp; asynchronous APIs for resource allocation and container start/stop</a:t>
            </a:r>
          </a:p>
          <a:p>
            <a:pPr lvl="1"/>
            <a:r>
              <a:rPr lang="en-US" dirty="0" smtClean="0"/>
              <a:t>Synchronous:</a:t>
            </a:r>
            <a:r>
              <a:rPr lang="en-US" dirty="0"/>
              <a:t> </a:t>
            </a:r>
            <a:r>
              <a:rPr lang="en-US" dirty="0" err="1" smtClean="0">
                <a:latin typeface="Courier"/>
                <a:cs typeface="Courier"/>
              </a:rPr>
              <a:t>AMRMClient</a:t>
            </a:r>
            <a:r>
              <a:rPr lang="en-US" dirty="0" smtClean="0">
                <a:latin typeface="Courier"/>
                <a:cs typeface="Courier"/>
              </a:rPr>
              <a:t> &amp; </a:t>
            </a:r>
            <a:r>
              <a:rPr lang="en-US" dirty="0" err="1" smtClean="0">
                <a:latin typeface="Courier"/>
                <a:cs typeface="Courier"/>
              </a:rPr>
              <a:t>AMNMClient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Asynchronous: </a:t>
            </a:r>
            <a:r>
              <a:rPr lang="en-US" dirty="0" err="1" smtClean="0">
                <a:latin typeface="Courier"/>
                <a:cs typeface="Courier"/>
              </a:rPr>
              <a:t>AMRMClientAsync</a:t>
            </a:r>
            <a:r>
              <a:rPr lang="en-US" dirty="0" smtClean="0">
                <a:latin typeface="Courier"/>
                <a:cs typeface="Courier"/>
              </a:rPr>
              <a:t> &amp;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AMNMClientAsync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544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Application API – </a:t>
            </a:r>
            <a:r>
              <a:rPr lang="en-US" dirty="0" err="1" smtClean="0">
                <a:latin typeface="Courier"/>
                <a:cs typeface="Courier"/>
              </a:rPr>
              <a:t>YarnClient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createApplication</a:t>
            </a:r>
            <a:r>
              <a:rPr lang="en-US" dirty="0" smtClean="0"/>
              <a:t> </a:t>
            </a:r>
            <a:r>
              <a:rPr lang="en-US" dirty="0"/>
              <a:t>to create application</a:t>
            </a:r>
          </a:p>
          <a:p>
            <a:r>
              <a:rPr lang="en-US" dirty="0" err="1">
                <a:latin typeface="Courier"/>
                <a:cs typeface="Courier"/>
              </a:rPr>
              <a:t>submitApplication</a:t>
            </a:r>
            <a:r>
              <a:rPr lang="en-US" dirty="0"/>
              <a:t> to start application</a:t>
            </a:r>
          </a:p>
          <a:p>
            <a:pPr marL="0" lvl="2" indent="0">
              <a:buNone/>
            </a:pPr>
            <a:r>
              <a:rPr lang="en-US" sz="2000" dirty="0"/>
              <a:t>Application </a:t>
            </a:r>
            <a:r>
              <a:rPr lang="en-US" sz="2000" dirty="0" smtClean="0"/>
              <a:t>developer provides </a:t>
            </a:r>
            <a:r>
              <a:rPr lang="en-US" sz="2000" dirty="0" err="1">
                <a:latin typeface="Courier"/>
                <a:cs typeface="Courier"/>
              </a:rPr>
              <a:t>ApplicationSubmissionContext</a:t>
            </a:r>
            <a:endParaRPr lang="en-US" sz="2000" dirty="0"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APIs </a:t>
            </a:r>
            <a:r>
              <a:rPr lang="en-US" dirty="0"/>
              <a:t>to get other information from </a:t>
            </a:r>
            <a:r>
              <a:rPr lang="en-US" dirty="0" err="1"/>
              <a:t>ResourceManager</a:t>
            </a:r>
            <a:endParaRPr lang="en-US" dirty="0"/>
          </a:p>
          <a:p>
            <a:pPr marL="0" lvl="2" indent="0">
              <a:buNone/>
            </a:pPr>
            <a:r>
              <a:rPr lang="en-US" sz="2000" dirty="0" err="1">
                <a:latin typeface="Courier"/>
                <a:cs typeface="Courier"/>
              </a:rPr>
              <a:t>getAllQueues</a:t>
            </a:r>
            <a:endParaRPr lang="en-US" sz="2000" dirty="0">
              <a:latin typeface="Courier"/>
              <a:cs typeface="Courier"/>
            </a:endParaRPr>
          </a:p>
          <a:p>
            <a:pPr marL="0" lvl="2" indent="0">
              <a:buNone/>
            </a:pPr>
            <a:r>
              <a:rPr lang="en-US" sz="2000" dirty="0" err="1">
                <a:latin typeface="Courier"/>
                <a:cs typeface="Courier"/>
              </a:rPr>
              <a:t>getApplications</a:t>
            </a:r>
            <a:endParaRPr lang="en-US" sz="2000" dirty="0">
              <a:latin typeface="Courier"/>
              <a:cs typeface="Courier"/>
            </a:endParaRPr>
          </a:p>
          <a:p>
            <a:pPr marL="0" lvl="2" indent="0">
              <a:buNone/>
            </a:pPr>
            <a:r>
              <a:rPr lang="en-US" sz="2000" dirty="0" err="1">
                <a:latin typeface="Courier"/>
                <a:cs typeface="Courier"/>
              </a:rPr>
              <a:t>getNodeReports</a:t>
            </a:r>
            <a:endParaRPr lang="en-US" sz="2000" dirty="0"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APIs </a:t>
            </a:r>
            <a:r>
              <a:rPr lang="en-US" dirty="0"/>
              <a:t>to manipulate submitted application e.g. </a:t>
            </a:r>
            <a:r>
              <a:rPr lang="en-US" dirty="0" err="1">
                <a:latin typeface="Courier"/>
                <a:cs typeface="Courier"/>
              </a:rPr>
              <a:t>killApplication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4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YARN Application API – The </a:t>
            </a:r>
            <a:r>
              <a:rPr lang="en-US" dirty="0" smtClean="0"/>
              <a:t>Client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478020" y="2524114"/>
            <a:ext cx="8557076" cy="1104323"/>
            <a:chOff x="274181" y="2563804"/>
            <a:chExt cx="8557076" cy="1104323"/>
          </a:xfrm>
        </p:grpSpPr>
        <p:grpSp>
          <p:nvGrpSpPr>
            <p:cNvPr id="155" name="Group 154"/>
            <p:cNvGrpSpPr/>
            <p:nvPr/>
          </p:nvGrpSpPr>
          <p:grpSpPr>
            <a:xfrm>
              <a:off x="274181" y="2563804"/>
              <a:ext cx="2011327" cy="1104323"/>
              <a:chOff x="205061" y="2563804"/>
              <a:chExt cx="2011327" cy="1104323"/>
            </a:xfrm>
          </p:grpSpPr>
          <p:sp>
            <p:nvSpPr>
              <p:cNvPr id="165" name="Rounded Rectangle 164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456097" y="2563804"/>
              <a:ext cx="2011327" cy="1104323"/>
              <a:chOff x="205061" y="2563804"/>
              <a:chExt cx="2011327" cy="1104323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638013" y="2563805"/>
              <a:ext cx="2011327" cy="1104322"/>
              <a:chOff x="205061" y="2563805"/>
              <a:chExt cx="2011327" cy="1104322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205061" y="2563805"/>
                <a:ext cx="2011327" cy="980072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6819930" y="2563804"/>
              <a:ext cx="2011327" cy="1104323"/>
              <a:chOff x="205061" y="2563804"/>
              <a:chExt cx="2011327" cy="1104323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167" name="Rounded Rectangle 166"/>
          <p:cNvSpPr/>
          <p:nvPr/>
        </p:nvSpPr>
        <p:spPr>
          <a:xfrm>
            <a:off x="4109967" y="283350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3"/>
                </a:solidFill>
                <a:latin typeface="Calibri"/>
                <a:cs typeface="Calibri"/>
              </a:rPr>
              <a:t>1.1</a:t>
            </a:r>
            <a:endParaRPr lang="en-US" sz="1200" b="1" baseline="-210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109967" y="3217139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5"/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5"/>
                </a:solidFill>
                <a:latin typeface="Calibri"/>
                <a:cs typeface="Calibri"/>
              </a:rPr>
              <a:t>2.4</a:t>
            </a:r>
            <a:endParaRPr lang="en-US" sz="1200" b="1" baseline="-21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478020" y="3804034"/>
            <a:ext cx="2011327" cy="1104323"/>
            <a:chOff x="205061" y="2563804"/>
            <a:chExt cx="2011327" cy="1104323"/>
          </a:xfrm>
        </p:grpSpPr>
        <p:sp>
          <p:nvSpPr>
            <p:cNvPr id="170" name="Rounded Rectangle 169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659936" y="3804034"/>
            <a:ext cx="2011327" cy="1104323"/>
            <a:chOff x="205061" y="2563804"/>
            <a:chExt cx="2011327" cy="1104323"/>
          </a:xfrm>
        </p:grpSpPr>
        <p:sp>
          <p:nvSpPr>
            <p:cNvPr id="173" name="Rounded Rectangle 172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41852" y="3804034"/>
            <a:ext cx="2011327" cy="1104323"/>
            <a:chOff x="205061" y="2563804"/>
            <a:chExt cx="2011327" cy="1104323"/>
          </a:xfrm>
        </p:grpSpPr>
        <p:sp>
          <p:nvSpPr>
            <p:cNvPr id="176" name="Rounded Rectangle 175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023769" y="3804034"/>
            <a:ext cx="2011327" cy="1104323"/>
            <a:chOff x="205061" y="2563804"/>
            <a:chExt cx="2011327" cy="1104323"/>
          </a:xfrm>
        </p:grpSpPr>
        <p:sp>
          <p:nvSpPr>
            <p:cNvPr id="179" name="Rounded Rectangle 178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chemeClr val="bg2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478020" y="5083954"/>
            <a:ext cx="8557076" cy="1104323"/>
            <a:chOff x="205061" y="2563804"/>
            <a:chExt cx="8557076" cy="1104323"/>
          </a:xfrm>
        </p:grpSpPr>
        <p:grpSp>
          <p:nvGrpSpPr>
            <p:cNvPr id="182" name="Group 181"/>
            <p:cNvGrpSpPr/>
            <p:nvPr/>
          </p:nvGrpSpPr>
          <p:grpSpPr>
            <a:xfrm>
              <a:off x="205061" y="2563804"/>
              <a:ext cx="2011327" cy="1104323"/>
              <a:chOff x="205061" y="2563804"/>
              <a:chExt cx="2011327" cy="1104323"/>
            </a:xfrm>
          </p:grpSpPr>
          <p:sp>
            <p:nvSpPr>
              <p:cNvPr id="192" name="Rounded Rectangle 191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2386977" y="2563804"/>
              <a:ext cx="2011327" cy="1104323"/>
              <a:chOff x="205061" y="2563804"/>
              <a:chExt cx="2011327" cy="1104323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568893" y="2563804"/>
              <a:ext cx="2011327" cy="1104323"/>
              <a:chOff x="205061" y="2563804"/>
              <a:chExt cx="2011327" cy="1104323"/>
            </a:xfrm>
          </p:grpSpPr>
          <p:sp>
            <p:nvSpPr>
              <p:cNvPr id="188" name="Rounded Rectangle 187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6750810" y="2563804"/>
              <a:ext cx="2011327" cy="1104323"/>
              <a:chOff x="205061" y="2563804"/>
              <a:chExt cx="2011327" cy="11043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tx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194" name="Rounded Rectangle 193"/>
          <p:cNvSpPr/>
          <p:nvPr/>
        </p:nvSpPr>
        <p:spPr>
          <a:xfrm>
            <a:off x="4109967" y="430782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1.2</a:t>
            </a:r>
            <a:endParaRPr lang="en-US" sz="1200" b="1" baseline="-210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4109967" y="559518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Container</a:t>
            </a:r>
            <a:r>
              <a:rPr lang="en-US" sz="1100" b="1" dirty="0" smtClean="0">
                <a:solidFill>
                  <a:schemeClr val="accent3"/>
                </a:solidFill>
                <a:latin typeface="Calibri"/>
                <a:cs typeface="Calibri"/>
              </a:rPr>
              <a:t> </a:t>
            </a:r>
            <a:r>
              <a:rPr lang="en-US" sz="1200" b="1" baseline="-21000" dirty="0" smtClean="0">
                <a:solidFill>
                  <a:schemeClr val="accent3"/>
                </a:solidFill>
                <a:latin typeface="Calibri"/>
                <a:cs typeface="Calibri"/>
              </a:rPr>
              <a:t>1.3</a:t>
            </a:r>
            <a:endParaRPr lang="en-US" sz="1200" b="1" baseline="-210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912379" y="430782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190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bg2"/>
                </a:solidFill>
                <a:latin typeface="Calibri"/>
                <a:cs typeface="Calibri"/>
              </a:rPr>
              <a:t>AM</a:t>
            </a:r>
            <a:r>
              <a:rPr lang="en-US" sz="1200" b="1" dirty="0" smtClean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n-US" sz="1200" b="1" baseline="-21000" dirty="0" smtClean="0">
                <a:solidFill>
                  <a:schemeClr val="bg2"/>
                </a:solidFill>
                <a:latin typeface="Calibri"/>
                <a:cs typeface="Calibri"/>
              </a:rPr>
              <a:t>1</a:t>
            </a:r>
            <a:endParaRPr lang="en-US" sz="1100" b="1" baseline="-210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487160" y="3028867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5"/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5"/>
                </a:solidFill>
                <a:latin typeface="Calibri"/>
                <a:cs typeface="Calibri"/>
              </a:rPr>
              <a:t>2.2</a:t>
            </a:r>
            <a:endParaRPr lang="en-US" sz="1200" b="1" baseline="-21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8487160" y="430782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5"/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5"/>
                </a:solidFill>
                <a:latin typeface="Calibri"/>
                <a:cs typeface="Calibri"/>
              </a:rPr>
              <a:t>2.1</a:t>
            </a:r>
            <a:endParaRPr lang="en-US" sz="1200" b="1" baseline="-21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8487160" y="559518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accent5"/>
                </a:solidFill>
                <a:latin typeface="Calibri"/>
                <a:cs typeface="Calibri"/>
              </a:rPr>
              <a:t>Container </a:t>
            </a:r>
            <a:r>
              <a:rPr lang="en-US" sz="1200" b="1" baseline="-21000" dirty="0" smtClean="0">
                <a:solidFill>
                  <a:schemeClr val="accent5"/>
                </a:solidFill>
                <a:latin typeface="Calibri"/>
                <a:cs typeface="Calibri"/>
              </a:rPr>
              <a:t>2.3</a:t>
            </a:r>
            <a:endParaRPr lang="en-US" sz="1200" b="1" baseline="-21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6298212" y="430782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/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lang="en-US" sz="1200" b="1" baseline="-2100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lang="en-US" sz="1200" b="1" baseline="-21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cxnSp>
        <p:nvCxnSpPr>
          <p:cNvPr id="201" name="Straight Arrow Connector 200"/>
          <p:cNvCxnSpPr>
            <a:endCxn id="198" idx="1"/>
          </p:cNvCxnSpPr>
          <p:nvPr/>
        </p:nvCxnSpPr>
        <p:spPr>
          <a:xfrm>
            <a:off x="7463396" y="4442542"/>
            <a:ext cx="1023764" cy="8806"/>
          </a:xfrm>
          <a:prstGeom prst="straightConnector1">
            <a:avLst/>
          </a:prstGeom>
          <a:ln w="19050" cmpd="sng">
            <a:solidFill>
              <a:schemeClr val="accent5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14"/>
          <p:cNvCxnSpPr>
            <a:endCxn id="199" idx="1"/>
          </p:cNvCxnSpPr>
          <p:nvPr/>
        </p:nvCxnSpPr>
        <p:spPr>
          <a:xfrm rot="16200000" flipH="1">
            <a:off x="7454115" y="4705663"/>
            <a:ext cx="1296166" cy="769924"/>
          </a:xfrm>
          <a:prstGeom prst="bentConnector2">
            <a:avLst/>
          </a:prstGeom>
          <a:ln w="19050" cmpd="sng">
            <a:solidFill>
              <a:schemeClr val="accent5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114"/>
          <p:cNvCxnSpPr>
            <a:endCxn id="197" idx="1"/>
          </p:cNvCxnSpPr>
          <p:nvPr/>
        </p:nvCxnSpPr>
        <p:spPr>
          <a:xfrm rot="5400000" flipH="1" flipV="1">
            <a:off x="7462719" y="3426909"/>
            <a:ext cx="1278958" cy="769923"/>
          </a:xfrm>
          <a:prstGeom prst="bentConnector2">
            <a:avLst/>
          </a:prstGeom>
          <a:ln w="19050" cmpd="sng">
            <a:solidFill>
              <a:schemeClr val="accent5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114"/>
          <p:cNvCxnSpPr>
            <a:stCxn id="200" idx="1"/>
            <a:endCxn id="168" idx="3"/>
          </p:cNvCxnSpPr>
          <p:nvPr/>
        </p:nvCxnSpPr>
        <p:spPr>
          <a:xfrm rot="10800000">
            <a:off x="5259042" y="3360664"/>
            <a:ext cx="1039170" cy="1090685"/>
          </a:xfrm>
          <a:prstGeom prst="bentConnector3">
            <a:avLst>
              <a:gd name="adj1" fmla="val 79931"/>
            </a:avLst>
          </a:prstGeom>
          <a:ln w="19050" cmpd="sng">
            <a:solidFill>
              <a:schemeClr val="accent5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114"/>
          <p:cNvCxnSpPr>
            <a:stCxn id="196" idx="3"/>
            <a:endCxn id="167" idx="1"/>
          </p:cNvCxnSpPr>
          <p:nvPr/>
        </p:nvCxnSpPr>
        <p:spPr>
          <a:xfrm flipV="1">
            <a:off x="3061454" y="2977028"/>
            <a:ext cx="1048513" cy="1474320"/>
          </a:xfrm>
          <a:prstGeom prst="bentConnector3">
            <a:avLst>
              <a:gd name="adj1" fmla="val 29400"/>
            </a:avLst>
          </a:prstGeom>
          <a:ln w="19050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114"/>
          <p:cNvCxnSpPr>
            <a:stCxn id="196" idx="3"/>
            <a:endCxn id="194" idx="1"/>
          </p:cNvCxnSpPr>
          <p:nvPr/>
        </p:nvCxnSpPr>
        <p:spPr>
          <a:xfrm>
            <a:off x="3061454" y="4451348"/>
            <a:ext cx="1048513" cy="0"/>
          </a:xfrm>
          <a:prstGeom prst="straightConnector1">
            <a:avLst/>
          </a:prstGeom>
          <a:ln w="19050" cmpd="sng">
            <a:solidFill>
              <a:srgbClr val="355F14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114"/>
          <p:cNvCxnSpPr>
            <a:stCxn id="196" idx="3"/>
            <a:endCxn id="195" idx="1"/>
          </p:cNvCxnSpPr>
          <p:nvPr/>
        </p:nvCxnSpPr>
        <p:spPr>
          <a:xfrm>
            <a:off x="3061454" y="4451348"/>
            <a:ext cx="1048513" cy="1287360"/>
          </a:xfrm>
          <a:prstGeom prst="bentConnector3">
            <a:avLst>
              <a:gd name="adj1" fmla="val 29400"/>
            </a:avLst>
          </a:prstGeom>
          <a:ln w="19050" cmpd="sng">
            <a:solidFill>
              <a:srgbClr val="355F14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/>
          <p:cNvSpPr/>
          <p:nvPr/>
        </p:nvSpPr>
        <p:spPr>
          <a:xfrm>
            <a:off x="1553486" y="1520227"/>
            <a:ext cx="1935861" cy="465063"/>
          </a:xfrm>
          <a:prstGeom prst="roundRect">
            <a:avLst>
              <a:gd name="adj" fmla="val 6525"/>
            </a:avLst>
          </a:prstGeom>
          <a:solidFill>
            <a:schemeClr val="accent5"/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b="1" dirty="0" smtClean="0">
                <a:solidFill>
                  <a:srgbClr val="FFE2C6"/>
                </a:solidFill>
                <a:latin typeface="Calibri"/>
                <a:cs typeface="Calibri"/>
              </a:rPr>
              <a:t>Client</a:t>
            </a:r>
            <a:r>
              <a:rPr lang="en-US" sz="2000" b="1" baseline="-21000" dirty="0" smtClean="0">
                <a:solidFill>
                  <a:srgbClr val="FFE2C6"/>
                </a:solidFill>
                <a:latin typeface="Calibri"/>
                <a:cs typeface="Calibri"/>
              </a:rPr>
              <a:t>2</a:t>
            </a:r>
            <a:endParaRPr lang="en-US" sz="2000" b="1" baseline="-21000" dirty="0">
              <a:solidFill>
                <a:srgbClr val="FFE2C6"/>
              </a:solidFill>
              <a:latin typeface="Calibri"/>
              <a:cs typeface="Calibri"/>
            </a:endParaRPr>
          </a:p>
          <a:p>
            <a:pPr marL="58738" algn="ctr"/>
            <a:endParaRPr lang="en-US" b="1" baseline="-21000" dirty="0">
              <a:solidFill>
                <a:srgbClr val="FFE2C6"/>
              </a:solidFill>
              <a:latin typeface="Calibri"/>
              <a:cs typeface="Calibri"/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3659937" y="1414316"/>
            <a:ext cx="4217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934340" y="1025544"/>
            <a:ext cx="3450542" cy="3375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Arial"/>
              <a:buNone/>
            </a:pPr>
            <a:r>
              <a:rPr lang="en-US" sz="1100" dirty="0">
                <a:latin typeface="Arial"/>
              </a:rPr>
              <a:t>New Application </a:t>
            </a:r>
            <a:r>
              <a:rPr lang="en-US" sz="1100" dirty="0" smtClean="0">
                <a:latin typeface="Arial"/>
              </a:rPr>
              <a:t>Request: </a:t>
            </a:r>
            <a:r>
              <a:rPr lang="en-US" sz="1100" dirty="0" err="1" smtClean="0">
                <a:latin typeface="Courier"/>
                <a:cs typeface="Courier"/>
              </a:rPr>
              <a:t>YarnClient.createApplication</a:t>
            </a:r>
            <a:endParaRPr lang="en-US" sz="1100" dirty="0" smtClean="0">
              <a:latin typeface="Courier"/>
              <a:cs typeface="Courier"/>
            </a:endParaRPr>
          </a:p>
          <a:p>
            <a:pPr algn="ctr">
              <a:spcBef>
                <a:spcPct val="20000"/>
              </a:spcBef>
              <a:buFont typeface="Arial"/>
              <a:buNone/>
            </a:pPr>
            <a:endParaRPr lang="en-US" sz="1100" dirty="0">
              <a:latin typeface="Arial"/>
            </a:endParaRPr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3820515" y="1526663"/>
            <a:ext cx="405729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3659937" y="2168146"/>
            <a:ext cx="4057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897380" y="1752210"/>
            <a:ext cx="3450542" cy="3375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Arial"/>
              <a:buNone/>
            </a:pPr>
            <a:r>
              <a:rPr lang="en-US" sz="1050" dirty="0" smtClean="0">
                <a:latin typeface="Arial"/>
              </a:rPr>
              <a:t>Submit Application: </a:t>
            </a:r>
          </a:p>
          <a:p>
            <a:pPr algn="ctr">
              <a:spcBef>
                <a:spcPct val="20000"/>
              </a:spcBef>
              <a:buFont typeface="Arial"/>
              <a:buNone/>
            </a:pPr>
            <a:r>
              <a:rPr lang="en-US" sz="1050" dirty="0" err="1" smtClean="0">
                <a:latin typeface="Courier"/>
                <a:cs typeface="Courier"/>
              </a:rPr>
              <a:t>YarnClient.submitApplication</a:t>
            </a:r>
            <a:endParaRPr lang="en-US" sz="1050" dirty="0" smtClean="0">
              <a:latin typeface="Courier"/>
              <a:cs typeface="Courier"/>
            </a:endParaRPr>
          </a:p>
          <a:p>
            <a:pPr algn="ctr">
              <a:spcBef>
                <a:spcPct val="20000"/>
              </a:spcBef>
              <a:buFont typeface="Arial"/>
              <a:buNone/>
            </a:pPr>
            <a:endParaRPr lang="en-US" sz="1050" dirty="0">
              <a:latin typeface="Arial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3458763" y="1235075"/>
            <a:ext cx="402346" cy="40234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15" name="Oval 214"/>
          <p:cNvSpPr/>
          <p:nvPr/>
        </p:nvSpPr>
        <p:spPr>
          <a:xfrm>
            <a:off x="3458763" y="2036290"/>
            <a:ext cx="402346" cy="40234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grpSp>
        <p:nvGrpSpPr>
          <p:cNvPr id="216" name="Group 215"/>
          <p:cNvGrpSpPr/>
          <p:nvPr/>
        </p:nvGrpSpPr>
        <p:grpSpPr>
          <a:xfrm>
            <a:off x="7995668" y="1187154"/>
            <a:ext cx="2011327" cy="1104323"/>
            <a:chOff x="3632349" y="1172830"/>
            <a:chExt cx="2011327" cy="1104323"/>
          </a:xfrm>
        </p:grpSpPr>
        <p:grpSp>
          <p:nvGrpSpPr>
            <p:cNvPr id="217" name="Group 216"/>
            <p:cNvGrpSpPr/>
            <p:nvPr/>
          </p:nvGrpSpPr>
          <p:grpSpPr>
            <a:xfrm>
              <a:off x="3632349" y="1172830"/>
              <a:ext cx="2011327" cy="1104323"/>
              <a:chOff x="205061" y="2563804"/>
              <a:chExt cx="2011327" cy="11043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ResourceManager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18" name="Rounded Rectangle 217"/>
            <p:cNvSpPr/>
            <p:nvPr/>
          </p:nvSpPr>
          <p:spPr>
            <a:xfrm>
              <a:off x="3835286" y="1903682"/>
              <a:ext cx="1605455" cy="287047"/>
            </a:xfrm>
            <a:prstGeom prst="roundRect">
              <a:avLst>
                <a:gd name="adj" fmla="val 652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8738" algn="ctr"/>
              <a:r>
                <a:rPr lang="en-US" sz="11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Scheduler</a:t>
              </a:r>
              <a:endParaRPr lang="en-US" sz="1100" b="1" baseline="-210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8416" y="1461409"/>
              <a:ext cx="367873" cy="367873"/>
            </a:xfrm>
            <a:prstGeom prst="rect">
              <a:avLst/>
            </a:prstGeom>
          </p:spPr>
        </p:pic>
      </p:grpSp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021" y="3330513"/>
            <a:ext cx="277258" cy="277258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37" y="3330513"/>
            <a:ext cx="277258" cy="277258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74" y="3331423"/>
            <a:ext cx="277258" cy="277258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82" y="3335137"/>
            <a:ext cx="277258" cy="277258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021" y="4608027"/>
            <a:ext cx="277258" cy="277258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59" y="4601901"/>
            <a:ext cx="277258" cy="277258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74" y="4605615"/>
            <a:ext cx="277258" cy="277258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770" y="4620214"/>
            <a:ext cx="277258" cy="277258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021" y="5896830"/>
            <a:ext cx="277258" cy="277258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90" y="5885945"/>
            <a:ext cx="277258" cy="277258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74" y="5881821"/>
            <a:ext cx="277258" cy="277258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82" y="5894977"/>
            <a:ext cx="277258" cy="277258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958" y="3307899"/>
            <a:ext cx="313774" cy="31377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471" y="4598297"/>
            <a:ext cx="313774" cy="31377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91" y="3309478"/>
            <a:ext cx="313774" cy="31377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471" y="5873060"/>
            <a:ext cx="313774" cy="31377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91" y="4594583"/>
            <a:ext cx="313774" cy="31377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156" y="3315914"/>
            <a:ext cx="313774" cy="31377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156" y="4565385"/>
            <a:ext cx="313774" cy="31377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91" y="5858461"/>
            <a:ext cx="313774" cy="31377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156" y="5859904"/>
            <a:ext cx="313774" cy="31377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724" y="3315914"/>
            <a:ext cx="313774" cy="31377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556" y="4591016"/>
            <a:ext cx="313774" cy="31377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475" y="5873060"/>
            <a:ext cx="313774" cy="3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AppMaster-ResourceManager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2" y="1106435"/>
            <a:ext cx="5430982" cy="4954588"/>
          </a:xfrm>
        </p:spPr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AMRMClient</a:t>
            </a:r>
            <a:r>
              <a:rPr lang="en-US" dirty="0">
                <a:cs typeface="Courier"/>
              </a:rPr>
              <a:t> - Synchronous </a:t>
            </a:r>
            <a:r>
              <a:rPr lang="en-US" dirty="0" smtClean="0">
                <a:cs typeface="Courier"/>
              </a:rPr>
              <a:t>API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registerApplicationMaster</a:t>
            </a:r>
            <a:r>
              <a:rPr lang="en-US" dirty="0" smtClean="0"/>
              <a:t> </a:t>
            </a:r>
            <a:r>
              <a:rPr lang="en-US" dirty="0" err="1">
                <a:latin typeface="Courier"/>
                <a:cs typeface="Courier"/>
              </a:rPr>
              <a:t>unregisterApplicationMaster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Resource negotiation</a:t>
            </a:r>
            <a:endParaRPr lang="en-US" dirty="0"/>
          </a:p>
          <a:p>
            <a:pPr marL="0" lvl="2" indent="0">
              <a:buNone/>
            </a:pPr>
            <a:r>
              <a:rPr lang="en-US" dirty="0" err="1" smtClean="0">
                <a:latin typeface="Courier"/>
                <a:cs typeface="Courier"/>
              </a:rPr>
              <a:t>addContainerRequest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removeContainerRequest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releaseAssignedContainer</a:t>
            </a:r>
            <a:endParaRPr lang="en-US" dirty="0">
              <a:latin typeface="Courier"/>
              <a:cs typeface="Courier"/>
            </a:endParaRPr>
          </a:p>
          <a:p>
            <a:pPr marL="0" lvl="2" indent="0">
              <a:buNone/>
            </a:pPr>
            <a:r>
              <a:rPr lang="en-US" dirty="0">
                <a:cs typeface="Courier"/>
              </a:rPr>
              <a:t>Main API – </a:t>
            </a:r>
            <a:r>
              <a:rPr lang="en-US" dirty="0">
                <a:latin typeface="Courier"/>
                <a:cs typeface="Courier"/>
              </a:rPr>
              <a:t>allocate</a:t>
            </a:r>
          </a:p>
          <a:p>
            <a:pPr lvl="1"/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Helper </a:t>
            </a:r>
            <a:r>
              <a:rPr lang="en-US" dirty="0">
                <a:cs typeface="Courier"/>
              </a:rPr>
              <a:t>APIs for cluster information</a:t>
            </a:r>
          </a:p>
          <a:p>
            <a:pPr marL="0" lvl="2" indent="0">
              <a:buNone/>
            </a:pPr>
            <a:r>
              <a:rPr lang="en-US" dirty="0" err="1">
                <a:latin typeface="Courier"/>
                <a:cs typeface="Courier"/>
              </a:rPr>
              <a:t>getAvailableResources</a:t>
            </a:r>
            <a:endParaRPr lang="en-US" dirty="0">
              <a:latin typeface="Courier"/>
              <a:cs typeface="Courier"/>
            </a:endParaRPr>
          </a:p>
          <a:p>
            <a:pPr marL="0" lvl="2" indent="0">
              <a:buNone/>
            </a:pPr>
            <a:r>
              <a:rPr lang="en-US" dirty="0" err="1">
                <a:latin typeface="Courier"/>
                <a:cs typeface="Courier"/>
              </a:rPr>
              <a:t>getClusterNodeCount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pPr lvl="1"/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137121" y="1106435"/>
            <a:ext cx="5442263" cy="4954588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urier"/>
                <a:cs typeface="Courier"/>
              </a:rPr>
              <a:t>AMRMClientAsync</a:t>
            </a:r>
            <a:r>
              <a:rPr lang="en-US" dirty="0" smtClean="0">
                <a:cs typeface="Courier"/>
              </a:rPr>
              <a:t> – Asynchronous </a:t>
            </a:r>
          </a:p>
          <a:p>
            <a:pPr lvl="1"/>
            <a:r>
              <a:rPr lang="en-US" dirty="0" smtClean="0">
                <a:cs typeface="Arial"/>
              </a:rPr>
              <a:t>Extension of </a:t>
            </a:r>
            <a:r>
              <a:rPr lang="en-US" dirty="0" err="1" smtClean="0">
                <a:latin typeface="Courier"/>
                <a:cs typeface="Courier"/>
              </a:rPr>
              <a:t>AMRMClient</a:t>
            </a:r>
            <a:r>
              <a:rPr lang="en-US" dirty="0" smtClean="0">
                <a:cs typeface="Arial"/>
              </a:rPr>
              <a:t> to provide asynchronous </a:t>
            </a:r>
            <a:r>
              <a:rPr lang="en-US" dirty="0" err="1" smtClean="0">
                <a:latin typeface="Courier"/>
                <a:cs typeface="Courier"/>
              </a:rPr>
              <a:t>CallbackHandler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Callback interaction model with </a:t>
            </a:r>
            <a:r>
              <a:rPr lang="en-US" dirty="0" err="1" smtClean="0">
                <a:cs typeface="Courier"/>
              </a:rPr>
              <a:t>ResourceManager</a:t>
            </a:r>
            <a:endParaRPr lang="en-US" dirty="0" smtClean="0">
              <a:cs typeface="Courier"/>
            </a:endParaRPr>
          </a:p>
          <a:p>
            <a:r>
              <a:rPr lang="en-US" sz="2000" b="0" dirty="0" err="1" smtClean="0">
                <a:solidFill>
                  <a:schemeClr val="bg1"/>
                </a:solidFill>
                <a:latin typeface="Courier"/>
                <a:cs typeface="Courier"/>
              </a:rPr>
              <a:t>onContainersAllocated</a:t>
            </a:r>
            <a:endParaRPr lang="en-US" sz="2000" b="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onContainersCompleted</a:t>
            </a:r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onNodesUpdated</a:t>
            </a:r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onError</a:t>
            </a:r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onShutdownRequest</a:t>
            </a:r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AppMaster-ResourceManager</a:t>
            </a:r>
            <a:r>
              <a:rPr lang="en-US" dirty="0" smtClean="0"/>
              <a:t> flow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51562" y="2563804"/>
            <a:ext cx="8557076" cy="1104323"/>
            <a:chOff x="205061" y="2563804"/>
            <a:chExt cx="8557076" cy="1104323"/>
          </a:xfrm>
        </p:grpSpPr>
        <p:grpSp>
          <p:nvGrpSpPr>
            <p:cNvPr id="4" name="Group 3"/>
            <p:cNvGrpSpPr/>
            <p:nvPr/>
          </p:nvGrpSpPr>
          <p:grpSpPr>
            <a:xfrm>
              <a:off x="205061" y="2563804"/>
              <a:ext cx="2011327" cy="1104323"/>
              <a:chOff x="205061" y="2563804"/>
              <a:chExt cx="2011327" cy="110432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386977" y="2563804"/>
              <a:ext cx="2011327" cy="1104323"/>
              <a:chOff x="205061" y="2563804"/>
              <a:chExt cx="2011327" cy="11043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68893" y="2563805"/>
              <a:ext cx="2011327" cy="1104322"/>
              <a:chOff x="205061" y="2563805"/>
              <a:chExt cx="2011327" cy="1104322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05061" y="2563805"/>
                <a:ext cx="2011327" cy="980072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50810" y="2563804"/>
              <a:ext cx="2011327" cy="1104323"/>
              <a:chOff x="205061" y="2563804"/>
              <a:chExt cx="2011327" cy="110432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451562" y="3843724"/>
            <a:ext cx="2011327" cy="1104323"/>
            <a:chOff x="205061" y="2563804"/>
            <a:chExt cx="2011327" cy="1104323"/>
          </a:xfrm>
        </p:grpSpPr>
        <p:sp>
          <p:nvSpPr>
            <p:cNvPr id="17" name="Rounded Rectangle 16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15394" y="3843724"/>
            <a:ext cx="2011327" cy="1104323"/>
            <a:chOff x="205061" y="2563804"/>
            <a:chExt cx="2011327" cy="1104323"/>
          </a:xfrm>
        </p:grpSpPr>
        <p:sp>
          <p:nvSpPr>
            <p:cNvPr id="20" name="Rounded Rectangle 19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997311" y="3843724"/>
            <a:ext cx="2011327" cy="1104323"/>
            <a:chOff x="205061" y="2563804"/>
            <a:chExt cx="2011327" cy="1104323"/>
          </a:xfrm>
        </p:grpSpPr>
        <p:sp>
          <p:nvSpPr>
            <p:cNvPr id="23" name="Rounded Rectangle 22"/>
            <p:cNvSpPr/>
            <p:nvPr/>
          </p:nvSpPr>
          <p:spPr>
            <a:xfrm>
              <a:off x="205061" y="2563804"/>
              <a:ext cx="2011327" cy="1104323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100" b="1" dirty="0" err="1">
                  <a:solidFill>
                    <a:srgbClr val="000000"/>
                  </a:solidFill>
                  <a:latin typeface="Calibri"/>
                  <a:cs typeface="Calibri"/>
                </a:rPr>
                <a:t>NodeManager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05062" y="2772387"/>
              <a:ext cx="2011326" cy="895740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1885921" y="4347514"/>
            <a:ext cx="1149075" cy="287047"/>
          </a:xfrm>
          <a:prstGeom prst="roundRect">
            <a:avLst>
              <a:gd name="adj" fmla="val 6525"/>
            </a:avLst>
          </a:prstGeom>
          <a:solidFill>
            <a:schemeClr val="accent5"/>
          </a:solidFill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8738" algn="ctr"/>
            <a:r>
              <a:rPr lang="en-US" sz="1100" b="1" dirty="0" smtClean="0">
                <a:solidFill>
                  <a:schemeClr val="bg2"/>
                </a:solidFill>
                <a:latin typeface="Calibri"/>
                <a:cs typeface="Calibri"/>
              </a:rPr>
              <a:t>AM</a:t>
            </a:r>
            <a:endParaRPr lang="en-US" sz="1100" b="1" baseline="-210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196681" y="4666597"/>
            <a:ext cx="2984500" cy="1045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81181" y="2277154"/>
            <a:ext cx="12700" cy="238944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2145" y="4689900"/>
            <a:ext cx="3866966" cy="60599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</a:pPr>
            <a:r>
              <a:rPr lang="en-US" sz="1100" b="1" dirty="0" err="1" smtClean="0">
                <a:solidFill>
                  <a:srgbClr val="000000"/>
                </a:solidFill>
                <a:latin typeface="Courier"/>
                <a:cs typeface="Courier"/>
              </a:rPr>
              <a:t>registerApplicationMaster</a:t>
            </a:r>
            <a:endParaRPr lang="en-US" sz="1100" b="1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196681" y="4214772"/>
            <a:ext cx="2524324" cy="10456"/>
          </a:xfrm>
          <a:prstGeom prst="line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61063" y="4483851"/>
            <a:ext cx="402346" cy="40234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3177328" y="4008510"/>
            <a:ext cx="402346" cy="40234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90181" y="1483638"/>
            <a:ext cx="0" cy="2741590"/>
          </a:xfrm>
          <a:prstGeom prst="straightConnector1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08739" y="1473182"/>
            <a:ext cx="2584942" cy="10456"/>
          </a:xfrm>
          <a:prstGeom prst="line">
            <a:avLst/>
          </a:prstGeom>
          <a:ln>
            <a:prstDash val="sysDash"/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4663" y="1176272"/>
            <a:ext cx="3866966" cy="60599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</a:pPr>
            <a:r>
              <a:rPr lang="en-US" sz="1050" b="1" dirty="0" err="1" smtClean="0">
                <a:solidFill>
                  <a:srgbClr val="000000"/>
                </a:solidFill>
                <a:latin typeface="Courier"/>
                <a:cs typeface="Courier"/>
              </a:rPr>
              <a:t>AMRMClient.allocate</a:t>
            </a:r>
            <a:endParaRPr lang="en-US" sz="1200" b="1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8911" y="1872078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Font typeface="Arial"/>
              <a:buNone/>
            </a:pPr>
            <a:r>
              <a:rPr lang="en-US" sz="1050" b="1" dirty="0" smtClean="0">
                <a:solidFill>
                  <a:srgbClr val="000000"/>
                </a:solidFill>
                <a:latin typeface="Courier"/>
                <a:cs typeface="Courier"/>
              </a:rPr>
              <a:t>Container</a:t>
            </a:r>
            <a:endParaRPr lang="en-US" sz="11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302245" y="2153183"/>
            <a:ext cx="12700" cy="2072045"/>
          </a:xfrm>
          <a:prstGeom prst="straightConnector1">
            <a:avLst/>
          </a:prstGeom>
          <a:ln>
            <a:prstDash val="sysDash"/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14945" y="2147955"/>
            <a:ext cx="2278736" cy="10456"/>
          </a:xfrm>
          <a:prstGeom prst="line">
            <a:avLst/>
          </a:prstGeom>
          <a:ln>
            <a:prstDash val="sysDash"/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789008" y="3872173"/>
            <a:ext cx="402346" cy="40234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4278208" y="1954763"/>
            <a:ext cx="402346" cy="40234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734771" y="3951761"/>
            <a:ext cx="3866966" cy="60599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</a:pPr>
            <a:r>
              <a:rPr lang="en-US" sz="1100" b="1" dirty="0" err="1" smtClean="0">
                <a:solidFill>
                  <a:srgbClr val="000000"/>
                </a:solidFill>
                <a:latin typeface="Courier"/>
                <a:cs typeface="Courier"/>
              </a:rPr>
              <a:t>unregisterApplicationMaster</a:t>
            </a:r>
            <a:endParaRPr lang="en-US" sz="1200" b="1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721005" y="2277153"/>
            <a:ext cx="7536" cy="19480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809730" y="1172830"/>
            <a:ext cx="2011327" cy="1104323"/>
            <a:chOff x="3632349" y="1172830"/>
            <a:chExt cx="2011327" cy="1104323"/>
          </a:xfrm>
        </p:grpSpPr>
        <p:grpSp>
          <p:nvGrpSpPr>
            <p:cNvPr id="43" name="Group 42"/>
            <p:cNvGrpSpPr/>
            <p:nvPr/>
          </p:nvGrpSpPr>
          <p:grpSpPr>
            <a:xfrm>
              <a:off x="3632349" y="1172830"/>
              <a:ext cx="2011327" cy="1104323"/>
              <a:chOff x="205061" y="2563804"/>
              <a:chExt cx="2011327" cy="11043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ResourceManager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3835286" y="1903682"/>
              <a:ext cx="1605455" cy="287047"/>
            </a:xfrm>
            <a:prstGeom prst="roundRect">
              <a:avLst>
                <a:gd name="adj" fmla="val 652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58738" algn="ctr"/>
              <a:r>
                <a:rPr lang="en-US" sz="11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Scheduler</a:t>
              </a:r>
              <a:endParaRPr lang="en-US" sz="1100" b="1" baseline="-210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8416" y="1461409"/>
              <a:ext cx="367873" cy="367873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479" y="3370203"/>
            <a:ext cx="277258" cy="27725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236" y="3370203"/>
            <a:ext cx="277258" cy="27725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504" y="3370203"/>
            <a:ext cx="277258" cy="27725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13" y="3370203"/>
            <a:ext cx="277258" cy="2772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34" y="4649160"/>
            <a:ext cx="277258" cy="27725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94" y="4649160"/>
            <a:ext cx="277258" cy="27725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11" y="4646808"/>
            <a:ext cx="277258" cy="277258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1451563" y="5081283"/>
            <a:ext cx="8557076" cy="1104323"/>
            <a:chOff x="274182" y="5081283"/>
            <a:chExt cx="8557076" cy="1104323"/>
          </a:xfrm>
        </p:grpSpPr>
        <p:grpSp>
          <p:nvGrpSpPr>
            <p:cNvPr id="56" name="Group 55"/>
            <p:cNvGrpSpPr/>
            <p:nvPr/>
          </p:nvGrpSpPr>
          <p:grpSpPr>
            <a:xfrm>
              <a:off x="274182" y="5081283"/>
              <a:ext cx="2011327" cy="1104323"/>
              <a:chOff x="205061" y="2563804"/>
              <a:chExt cx="2011327" cy="110432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56098" y="5081283"/>
              <a:ext cx="2011327" cy="1104323"/>
              <a:chOff x="205061" y="2563804"/>
              <a:chExt cx="2011327" cy="1104323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05061" y="2563804"/>
                <a:ext cx="2011327" cy="1104323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638014" y="5081284"/>
              <a:ext cx="2011327" cy="1104322"/>
              <a:chOff x="205061" y="2563805"/>
              <a:chExt cx="2011327" cy="1104322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05061" y="2563805"/>
                <a:ext cx="2011327" cy="980072"/>
              </a:xfrm>
              <a:prstGeom prst="roundRect">
                <a:avLst>
                  <a:gd name="adj" fmla="val 6525"/>
                </a:avLst>
              </a:prstGeom>
              <a:solidFill>
                <a:schemeClr val="accent1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tlCol="0" anchor="t"/>
              <a:lstStyle/>
              <a:p>
                <a:pPr marL="58738"/>
                <a:r>
                  <a:rPr lang="en-US" sz="1100" b="1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NodeManager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05062" y="2772387"/>
                <a:ext cx="2011326" cy="895740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b"/>
              <a:lstStyle/>
              <a:p>
                <a:pPr algn="ctr"/>
                <a:endParaRPr lang="en-US" sz="1200" dirty="0">
                  <a:solidFill>
                    <a:srgbClr val="1E1E1E"/>
                  </a:solidFill>
                  <a:latin typeface="Calibri"/>
                  <a:cs typeface="Calibri"/>
                </a:endParaRPr>
              </a:p>
            </p:txBody>
          </p:sp>
        </p:grp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53" y="5882864"/>
              <a:ext cx="277258" cy="277258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4978" y="5886578"/>
              <a:ext cx="277258" cy="277258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9268" y="5886291"/>
              <a:ext cx="277258" cy="277258"/>
            </a:xfrm>
            <a:prstGeom prst="rect">
              <a:avLst/>
            </a:prstGeom>
          </p:spPr>
        </p:pic>
        <p:grpSp>
          <p:nvGrpSpPr>
            <p:cNvPr id="62" name="Group 61"/>
            <p:cNvGrpSpPr/>
            <p:nvPr/>
          </p:nvGrpSpPr>
          <p:grpSpPr>
            <a:xfrm>
              <a:off x="6819931" y="5081283"/>
              <a:ext cx="2011327" cy="1104323"/>
              <a:chOff x="6819931" y="5081283"/>
              <a:chExt cx="2011327" cy="11043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819931" y="5081283"/>
                <a:ext cx="2011327" cy="1104323"/>
                <a:chOff x="205061" y="2563804"/>
                <a:chExt cx="2011327" cy="1104323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05061" y="2563804"/>
                  <a:ext cx="2011327" cy="1104323"/>
                </a:xfrm>
                <a:prstGeom prst="roundRect">
                  <a:avLst>
                    <a:gd name="adj" fmla="val 6525"/>
                  </a:avLst>
                </a:prstGeom>
                <a:solidFill>
                  <a:schemeClr val="accent1"/>
                </a:solidFill>
                <a:ln w="28575" cmpd="sng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tlCol="0" anchor="t"/>
                <a:lstStyle/>
                <a:p>
                  <a:pPr marL="58738"/>
                  <a:r>
                    <a:rPr lang="en-US" sz="1100" b="1" dirty="0" err="1">
                      <a:solidFill>
                        <a:srgbClr val="000000"/>
                      </a:solidFill>
                      <a:latin typeface="Calibri"/>
                      <a:cs typeface="Calibri"/>
                    </a:rPr>
                    <a:t>NodeManager</a:t>
                  </a:r>
                  <a:endParaRPr lang="en-US" sz="1100" b="1" dirty="0">
                    <a:solidFill>
                      <a:srgbClr val="000000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205062" y="2772387"/>
                  <a:ext cx="2011326" cy="895740"/>
                </a:xfrm>
                <a:prstGeom prst="roundRect">
                  <a:avLst>
                    <a:gd name="adj" fmla="val 6525"/>
                  </a:avLst>
                </a:prstGeom>
                <a:solidFill>
                  <a:schemeClr val="bg2"/>
                </a:solidFill>
                <a:ln w="28575" cmpd="sng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b"/>
                <a:lstStyle/>
                <a:p>
                  <a:pPr algn="ctr"/>
                  <a:endParaRPr lang="en-US" sz="1200" dirty="0">
                    <a:solidFill>
                      <a:srgbClr val="1E1E1E"/>
                    </a:solidFill>
                    <a:latin typeface="Calibri"/>
                    <a:cs typeface="Calibri"/>
                  </a:endParaRPr>
                </a:p>
              </p:txBody>
            </p:sp>
          </p:grp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9932" y="5882864"/>
                <a:ext cx="277258" cy="277258"/>
              </a:xfrm>
              <a:prstGeom prst="rect">
                <a:avLst/>
              </a:prstGeom>
            </p:spPr>
          </p:pic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517" y="3372391"/>
            <a:ext cx="313774" cy="31377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835" y="3360533"/>
            <a:ext cx="313774" cy="31377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947" y="3361331"/>
            <a:ext cx="313774" cy="31377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266" y="3357792"/>
            <a:ext cx="313774" cy="31377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349" y="4640937"/>
            <a:ext cx="313774" cy="31377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266" y="4639490"/>
            <a:ext cx="313774" cy="31377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517" y="5875546"/>
            <a:ext cx="313774" cy="31377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433" y="5875271"/>
            <a:ext cx="313774" cy="31377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349" y="5875546"/>
            <a:ext cx="313774" cy="31377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266" y="5875271"/>
            <a:ext cx="313774" cy="3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AppMaster-NodeManager</a:t>
            </a:r>
            <a:r>
              <a:rPr lang="en-US" dirty="0" smtClean="0"/>
              <a:t> API</a:t>
            </a:r>
            <a:br>
              <a:rPr lang="en-US" dirty="0" smtClean="0"/>
            </a:br>
            <a:r>
              <a:rPr lang="en-US" sz="2200" i="1" dirty="0" smtClean="0"/>
              <a:t>For AM to launch/stop containers at </a:t>
            </a:r>
            <a:r>
              <a:rPr lang="en-US" sz="2200" i="1" dirty="0" err="1" smtClean="0"/>
              <a:t>NodeManager</a:t>
            </a:r>
            <a:endParaRPr lang="en-US" sz="1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2" y="1106435"/>
            <a:ext cx="5269818" cy="4954588"/>
          </a:xfrm>
        </p:spPr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AMNMClient</a:t>
            </a:r>
            <a:r>
              <a:rPr lang="en-US" dirty="0">
                <a:cs typeface="Courier"/>
              </a:rPr>
              <a:t> - Synchronous API </a:t>
            </a:r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Simple </a:t>
            </a:r>
            <a:r>
              <a:rPr lang="en-US" dirty="0">
                <a:cs typeface="Courier"/>
              </a:rPr>
              <a:t>(trivial) APIs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startContainer</a:t>
            </a:r>
            <a:endParaRPr lang="en-US" dirty="0">
              <a:latin typeface="Courier"/>
              <a:cs typeface="Courier"/>
            </a:endParaRPr>
          </a:p>
          <a:p>
            <a:pPr lvl="2"/>
            <a:r>
              <a:rPr lang="en-US" dirty="0" err="1">
                <a:latin typeface="Courier"/>
                <a:cs typeface="Courier"/>
              </a:rPr>
              <a:t>stopContainer</a:t>
            </a:r>
            <a:endParaRPr lang="en-US" dirty="0">
              <a:latin typeface="Courier"/>
              <a:cs typeface="Courier"/>
            </a:endParaRPr>
          </a:p>
          <a:p>
            <a:pPr lvl="2"/>
            <a:r>
              <a:rPr lang="en-US" dirty="0" err="1">
                <a:latin typeface="Courier"/>
                <a:cs typeface="Courier"/>
              </a:rPr>
              <a:t>getContainerStatus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pPr lvl="1"/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763221" y="1106435"/>
            <a:ext cx="5816163" cy="4954588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urier"/>
                <a:cs typeface="Courier"/>
              </a:rPr>
              <a:t>AMNMClientAsync</a:t>
            </a:r>
            <a:r>
              <a:rPr lang="en-US" dirty="0" smtClean="0">
                <a:cs typeface="Courier"/>
              </a:rPr>
              <a:t> – Asynchronous</a:t>
            </a:r>
          </a:p>
          <a:p>
            <a:pPr lvl="1"/>
            <a:r>
              <a:rPr lang="en-US" dirty="0" smtClean="0">
                <a:cs typeface="Courier"/>
              </a:rPr>
              <a:t>Simple (trivial) APIs</a:t>
            </a:r>
          </a:p>
          <a:p>
            <a:pPr lvl="1"/>
            <a:r>
              <a:rPr lang="en-US" sz="1800" dirty="0" err="1" smtClean="0">
                <a:latin typeface="Courier"/>
                <a:cs typeface="Courier"/>
              </a:rPr>
              <a:t>startContainerAsync</a:t>
            </a:r>
            <a:endParaRPr lang="en-US" sz="1800" dirty="0" smtClean="0">
              <a:latin typeface="Courier"/>
              <a:cs typeface="Courier"/>
            </a:endParaRPr>
          </a:p>
          <a:p>
            <a:pPr lvl="1"/>
            <a:r>
              <a:rPr lang="en-US" sz="1800" dirty="0" err="1" smtClean="0">
                <a:latin typeface="Courier"/>
                <a:cs typeface="Courier"/>
              </a:rPr>
              <a:t>stopContainerAsync</a:t>
            </a:r>
            <a:endParaRPr lang="en-US" sz="1800" dirty="0" smtClean="0">
              <a:latin typeface="Courier"/>
              <a:cs typeface="Courier"/>
            </a:endParaRPr>
          </a:p>
          <a:p>
            <a:pPr lvl="1"/>
            <a:r>
              <a:rPr lang="en-US" sz="1800" dirty="0" err="1" smtClean="0">
                <a:latin typeface="Courier"/>
                <a:cs typeface="Courier"/>
              </a:rPr>
              <a:t>getContainerStatusAsync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+mn-lt"/>
                <a:cs typeface="Courier"/>
              </a:rPr>
              <a:t>Callback </a:t>
            </a:r>
            <a:r>
              <a:rPr lang="en-US" dirty="0" smtClean="0">
                <a:cs typeface="Courier"/>
              </a:rPr>
              <a:t>interaction model with </a:t>
            </a:r>
            <a:r>
              <a:rPr lang="en-US" dirty="0" err="1" smtClean="0">
                <a:cs typeface="Courier"/>
              </a:rPr>
              <a:t>NodeManager</a:t>
            </a:r>
            <a:endParaRPr lang="en-US" dirty="0" smtClean="0">
              <a:cs typeface="Courier"/>
            </a:endParaRPr>
          </a:p>
          <a:p>
            <a:pPr lvl="1"/>
            <a:r>
              <a:rPr lang="en-US" sz="1800" dirty="0" err="1" smtClean="0">
                <a:latin typeface="Courier"/>
                <a:cs typeface="Courier"/>
              </a:rPr>
              <a:t>onContainerStarted</a:t>
            </a:r>
            <a:endParaRPr lang="en-US" sz="1800" dirty="0" smtClean="0">
              <a:latin typeface="Courier"/>
              <a:cs typeface="Courier"/>
            </a:endParaRPr>
          </a:p>
          <a:p>
            <a:pPr lvl="1"/>
            <a:r>
              <a:rPr lang="en-US" sz="1800" dirty="0" err="1" smtClean="0">
                <a:latin typeface="Courier"/>
                <a:cs typeface="Courier"/>
              </a:rPr>
              <a:t>onContainerStopped</a:t>
            </a:r>
            <a:endParaRPr lang="en-US" sz="1800" dirty="0" smtClean="0">
              <a:latin typeface="Courier"/>
              <a:cs typeface="Courier"/>
            </a:endParaRPr>
          </a:p>
          <a:p>
            <a:pPr lvl="1"/>
            <a:r>
              <a:rPr lang="en-US" sz="1800" dirty="0" err="1" smtClean="0">
                <a:latin typeface="Courier"/>
                <a:cs typeface="Courier"/>
              </a:rPr>
              <a:t>onStartContainerError</a:t>
            </a:r>
            <a:endParaRPr lang="en-US" sz="1800" dirty="0" smtClean="0">
              <a:latin typeface="Courier"/>
              <a:cs typeface="Courier"/>
            </a:endParaRPr>
          </a:p>
          <a:p>
            <a:pPr lvl="1"/>
            <a:r>
              <a:rPr lang="en-US" sz="1800" dirty="0" err="1" smtClean="0">
                <a:latin typeface="Courier"/>
                <a:cs typeface="Courier"/>
              </a:rPr>
              <a:t>onContainerStatusReceived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dirty="0" smtClean="0"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Hadoop 2 and YARN: Beyond Batch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YARN Application API -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Un-Managed Mode for ApplicationMaster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Run the </a:t>
            </a:r>
            <a:r>
              <a:rPr lang="en-US" dirty="0" err="1" smtClean="0">
                <a:latin typeface="Arial"/>
                <a:cs typeface="Arial"/>
              </a:rPr>
              <a:t>ApplicationMaster</a:t>
            </a:r>
            <a:r>
              <a:rPr lang="en-US" dirty="0" smtClean="0">
                <a:latin typeface="Arial"/>
                <a:cs typeface="Arial"/>
              </a:rPr>
              <a:t> on your development machine rather than in-cluster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No submission client needed</a:t>
            </a:r>
          </a:p>
          <a:p>
            <a:pPr lvl="1"/>
            <a:r>
              <a:rPr lang="en-US" dirty="0" smtClean="0">
                <a:cs typeface="Courier"/>
              </a:rPr>
              <a:t>Use </a:t>
            </a:r>
            <a:r>
              <a:rPr lang="en-US" dirty="0" err="1" smtClean="0">
                <a:latin typeface="Courier"/>
                <a:cs typeface="Courier"/>
              </a:rPr>
              <a:t>hadoop</a:t>
            </a:r>
            <a:r>
              <a:rPr lang="en-US" dirty="0" smtClean="0">
                <a:latin typeface="Courier"/>
                <a:cs typeface="Courier"/>
              </a:rPr>
              <a:t>-yarn-applications-unmanaged-am-launcher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Easier to step through debugger, browse logs etc.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440" y="3608548"/>
            <a:ext cx="10969943" cy="208026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endParaRPr lang="en-US" dirty="0" smtClean="0">
              <a:solidFill>
                <a:schemeClr val="bg2"/>
              </a:solidFill>
              <a:latin typeface="Courier"/>
              <a:cs typeface="Courier"/>
            </a:endParaRP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$ bin/</a:t>
            </a:r>
            <a:r>
              <a:rPr lang="en-US" dirty="0" err="1" smtClean="0">
                <a:solidFill>
                  <a:schemeClr val="bg2"/>
                </a:solidFill>
                <a:latin typeface="Courier"/>
                <a:cs typeface="Courier"/>
              </a:rPr>
              <a:t>hadoop</a:t>
            </a: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 jar </a:t>
            </a:r>
            <a:r>
              <a:rPr lang="en-US" dirty="0" err="1" smtClean="0">
                <a:solidFill>
                  <a:schemeClr val="bg2"/>
                </a:solidFill>
                <a:latin typeface="Courier"/>
                <a:cs typeface="Courier"/>
              </a:rPr>
              <a:t>hadoop</a:t>
            </a: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-yarn-applications-unmanaged-am-</a:t>
            </a:r>
            <a:r>
              <a:rPr lang="en-US" dirty="0" err="1" smtClean="0">
                <a:solidFill>
                  <a:schemeClr val="bg2"/>
                </a:solidFill>
                <a:latin typeface="Courier"/>
                <a:cs typeface="Courier"/>
              </a:rPr>
              <a:t>launcher.jar</a:t>
            </a: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 \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      Client \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      –jar my-application-</a:t>
            </a:r>
            <a:r>
              <a:rPr lang="en-US" dirty="0" err="1" smtClean="0">
                <a:solidFill>
                  <a:schemeClr val="bg2"/>
                </a:solidFill>
                <a:latin typeface="Courier"/>
                <a:cs typeface="Courier"/>
              </a:rPr>
              <a:t>master.jar</a:t>
            </a: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 \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chemeClr val="bg2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     –</a:t>
            </a:r>
            <a:r>
              <a:rPr lang="en-US" dirty="0" err="1" smtClean="0">
                <a:solidFill>
                  <a:schemeClr val="bg2"/>
                </a:solidFill>
                <a:latin typeface="Courier"/>
                <a:cs typeface="Courier"/>
              </a:rPr>
              <a:t>cmd</a:t>
            </a: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 ‘java </a:t>
            </a:r>
            <a:r>
              <a:rPr lang="en-US" dirty="0" err="1" smtClean="0">
                <a:solidFill>
                  <a:schemeClr val="bg2"/>
                </a:solidFill>
                <a:latin typeface="Courier"/>
                <a:cs typeface="Courier"/>
              </a:rPr>
              <a:t>MyApplicationMaster</a:t>
            </a: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 &lt;</a:t>
            </a:r>
            <a:r>
              <a:rPr lang="en-US" dirty="0" err="1" smtClean="0">
                <a:solidFill>
                  <a:schemeClr val="bg2"/>
                </a:solidFill>
                <a:latin typeface="Courier"/>
                <a:cs typeface="Courier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"/>
                <a:cs typeface="Courier"/>
              </a:rPr>
              <a:t>&gt;’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968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Simple YARN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YARN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 smtClean="0"/>
              <a:t>Simplest example of a YARN application – get </a:t>
            </a:r>
            <a:r>
              <a:rPr lang="en-US" i="1" dirty="0" smtClean="0"/>
              <a:t>n</a:t>
            </a:r>
            <a:r>
              <a:rPr lang="en-US" dirty="0" smtClean="0"/>
              <a:t> containers, and run a specific Unix command on each. </a:t>
            </a:r>
            <a:r>
              <a:rPr lang="en-US" dirty="0"/>
              <a:t>M</a:t>
            </a:r>
            <a:r>
              <a:rPr lang="en-US" dirty="0" smtClean="0"/>
              <a:t>inimal error handling, etc.</a:t>
            </a:r>
          </a:p>
          <a:p>
            <a:pPr lvl="1"/>
            <a:endParaRPr lang="en-US" dirty="0"/>
          </a:p>
          <a:p>
            <a:r>
              <a:rPr lang="en-US" dirty="0" smtClean="0"/>
              <a:t>Control Flow</a:t>
            </a:r>
            <a:endParaRPr lang="en-US" dirty="0"/>
          </a:p>
          <a:p>
            <a:pPr marL="457200" lvl="1" indent="-457200">
              <a:buFont typeface="+mj-lt"/>
              <a:buAutoNum type="arabicPeriod"/>
            </a:pPr>
            <a:r>
              <a:rPr lang="en-US" dirty="0">
                <a:cs typeface="Arial"/>
              </a:rPr>
              <a:t>User submits application to the Resource </a:t>
            </a:r>
            <a:r>
              <a:rPr lang="en-US" dirty="0" smtClean="0">
                <a:cs typeface="Arial"/>
              </a:rPr>
              <a:t>Manager</a:t>
            </a:r>
          </a:p>
          <a:p>
            <a:pPr marL="623888" lvl="2" indent="-457200"/>
            <a:r>
              <a:rPr lang="en-US" dirty="0" smtClean="0">
                <a:cs typeface="Arial"/>
              </a:rPr>
              <a:t>Client provides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ApplicationSubmissionContext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cs typeface="Arial"/>
              </a:rPr>
              <a:t>to the Resource Manager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>
              <a:cs typeface="Arial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>
                <a:cs typeface="Courier"/>
              </a:rPr>
              <a:t>App </a:t>
            </a:r>
            <a:r>
              <a:rPr lang="en-US" dirty="0">
                <a:cs typeface="Courier"/>
              </a:rPr>
              <a:t>Master </a:t>
            </a:r>
            <a:r>
              <a:rPr lang="en-US" dirty="0" smtClean="0">
                <a:cs typeface="Courier"/>
              </a:rPr>
              <a:t>negotiates with Resource Manager for </a:t>
            </a:r>
            <a:r>
              <a:rPr lang="en-US" i="1" dirty="0">
                <a:cs typeface="Courier"/>
              </a:rPr>
              <a:t>n</a:t>
            </a: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containers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>
              <a:cs typeface="Courier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>
                <a:cs typeface="Arial"/>
              </a:rPr>
              <a:t>App Master </a:t>
            </a:r>
            <a:r>
              <a:rPr lang="en-US" dirty="0">
                <a:cs typeface="Arial"/>
              </a:rPr>
              <a:t>l</a:t>
            </a:r>
            <a:r>
              <a:rPr lang="en-US" dirty="0">
                <a:cs typeface="Courier"/>
              </a:rPr>
              <a:t>aunches containers with the user-specified </a:t>
            </a:r>
            <a:r>
              <a:rPr lang="en-US" i="1" dirty="0">
                <a:cs typeface="Courier"/>
              </a:rPr>
              <a:t>command</a:t>
            </a:r>
            <a:r>
              <a:rPr lang="en-US" dirty="0">
                <a:cs typeface="Courier"/>
              </a:rPr>
              <a:t> as </a:t>
            </a:r>
            <a:r>
              <a:rPr lang="en-US" dirty="0" err="1">
                <a:latin typeface="Courier"/>
                <a:cs typeface="Courier"/>
              </a:rPr>
              <a:t>ContainerLaunchContext.commands</a:t>
            </a:r>
            <a:endParaRPr lang="en-US" dirty="0"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7475" y="5861028"/>
            <a:ext cx="6655084" cy="52557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Code: </a:t>
            </a:r>
            <a:r>
              <a:rPr lang="en-US" sz="2400" i="1" dirty="0" smtClean="0">
                <a:solidFill>
                  <a:schemeClr val="accent1"/>
                </a:solidFill>
              </a:rPr>
              <a:t>https</a:t>
            </a:r>
            <a:r>
              <a:rPr lang="en-US" sz="2400" i="1" dirty="0">
                <a:solidFill>
                  <a:schemeClr val="accent1"/>
                </a:solidFill>
              </a:rPr>
              <a:t>://</a:t>
            </a:r>
            <a:r>
              <a:rPr lang="en-US" sz="2400" i="1" dirty="0" err="1">
                <a:solidFill>
                  <a:schemeClr val="accent1"/>
                </a:solidFill>
              </a:rPr>
              <a:t>github.com</a:t>
            </a:r>
            <a:r>
              <a:rPr lang="en-US" sz="2400" i="1" dirty="0">
                <a:solidFill>
                  <a:schemeClr val="accent1"/>
                </a:solidFill>
              </a:rPr>
              <a:t>/</a:t>
            </a:r>
            <a:r>
              <a:rPr lang="en-US" sz="2400" i="1" dirty="0" err="1">
                <a:solidFill>
                  <a:schemeClr val="accent1"/>
                </a:solidFill>
              </a:rPr>
              <a:t>hortonworks</a:t>
            </a:r>
            <a:r>
              <a:rPr lang="en-US" sz="2400" i="1" dirty="0">
                <a:solidFill>
                  <a:schemeClr val="accent1"/>
                </a:solidFill>
              </a:rPr>
              <a:t>/simple-yarn-app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68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YARN </a:t>
            </a:r>
            <a:r>
              <a:rPr lang="en-US" dirty="0"/>
              <a:t>Application </a:t>
            </a:r>
            <a:r>
              <a:rPr lang="en-US" dirty="0" smtClean="0"/>
              <a:t>– 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2594" y="2103336"/>
            <a:ext cx="7403545" cy="283040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982" y="1969211"/>
            <a:ext cx="10279302" cy="410026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simple-yarn-app_src_main_java_com_hortonworks_simpleyarnapp_Client_java_at_master_·_hortonworks_simple-yarn-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82" y="1582915"/>
            <a:ext cx="7658100" cy="38989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7933824" y="2758369"/>
            <a:ext cx="3645560" cy="883799"/>
          </a:xfrm>
          <a:prstGeom prst="wedgeEllipseCallout">
            <a:avLst>
              <a:gd name="adj1" fmla="val -132560"/>
              <a:gd name="adj2" fmla="val -15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Command to launch ApplicationMaster process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3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YARN </a:t>
            </a:r>
            <a:r>
              <a:rPr lang="en-US" dirty="0"/>
              <a:t>Application </a:t>
            </a:r>
            <a:r>
              <a:rPr lang="en-US" dirty="0" smtClean="0"/>
              <a:t>– 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2594" y="2103336"/>
            <a:ext cx="7403545" cy="283040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982" y="1969211"/>
            <a:ext cx="10279302" cy="410026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simple-yarn-app_src_main_java_com_hortonworks_simpleyarnapp_Client_java_at_master_·_hortonworks_simple-yarn-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4" y="1450081"/>
            <a:ext cx="7048500" cy="387350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7520121" y="1851078"/>
            <a:ext cx="3645560" cy="883799"/>
          </a:xfrm>
          <a:prstGeom prst="wedgeEllipseCallout">
            <a:avLst>
              <a:gd name="adj1" fmla="val -99203"/>
              <a:gd name="adj2" fmla="val -187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Resources required for ApplicationMaster </a:t>
            </a:r>
            <a:r>
              <a:rPr lang="en-US" sz="1400" dirty="0" smtClean="0">
                <a:latin typeface="Courier"/>
                <a:cs typeface="Courier"/>
              </a:rPr>
              <a:t>container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7025468" y="3159519"/>
            <a:ext cx="4660657" cy="1066012"/>
          </a:xfrm>
          <a:prstGeom prst="wedgeEllipseCallout">
            <a:avLst>
              <a:gd name="adj1" fmla="val -92986"/>
              <a:gd name="adj2" fmla="val -682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urier"/>
                <a:cs typeface="Courier"/>
              </a:rPr>
              <a:t>ApplicationSubmissionContext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</a:p>
          <a:p>
            <a:pPr algn="ctr"/>
            <a:r>
              <a:rPr lang="en-US" sz="1400" dirty="0" smtClean="0"/>
              <a:t>for </a:t>
            </a:r>
          </a:p>
          <a:p>
            <a:pPr algn="ctr"/>
            <a:r>
              <a:rPr lang="en-US" sz="1400" dirty="0" smtClean="0"/>
              <a:t>ApplicationMaster</a:t>
            </a:r>
            <a:endParaRPr lang="en-US" sz="1400" dirty="0"/>
          </a:p>
        </p:txBody>
      </p:sp>
      <p:sp>
        <p:nvSpPr>
          <p:cNvPr id="12" name="Oval Callout 11"/>
          <p:cNvSpPr/>
          <p:nvPr/>
        </p:nvSpPr>
        <p:spPr>
          <a:xfrm>
            <a:off x="7520121" y="4805829"/>
            <a:ext cx="3645560" cy="883799"/>
          </a:xfrm>
          <a:prstGeom prst="wedgeEllipseCallout">
            <a:avLst>
              <a:gd name="adj1" fmla="val -108106"/>
              <a:gd name="adj2" fmla="val -34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Submit application to </a:t>
            </a:r>
            <a:r>
              <a:rPr lang="en-US" sz="1400" dirty="0" err="1" smtClean="0">
                <a:latin typeface="Courier"/>
                <a:cs typeface="Courier"/>
              </a:rPr>
              <a:t>ResourceManager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14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YARN Application – </a:t>
            </a:r>
            <a:r>
              <a:rPr lang="en-US" dirty="0" err="1" smtClean="0"/>
              <a:t>AppMaster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 smtClean="0"/>
              <a:t>Steps: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AMRMClient.registerApplication</a:t>
            </a:r>
            <a:endParaRPr lang="en-US" dirty="0" smtClean="0">
              <a:latin typeface="Courier"/>
              <a:cs typeface="Courier"/>
            </a:endParaRPr>
          </a:p>
          <a:p>
            <a:pPr marL="342900" lvl="2" indent="-342900">
              <a:buFont typeface="+mj-lt"/>
              <a:buAutoNum type="arabicPeriod"/>
            </a:pPr>
            <a:endParaRPr lang="en-US" dirty="0" smtClean="0">
              <a:latin typeface="Courier"/>
              <a:cs typeface="Courier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Negotiate containers from </a:t>
            </a:r>
            <a:r>
              <a:rPr lang="en-US" dirty="0" err="1" smtClean="0">
                <a:latin typeface="Arial"/>
                <a:cs typeface="Arial"/>
              </a:rPr>
              <a:t>ResourceManager</a:t>
            </a:r>
            <a:r>
              <a:rPr lang="en-US" dirty="0" smtClean="0">
                <a:latin typeface="Arial"/>
                <a:cs typeface="Arial"/>
              </a:rPr>
              <a:t> by providing </a:t>
            </a:r>
            <a:r>
              <a:rPr lang="en-US" dirty="0" err="1" smtClean="0">
                <a:latin typeface="Courier"/>
                <a:cs typeface="Courier"/>
              </a:rPr>
              <a:t>ContainerRequest</a:t>
            </a:r>
            <a:r>
              <a:rPr lang="en-US" dirty="0" smtClean="0">
                <a:latin typeface="Arial"/>
                <a:cs typeface="Arial"/>
              </a:rPr>
              <a:t> to </a:t>
            </a:r>
            <a:r>
              <a:rPr lang="en-US" dirty="0" err="1" smtClean="0">
                <a:latin typeface="Courier"/>
                <a:cs typeface="Courier"/>
              </a:rPr>
              <a:t>AMRMClient.addContainerRequest</a:t>
            </a:r>
            <a:endParaRPr lang="en-US" dirty="0" smtClean="0">
              <a:latin typeface="Courier"/>
              <a:cs typeface="Courier"/>
            </a:endParaRPr>
          </a:p>
          <a:p>
            <a:pPr marL="342900" lvl="2" indent="-342900">
              <a:buFont typeface="+mj-lt"/>
              <a:buAutoNum type="arabicPeriod"/>
            </a:pPr>
            <a:endParaRPr lang="en-US" dirty="0" smtClean="0">
              <a:latin typeface="Arial"/>
              <a:cs typeface="Arial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Take the resultant </a:t>
            </a:r>
            <a:r>
              <a:rPr lang="en-US" dirty="0" smtClean="0">
                <a:latin typeface="Courier"/>
                <a:cs typeface="Courier"/>
              </a:rPr>
              <a:t>Container </a:t>
            </a:r>
            <a:r>
              <a:rPr lang="en-US" dirty="0" smtClean="0">
                <a:latin typeface="Arial"/>
                <a:cs typeface="Arial"/>
              </a:rPr>
              <a:t>returned via subsequent call to </a:t>
            </a:r>
            <a:r>
              <a:rPr lang="en-US" dirty="0" err="1" smtClean="0">
                <a:latin typeface="Courier"/>
                <a:cs typeface="Courier"/>
              </a:rPr>
              <a:t>AMRMClient.allocate</a:t>
            </a:r>
            <a:r>
              <a:rPr lang="en-US" dirty="0" smtClean="0">
                <a:latin typeface="Arial"/>
                <a:cs typeface="Arial"/>
              </a:rPr>
              <a:t>, build </a:t>
            </a:r>
            <a:r>
              <a:rPr lang="en-US" dirty="0" err="1" smtClean="0">
                <a:latin typeface="Courier"/>
                <a:cs typeface="Courier"/>
              </a:rPr>
              <a:t>ContainerLaunchContext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with </a:t>
            </a:r>
            <a:r>
              <a:rPr lang="en-US" dirty="0" smtClean="0">
                <a:latin typeface="Courier"/>
                <a:cs typeface="Courier"/>
              </a:rPr>
              <a:t>Container </a:t>
            </a:r>
            <a:r>
              <a:rPr lang="en-US" dirty="0" smtClean="0">
                <a:latin typeface="Arial"/>
                <a:cs typeface="Arial"/>
              </a:rPr>
              <a:t>and</a:t>
            </a:r>
            <a:r>
              <a:rPr lang="en-US" dirty="0" smtClean="0">
                <a:latin typeface="Courier"/>
                <a:cs typeface="Courier"/>
              </a:rPr>
              <a:t> commands</a:t>
            </a:r>
            <a:r>
              <a:rPr lang="en-US" dirty="0" smtClean="0">
                <a:latin typeface="Arial"/>
                <a:cs typeface="Arial"/>
              </a:rPr>
              <a:t>, then launch them using </a:t>
            </a:r>
            <a:r>
              <a:rPr lang="en-US" dirty="0" err="1" smtClean="0">
                <a:latin typeface="Courier"/>
                <a:cs typeface="Courier"/>
              </a:rPr>
              <a:t>AMNMClient.launchContainer</a:t>
            </a:r>
            <a:endParaRPr lang="en-US" dirty="0" smtClean="0">
              <a:latin typeface="Courier"/>
              <a:cs typeface="Courier"/>
            </a:endParaRPr>
          </a:p>
          <a:p>
            <a:pPr lvl="3"/>
            <a:r>
              <a:rPr lang="en-US" dirty="0" smtClean="0">
                <a:latin typeface="Arial"/>
                <a:cs typeface="Arial"/>
              </a:rPr>
              <a:t>Use </a:t>
            </a:r>
            <a:r>
              <a:rPr lang="en-US" dirty="0" err="1" smtClean="0">
                <a:latin typeface="Courier"/>
                <a:cs typeface="Courier"/>
              </a:rPr>
              <a:t>LocalResources</a:t>
            </a:r>
            <a:r>
              <a:rPr lang="en-US" dirty="0" smtClean="0">
                <a:latin typeface="Arial"/>
                <a:cs typeface="Arial"/>
              </a:rPr>
              <a:t> to specify software/configuration dependencies for each worker container</a:t>
            </a:r>
          </a:p>
          <a:p>
            <a:pPr lvl="3"/>
            <a:endParaRPr lang="en-US" dirty="0" smtClean="0">
              <a:latin typeface="Arial"/>
              <a:cs typeface="Arial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dirty="0" smtClean="0">
                <a:latin typeface="Arial"/>
                <a:cs typeface="Arial"/>
              </a:rPr>
              <a:t>Wait till done… </a:t>
            </a:r>
            <a:r>
              <a:rPr lang="en-US" dirty="0" err="1" smtClean="0">
                <a:latin typeface="Courier"/>
                <a:cs typeface="Courier"/>
              </a:rPr>
              <a:t>AllocateResponse.getCompletedContainersStatuses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from subsequent calls to </a:t>
            </a:r>
            <a:r>
              <a:rPr lang="en-US" dirty="0" err="1" smtClean="0">
                <a:latin typeface="Courier"/>
                <a:cs typeface="Courier"/>
              </a:rPr>
              <a:t>AMRMClient.allocate</a:t>
            </a:r>
            <a:endParaRPr lang="en-US" dirty="0" smtClean="0">
              <a:latin typeface="Courier"/>
              <a:cs typeface="Courier"/>
            </a:endParaRPr>
          </a:p>
          <a:p>
            <a:pPr marL="342900" lvl="2" indent="-342900">
              <a:buFont typeface="+mj-lt"/>
              <a:buAutoNum type="arabicPeriod"/>
            </a:pPr>
            <a:endParaRPr lang="en-US" dirty="0" smtClean="0">
              <a:latin typeface="Arial"/>
              <a:cs typeface="Arial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dirty="0" err="1" smtClean="0">
                <a:latin typeface="Courier"/>
                <a:cs typeface="Courier"/>
              </a:rPr>
              <a:t>AMRMClient.unregisterApplication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36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-yarn-app_src_main_java_com_hortonworks_simpleyarnapp_ApplicationMaster_java_at_master_·_hortonworks_simple-yarn-app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1726102"/>
            <a:ext cx="67818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YARN Application – </a:t>
            </a:r>
            <a:r>
              <a:rPr lang="en-US" dirty="0" err="1" smtClean="0"/>
              <a:t>AppMaster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171" y="2708012"/>
            <a:ext cx="8749644" cy="30293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8246199" y="1975422"/>
            <a:ext cx="3051668" cy="1465180"/>
          </a:xfrm>
          <a:prstGeom prst="wedgeEllipseCallout">
            <a:avLst>
              <a:gd name="adj1" fmla="val -141921"/>
              <a:gd name="adj2" fmla="val 497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"/>
                <a:cs typeface="Courier"/>
              </a:rPr>
              <a:t>Initialize clients to </a:t>
            </a:r>
            <a:r>
              <a:rPr lang="en-US" sz="1400" dirty="0" err="1" smtClean="0">
                <a:latin typeface="Courier"/>
                <a:cs typeface="Courier"/>
              </a:rPr>
              <a:t>ResourceManager</a:t>
            </a:r>
            <a:r>
              <a:rPr lang="en-US" sz="1400" dirty="0" smtClean="0">
                <a:latin typeface="Courier"/>
                <a:cs typeface="Courier"/>
              </a:rPr>
              <a:t> and </a:t>
            </a:r>
            <a:r>
              <a:rPr lang="en-US" sz="1400" dirty="0" err="1" smtClean="0">
                <a:latin typeface="Courier"/>
                <a:cs typeface="Courier"/>
              </a:rPr>
              <a:t>NodeManagers</a:t>
            </a:r>
            <a:endParaRPr lang="en-US" sz="1400" dirty="0"/>
          </a:p>
        </p:txBody>
      </p:sp>
      <p:sp>
        <p:nvSpPr>
          <p:cNvPr id="8" name="Oval Callout 7"/>
          <p:cNvSpPr/>
          <p:nvPr/>
        </p:nvSpPr>
        <p:spPr>
          <a:xfrm>
            <a:off x="8246199" y="4450109"/>
            <a:ext cx="3051668" cy="1465180"/>
          </a:xfrm>
          <a:prstGeom prst="wedgeEllipseCallout">
            <a:avLst>
              <a:gd name="adj1" fmla="val -133730"/>
              <a:gd name="adj2" fmla="val -223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cs typeface="Courier"/>
              </a:rPr>
              <a:t>Register with </a:t>
            </a:r>
            <a:r>
              <a:rPr lang="en-US" sz="1400" dirty="0" err="1" smtClean="0">
                <a:latin typeface="Courier"/>
                <a:cs typeface="Courier"/>
              </a:rPr>
              <a:t>ResourceManager</a:t>
            </a:r>
            <a:endParaRPr lang="en-US" sz="1400" dirty="0"/>
          </a:p>
        </p:txBody>
      </p:sp>
      <p:sp>
        <p:nvSpPr>
          <p:cNvPr id="9" name="Oval Callout 8"/>
          <p:cNvSpPr/>
          <p:nvPr/>
        </p:nvSpPr>
        <p:spPr>
          <a:xfrm>
            <a:off x="8246199" y="1975422"/>
            <a:ext cx="3051668" cy="1465180"/>
          </a:xfrm>
          <a:prstGeom prst="wedgeEllipseCallout">
            <a:avLst>
              <a:gd name="adj1" fmla="val -80365"/>
              <a:gd name="adj2" fmla="val -89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cs typeface="Courier"/>
              </a:rPr>
              <a:t>Initialize clients to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ResourceManager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cs typeface="Courier"/>
              </a:rPr>
              <a:t>and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NodeManagers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1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-yarn-app_src_main_java_com_hortonworks_simpleyarnapp_ApplicationMaster_java_at_master_·_hortonworks_simple-yarn-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1936929"/>
            <a:ext cx="83185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YARN Application – </a:t>
            </a:r>
            <a:r>
              <a:rPr lang="en-US" dirty="0" err="1" smtClean="0"/>
              <a:t>AppMaster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171" y="2708012"/>
            <a:ext cx="8749644" cy="30293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714115" y="2169531"/>
            <a:ext cx="3051668" cy="1465180"/>
          </a:xfrm>
          <a:prstGeom prst="wedgeEllipseCallout">
            <a:avLst>
              <a:gd name="adj1" fmla="val -97149"/>
              <a:gd name="adj2" fmla="val 223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cs typeface="Courier"/>
              </a:rPr>
              <a:t>Setup requirements for worker containers</a:t>
            </a:r>
            <a:endParaRPr lang="en-US" sz="1400" dirty="0"/>
          </a:p>
        </p:txBody>
      </p:sp>
      <p:sp>
        <p:nvSpPr>
          <p:cNvPr id="8" name="Oval Callout 7"/>
          <p:cNvSpPr/>
          <p:nvPr/>
        </p:nvSpPr>
        <p:spPr>
          <a:xfrm>
            <a:off x="7714115" y="4710337"/>
            <a:ext cx="3051668" cy="1465180"/>
          </a:xfrm>
          <a:prstGeom prst="wedgeEllipseCallout">
            <a:avLst>
              <a:gd name="adj1" fmla="val -131071"/>
              <a:gd name="adj2" fmla="val -266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cs typeface="Courier"/>
              </a:rPr>
              <a:t>Make</a:t>
            </a:r>
            <a:r>
              <a:rPr lang="en-US" sz="1400" dirty="0" smtClean="0">
                <a:latin typeface="Courier"/>
                <a:cs typeface="Courier"/>
              </a:rPr>
              <a:t> resource </a:t>
            </a:r>
            <a:r>
              <a:rPr lang="en-US" sz="1400" dirty="0" smtClean="0">
                <a:cs typeface="Courier"/>
              </a:rPr>
              <a:t>requests to </a:t>
            </a:r>
            <a:r>
              <a:rPr lang="en-US" sz="1400" dirty="0" err="1" smtClean="0">
                <a:latin typeface="Courier"/>
                <a:cs typeface="Courier"/>
              </a:rPr>
              <a:t>ResourceManager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12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-yarn-app_src_main_java_com_hortonworks_simpleyarnapp_ApplicationMaster_java_at_master_·_hortonworks_simple-yarn-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4" y="1538454"/>
            <a:ext cx="7327900" cy="430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YARN Application – </a:t>
            </a:r>
            <a:r>
              <a:rPr lang="en-US" dirty="0" err="1" smtClean="0"/>
              <a:t>AppMaster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171" y="2708012"/>
            <a:ext cx="8749644" cy="30293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8068724" y="1538454"/>
            <a:ext cx="3051668" cy="1465180"/>
          </a:xfrm>
          <a:prstGeom prst="wedgeEllipseCallout">
            <a:avLst>
              <a:gd name="adj1" fmla="val -109488"/>
              <a:gd name="adj2" fmla="val 96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cs typeface="Courier"/>
              </a:rPr>
              <a:t>Get</a:t>
            </a:r>
            <a:r>
              <a:rPr lang="en-US" sz="1400" dirty="0" smtClean="0">
                <a:latin typeface="Courier"/>
                <a:cs typeface="Courier"/>
              </a:rPr>
              <a:t> containers </a:t>
            </a:r>
            <a:r>
              <a:rPr lang="en-US" sz="1400" dirty="0" smtClean="0">
                <a:cs typeface="Courier"/>
              </a:rPr>
              <a:t>from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ResourceManager</a:t>
            </a:r>
            <a:endParaRPr lang="en-US" sz="1400" dirty="0"/>
          </a:p>
        </p:txBody>
      </p:sp>
      <p:sp>
        <p:nvSpPr>
          <p:cNvPr id="8" name="Oval Callout 7"/>
          <p:cNvSpPr/>
          <p:nvPr/>
        </p:nvSpPr>
        <p:spPr>
          <a:xfrm>
            <a:off x="8068724" y="4272133"/>
            <a:ext cx="3051668" cy="1465180"/>
          </a:xfrm>
          <a:prstGeom prst="wedgeEllipseCallout">
            <a:avLst>
              <a:gd name="adj1" fmla="val -83844"/>
              <a:gd name="adj2" fmla="val 357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cs typeface="Courier"/>
              </a:rPr>
              <a:t>Launch</a:t>
            </a:r>
            <a:r>
              <a:rPr lang="en-US" sz="1400" dirty="0" smtClean="0">
                <a:latin typeface="Courier"/>
                <a:cs typeface="Courier"/>
              </a:rPr>
              <a:t> containers </a:t>
            </a:r>
            <a:r>
              <a:rPr lang="en-US" sz="1400" dirty="0" smtClean="0">
                <a:cs typeface="Courier"/>
              </a:rPr>
              <a:t>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NodeManagers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07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-yarn-app_src_main_java_com_hortonworks_simpleyarnapp_ApplicationMaster_java_at_master_·_hortonworks_simple-yarn-a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4" y="1798272"/>
            <a:ext cx="7289800" cy="344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YARN Application – </a:t>
            </a:r>
            <a:r>
              <a:rPr lang="en-US" dirty="0" err="1" smtClean="0"/>
              <a:t>AppMaster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7171" y="2708012"/>
            <a:ext cx="8749644" cy="30293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8040138" y="1363442"/>
            <a:ext cx="3051668" cy="1465180"/>
          </a:xfrm>
          <a:prstGeom prst="wedgeEllipseCallout">
            <a:avLst>
              <a:gd name="adj1" fmla="val -66751"/>
              <a:gd name="adj2" fmla="val 383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cs typeface="Courier"/>
              </a:rPr>
              <a:t>Wait for </a:t>
            </a:r>
            <a:r>
              <a:rPr lang="en-US" sz="1400" dirty="0" smtClean="0">
                <a:latin typeface="Courier"/>
                <a:cs typeface="Courier"/>
              </a:rPr>
              <a:t>containers </a:t>
            </a:r>
            <a:r>
              <a:rPr lang="en-US" sz="1400" dirty="0" smtClean="0">
                <a:cs typeface="Courier"/>
              </a:rPr>
              <a:t>to complete successfully</a:t>
            </a:r>
            <a:endParaRPr lang="en-US" sz="1400" dirty="0"/>
          </a:p>
        </p:txBody>
      </p:sp>
      <p:sp>
        <p:nvSpPr>
          <p:cNvPr id="9" name="Oval Callout 8"/>
          <p:cNvSpPr/>
          <p:nvPr/>
        </p:nvSpPr>
        <p:spPr>
          <a:xfrm>
            <a:off x="8040138" y="4086765"/>
            <a:ext cx="3051668" cy="1465180"/>
          </a:xfrm>
          <a:prstGeom prst="wedgeEllipseCallout">
            <a:avLst>
              <a:gd name="adj1" fmla="val -135482"/>
              <a:gd name="adj2" fmla="val -146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cs typeface="Courier"/>
              </a:rPr>
              <a:t>Un-register with </a:t>
            </a:r>
            <a:r>
              <a:rPr lang="en-US" sz="1400" dirty="0" err="1" smtClean="0">
                <a:latin typeface="Courier"/>
                <a:cs typeface="Courier"/>
              </a:rPr>
              <a:t>ResourceManager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5288227" y="2618975"/>
            <a:ext cx="6112869" cy="3305588"/>
          </a:xfrm>
          <a:prstGeom prst="roundRect">
            <a:avLst>
              <a:gd name="adj" fmla="val 2942"/>
            </a:avLst>
          </a:pr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algn="ctr"/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67607" y="2618975"/>
            <a:ext cx="3610093" cy="3305588"/>
          </a:xfrm>
          <a:prstGeom prst="roundRect">
            <a:avLst>
              <a:gd name="adj" fmla="val 2942"/>
            </a:avLst>
          </a:pr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algn="ctr"/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2.0: From Batch-only to Multi-Workload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46279" y="2618975"/>
            <a:ext cx="3232839" cy="5542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marL="2857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</a:defRPr>
            </a:lvl1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8000"/>
                </a:solidFill>
              </a:rPr>
              <a:t>HADOOP </a:t>
            </a:r>
            <a:r>
              <a:rPr lang="en-US" sz="2800" b="1" dirty="0" smtClean="0">
                <a:solidFill>
                  <a:srgbClr val="008000"/>
                </a:solidFill>
              </a:rPr>
              <a:t>1.0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46278" y="4837235"/>
            <a:ext cx="3232841" cy="93586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9525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58738" algn="ctr"/>
            <a:r>
              <a:rPr lang="en-US" sz="2400" b="1" dirty="0">
                <a:solidFill>
                  <a:schemeClr val="bg1"/>
                </a:solidFill>
                <a:latin typeface="Calibri"/>
                <a:cs typeface="Calibri"/>
              </a:rPr>
              <a:t>HDFS</a:t>
            </a:r>
            <a:endParaRPr lang="en-US" sz="20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38" algn="ctr"/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</a:rPr>
              <a:t>(redundant, reliable storage)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46278" y="3993038"/>
            <a:ext cx="3232841" cy="93586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(cluster resource management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 &amp; 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98297" y="4837235"/>
            <a:ext cx="5669591" cy="935867"/>
          </a:xfrm>
          <a:prstGeom prst="roundRect">
            <a:avLst>
              <a:gd name="adj" fmla="val 6525"/>
            </a:avLst>
          </a:prstGeom>
          <a:solidFill>
            <a:schemeClr val="accent1"/>
          </a:solidFill>
          <a:ln w="9525" cmpd="sng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58738" algn="ctr"/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HDFS2</a:t>
            </a:r>
            <a:endParaRPr lang="en-US" sz="2000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marL="58738"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(redundant, reliable storage)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498295" y="4125110"/>
            <a:ext cx="5669591" cy="803795"/>
          </a:xfrm>
          <a:prstGeom prst="roundRect">
            <a:avLst>
              <a:gd name="adj" fmla="val 6525"/>
            </a:avLst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YARN</a:t>
            </a:r>
            <a:endParaRPr lang="en-US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(cluster resource management)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498296" y="3424537"/>
            <a:ext cx="2810252" cy="79253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390626" y="3424537"/>
            <a:ext cx="2777263" cy="792537"/>
          </a:xfrm>
          <a:prstGeom prst="roundRect">
            <a:avLst>
              <a:gd name="adj" fmla="val 6525"/>
            </a:avLst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rgbClr val="8E8E8E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Others</a:t>
            </a:r>
            <a:endParaRPr lang="en-US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/>
            <a:r>
              <a:rPr lang="en-US" sz="1200" dirty="0" smtClean="0">
                <a:solidFill>
                  <a:srgbClr val="1E1E1E"/>
                </a:solidFill>
                <a:latin typeface="Calibri"/>
                <a:cs typeface="Calibri"/>
              </a:rPr>
              <a:t>(data processing)</a:t>
            </a:r>
            <a:endParaRPr lang="en-US" sz="1200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719474" y="4198126"/>
            <a:ext cx="288735" cy="164480"/>
            <a:chOff x="1359665" y="4586445"/>
            <a:chExt cx="256410" cy="215206"/>
          </a:xfrm>
        </p:grpSpPr>
        <p:sp>
          <p:nvSpPr>
            <p:cNvPr id="52" name="Trapezoid 51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8E8E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rapezoid 53"/>
            <p:cNvSpPr/>
            <p:nvPr/>
          </p:nvSpPr>
          <p:spPr>
            <a:xfrm flipV="1">
              <a:off x="1359665" y="4586445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618621" y="4197804"/>
            <a:ext cx="288735" cy="164480"/>
            <a:chOff x="1359665" y="4586445"/>
            <a:chExt cx="256410" cy="215206"/>
          </a:xfrm>
        </p:grpSpPr>
        <p:sp>
          <p:nvSpPr>
            <p:cNvPr id="61" name="Trapezoid 60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8E8E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62" name="Trapezoid 61"/>
            <p:cNvSpPr/>
            <p:nvPr/>
          </p:nvSpPr>
          <p:spPr>
            <a:xfrm flipV="1">
              <a:off x="1359665" y="4586445"/>
              <a:ext cx="256410" cy="192981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719474" y="2618975"/>
            <a:ext cx="3232839" cy="54156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marL="2857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</a:defRPr>
            </a:lvl1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8000"/>
                </a:solidFill>
              </a:rPr>
              <a:t>HADOOP </a:t>
            </a:r>
            <a:r>
              <a:rPr lang="en-US" sz="2800" b="1" dirty="0" smtClean="0">
                <a:solidFill>
                  <a:srgbClr val="008000"/>
                </a:solidFill>
              </a:rPr>
              <a:t>2.0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349156" y="3792777"/>
            <a:ext cx="939071" cy="824749"/>
          </a:xfrm>
          <a:prstGeom prst="rightArrow">
            <a:avLst/>
          </a:pr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algn="ctr"/>
            <a:endParaRPr lang="en-US" sz="2000" b="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26" y="1745237"/>
            <a:ext cx="3752173" cy="85876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Use System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i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Batch Apps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84230" y="1745237"/>
            <a:ext cx="6116865" cy="85876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 Purpose Platform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i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Batch, Interactive, Online, Streaming, …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3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Graduating from simple-yarn-app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DistributedShell</a:t>
            </a:r>
            <a:r>
              <a:rPr lang="en-US" dirty="0" smtClean="0"/>
              <a:t>.  Same functionality but less simple</a:t>
            </a:r>
          </a:p>
          <a:p>
            <a:pPr lvl="1"/>
            <a:r>
              <a:rPr lang="en-US" dirty="0" smtClean="0"/>
              <a:t>e.g. error checking, use of timeline server</a:t>
            </a:r>
          </a:p>
          <a:p>
            <a:endParaRPr lang="en-US" dirty="0" smtClean="0"/>
          </a:p>
          <a:p>
            <a:r>
              <a:rPr lang="en-US" dirty="0" smtClean="0"/>
              <a:t>For a complex YARN app, see Tez</a:t>
            </a:r>
          </a:p>
          <a:p>
            <a:pPr lvl="1"/>
            <a:r>
              <a:rPr lang="en-US" dirty="0" smtClean="0"/>
              <a:t>Pre-warmed containers, sessions, etc.</a:t>
            </a:r>
          </a:p>
          <a:p>
            <a:pPr lvl="1"/>
            <a:endParaRPr lang="en-US" dirty="0"/>
          </a:p>
          <a:p>
            <a:r>
              <a:rPr lang="en-US" dirty="0" smtClean="0"/>
              <a:t>Look at MapReduce for even more excitement</a:t>
            </a:r>
          </a:p>
          <a:p>
            <a:pPr lvl="1"/>
            <a:r>
              <a:rPr lang="en-US" dirty="0" smtClean="0"/>
              <a:t>Data locality, fault tolerance, checkpoint to HDFS, security, isolation,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Intra-application priorities (maps </a:t>
            </a:r>
            <a:r>
              <a:rPr lang="en-US" dirty="0" err="1" smtClean="0"/>
              <a:t>vs</a:t>
            </a:r>
            <a:r>
              <a:rPr lang="en-US" dirty="0" smtClean="0"/>
              <a:t> reduces) need complex feedback from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(all at </a:t>
            </a:r>
            <a:r>
              <a:rPr lang="en-US" i="1" dirty="0" err="1" smtClean="0"/>
              <a:t>apache.org</a:t>
            </a:r>
            <a:r>
              <a:rPr lang="en-US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00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Timeline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Timeline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69943" cy="1579215"/>
          </a:xfrm>
        </p:spPr>
        <p:txBody>
          <a:bodyPr numCol="1" spcCol="457200"/>
          <a:lstStyle/>
          <a:p>
            <a:r>
              <a:rPr lang="en-US" dirty="0"/>
              <a:t>Maintains </a:t>
            </a:r>
            <a:r>
              <a:rPr lang="en-US" dirty="0" smtClean="0"/>
              <a:t>historical state &amp; provides metrics visibility for YARN apps</a:t>
            </a:r>
          </a:p>
          <a:p>
            <a:pPr lvl="1"/>
            <a:r>
              <a:rPr lang="en-US" dirty="0" smtClean="0"/>
              <a:t>Similar to MapReduce Job History Server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queried via REST </a:t>
            </a:r>
            <a:r>
              <a:rPr lang="en-US" dirty="0" smtClean="0"/>
              <a:t>APIs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2589" y="6021330"/>
            <a:ext cx="4877294" cy="42988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i="1" dirty="0" smtClean="0">
                <a:solidFill>
                  <a:schemeClr val="accent5"/>
                </a:solidFill>
              </a:rPr>
              <a:t>ATS </a:t>
            </a:r>
            <a:r>
              <a:rPr lang="en-US" i="1" dirty="0">
                <a:solidFill>
                  <a:schemeClr val="accent5"/>
                </a:solidFill>
              </a:rPr>
              <a:t>in HDP </a:t>
            </a:r>
            <a:r>
              <a:rPr lang="en-US" i="1" dirty="0" smtClean="0">
                <a:solidFill>
                  <a:schemeClr val="accent5"/>
                </a:solidFill>
              </a:rPr>
              <a:t>2.1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smtClean="0">
                <a:solidFill>
                  <a:schemeClr val="accent5"/>
                </a:solidFill>
              </a:rPr>
              <a:t>is considered </a:t>
            </a:r>
            <a:r>
              <a:rPr lang="en-US" i="1" dirty="0">
                <a:solidFill>
                  <a:schemeClr val="accent5"/>
                </a:solidFill>
              </a:rPr>
              <a:t>a Tech Preview</a:t>
            </a:r>
          </a:p>
          <a:p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441" y="2735643"/>
            <a:ext cx="10969943" cy="3032555"/>
          </a:xfrm>
          <a:prstGeom prst="rect">
            <a:avLst/>
          </a:prstGeom>
        </p:spPr>
        <p:txBody>
          <a:bodyPr vert="horz" numCol="2" spcCol="457200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Generic information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queue name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user information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information about application attempts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a list of Containers that were run under each application attempt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information about each Container</a:t>
            </a:r>
          </a:p>
          <a:p>
            <a:r>
              <a:rPr lang="en-US" dirty="0" smtClean="0"/>
              <a:t>Per-framework/application info</a:t>
            </a:r>
          </a:p>
          <a:p>
            <a:pPr lvl="1"/>
            <a:r>
              <a:rPr lang="en-US" dirty="0" smtClean="0"/>
              <a:t>Developers can publish information to the Timeline Server via the </a:t>
            </a:r>
            <a:r>
              <a:rPr lang="en-US" dirty="0" err="1" smtClean="0"/>
              <a:t>TimelineClient</a:t>
            </a:r>
            <a:r>
              <a:rPr lang="en-US" dirty="0" smtClean="0"/>
              <a:t> (from within a client), the </a:t>
            </a:r>
            <a:r>
              <a:rPr lang="en-US" dirty="0" err="1" smtClean="0"/>
              <a:t>ApplicationMaster</a:t>
            </a:r>
            <a:r>
              <a:rPr lang="en-US" dirty="0" smtClean="0"/>
              <a:t>, or the application's Containers. </a:t>
            </a:r>
          </a:p>
        </p:txBody>
      </p:sp>
    </p:spTree>
    <p:extLst>
      <p:ext uri="{BB962C8B-B14F-4D97-AF65-F5344CB8AC3E}">
        <p14:creationId xmlns:p14="http://schemas.microsoft.com/office/powerpoint/2010/main" val="23136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YARN_Native_Webinar_20140724_v4_pptx.png"/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045586"/>
            <a:ext cx="8902700" cy="5384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Timeline </a:t>
            </a:r>
            <a:r>
              <a:rPr lang="en-US" dirty="0"/>
              <a:t>Server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73036" y="1364105"/>
            <a:ext cx="1756359" cy="910576"/>
            <a:chOff x="6976759" y="1339949"/>
            <a:chExt cx="1710042" cy="910576"/>
          </a:xfrm>
        </p:grpSpPr>
        <p:sp>
          <p:nvSpPr>
            <p:cNvPr id="154" name="Rounded Rectangle 153"/>
            <p:cNvSpPr/>
            <p:nvPr/>
          </p:nvSpPr>
          <p:spPr>
            <a:xfrm>
              <a:off x="6976759" y="1339949"/>
              <a:ext cx="1710039" cy="910576"/>
            </a:xfrm>
            <a:prstGeom prst="roundRect">
              <a:avLst>
                <a:gd name="adj" fmla="val 6525"/>
              </a:avLst>
            </a:prstGeom>
            <a:solidFill>
              <a:schemeClr val="accent1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/>
            <a:lstStyle/>
            <a:p>
              <a:pPr marL="58738"/>
              <a:r>
                <a:rPr lang="en-US" sz="12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App Timeline Server</a:t>
              </a:r>
              <a:endParaRPr lang="en-US" sz="12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6976763" y="1548531"/>
              <a:ext cx="1710038" cy="701993"/>
            </a:xfrm>
            <a:prstGeom prst="roundRect">
              <a:avLst>
                <a:gd name="adj" fmla="val 652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endParaRPr lang="en-US" sz="1200" dirty="0">
                <a:solidFill>
                  <a:srgbClr val="1E1E1E"/>
                </a:solidFill>
                <a:latin typeface="Calibri"/>
                <a:cs typeface="Calibri"/>
              </a:endParaRPr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7135" y="1639237"/>
              <a:ext cx="519563" cy="51956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0089086" y="1187946"/>
            <a:ext cx="1181980" cy="936518"/>
            <a:chOff x="7707726" y="1369358"/>
            <a:chExt cx="1150810" cy="936518"/>
          </a:xfrm>
        </p:grpSpPr>
        <p:sp>
          <p:nvSpPr>
            <p:cNvPr id="158" name="Rounded Rectangle 157"/>
            <p:cNvSpPr>
              <a:spLocks noChangeAspect="1"/>
            </p:cNvSpPr>
            <p:nvPr/>
          </p:nvSpPr>
          <p:spPr>
            <a:xfrm>
              <a:off x="7707726" y="1369358"/>
              <a:ext cx="1150810" cy="936518"/>
            </a:xfrm>
            <a:prstGeom prst="roundRect">
              <a:avLst>
                <a:gd name="adj" fmla="val 3262"/>
              </a:avLst>
            </a:prstGeom>
            <a:solidFill>
              <a:schemeClr val="bg1">
                <a:lumMod val="10000"/>
                <a:lumOff val="90000"/>
              </a:schemeClr>
            </a:solidFill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1E1E1E">
                      <a:lumMod val="25000"/>
                    </a:srgbClr>
                  </a:solidFill>
                  <a:latin typeface="Calibri"/>
                  <a:cs typeface="Calibri"/>
                </a:rPr>
                <a:t>AMBARI</a:t>
              </a:r>
              <a:endParaRPr lang="en-US" sz="2000" b="1" dirty="0" smtClean="0">
                <a:solidFill>
                  <a:srgbClr val="1E1E1E">
                    <a:lumMod val="25000"/>
                  </a:srgbClr>
                </a:solidFill>
                <a:latin typeface="Calibri"/>
                <a:cs typeface="Calibri"/>
              </a:endParaRPr>
            </a:p>
          </p:txBody>
        </p:sp>
        <p:pic>
          <p:nvPicPr>
            <p:cNvPr id="159" name="Picture 158" descr="horton_ambari_icon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93186" y="1398586"/>
              <a:ext cx="320040" cy="320040"/>
            </a:xfrm>
            <a:prstGeom prst="rect">
              <a:avLst/>
            </a:prstGeom>
          </p:spPr>
        </p:pic>
      </p:grpSp>
      <p:sp>
        <p:nvSpPr>
          <p:cNvPr id="160" name="Rounded Rectangle 159"/>
          <p:cNvSpPr>
            <a:spLocks noChangeAspect="1"/>
          </p:cNvSpPr>
          <p:nvPr/>
        </p:nvSpPr>
        <p:spPr>
          <a:xfrm>
            <a:off x="10096045" y="2625381"/>
            <a:ext cx="1181980" cy="936518"/>
          </a:xfrm>
          <a:prstGeom prst="roundRect">
            <a:avLst>
              <a:gd name="adj" fmla="val 326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1E1E1E">
                    <a:lumMod val="25000"/>
                  </a:srgbClr>
                </a:solidFill>
                <a:latin typeface="Calibri"/>
                <a:cs typeface="Calibri"/>
              </a:rPr>
              <a:t>Custom App Monitoring Client</a:t>
            </a:r>
            <a:endParaRPr lang="en-US" sz="2000" b="1" dirty="0" smtClean="0">
              <a:solidFill>
                <a:srgbClr val="1E1E1E">
                  <a:lumMod val="25000"/>
                </a:srgbClr>
              </a:solidFill>
              <a:latin typeface="Calibri"/>
              <a:cs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72612" y="2274681"/>
            <a:ext cx="1360794" cy="2053277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5" idx="3"/>
            <a:endCxn id="158" idx="1"/>
          </p:cNvCxnSpPr>
          <p:nvPr/>
        </p:nvCxnSpPr>
        <p:spPr>
          <a:xfrm flipV="1">
            <a:off x="8929395" y="1656205"/>
            <a:ext cx="1159691" cy="267479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60" idx="1"/>
          </p:cNvCxnSpPr>
          <p:nvPr/>
        </p:nvCxnSpPr>
        <p:spPr>
          <a:xfrm>
            <a:off x="8929392" y="2039175"/>
            <a:ext cx="1166653" cy="1054465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617908" y="2039175"/>
            <a:ext cx="4555128" cy="1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4380460" y="2274681"/>
            <a:ext cx="3014524" cy="1107346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ortonworks.com</a:t>
            </a:r>
            <a:r>
              <a:rPr lang="en-US" dirty="0" smtClean="0"/>
              <a:t>/get-started/YARN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Setup HDP 2.1 environment</a:t>
            </a:r>
          </a:p>
          <a:p>
            <a:pPr lvl="1"/>
            <a:r>
              <a:rPr lang="en-US" sz="2000" dirty="0" smtClean="0"/>
              <a:t>Leverage Sandbox</a:t>
            </a:r>
            <a:endParaRPr lang="en-US" sz="2200" dirty="0"/>
          </a:p>
          <a:p>
            <a:endParaRPr lang="en-US" dirty="0" smtClean="0"/>
          </a:p>
          <a:p>
            <a:r>
              <a:rPr lang="en-US" dirty="0" smtClean="0"/>
              <a:t>Review Sample Code &amp; Execute Simple </a:t>
            </a:r>
            <a:r>
              <a:rPr lang="en-US" dirty="0"/>
              <a:t>YARN Application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https://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github.com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hortonworks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/simple-yarn-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app</a:t>
            </a:r>
          </a:p>
          <a:p>
            <a:endParaRPr lang="en-US" dirty="0">
              <a:solidFill>
                <a:srgbClr val="000000"/>
              </a:solidFill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cs typeface="Courier"/>
              </a:rPr>
              <a:t>Graduate to more complex code examples</a:t>
            </a:r>
            <a:endParaRPr lang="en-US" dirty="0" smtClean="0"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5555862"/>
            <a:ext cx="12188825" cy="505161"/>
          </a:xfrm>
          <a:prstGeom prst="rect">
            <a:avLst/>
          </a:prstGeom>
          <a:solidFill>
            <a:srgbClr val="69BE28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i="1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BUILD FLEXIBLE, SCALABLE, RESILIENT &amp; POWERFUL APPLICATIONS TO RUN IN HADOOP</a:t>
            </a:r>
            <a:endParaRPr kumimoji="0" lang="en-US" b="1" i="1" u="none" strike="noStrike" kern="1200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3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Hortonworks YARN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4"/>
            <a:ext cx="10969943" cy="5230007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cs typeface="Courier"/>
              </a:rPr>
              <a:t>Hortonworks Web Site</a:t>
            </a:r>
          </a:p>
          <a:p>
            <a:pPr lvl="1" defTabSz="457200">
              <a:spcBef>
                <a:spcPts val="1376"/>
              </a:spcBef>
              <a:buClr>
                <a:srgbClr val="69BE28"/>
              </a:buClr>
            </a:pPr>
            <a:r>
              <a:rPr lang="en-US" dirty="0" err="1" smtClean="0">
                <a:latin typeface="Courier"/>
                <a:cs typeface="Courier"/>
              </a:rPr>
              <a:t>hortonworks.com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hadoop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smtClean="0">
                <a:latin typeface="Courier"/>
                <a:cs typeface="Courier"/>
              </a:rPr>
              <a:t>yarn</a:t>
            </a:r>
            <a:endParaRPr lang="en-US" sz="2800" dirty="0">
              <a:solidFill>
                <a:srgbClr val="1E1E1E"/>
              </a:solidFill>
            </a:endParaRPr>
          </a:p>
          <a:p>
            <a:pPr lvl="1"/>
            <a:r>
              <a:rPr lang="en-US" dirty="0" smtClean="0">
                <a:cs typeface="Courier"/>
              </a:rPr>
              <a:t>Includes links to blog posts</a:t>
            </a:r>
            <a:endParaRPr lang="en-US" dirty="0">
              <a:cs typeface="Courier"/>
            </a:endParaRPr>
          </a:p>
          <a:p>
            <a:pPr lvl="1"/>
            <a:endParaRPr lang="en-US" sz="1400" dirty="0" smtClean="0"/>
          </a:p>
          <a:p>
            <a:r>
              <a:rPr lang="en-US" dirty="0" smtClean="0"/>
              <a:t>YARN Forum</a:t>
            </a:r>
          </a:p>
          <a:p>
            <a:pPr lvl="1"/>
            <a:r>
              <a:rPr lang="en-US" dirty="0" smtClean="0"/>
              <a:t>Community of Hadoop YARN developers – collaboration and Q&amp;A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hortonworks.com</a:t>
            </a:r>
            <a:r>
              <a:rPr lang="en-US" dirty="0">
                <a:latin typeface="Courier"/>
                <a:cs typeface="Courier"/>
              </a:rPr>
              <a:t>/community/forums/forum/yarn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E1E1E"/>
                </a:solidFill>
              </a:rPr>
              <a:t>YARN Office Hours</a:t>
            </a:r>
          </a:p>
          <a:p>
            <a:pPr lvl="1"/>
            <a:r>
              <a:rPr lang="en-US" dirty="0" smtClean="0">
                <a:solidFill>
                  <a:srgbClr val="1E1E1E"/>
                </a:solidFill>
              </a:rPr>
              <a:t>Dial in and chat with YARN experts</a:t>
            </a:r>
          </a:p>
          <a:p>
            <a:pPr lvl="1"/>
            <a:r>
              <a:rPr lang="en-US" dirty="0" smtClean="0">
                <a:solidFill>
                  <a:srgbClr val="1E1E1E"/>
                </a:solidFill>
              </a:rPr>
              <a:t>Next Office Hour: Thursday August 14 @ 10-11am </a:t>
            </a:r>
            <a:r>
              <a:rPr lang="en-US" dirty="0" smtClean="0">
                <a:solidFill>
                  <a:srgbClr val="1E1E1E"/>
                </a:solidFill>
              </a:rPr>
              <a:t>PDT. Register:</a:t>
            </a:r>
            <a:endParaRPr lang="en-US" dirty="0" smtClean="0">
              <a:solidFill>
                <a:srgbClr val="1E1E1E"/>
              </a:solidFill>
            </a:endParaRPr>
          </a:p>
          <a:p>
            <a:pPr lvl="1"/>
            <a:r>
              <a:rPr lang="en-US" u="sng" dirty="0">
                <a:hlinkClick r:id="rId2"/>
              </a:rPr>
              <a:t>https://hortonworks.webex.com/hortonworks/onstage/g.php?t=a&amp;d=628190636</a:t>
            </a:r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4" name="Picture 3" descr="Screen Shot 2013-07-10 at 7.49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6394" y="1016000"/>
            <a:ext cx="2252990" cy="29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from Hortonworks University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E1E1E"/>
                </a:solidFill>
              </a:rPr>
              <a:t>Hortonworks Course: Developing Custom YARN Applications</a:t>
            </a:r>
            <a:endParaRPr lang="en-US" dirty="0">
              <a:solidFill>
                <a:srgbClr val="1E1E1E"/>
              </a:solidFill>
            </a:endParaRPr>
          </a:p>
          <a:p>
            <a:pPr lvl="1" indent="-171450"/>
            <a:r>
              <a:rPr lang="en-US" dirty="0" smtClean="0"/>
              <a:t>Format: Online</a:t>
            </a:r>
            <a:endParaRPr lang="en-US" dirty="0"/>
          </a:p>
          <a:p>
            <a:pPr lvl="1" indent="-171450"/>
            <a:r>
              <a:rPr lang="en-US" dirty="0" smtClean="0"/>
              <a:t>Duration: 2 Days</a:t>
            </a:r>
            <a:endParaRPr lang="en-US" dirty="0"/>
          </a:p>
          <a:p>
            <a:pPr lvl="1" indent="-171450"/>
            <a:r>
              <a:rPr lang="en-US" dirty="0" smtClean="0"/>
              <a:t>When: Aug 18</a:t>
            </a:r>
            <a:r>
              <a:rPr lang="en-US" baseline="30000" dirty="0" smtClean="0"/>
              <a:t>th</a:t>
            </a:r>
            <a:r>
              <a:rPr lang="en-US" dirty="0" smtClean="0"/>
              <a:t> &amp; 19</a:t>
            </a:r>
            <a:r>
              <a:rPr lang="en-US" baseline="30000" dirty="0" smtClean="0"/>
              <a:t>th </a:t>
            </a:r>
            <a:r>
              <a:rPr lang="en-US" dirty="0" smtClean="0"/>
              <a:t>(Mon &amp; Tues)</a:t>
            </a:r>
          </a:p>
          <a:p>
            <a:pPr lvl="1" indent="-171450"/>
            <a:r>
              <a:rPr lang="en-US" dirty="0" smtClean="0"/>
              <a:t>Cost: No Charge to Hortonworks Technical Partners</a:t>
            </a:r>
          </a:p>
          <a:p>
            <a:pPr lvl="1" defTabSz="457200">
              <a:spcBef>
                <a:spcPts val="1376"/>
              </a:spcBef>
              <a:buClr>
                <a:srgbClr val="69BE28"/>
              </a:buClr>
            </a:pPr>
            <a:r>
              <a:rPr lang="en-US" b="1" dirty="0"/>
              <a:t>Space: Very Limited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Interested? Please contact </a:t>
            </a:r>
            <a:r>
              <a:rPr lang="en-US" dirty="0" err="1" smtClean="0">
                <a:solidFill>
                  <a:schemeClr val="bg1"/>
                </a:solidFill>
              </a:rPr>
              <a:t>lsensmeier</a:t>
            </a:r>
            <a:r>
              <a:rPr lang="en-US" dirty="0" err="1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hortonworks.com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416300"/>
            <a:ext cx="12700" cy="1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416300"/>
            <a:ext cx="12700" cy="1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663" y="1544320"/>
            <a:ext cx="3007638" cy="12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Touch!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Join us for the full series of YARN development webinars:</a:t>
            </a:r>
          </a:p>
          <a:p>
            <a:r>
              <a:rPr lang="en-US" b="1" dirty="0" smtClean="0">
                <a:solidFill>
                  <a:schemeClr val="bg1"/>
                </a:solidFill>
                <a:hlinkClick r:id="rId2"/>
              </a:rPr>
              <a:t>YARN Native</a:t>
            </a:r>
            <a:r>
              <a:rPr lang="en-US" b="1" dirty="0">
                <a:hlinkClick r:id="rId2"/>
              </a:rPr>
              <a:t>	</a:t>
            </a:r>
            <a:r>
              <a:rPr lang="en-US" b="1" dirty="0" smtClean="0">
                <a:hlinkClick r:id="rId2"/>
              </a:rPr>
              <a:t> 	</a:t>
            </a:r>
            <a:r>
              <a:rPr lang="en-US" b="1" dirty="0" smtClean="0">
                <a:solidFill>
                  <a:srgbClr val="1E1E1E"/>
                </a:solidFill>
                <a:hlinkClick r:id="rId2"/>
              </a:rPr>
              <a:t>July 24 @ 9am </a:t>
            </a:r>
            <a:r>
              <a:rPr lang="en-US" b="1" dirty="0" smtClean="0">
                <a:solidFill>
                  <a:srgbClr val="1E1E1E"/>
                </a:solidFill>
                <a:hlinkClick r:id="rId2"/>
              </a:rPr>
              <a:t>PT </a:t>
            </a:r>
            <a:r>
              <a:rPr lang="en-US" b="1" dirty="0" smtClean="0">
                <a:solidFill>
                  <a:srgbClr val="1E1E1E"/>
                </a:solidFill>
              </a:rPr>
              <a:t>(recording link)</a:t>
            </a:r>
            <a:endParaRPr lang="en-US" b="1" dirty="0" smtClean="0">
              <a:solidFill>
                <a:srgbClr val="1E1E1E"/>
              </a:solidFill>
            </a:endParaRPr>
          </a:p>
          <a:p>
            <a:r>
              <a:rPr lang="en-US" b="1" dirty="0" smtClean="0">
                <a:solidFill>
                  <a:srgbClr val="1E1E1E"/>
                </a:solidFill>
                <a:hlinkClick r:id="rId3"/>
              </a:rPr>
              <a:t>Slider					August 7 @ 9am </a:t>
            </a:r>
            <a:r>
              <a:rPr lang="en-US" b="1" dirty="0" smtClean="0">
                <a:solidFill>
                  <a:srgbClr val="1E1E1E"/>
                </a:solidFill>
                <a:hlinkClick r:id="rId3"/>
              </a:rPr>
              <a:t>PT</a:t>
            </a:r>
            <a:r>
              <a:rPr lang="en-US" b="1" dirty="0" smtClean="0">
                <a:solidFill>
                  <a:srgbClr val="1E1E1E"/>
                </a:solidFill>
              </a:rPr>
              <a:t> (registration link)</a:t>
            </a:r>
            <a:endParaRPr lang="en-US" b="1" dirty="0" smtClean="0">
              <a:solidFill>
                <a:srgbClr val="1E1E1E"/>
              </a:solidFill>
            </a:endParaRPr>
          </a:p>
          <a:p>
            <a:r>
              <a:rPr lang="en-US" b="1" dirty="0" smtClean="0">
                <a:solidFill>
                  <a:srgbClr val="1E1E1E"/>
                </a:solidFill>
                <a:hlinkClick r:id="rId4"/>
              </a:rPr>
              <a:t>Tez 					August 21 @ </a:t>
            </a:r>
            <a:r>
              <a:rPr lang="en-US" b="1" smtClean="0">
                <a:solidFill>
                  <a:srgbClr val="1E1E1E"/>
                </a:solidFill>
                <a:hlinkClick r:id="rId4"/>
              </a:rPr>
              <a:t>9am </a:t>
            </a:r>
            <a:r>
              <a:rPr lang="en-US" b="1" smtClean="0">
                <a:solidFill>
                  <a:srgbClr val="1E1E1E"/>
                </a:solidFill>
                <a:hlinkClick r:id="rId4"/>
              </a:rPr>
              <a:t>PT</a:t>
            </a:r>
            <a:r>
              <a:rPr lang="en-US">
                <a:solidFill>
                  <a:srgbClr val="1E1E1E"/>
                </a:solidFill>
              </a:rPr>
              <a:t> (registration link)</a:t>
            </a:r>
          </a:p>
          <a:p>
            <a:endParaRPr lang="en-US" b="1" dirty="0" smtClean="0">
              <a:solidFill>
                <a:srgbClr val="1E1E1E"/>
              </a:solidFill>
            </a:endParaRPr>
          </a:p>
          <a:p>
            <a:endParaRPr lang="en-US" b="1" dirty="0" smtClean="0">
              <a:solidFill>
                <a:srgbClr val="1E1E1E"/>
              </a:solidFill>
            </a:endParaRPr>
          </a:p>
          <a:p>
            <a:r>
              <a:rPr lang="en-US" dirty="0" smtClean="0">
                <a:solidFill>
                  <a:srgbClr val="1E1E1E"/>
                </a:solidFill>
              </a:rPr>
              <a:t>Additional webinar topics are being added – watch the </a:t>
            </a:r>
            <a:r>
              <a:rPr lang="en-US" dirty="0" smtClean="0">
                <a:solidFill>
                  <a:srgbClr val="1E1E1E"/>
                </a:solidFill>
              </a:rPr>
              <a:t>blog or visit </a:t>
            </a:r>
            <a:r>
              <a:rPr lang="en-US" dirty="0" err="1" smtClean="0">
                <a:solidFill>
                  <a:srgbClr val="1E1E1E"/>
                </a:solidFill>
              </a:rPr>
              <a:t>Hortonworks.com</a:t>
            </a:r>
            <a:r>
              <a:rPr lang="en-US" dirty="0" smtClean="0">
                <a:solidFill>
                  <a:srgbClr val="1E1E1E"/>
                </a:solidFill>
              </a:rPr>
              <a:t>/webinars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5339833"/>
            <a:ext cx="12188824" cy="5847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2"/>
                </a:solidFill>
              </a:rPr>
              <a:t>http://</a:t>
            </a:r>
            <a:r>
              <a:rPr lang="en-US" sz="3200" b="1" i="1" dirty="0" err="1" smtClean="0">
                <a:solidFill>
                  <a:schemeClr val="bg2"/>
                </a:solidFill>
              </a:rPr>
              <a:t>hortonworks.com</a:t>
            </a:r>
            <a:r>
              <a:rPr lang="en-US" sz="3200" b="1" i="1" dirty="0">
                <a:solidFill>
                  <a:schemeClr val="bg2"/>
                </a:solidFill>
              </a:rPr>
              <a:t>/</a:t>
            </a:r>
            <a:r>
              <a:rPr lang="en-US" sz="3200" b="1" i="1" dirty="0" err="1">
                <a:solidFill>
                  <a:schemeClr val="bg2"/>
                </a:solidFill>
              </a:rPr>
              <a:t>hadoop</a:t>
            </a:r>
            <a:r>
              <a:rPr lang="en-US" sz="3200" b="1" i="1" dirty="0">
                <a:solidFill>
                  <a:schemeClr val="bg2"/>
                </a:solidFill>
              </a:rPr>
              <a:t>/yarn</a:t>
            </a:r>
          </a:p>
        </p:txBody>
      </p:sp>
    </p:spTree>
    <p:extLst>
      <p:ext uri="{BB962C8B-B14F-4D97-AF65-F5344CB8AC3E}">
        <p14:creationId xmlns:p14="http://schemas.microsoft.com/office/powerpoint/2010/main" val="5677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Key Driver Of Hadoop Adoption: Enterprise Data 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9443" y="1404226"/>
            <a:ext cx="3682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432"/>
              </a:spcBef>
              <a:tabLst>
                <a:tab pos="569913" algn="l"/>
              </a:tabLst>
            </a:pPr>
            <a:r>
              <a:rPr lang="en-US" sz="2400" b="1" dirty="0" smtClean="0">
                <a:solidFill>
                  <a:srgbClr val="20BD0E"/>
                </a:solidFill>
              </a:rPr>
              <a:t>Flexible</a:t>
            </a:r>
            <a:r>
              <a:rPr lang="en-US" sz="2400" dirty="0" smtClean="0">
                <a:solidFill>
                  <a:srgbClr val="20BD0E"/>
                </a:solidFill>
              </a:rPr>
              <a:t/>
            </a:r>
            <a:br>
              <a:rPr lang="en-US" sz="2400" dirty="0" smtClean="0">
                <a:solidFill>
                  <a:srgbClr val="20BD0E"/>
                </a:solidFill>
              </a:rPr>
            </a:br>
            <a:r>
              <a:rPr lang="en-US" dirty="0"/>
              <a:t>Enables other purpose-built data processing models beyond MapReduce (batch), such as </a:t>
            </a:r>
            <a:r>
              <a:rPr lang="en-US" dirty="0" smtClean="0"/>
              <a:t>interactive </a:t>
            </a:r>
            <a:r>
              <a:rPr lang="en-US" dirty="0"/>
              <a:t>and </a:t>
            </a:r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283615" y="1404226"/>
            <a:ext cx="7867" cy="156966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75748" y="1426001"/>
            <a:ext cx="37602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sz="2400" b="1" dirty="0" smtClean="0">
                <a:solidFill>
                  <a:srgbClr val="20BD0E"/>
                </a:solidFill>
              </a:rPr>
              <a:t>Efficient</a:t>
            </a:r>
            <a:r>
              <a:rPr lang="en-US" sz="2400" dirty="0" smtClean="0">
                <a:solidFill>
                  <a:srgbClr val="20BD0E"/>
                </a:solidFill>
              </a:rPr>
              <a:t/>
            </a:r>
            <a:br>
              <a:rPr lang="en-US" sz="2400" dirty="0" smtClean="0">
                <a:solidFill>
                  <a:srgbClr val="20BD0E"/>
                </a:solidFill>
              </a:rPr>
            </a:br>
            <a:r>
              <a:rPr lang="en-US" dirty="0"/>
              <a:t>Double </a:t>
            </a:r>
            <a:r>
              <a:rPr lang="en-US" dirty="0" smtClean="0"/>
              <a:t>processing </a:t>
            </a:r>
            <a:r>
              <a:rPr lang="en-US" b="1" dirty="0"/>
              <a:t>IN</a:t>
            </a:r>
            <a:r>
              <a:rPr lang="en-US" dirty="0"/>
              <a:t> Hadoop on the same hardware while providing predictable performance </a:t>
            </a:r>
            <a:r>
              <a:rPr lang="en-US" dirty="0" smtClean="0"/>
              <a:t>&amp; quality of service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20226" y="1430360"/>
            <a:ext cx="3245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0BD0E"/>
                </a:solidFill>
              </a:rPr>
              <a:t>Shared</a:t>
            </a:r>
            <a:r>
              <a:rPr lang="en-US" sz="2400" dirty="0" smtClean="0">
                <a:solidFill>
                  <a:srgbClr val="20BD0E"/>
                </a:solidFill>
              </a:rPr>
              <a:t/>
            </a:r>
            <a:br>
              <a:rPr lang="en-US" sz="2400" dirty="0" smtClean="0">
                <a:solidFill>
                  <a:srgbClr val="20BD0E"/>
                </a:solidFill>
              </a:rPr>
            </a:br>
            <a:r>
              <a:rPr lang="en-US" dirty="0"/>
              <a:t>Provides a stable, </a:t>
            </a:r>
            <a:r>
              <a:rPr lang="en-US" dirty="0" smtClean="0"/>
              <a:t>reliable, secure </a:t>
            </a:r>
            <a:r>
              <a:rPr lang="en-US" dirty="0"/>
              <a:t>foundation </a:t>
            </a:r>
            <a:r>
              <a:rPr lang="en-US" dirty="0" smtClean="0"/>
              <a:t>and shared operational services across multiple workloads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028094" y="1404226"/>
            <a:ext cx="7867" cy="156966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09442" y="3229750"/>
            <a:ext cx="10656756" cy="2599856"/>
          </a:xfrm>
          <a:prstGeom prst="roundRect">
            <a:avLst>
              <a:gd name="adj" fmla="val 2621"/>
            </a:avLst>
          </a:prstGeom>
          <a:solidFill>
            <a:schemeClr val="bg1">
              <a:lumMod val="10000"/>
              <a:lumOff val="9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58738" algn="ctr"/>
            <a:r>
              <a:rPr lang="en-US" sz="2400" b="1" dirty="0" smtClean="0">
                <a:solidFill>
                  <a:srgbClr val="008000"/>
                </a:solidFill>
                <a:latin typeface="Calibri"/>
                <a:cs typeface="Calibri"/>
              </a:rPr>
              <a:t>Data Processing Engines Run </a:t>
            </a:r>
            <a:r>
              <a:rPr lang="en-US" sz="2400" b="1" dirty="0">
                <a:solidFill>
                  <a:srgbClr val="008000"/>
                </a:solidFill>
                <a:latin typeface="Calibri"/>
                <a:cs typeface="Calibri"/>
              </a:rPr>
              <a:t>Natively </a:t>
            </a:r>
            <a:r>
              <a:rPr lang="en-US" sz="2400" b="1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US" sz="2400" b="1" dirty="0">
                <a:solidFill>
                  <a:srgbClr val="008000"/>
                </a:solidFill>
                <a:latin typeface="Calibri"/>
                <a:cs typeface="Calibri"/>
              </a:rPr>
              <a:t> Hadoop</a:t>
            </a:r>
          </a:p>
        </p:txBody>
      </p:sp>
      <p:pic>
        <p:nvPicPr>
          <p:cNvPr id="62" name="Picture 61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30578" y="4852215"/>
            <a:ext cx="1265610" cy="388099"/>
          </a:xfrm>
          <a:prstGeom prst="rect">
            <a:avLst/>
          </a:prstGeom>
        </p:spPr>
      </p:pic>
      <p:sp>
        <p:nvSpPr>
          <p:cNvPr id="63" name="Rounded Rectangle 62"/>
          <p:cNvSpPr>
            <a:spLocks/>
          </p:cNvSpPr>
          <p:nvPr/>
        </p:nvSpPr>
        <p:spPr>
          <a:xfrm>
            <a:off x="1482999" y="3761795"/>
            <a:ext cx="1170615" cy="564863"/>
          </a:xfrm>
          <a:prstGeom prst="roundRect">
            <a:avLst>
              <a:gd name="adj" fmla="val 5758"/>
            </a:avLst>
          </a:prstGeom>
          <a:solidFill>
            <a:srgbClr val="A4E274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BATCH</a:t>
            </a:r>
          </a:p>
          <a:p>
            <a:pPr algn="ctr" fontAlgn="base">
              <a:spcBef>
                <a:spcPct val="0"/>
              </a:spcBef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MapReduce</a:t>
            </a:r>
            <a:endParaRPr lang="en-US" sz="1200" i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65" name="Rounded Rectangle 64"/>
          <p:cNvSpPr>
            <a:spLocks/>
          </p:cNvSpPr>
          <p:nvPr/>
        </p:nvSpPr>
        <p:spPr>
          <a:xfrm>
            <a:off x="2822148" y="3761805"/>
            <a:ext cx="1176071" cy="564865"/>
          </a:xfrm>
          <a:prstGeom prst="roundRect">
            <a:avLst>
              <a:gd name="adj" fmla="val 5758"/>
            </a:avLst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INTERACTIVE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Tez</a:t>
            </a:r>
            <a:endParaRPr lang="en-US" sz="1200" i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78" name="Rounded Rectangle 77"/>
          <p:cNvSpPr>
            <a:spLocks/>
          </p:cNvSpPr>
          <p:nvPr/>
        </p:nvSpPr>
        <p:spPr>
          <a:xfrm>
            <a:off x="5700342" y="3761805"/>
            <a:ext cx="1161250" cy="564865"/>
          </a:xfrm>
          <a:prstGeom prst="roundRect">
            <a:avLst>
              <a:gd name="adj" fmla="val 5758"/>
            </a:avLst>
          </a:prstGeom>
          <a:solidFill>
            <a:srgbClr val="E1F5D1"/>
          </a:solidFill>
          <a:ln w="63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STREAMING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Storm</a:t>
            </a:r>
          </a:p>
        </p:txBody>
      </p:sp>
      <p:sp>
        <p:nvSpPr>
          <p:cNvPr id="79" name="Rounded Rectangle 78"/>
          <p:cNvSpPr>
            <a:spLocks/>
          </p:cNvSpPr>
          <p:nvPr/>
        </p:nvSpPr>
        <p:spPr>
          <a:xfrm>
            <a:off x="7186909" y="3761805"/>
            <a:ext cx="1161250" cy="564865"/>
          </a:xfrm>
          <a:prstGeom prst="roundRect">
            <a:avLst>
              <a:gd name="adj" fmla="val 5758"/>
            </a:avLst>
          </a:prstGeom>
          <a:solidFill>
            <a:schemeClr val="accent3">
              <a:lumMod val="40000"/>
              <a:lumOff val="60000"/>
            </a:schemeClr>
          </a:solidFill>
          <a:ln w="63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IN-MEMORY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1E1E1E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80" name="Rounded Rectangle 79"/>
          <p:cNvSpPr>
            <a:spLocks/>
          </p:cNvSpPr>
          <p:nvPr/>
        </p:nvSpPr>
        <p:spPr>
          <a:xfrm>
            <a:off x="8657796" y="3761805"/>
            <a:ext cx="1161250" cy="564865"/>
          </a:xfrm>
          <a:prstGeom prst="roundRect">
            <a:avLst>
              <a:gd name="adj" fmla="val 5758"/>
            </a:avLst>
          </a:prstGeom>
          <a:solidFill>
            <a:schemeClr val="accent3">
              <a:lumMod val="40000"/>
              <a:lumOff val="60000"/>
            </a:schemeClr>
          </a:solidFill>
          <a:ln w="6350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GRAPH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err="1" smtClean="0">
                <a:solidFill>
                  <a:srgbClr val="1E1E1E"/>
                </a:solidFill>
                <a:latin typeface="Calibri"/>
                <a:cs typeface="Calibri"/>
              </a:rPr>
              <a:t>Giraph</a:t>
            </a:r>
            <a:endParaRPr lang="en-US" sz="1200" i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2" name="Rounded Rectangle 81"/>
          <p:cNvSpPr>
            <a:spLocks/>
          </p:cNvSpPr>
          <p:nvPr/>
        </p:nvSpPr>
        <p:spPr>
          <a:xfrm>
            <a:off x="4213776" y="3761805"/>
            <a:ext cx="1161250" cy="564865"/>
          </a:xfrm>
          <a:prstGeom prst="roundRect">
            <a:avLst>
              <a:gd name="adj" fmla="val 5758"/>
            </a:avLst>
          </a:prstGeom>
          <a:solidFill>
            <a:srgbClr val="E1F5D1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ONLINE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i="1" dirty="0" smtClean="0">
                <a:solidFill>
                  <a:srgbClr val="1E1E1E"/>
                </a:solidFill>
                <a:latin typeface="Calibri"/>
                <a:cs typeface="Calibri"/>
              </a:rPr>
              <a:t>HBase</a:t>
            </a:r>
            <a:r>
              <a:rPr lang="en-US" sz="900" i="1" dirty="0" smtClean="0">
                <a:solidFill>
                  <a:srgbClr val="1E1E1E"/>
                </a:solidFill>
                <a:latin typeface="Calibri"/>
                <a:cs typeface="Calibri"/>
              </a:rPr>
              <a:t>, Accumulo</a:t>
            </a:r>
            <a:endParaRPr lang="en-US" sz="1200" i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3" name="Rounded Rectangle 82"/>
          <p:cNvSpPr>
            <a:spLocks/>
          </p:cNvSpPr>
          <p:nvPr/>
        </p:nvSpPr>
        <p:spPr>
          <a:xfrm>
            <a:off x="10091317" y="3761800"/>
            <a:ext cx="985118" cy="564863"/>
          </a:xfrm>
          <a:prstGeom prst="roundRect">
            <a:avLst>
              <a:gd name="adj" fmla="val 5758"/>
            </a:avLst>
          </a:prstGeom>
          <a:solidFill>
            <a:schemeClr val="accent3">
              <a:lumMod val="40000"/>
              <a:lumOff val="60000"/>
            </a:schemeClr>
          </a:solidFill>
          <a:ln w="6350" cmpd="sng">
            <a:solidFill>
              <a:schemeClr val="bg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1E1E1E"/>
              </a:solidFill>
              <a:latin typeface="Calibri"/>
              <a:cs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1E1E1E"/>
                </a:solidFill>
                <a:latin typeface="Calibri"/>
                <a:cs typeface="Calibri"/>
              </a:rPr>
              <a:t>OTHERS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i="1" dirty="0" smtClean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4" name="Rounded Rectangle 83"/>
          <p:cNvSpPr>
            <a:spLocks/>
          </p:cNvSpPr>
          <p:nvPr/>
        </p:nvSpPr>
        <p:spPr>
          <a:xfrm>
            <a:off x="1451666" y="5079291"/>
            <a:ext cx="9624770" cy="596227"/>
          </a:xfrm>
          <a:prstGeom prst="roundRect">
            <a:avLst>
              <a:gd name="adj" fmla="val 5758"/>
            </a:avLst>
          </a:prstGeom>
          <a:solidFill>
            <a:schemeClr val="accent1"/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43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HDFS: Redundant</a:t>
            </a:r>
            <a:r>
              <a:rPr lang="en-US" sz="2000" b="1" dirty="0">
                <a:solidFill>
                  <a:srgbClr val="1E1E1E"/>
                </a:solidFill>
                <a:latin typeface="Calibri"/>
                <a:cs typeface="Calibri"/>
              </a:rPr>
              <a:t>, Reliable </a:t>
            </a:r>
            <a:r>
              <a:rPr lang="en-US" sz="2000" b="1" dirty="0" smtClean="0">
                <a:solidFill>
                  <a:srgbClr val="1E1E1E"/>
                </a:solidFill>
                <a:latin typeface="Calibri"/>
                <a:cs typeface="Calibri"/>
              </a:rPr>
              <a:t>Storage</a:t>
            </a:r>
            <a:endParaRPr lang="en-US" sz="2000" b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sp>
        <p:nvSpPr>
          <p:cNvPr id="85" name="Rounded Rectangle 84"/>
          <p:cNvSpPr>
            <a:spLocks/>
          </p:cNvSpPr>
          <p:nvPr/>
        </p:nvSpPr>
        <p:spPr>
          <a:xfrm>
            <a:off x="1451666" y="4367466"/>
            <a:ext cx="9624770" cy="771092"/>
          </a:xfrm>
          <a:prstGeom prst="roundRect">
            <a:avLst>
              <a:gd name="adj" fmla="val 5758"/>
            </a:avLst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430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YARN: Cluster </a:t>
            </a:r>
            <a:r>
              <a:rPr lang="en-US" sz="2400" b="1" dirty="0">
                <a:solidFill>
                  <a:srgbClr val="1E1E1E"/>
                </a:solidFill>
                <a:latin typeface="Calibri"/>
                <a:cs typeface="Calibri"/>
              </a:rPr>
              <a:t>Resource </a:t>
            </a:r>
            <a:r>
              <a:rPr lang="en-US" sz="2400" b="1" dirty="0" smtClean="0">
                <a:solidFill>
                  <a:srgbClr val="1E1E1E"/>
                </a:solidFill>
                <a:latin typeface="Calibri"/>
                <a:cs typeface="Calibri"/>
              </a:rPr>
              <a:t>Management  </a:t>
            </a:r>
            <a:endParaRPr lang="en-US" sz="2400" b="1" dirty="0">
              <a:solidFill>
                <a:srgbClr val="1E1E1E"/>
              </a:solidFill>
              <a:latin typeface="Calibri"/>
              <a:cs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635659" y="4306728"/>
            <a:ext cx="288735" cy="174004"/>
            <a:chOff x="1359665" y="4573983"/>
            <a:chExt cx="256410" cy="227668"/>
          </a:xfrm>
          <a:solidFill>
            <a:srgbClr val="E1F5D1"/>
          </a:solidFill>
        </p:grpSpPr>
        <p:sp>
          <p:nvSpPr>
            <p:cNvPr id="87" name="Trapezoid 86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88" name="Trapezoid 87"/>
            <p:cNvSpPr/>
            <p:nvPr/>
          </p:nvSpPr>
          <p:spPr>
            <a:xfrm flipV="1">
              <a:off x="1359665" y="4573983"/>
              <a:ext cx="256410" cy="192981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265815" y="4306728"/>
            <a:ext cx="288735" cy="174004"/>
            <a:chOff x="1359665" y="4573983"/>
            <a:chExt cx="256410" cy="2276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0" name="Trapezoid 89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91" name="Trapezoid 90"/>
            <p:cNvSpPr/>
            <p:nvPr/>
          </p:nvSpPr>
          <p:spPr>
            <a:xfrm flipV="1">
              <a:off x="1359665" y="4573983"/>
              <a:ext cx="256410" cy="192981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923852" y="4306728"/>
            <a:ext cx="288735" cy="174004"/>
            <a:chOff x="1359665" y="4573983"/>
            <a:chExt cx="256410" cy="227668"/>
          </a:xfrm>
          <a:solidFill>
            <a:srgbClr val="A4E274"/>
          </a:solidFill>
        </p:grpSpPr>
        <p:sp>
          <p:nvSpPr>
            <p:cNvPr id="93" name="Trapezoid 92"/>
            <p:cNvSpPr/>
            <p:nvPr/>
          </p:nvSpPr>
          <p:spPr>
            <a:xfrm flipV="1">
              <a:off x="1359665" y="4608670"/>
              <a:ext cx="256410" cy="192981"/>
            </a:xfrm>
            <a:prstGeom prst="trapezoid">
              <a:avLst/>
            </a:prstGeom>
            <a:grpFill/>
            <a:ln w="1270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  <p:sp>
          <p:nvSpPr>
            <p:cNvPr id="94" name="Trapezoid 93"/>
            <p:cNvSpPr/>
            <p:nvPr/>
          </p:nvSpPr>
          <p:spPr>
            <a:xfrm flipV="1">
              <a:off x="1359665" y="4573983"/>
              <a:ext cx="256410" cy="192981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srgbClr val="1E1E1E">
                    <a:lumMod val="75000"/>
                    <a:lumOff val="25000"/>
                  </a:srgb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430835" y="4319774"/>
            <a:ext cx="288735" cy="163428"/>
            <a:chOff x="8254635" y="2970496"/>
            <a:chExt cx="216608" cy="163428"/>
          </a:xfrm>
        </p:grpSpPr>
        <p:sp>
          <p:nvSpPr>
            <p:cNvPr id="96" name="Trapezoid 95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97" name="Trapezoid 96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094291" y="4303840"/>
            <a:ext cx="288735" cy="163428"/>
            <a:chOff x="8254635" y="2970496"/>
            <a:chExt cx="216608" cy="163428"/>
          </a:xfrm>
        </p:grpSpPr>
        <p:sp>
          <p:nvSpPr>
            <p:cNvPr id="102" name="Trapezoid 101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3" name="Trapezoid 102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635732" y="4311634"/>
            <a:ext cx="288735" cy="163428"/>
            <a:chOff x="8254635" y="2970496"/>
            <a:chExt cx="216608" cy="163428"/>
          </a:xfrm>
        </p:grpSpPr>
        <p:sp>
          <p:nvSpPr>
            <p:cNvPr id="105" name="Trapezoid 104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6" name="Trapezoid 105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41578" y="4322662"/>
            <a:ext cx="288735" cy="163428"/>
            <a:chOff x="8254635" y="2970496"/>
            <a:chExt cx="216608" cy="163428"/>
          </a:xfrm>
          <a:solidFill>
            <a:srgbClr val="E1F5D1"/>
          </a:solidFill>
        </p:grpSpPr>
        <p:sp>
          <p:nvSpPr>
            <p:cNvPr id="108" name="Trapezoid 107"/>
            <p:cNvSpPr/>
            <p:nvPr/>
          </p:nvSpPr>
          <p:spPr>
            <a:xfrm flipV="1">
              <a:off x="8254635" y="2986430"/>
              <a:ext cx="216608" cy="147494"/>
            </a:xfrm>
            <a:prstGeom prst="trapezoid">
              <a:avLst/>
            </a:prstGeom>
            <a:grpFill/>
            <a:ln w="6350" cmpd="sng">
              <a:solidFill>
                <a:srgbClr val="8E8E8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09" name="Trapezoid 108"/>
            <p:cNvSpPr/>
            <p:nvPr/>
          </p:nvSpPr>
          <p:spPr>
            <a:xfrm flipV="1">
              <a:off x="8257810" y="2970496"/>
              <a:ext cx="213433" cy="155634"/>
            </a:xfrm>
            <a:prstGeom prst="trapezoid">
              <a:avLst/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>
                <a:solidFill>
                  <a:schemeClr val="bg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4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09737" y="-867192"/>
            <a:ext cx="3722193" cy="77251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600" b="1" dirty="0" smtClean="0">
                <a:solidFill>
                  <a:srgbClr val="33CC33"/>
                </a:solidFill>
              </a:rPr>
              <a:t>5</a:t>
            </a:r>
            <a:endParaRPr lang="en-US" sz="49600" b="1" dirty="0">
              <a:solidFill>
                <a:srgbClr val="33CC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Key Benefits of YARN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69943" cy="4954588"/>
          </a:xfrm>
        </p:spPr>
        <p:txBody>
          <a:bodyPr/>
          <a:lstStyle/>
          <a:p>
            <a:pPr marL="914400" indent="-914400">
              <a:spcBef>
                <a:spcPts val="2664"/>
              </a:spcBef>
              <a:buFont typeface="+mj-lt"/>
              <a:buAutoNum type="arabicPeriod"/>
            </a:pPr>
            <a:r>
              <a:rPr lang="en-US" sz="3600" dirty="0" smtClean="0"/>
              <a:t>Scale</a:t>
            </a:r>
          </a:p>
          <a:p>
            <a:pPr marL="914400" indent="-914400">
              <a:spcBef>
                <a:spcPts val="2664"/>
              </a:spcBef>
              <a:buFont typeface="+mj-lt"/>
              <a:buAutoNum type="arabicPeriod"/>
            </a:pPr>
            <a:r>
              <a:rPr lang="en-US" sz="3600" dirty="0"/>
              <a:t>New Programming Models &amp; Services</a:t>
            </a:r>
          </a:p>
          <a:p>
            <a:pPr marL="914400" indent="-914400">
              <a:spcBef>
                <a:spcPts val="2664"/>
              </a:spcBef>
              <a:buFont typeface="+mj-lt"/>
              <a:buAutoNum type="arabicPeriod"/>
            </a:pPr>
            <a:r>
              <a:rPr lang="en-US" sz="3600" dirty="0" smtClean="0"/>
              <a:t>Improved </a:t>
            </a:r>
            <a:r>
              <a:rPr lang="en-US" sz="3600" dirty="0"/>
              <a:t>C</a:t>
            </a:r>
            <a:r>
              <a:rPr lang="en-US" sz="3600" dirty="0" smtClean="0"/>
              <a:t>luster </a:t>
            </a:r>
            <a:r>
              <a:rPr lang="en-US" sz="3600" dirty="0"/>
              <a:t>U</a:t>
            </a:r>
            <a:r>
              <a:rPr lang="en-US" sz="3600" dirty="0" smtClean="0"/>
              <a:t>tilization</a:t>
            </a:r>
            <a:endParaRPr lang="en-US" sz="3600" dirty="0"/>
          </a:p>
          <a:p>
            <a:pPr marL="914400" indent="-914400">
              <a:spcBef>
                <a:spcPts val="2664"/>
              </a:spcBef>
              <a:buFont typeface="+mj-lt"/>
              <a:buAutoNum type="arabicPeriod"/>
            </a:pPr>
            <a:r>
              <a:rPr lang="en-US" sz="3600" dirty="0" smtClean="0"/>
              <a:t>Agility</a:t>
            </a:r>
          </a:p>
          <a:p>
            <a:pPr marL="914400" indent="-914400">
              <a:spcBef>
                <a:spcPts val="2664"/>
              </a:spcBef>
              <a:buFont typeface="+mj-lt"/>
              <a:buAutoNum type="arabicPeriod"/>
            </a:pPr>
            <a:r>
              <a:rPr lang="en-US" sz="3600" dirty="0" smtClean="0"/>
              <a:t>Beyond Java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16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Platform 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sz="2000" dirty="0"/>
          </a:p>
          <a:p>
            <a:pPr lvl="1"/>
            <a:r>
              <a:rPr lang="en-US" b="0" dirty="0"/>
              <a:t>YARN provides a seamless vehicle to deploy your software to an enterprise </a:t>
            </a:r>
            <a:r>
              <a:rPr lang="en-US" b="0" dirty="0" smtClean="0"/>
              <a:t>Hadoop cluster</a:t>
            </a:r>
          </a:p>
          <a:p>
            <a:pPr marL="285750" indent="-285750">
              <a:buFont typeface="Arial"/>
              <a:buChar char="•"/>
            </a:pPr>
            <a:endParaRPr lang="en-US" sz="2000" b="0" dirty="0"/>
          </a:p>
          <a:p>
            <a:r>
              <a:rPr lang="en-US" dirty="0"/>
              <a:t>Fault Tolerance</a:t>
            </a:r>
          </a:p>
          <a:p>
            <a:pPr lvl="1"/>
            <a:r>
              <a:rPr lang="en-US" b="0" dirty="0"/>
              <a:t>YARN ‘handles’ (detects, notifies, and provides default actions) for HW, OS, JVM failure tolerance</a:t>
            </a:r>
          </a:p>
          <a:p>
            <a:pPr lvl="1"/>
            <a:r>
              <a:rPr lang="en-US" b="0" dirty="0"/>
              <a:t>YARN provides plugins for the app to define failure </a:t>
            </a:r>
            <a:r>
              <a:rPr lang="en-US" b="0" dirty="0" smtClean="0"/>
              <a:t>behavior</a:t>
            </a:r>
          </a:p>
          <a:p>
            <a:pPr marL="285750" indent="-285750">
              <a:buFont typeface="Arial"/>
              <a:buChar char="•"/>
            </a:pPr>
            <a:endParaRPr lang="en-US" sz="2000" b="0" dirty="0"/>
          </a:p>
          <a:p>
            <a:r>
              <a:rPr lang="en-US" dirty="0"/>
              <a:t>Scheduling (incorporating Data Locality)</a:t>
            </a:r>
          </a:p>
          <a:p>
            <a:pPr lvl="1"/>
            <a:r>
              <a:rPr lang="en-US" b="0" dirty="0" smtClean="0"/>
              <a:t>YARN utilizes HDFS to schedule app processing where the data lives</a:t>
            </a:r>
          </a:p>
          <a:p>
            <a:pPr lvl="1"/>
            <a:r>
              <a:rPr lang="en-US" b="0" dirty="0" smtClean="0"/>
              <a:t>YARN </a:t>
            </a:r>
            <a:r>
              <a:rPr lang="en-US" b="0" dirty="0"/>
              <a:t>ensures that your apps finish in the SLA expected by your customers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YARN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Originally conceived &amp; architected at Yahoo!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Arun</a:t>
            </a:r>
            <a:r>
              <a:rPr lang="en-US" dirty="0" smtClean="0">
                <a:solidFill>
                  <a:schemeClr val="bg1"/>
                </a:solidFill>
              </a:rPr>
              <a:t> Murthy created the original JIRA in 2008 and led the PMC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team at Hortonworks has been working on YARN for 4 years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90% of code from Hortonworks &amp; Yahoo!</a:t>
            </a:r>
          </a:p>
          <a:p>
            <a:pPr marL="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YARN battle-tested at scale with Yahoo!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 production on 32,000+ nodes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 indent="-166688"/>
            <a:r>
              <a:rPr lang="en-US" sz="2400" b="1" dirty="0">
                <a:solidFill>
                  <a:schemeClr val="bg1"/>
                </a:solidFill>
              </a:rPr>
              <a:t>YARN Released October 2013 with Apache Hadoop </a:t>
            </a:r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34" y="3946399"/>
            <a:ext cx="121888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7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Development Framework</a:t>
            </a:r>
          </a:p>
        </p:txBody>
      </p:sp>
      <p:sp>
        <p:nvSpPr>
          <p:cNvPr id="4" name="Rounded Rectangle 3"/>
          <p:cNvSpPr>
            <a:spLocks/>
          </p:cNvSpPr>
          <p:nvPr/>
        </p:nvSpPr>
        <p:spPr>
          <a:xfrm>
            <a:off x="2424261" y="4157262"/>
            <a:ext cx="7370449" cy="765519"/>
          </a:xfrm>
          <a:prstGeom prst="roundRect">
            <a:avLst>
              <a:gd name="adj" fmla="val 5758"/>
            </a:avLst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Helvetica Neue"/>
                <a:cs typeface="Helvetica Neue"/>
              </a:rPr>
              <a:t>YARN : Data Operating System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4111917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2495009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1</a:t>
            </a:r>
          </a:p>
        </p:txBody>
      </p:sp>
      <p:sp>
        <p:nvSpPr>
          <p:cNvPr id="7" name="Rounded Rectangle 6"/>
          <p:cNvSpPr>
            <a:spLocks/>
          </p:cNvSpPr>
          <p:nvPr/>
        </p:nvSpPr>
        <p:spPr>
          <a:xfrm>
            <a:off x="2899250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303492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3707733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4516215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4920457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5324698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5728939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6133181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5" name="Rounded Rectangle 14"/>
          <p:cNvSpPr>
            <a:spLocks/>
          </p:cNvSpPr>
          <p:nvPr/>
        </p:nvSpPr>
        <p:spPr>
          <a:xfrm>
            <a:off x="2495009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6" name="Rounded Rectangle 15"/>
          <p:cNvSpPr>
            <a:spLocks/>
          </p:cNvSpPr>
          <p:nvPr/>
        </p:nvSpPr>
        <p:spPr>
          <a:xfrm>
            <a:off x="2899236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7" name="Rounded Rectangle 16"/>
          <p:cNvSpPr>
            <a:spLocks/>
          </p:cNvSpPr>
          <p:nvPr/>
        </p:nvSpPr>
        <p:spPr>
          <a:xfrm>
            <a:off x="3303463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8" name="Rounded Rectangle 17"/>
          <p:cNvSpPr>
            <a:spLocks/>
          </p:cNvSpPr>
          <p:nvPr/>
        </p:nvSpPr>
        <p:spPr>
          <a:xfrm>
            <a:off x="3707690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19" name="Rounded Rectangle 18"/>
          <p:cNvSpPr>
            <a:spLocks/>
          </p:cNvSpPr>
          <p:nvPr/>
        </p:nvSpPr>
        <p:spPr>
          <a:xfrm>
            <a:off x="4111917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0" name="Rounded Rectangle 19"/>
          <p:cNvSpPr>
            <a:spLocks/>
          </p:cNvSpPr>
          <p:nvPr/>
        </p:nvSpPr>
        <p:spPr>
          <a:xfrm>
            <a:off x="4516144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1" name="Rounded Rectangle 20"/>
          <p:cNvSpPr>
            <a:spLocks/>
          </p:cNvSpPr>
          <p:nvPr/>
        </p:nvSpPr>
        <p:spPr>
          <a:xfrm>
            <a:off x="4920371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2" name="Rounded Rectangle 21"/>
          <p:cNvSpPr>
            <a:spLocks/>
          </p:cNvSpPr>
          <p:nvPr/>
        </p:nvSpPr>
        <p:spPr>
          <a:xfrm>
            <a:off x="5324598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3" name="Rounded Rectangle 22"/>
          <p:cNvSpPr>
            <a:spLocks/>
          </p:cNvSpPr>
          <p:nvPr/>
        </p:nvSpPr>
        <p:spPr>
          <a:xfrm>
            <a:off x="5728826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4" name="Rounded Rectangle 23"/>
          <p:cNvSpPr>
            <a:spLocks/>
          </p:cNvSpPr>
          <p:nvPr/>
        </p:nvSpPr>
        <p:spPr>
          <a:xfrm>
            <a:off x="6537422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5" name="Rounded Rectangle 24"/>
          <p:cNvSpPr>
            <a:spLocks/>
          </p:cNvSpPr>
          <p:nvPr/>
        </p:nvSpPr>
        <p:spPr>
          <a:xfrm>
            <a:off x="6537280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6" name="Rounded Rectangle 25"/>
          <p:cNvSpPr>
            <a:spLocks/>
          </p:cNvSpPr>
          <p:nvPr/>
        </p:nvSpPr>
        <p:spPr>
          <a:xfrm>
            <a:off x="6133053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7" name="Rounded Rectangle 26"/>
          <p:cNvSpPr>
            <a:spLocks/>
          </p:cNvSpPr>
          <p:nvPr/>
        </p:nvSpPr>
        <p:spPr>
          <a:xfrm>
            <a:off x="6941663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8" name="Rounded Rectangle 27"/>
          <p:cNvSpPr>
            <a:spLocks/>
          </p:cNvSpPr>
          <p:nvPr/>
        </p:nvSpPr>
        <p:spPr>
          <a:xfrm>
            <a:off x="7345904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7750146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0" name="Rounded Rectangle 29"/>
          <p:cNvSpPr>
            <a:spLocks/>
          </p:cNvSpPr>
          <p:nvPr/>
        </p:nvSpPr>
        <p:spPr>
          <a:xfrm>
            <a:off x="8154387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1" name="Rounded Rectangle 30"/>
          <p:cNvSpPr>
            <a:spLocks/>
          </p:cNvSpPr>
          <p:nvPr/>
        </p:nvSpPr>
        <p:spPr>
          <a:xfrm>
            <a:off x="8558628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2" name="Rounded Rectangle 31"/>
          <p:cNvSpPr>
            <a:spLocks/>
          </p:cNvSpPr>
          <p:nvPr/>
        </p:nvSpPr>
        <p:spPr>
          <a:xfrm>
            <a:off x="8962869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3" name="Rounded Rectangle 32"/>
          <p:cNvSpPr>
            <a:spLocks/>
          </p:cNvSpPr>
          <p:nvPr/>
        </p:nvSpPr>
        <p:spPr>
          <a:xfrm>
            <a:off x="9367111" y="509326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4" name="Rounded Rectangle 33"/>
          <p:cNvSpPr>
            <a:spLocks/>
          </p:cNvSpPr>
          <p:nvPr/>
        </p:nvSpPr>
        <p:spPr>
          <a:xfrm>
            <a:off x="6941507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7345734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6" name="Rounded Rectangle 35"/>
          <p:cNvSpPr>
            <a:spLocks/>
          </p:cNvSpPr>
          <p:nvPr/>
        </p:nvSpPr>
        <p:spPr>
          <a:xfrm>
            <a:off x="7749961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7" name="Rounded Rectangle 36"/>
          <p:cNvSpPr>
            <a:spLocks/>
          </p:cNvSpPr>
          <p:nvPr/>
        </p:nvSpPr>
        <p:spPr>
          <a:xfrm>
            <a:off x="8154188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8" name="Rounded Rectangle 37"/>
          <p:cNvSpPr>
            <a:spLocks/>
          </p:cNvSpPr>
          <p:nvPr/>
        </p:nvSpPr>
        <p:spPr>
          <a:xfrm>
            <a:off x="8558415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39" name="Rounded Rectangle 38"/>
          <p:cNvSpPr>
            <a:spLocks/>
          </p:cNvSpPr>
          <p:nvPr/>
        </p:nvSpPr>
        <p:spPr>
          <a:xfrm>
            <a:off x="8962642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°</a:t>
            </a:r>
          </a:p>
        </p:txBody>
      </p:sp>
      <p:sp>
        <p:nvSpPr>
          <p:cNvPr id="40" name="Rounded Rectangle 39"/>
          <p:cNvSpPr>
            <a:spLocks/>
          </p:cNvSpPr>
          <p:nvPr/>
        </p:nvSpPr>
        <p:spPr>
          <a:xfrm>
            <a:off x="9367111" y="5484991"/>
            <a:ext cx="350037" cy="335974"/>
          </a:xfrm>
          <a:prstGeom prst="roundRect">
            <a:avLst>
              <a:gd name="adj" fmla="val 5758"/>
            </a:avLst>
          </a:prstGeom>
          <a:solidFill>
            <a:schemeClr val="tx2"/>
          </a:solidFill>
          <a:ln w="9525" cmpd="sng">
            <a:solidFill>
              <a:srgbClr val="355F14">
                <a:alpha val="21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N</a:t>
            </a:r>
          </a:p>
        </p:txBody>
      </p:sp>
      <p:sp>
        <p:nvSpPr>
          <p:cNvPr id="41" name="Rounded Rectangle 40"/>
          <p:cNvSpPr>
            <a:spLocks/>
          </p:cNvSpPr>
          <p:nvPr/>
        </p:nvSpPr>
        <p:spPr>
          <a:xfrm>
            <a:off x="2428268" y="4990364"/>
            <a:ext cx="7370445" cy="936099"/>
          </a:xfrm>
          <a:prstGeom prst="roundRect">
            <a:avLst>
              <a:gd name="adj" fmla="val 5758"/>
            </a:avLst>
          </a:prstGeom>
          <a:solidFill>
            <a:schemeClr val="tx2">
              <a:alpha val="75000"/>
            </a:schemeClr>
          </a:solidFill>
          <a:ln w="952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HDFS </a:t>
            </a:r>
            <a:br>
              <a:rPr lang="en-US" sz="2000" b="1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</a:br>
            <a:r>
              <a:rPr lang="en-US" sz="140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(Hadoop Distributed File System)</a:t>
            </a:r>
          </a:p>
        </p:txBody>
      </p:sp>
      <p:sp>
        <p:nvSpPr>
          <p:cNvPr id="42" name="Left Brace 41"/>
          <p:cNvSpPr/>
          <p:nvPr/>
        </p:nvSpPr>
        <p:spPr>
          <a:xfrm>
            <a:off x="2146770" y="4350579"/>
            <a:ext cx="203803" cy="1595577"/>
          </a:xfrm>
          <a:prstGeom prst="leftBrace">
            <a:avLst>
              <a:gd name="adj1" fmla="val 43504"/>
              <a:gd name="adj2" fmla="val 50000"/>
            </a:avLst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69BE28"/>
              </a:solidFill>
              <a:latin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3397" y="4863381"/>
            <a:ext cx="1443511" cy="585544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69BE28"/>
                </a:solidFill>
                <a:latin typeface="Helvetica Neue"/>
                <a:ea typeface="ヒラギノ角ゴ Pro W3" charset="-128"/>
                <a:cs typeface="Helvetica Neue"/>
              </a:rPr>
              <a:t>System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63397" y="3367438"/>
            <a:ext cx="8305637" cy="959083"/>
            <a:chOff x="663397" y="3700475"/>
            <a:chExt cx="6430417" cy="626046"/>
          </a:xfrm>
        </p:grpSpPr>
        <p:grpSp>
          <p:nvGrpSpPr>
            <p:cNvPr id="45" name="Group 44"/>
            <p:cNvGrpSpPr/>
            <p:nvPr/>
          </p:nvGrpSpPr>
          <p:grpSpPr>
            <a:xfrm>
              <a:off x="2026701" y="3703869"/>
              <a:ext cx="592330" cy="612777"/>
              <a:chOff x="2026701" y="3703869"/>
              <a:chExt cx="592330" cy="612777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026701" y="3703869"/>
                <a:ext cx="592330" cy="565150"/>
              </a:xfrm>
              <a:prstGeom prst="roundRect">
                <a:avLst>
                  <a:gd name="adj" fmla="val 2922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9525" cmpd="sng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1E1E1E"/>
                    </a:solidFill>
                    <a:latin typeface="Helvetica Neue"/>
                    <a:cs typeface="Helvetica Neue"/>
                  </a:rPr>
                  <a:t>Batch</a:t>
                </a:r>
                <a:endParaRPr lang="en-US" sz="2000" b="1" dirty="0">
                  <a:solidFill>
                    <a:srgbClr val="1E1E1E"/>
                  </a:solidFill>
                  <a:latin typeface="Helvetica Neue"/>
                  <a:cs typeface="Helvetica Neue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1E1E1E"/>
                    </a:solidFill>
                    <a:latin typeface="Helvetica Neue"/>
                    <a:cs typeface="Helvetica Neue"/>
                  </a:rPr>
                  <a:t>MapReduce</a:t>
                </a:r>
                <a:endParaRPr lang="en-US" sz="800" dirty="0">
                  <a:solidFill>
                    <a:srgbClr val="1E1E1E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212630" y="4230919"/>
                <a:ext cx="198069" cy="85727"/>
                <a:chOff x="1359665" y="4477401"/>
                <a:chExt cx="256410" cy="324250"/>
              </a:xfrm>
              <a:solidFill>
                <a:srgbClr val="84A8BC"/>
              </a:solidFill>
            </p:grpSpPr>
            <p:sp>
              <p:nvSpPr>
                <p:cNvPr id="60" name="Trapezoid 59"/>
                <p:cNvSpPr/>
                <p:nvPr/>
              </p:nvSpPr>
              <p:spPr>
                <a:xfrm flipV="1">
                  <a:off x="1359665" y="4608670"/>
                  <a:ext cx="256410" cy="192981"/>
                </a:xfrm>
                <a:prstGeom prst="trapezoid">
                  <a:avLst/>
                </a:prstGeom>
                <a:grpFill/>
                <a:ln w="12700" cmpd="sng">
                  <a:solidFill>
                    <a:srgbClr val="84A8BC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b="1">
                    <a:solidFill>
                      <a:srgbClr val="1E1E1E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 flipV="1">
                  <a:off x="1359665" y="4477401"/>
                  <a:ext cx="256410" cy="314038"/>
                </a:xfrm>
                <a:prstGeom prst="trapezoid">
                  <a:avLst/>
                </a:prstGeom>
                <a:grpFill/>
                <a:ln w="12700" cmpd="sng">
                  <a:solidFill>
                    <a:srgbClr val="84A8BC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b="1">
                    <a:solidFill>
                      <a:srgbClr val="1E1E1E"/>
                    </a:solidFill>
                    <a:latin typeface="Calibri"/>
                    <a:cs typeface="Calibri"/>
                  </a:endParaRPr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>
              <a:off x="2660592" y="3703869"/>
              <a:ext cx="2515458" cy="622652"/>
              <a:chOff x="2660592" y="3703869"/>
              <a:chExt cx="2515458" cy="622652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660592" y="3703869"/>
                <a:ext cx="2515458" cy="565150"/>
              </a:xfrm>
              <a:prstGeom prst="roundRect">
                <a:avLst>
                  <a:gd name="adj" fmla="val 2922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9525" cmpd="sng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smtClean="0">
                    <a:solidFill>
                      <a:srgbClr val="1E1E1E"/>
                    </a:solidFill>
                    <a:latin typeface="Helvetica Neue"/>
                    <a:cs typeface="Helvetica Neue"/>
                  </a:rPr>
                  <a:t>Interactive</a:t>
                </a:r>
                <a:endParaRPr lang="en-US" sz="2000" b="1" dirty="0">
                  <a:solidFill>
                    <a:srgbClr val="1E1E1E"/>
                  </a:solidFill>
                  <a:latin typeface="Helvetica Neue"/>
                  <a:cs typeface="Helvetica Neue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1E1E1E"/>
                    </a:solidFill>
                    <a:latin typeface="Helvetica Neue"/>
                    <a:cs typeface="Helvetica Neue"/>
                  </a:rPr>
                  <a:t>Tez</a:t>
                </a:r>
                <a:endParaRPr lang="en-US" sz="800" dirty="0">
                  <a:solidFill>
                    <a:srgbClr val="1E1E1E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08603" y="4240794"/>
                <a:ext cx="198069" cy="85727"/>
                <a:chOff x="1359665" y="4477401"/>
                <a:chExt cx="256410" cy="324250"/>
              </a:xfrm>
              <a:solidFill>
                <a:srgbClr val="84A8BC"/>
              </a:solidFill>
            </p:grpSpPr>
            <p:sp>
              <p:nvSpPr>
                <p:cNvPr id="56" name="Trapezoid 55"/>
                <p:cNvSpPr/>
                <p:nvPr/>
              </p:nvSpPr>
              <p:spPr>
                <a:xfrm flipV="1">
                  <a:off x="1359665" y="4608670"/>
                  <a:ext cx="256410" cy="192981"/>
                </a:xfrm>
                <a:prstGeom prst="trapezoid">
                  <a:avLst/>
                </a:prstGeom>
                <a:grpFill/>
                <a:ln w="12700" cmpd="sng">
                  <a:solidFill>
                    <a:srgbClr val="84A8BC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b="1">
                    <a:solidFill>
                      <a:srgbClr val="1E1E1E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57" name="Trapezoid 56"/>
                <p:cNvSpPr/>
                <p:nvPr/>
              </p:nvSpPr>
              <p:spPr>
                <a:xfrm flipV="1">
                  <a:off x="1359665" y="4477401"/>
                  <a:ext cx="256410" cy="314038"/>
                </a:xfrm>
                <a:prstGeom prst="trapezoid">
                  <a:avLst/>
                </a:prstGeom>
                <a:grpFill/>
                <a:ln w="12700" cmpd="sng">
                  <a:solidFill>
                    <a:srgbClr val="84A8BC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b="1">
                    <a:solidFill>
                      <a:srgbClr val="1E1E1E"/>
                    </a:solidFill>
                    <a:latin typeface="Calibri"/>
                    <a:cs typeface="Calibri"/>
                  </a:endParaRPr>
                </a:p>
              </p:txBody>
            </p:sp>
          </p:grpSp>
        </p:grpSp>
        <p:sp>
          <p:nvSpPr>
            <p:cNvPr id="47" name="Left Brace 46"/>
            <p:cNvSpPr/>
            <p:nvPr/>
          </p:nvSpPr>
          <p:spPr>
            <a:xfrm>
              <a:off x="1811859" y="3755498"/>
              <a:ext cx="157789" cy="519652"/>
            </a:xfrm>
            <a:prstGeom prst="leftBrace">
              <a:avLst>
                <a:gd name="adj1" fmla="val 43504"/>
                <a:gd name="adj2" fmla="val 50000"/>
              </a:avLst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69BE28"/>
                </a:solidFill>
                <a:latin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3397" y="3793382"/>
              <a:ext cx="1117600" cy="382217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91440" rIns="91440" bIns="91440" rtlCol="0">
              <a:no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69BE28"/>
                  </a:solidFill>
                  <a:latin typeface="Helvetica Neue"/>
                  <a:ea typeface="ヒラギノ角ゴ Pro W3" charset="-128"/>
                  <a:cs typeface="Helvetica Neue"/>
                </a:rPr>
                <a:t>Engine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217611" y="3700475"/>
              <a:ext cx="1876203" cy="622871"/>
              <a:chOff x="5217611" y="3700475"/>
              <a:chExt cx="1876203" cy="622871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5217611" y="3700475"/>
                <a:ext cx="1876203" cy="565150"/>
              </a:xfrm>
              <a:prstGeom prst="roundRect">
                <a:avLst>
                  <a:gd name="adj" fmla="val 2922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9525" cmpd="sng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smtClean="0">
                    <a:solidFill>
                      <a:srgbClr val="1E1E1E"/>
                    </a:solidFill>
                    <a:latin typeface="Helvetica Neue"/>
                    <a:cs typeface="Helvetica Neue"/>
                  </a:rPr>
                  <a:t>Real-Time</a:t>
                </a:r>
                <a:endParaRPr lang="en-US" sz="2000" b="1" dirty="0">
                  <a:solidFill>
                    <a:srgbClr val="1E1E1E"/>
                  </a:solidFill>
                  <a:latin typeface="Helvetica Neue"/>
                  <a:cs typeface="Helvetica Neue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1E1E1E"/>
                    </a:solidFill>
                    <a:latin typeface="Helvetica Neue"/>
                    <a:cs typeface="Helvetica Neue"/>
                  </a:rPr>
                  <a:t>Slider</a:t>
                </a:r>
                <a:endParaRPr lang="en-US" sz="1100" dirty="0">
                  <a:solidFill>
                    <a:srgbClr val="1E1E1E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079436" y="4237619"/>
                <a:ext cx="198069" cy="85727"/>
                <a:chOff x="1359665" y="4477401"/>
                <a:chExt cx="256410" cy="324250"/>
              </a:xfrm>
              <a:solidFill>
                <a:srgbClr val="84A8BC"/>
              </a:solidFill>
            </p:grpSpPr>
            <p:sp>
              <p:nvSpPr>
                <p:cNvPr id="52" name="Trapezoid 51"/>
                <p:cNvSpPr/>
                <p:nvPr/>
              </p:nvSpPr>
              <p:spPr>
                <a:xfrm flipV="1">
                  <a:off x="1359665" y="4608670"/>
                  <a:ext cx="256410" cy="192981"/>
                </a:xfrm>
                <a:prstGeom prst="trapezoid">
                  <a:avLst/>
                </a:prstGeom>
                <a:grpFill/>
                <a:ln w="12700" cmpd="sng">
                  <a:solidFill>
                    <a:srgbClr val="84A8BC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b="1">
                    <a:solidFill>
                      <a:srgbClr val="1E1E1E"/>
                    </a:solidFill>
                    <a:latin typeface="Calibri"/>
                    <a:cs typeface="Calibri"/>
                  </a:endParaRPr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 flipV="1">
                  <a:off x="1359665" y="4477401"/>
                  <a:ext cx="256410" cy="314038"/>
                </a:xfrm>
                <a:prstGeom prst="trapezoid">
                  <a:avLst/>
                </a:prstGeom>
                <a:grpFill/>
                <a:ln w="12700" cmpd="sng">
                  <a:solidFill>
                    <a:srgbClr val="84A8BC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b="1">
                    <a:solidFill>
                      <a:srgbClr val="1E1E1E"/>
                    </a:solidFill>
                    <a:latin typeface="Calibri"/>
                    <a:cs typeface="Calibri"/>
                  </a:endParaRPr>
                </a:p>
              </p:txBody>
            </p:sp>
          </p:grpSp>
        </p:grpSp>
      </p:grpSp>
      <p:grpSp>
        <p:nvGrpSpPr>
          <p:cNvPr id="62" name="Group 61"/>
          <p:cNvGrpSpPr/>
          <p:nvPr/>
        </p:nvGrpSpPr>
        <p:grpSpPr>
          <a:xfrm>
            <a:off x="663397" y="2224954"/>
            <a:ext cx="7479965" cy="1252925"/>
            <a:chOff x="663397" y="2975066"/>
            <a:chExt cx="5791163" cy="817853"/>
          </a:xfrm>
        </p:grpSpPr>
        <p:sp>
          <p:nvSpPr>
            <p:cNvPr id="63" name="Rounded Rectangle 37"/>
            <p:cNvSpPr>
              <a:spLocks/>
            </p:cNvSpPr>
            <p:nvPr/>
          </p:nvSpPr>
          <p:spPr>
            <a:xfrm>
              <a:off x="2021337" y="2975066"/>
              <a:ext cx="597693" cy="817853"/>
            </a:xfrm>
            <a:custGeom>
              <a:avLst/>
              <a:gdLst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100841"/>
                <a:gd name="connsiteX1" fmla="*/ 28501 w 494985"/>
                <a:gd name="connsiteY1" fmla="*/ 0 h 1100841"/>
                <a:gd name="connsiteX2" fmla="*/ 466484 w 494985"/>
                <a:gd name="connsiteY2" fmla="*/ 0 h 1100841"/>
                <a:gd name="connsiteX3" fmla="*/ 494985 w 494985"/>
                <a:gd name="connsiteY3" fmla="*/ 28501 h 1100841"/>
                <a:gd name="connsiteX4" fmla="*/ 494985 w 494985"/>
                <a:gd name="connsiteY4" fmla="*/ 1006985 h 1100841"/>
                <a:gd name="connsiteX5" fmla="*/ 466484 w 494985"/>
                <a:gd name="connsiteY5" fmla="*/ 1035486 h 1100841"/>
                <a:gd name="connsiteX6" fmla="*/ 202850 w 494985"/>
                <a:gd name="connsiteY6" fmla="*/ 1100839 h 1100841"/>
                <a:gd name="connsiteX7" fmla="*/ 28501 w 494985"/>
                <a:gd name="connsiteY7" fmla="*/ 1035486 h 1100841"/>
                <a:gd name="connsiteX8" fmla="*/ 0 w 494985"/>
                <a:gd name="connsiteY8" fmla="*/ 1006985 h 1100841"/>
                <a:gd name="connsiteX9" fmla="*/ 0 w 494985"/>
                <a:gd name="connsiteY9" fmla="*/ 28501 h 1100841"/>
                <a:gd name="connsiteX0" fmla="*/ 0 w 494985"/>
                <a:gd name="connsiteY0" fmla="*/ 28501 h 1122703"/>
                <a:gd name="connsiteX1" fmla="*/ 28501 w 494985"/>
                <a:gd name="connsiteY1" fmla="*/ 0 h 1122703"/>
                <a:gd name="connsiteX2" fmla="*/ 466484 w 494985"/>
                <a:gd name="connsiteY2" fmla="*/ 0 h 1122703"/>
                <a:gd name="connsiteX3" fmla="*/ 494985 w 494985"/>
                <a:gd name="connsiteY3" fmla="*/ 28501 h 1122703"/>
                <a:gd name="connsiteX4" fmla="*/ 494985 w 494985"/>
                <a:gd name="connsiteY4" fmla="*/ 1006985 h 1122703"/>
                <a:gd name="connsiteX5" fmla="*/ 466484 w 494985"/>
                <a:gd name="connsiteY5" fmla="*/ 1035486 h 1122703"/>
                <a:gd name="connsiteX6" fmla="*/ 326675 w 494985"/>
                <a:gd name="connsiteY6" fmla="*/ 1119889 h 1122703"/>
                <a:gd name="connsiteX7" fmla="*/ 202850 w 494985"/>
                <a:gd name="connsiteY7" fmla="*/ 1100839 h 1122703"/>
                <a:gd name="connsiteX8" fmla="*/ 28501 w 494985"/>
                <a:gd name="connsiteY8" fmla="*/ 1035486 h 1122703"/>
                <a:gd name="connsiteX9" fmla="*/ 0 w 494985"/>
                <a:gd name="connsiteY9" fmla="*/ 1006985 h 1122703"/>
                <a:gd name="connsiteX10" fmla="*/ 0 w 494985"/>
                <a:gd name="connsiteY10" fmla="*/ 28501 h 1122703"/>
                <a:gd name="connsiteX0" fmla="*/ 0 w 494985"/>
                <a:gd name="connsiteY0" fmla="*/ 28501 h 1120138"/>
                <a:gd name="connsiteX1" fmla="*/ 28501 w 494985"/>
                <a:gd name="connsiteY1" fmla="*/ 0 h 1120138"/>
                <a:gd name="connsiteX2" fmla="*/ 466484 w 494985"/>
                <a:gd name="connsiteY2" fmla="*/ 0 h 1120138"/>
                <a:gd name="connsiteX3" fmla="*/ 494985 w 494985"/>
                <a:gd name="connsiteY3" fmla="*/ 28501 h 1120138"/>
                <a:gd name="connsiteX4" fmla="*/ 494985 w 494985"/>
                <a:gd name="connsiteY4" fmla="*/ 1006985 h 1120138"/>
                <a:gd name="connsiteX5" fmla="*/ 466484 w 494985"/>
                <a:gd name="connsiteY5" fmla="*/ 1035486 h 1120138"/>
                <a:gd name="connsiteX6" fmla="*/ 364775 w 494985"/>
                <a:gd name="connsiteY6" fmla="*/ 1062739 h 1120138"/>
                <a:gd name="connsiteX7" fmla="*/ 326675 w 494985"/>
                <a:gd name="connsiteY7" fmla="*/ 1119889 h 1120138"/>
                <a:gd name="connsiteX8" fmla="*/ 202850 w 494985"/>
                <a:gd name="connsiteY8" fmla="*/ 1100839 h 1120138"/>
                <a:gd name="connsiteX9" fmla="*/ 28501 w 494985"/>
                <a:gd name="connsiteY9" fmla="*/ 1035486 h 1120138"/>
                <a:gd name="connsiteX10" fmla="*/ 0 w 494985"/>
                <a:gd name="connsiteY10" fmla="*/ 1006985 h 1120138"/>
                <a:gd name="connsiteX11" fmla="*/ 0 w 494985"/>
                <a:gd name="connsiteY11" fmla="*/ 28501 h 1120138"/>
                <a:gd name="connsiteX0" fmla="*/ 0 w 494985"/>
                <a:gd name="connsiteY0" fmla="*/ 28501 h 1126828"/>
                <a:gd name="connsiteX1" fmla="*/ 28501 w 494985"/>
                <a:gd name="connsiteY1" fmla="*/ 0 h 1126828"/>
                <a:gd name="connsiteX2" fmla="*/ 466484 w 494985"/>
                <a:gd name="connsiteY2" fmla="*/ 0 h 1126828"/>
                <a:gd name="connsiteX3" fmla="*/ 494985 w 494985"/>
                <a:gd name="connsiteY3" fmla="*/ 28501 h 1126828"/>
                <a:gd name="connsiteX4" fmla="*/ 494985 w 494985"/>
                <a:gd name="connsiteY4" fmla="*/ 1006985 h 1126828"/>
                <a:gd name="connsiteX5" fmla="*/ 466484 w 494985"/>
                <a:gd name="connsiteY5" fmla="*/ 1035486 h 1126828"/>
                <a:gd name="connsiteX6" fmla="*/ 364775 w 494985"/>
                <a:gd name="connsiteY6" fmla="*/ 1062739 h 1126828"/>
                <a:gd name="connsiteX7" fmla="*/ 326675 w 494985"/>
                <a:gd name="connsiteY7" fmla="*/ 1119889 h 1126828"/>
                <a:gd name="connsiteX8" fmla="*/ 212375 w 494985"/>
                <a:gd name="connsiteY8" fmla="*/ 1124651 h 1126828"/>
                <a:gd name="connsiteX9" fmla="*/ 28501 w 494985"/>
                <a:gd name="connsiteY9" fmla="*/ 1035486 h 1126828"/>
                <a:gd name="connsiteX10" fmla="*/ 0 w 494985"/>
                <a:gd name="connsiteY10" fmla="*/ 1006985 h 1126828"/>
                <a:gd name="connsiteX11" fmla="*/ 0 w 494985"/>
                <a:gd name="connsiteY11" fmla="*/ 28501 h 1126828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19930"/>
                <a:gd name="connsiteX1" fmla="*/ 28501 w 494985"/>
                <a:gd name="connsiteY1" fmla="*/ 0 h 1119930"/>
                <a:gd name="connsiteX2" fmla="*/ 466484 w 494985"/>
                <a:gd name="connsiteY2" fmla="*/ 0 h 1119930"/>
                <a:gd name="connsiteX3" fmla="*/ 494985 w 494985"/>
                <a:gd name="connsiteY3" fmla="*/ 28501 h 1119930"/>
                <a:gd name="connsiteX4" fmla="*/ 494985 w 494985"/>
                <a:gd name="connsiteY4" fmla="*/ 1006985 h 1119930"/>
                <a:gd name="connsiteX5" fmla="*/ 466484 w 494985"/>
                <a:gd name="connsiteY5" fmla="*/ 1035486 h 1119930"/>
                <a:gd name="connsiteX6" fmla="*/ 364775 w 494985"/>
                <a:gd name="connsiteY6" fmla="*/ 1062739 h 1119930"/>
                <a:gd name="connsiteX7" fmla="*/ 326675 w 494985"/>
                <a:gd name="connsiteY7" fmla="*/ 1119889 h 1119930"/>
                <a:gd name="connsiteX8" fmla="*/ 150463 w 494985"/>
                <a:gd name="connsiteY8" fmla="*/ 1053215 h 1119930"/>
                <a:gd name="connsiteX9" fmla="*/ 28501 w 494985"/>
                <a:gd name="connsiteY9" fmla="*/ 1035486 h 1119930"/>
                <a:gd name="connsiteX10" fmla="*/ 0 w 494985"/>
                <a:gd name="connsiteY10" fmla="*/ 1006985 h 1119930"/>
                <a:gd name="connsiteX11" fmla="*/ 0 w 494985"/>
                <a:gd name="connsiteY11" fmla="*/ 28501 h 1119930"/>
                <a:gd name="connsiteX0" fmla="*/ 0 w 494985"/>
                <a:gd name="connsiteY0" fmla="*/ 28501 h 1120193"/>
                <a:gd name="connsiteX1" fmla="*/ 28501 w 494985"/>
                <a:gd name="connsiteY1" fmla="*/ 0 h 1120193"/>
                <a:gd name="connsiteX2" fmla="*/ 466484 w 494985"/>
                <a:gd name="connsiteY2" fmla="*/ 0 h 1120193"/>
                <a:gd name="connsiteX3" fmla="*/ 494985 w 494985"/>
                <a:gd name="connsiteY3" fmla="*/ 28501 h 1120193"/>
                <a:gd name="connsiteX4" fmla="*/ 494985 w 494985"/>
                <a:gd name="connsiteY4" fmla="*/ 1006985 h 1120193"/>
                <a:gd name="connsiteX5" fmla="*/ 466484 w 494985"/>
                <a:gd name="connsiteY5" fmla="*/ 1035486 h 1120193"/>
                <a:gd name="connsiteX6" fmla="*/ 364775 w 494985"/>
                <a:gd name="connsiteY6" fmla="*/ 1062739 h 1120193"/>
                <a:gd name="connsiteX7" fmla="*/ 326675 w 494985"/>
                <a:gd name="connsiteY7" fmla="*/ 1119889 h 1120193"/>
                <a:gd name="connsiteX8" fmla="*/ 28501 w 494985"/>
                <a:gd name="connsiteY8" fmla="*/ 1035486 h 1120193"/>
                <a:gd name="connsiteX9" fmla="*/ 0 w 494985"/>
                <a:gd name="connsiteY9" fmla="*/ 1006985 h 1120193"/>
                <a:gd name="connsiteX10" fmla="*/ 0 w 494985"/>
                <a:gd name="connsiteY10" fmla="*/ 28501 h 1120193"/>
                <a:gd name="connsiteX0" fmla="*/ 0 w 494985"/>
                <a:gd name="connsiteY0" fmla="*/ 28501 h 1062739"/>
                <a:gd name="connsiteX1" fmla="*/ 28501 w 494985"/>
                <a:gd name="connsiteY1" fmla="*/ 0 h 1062739"/>
                <a:gd name="connsiteX2" fmla="*/ 466484 w 494985"/>
                <a:gd name="connsiteY2" fmla="*/ 0 h 1062739"/>
                <a:gd name="connsiteX3" fmla="*/ 494985 w 494985"/>
                <a:gd name="connsiteY3" fmla="*/ 28501 h 1062739"/>
                <a:gd name="connsiteX4" fmla="*/ 494985 w 494985"/>
                <a:gd name="connsiteY4" fmla="*/ 1006985 h 1062739"/>
                <a:gd name="connsiteX5" fmla="*/ 466484 w 494985"/>
                <a:gd name="connsiteY5" fmla="*/ 1035486 h 1062739"/>
                <a:gd name="connsiteX6" fmla="*/ 364775 w 494985"/>
                <a:gd name="connsiteY6" fmla="*/ 1062739 h 1062739"/>
                <a:gd name="connsiteX7" fmla="*/ 28501 w 494985"/>
                <a:gd name="connsiteY7" fmla="*/ 1035486 h 1062739"/>
                <a:gd name="connsiteX8" fmla="*/ 0 w 494985"/>
                <a:gd name="connsiteY8" fmla="*/ 1006985 h 1062739"/>
                <a:gd name="connsiteX9" fmla="*/ 0 w 494985"/>
                <a:gd name="connsiteY9" fmla="*/ 28501 h 1062739"/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038340"/>
                <a:gd name="connsiteX1" fmla="*/ 28501 w 494985"/>
                <a:gd name="connsiteY1" fmla="*/ 0 h 1038340"/>
                <a:gd name="connsiteX2" fmla="*/ 466484 w 494985"/>
                <a:gd name="connsiteY2" fmla="*/ 0 h 1038340"/>
                <a:gd name="connsiteX3" fmla="*/ 494985 w 494985"/>
                <a:gd name="connsiteY3" fmla="*/ 28501 h 1038340"/>
                <a:gd name="connsiteX4" fmla="*/ 494985 w 494985"/>
                <a:gd name="connsiteY4" fmla="*/ 1006985 h 1038340"/>
                <a:gd name="connsiteX5" fmla="*/ 466484 w 494985"/>
                <a:gd name="connsiteY5" fmla="*/ 1035486 h 1038340"/>
                <a:gd name="connsiteX6" fmla="*/ 153637 w 494985"/>
                <a:gd name="connsiteY6" fmla="*/ 1037339 h 1038340"/>
                <a:gd name="connsiteX7" fmla="*/ 28501 w 494985"/>
                <a:gd name="connsiteY7" fmla="*/ 1035486 h 1038340"/>
                <a:gd name="connsiteX8" fmla="*/ 0 w 494985"/>
                <a:gd name="connsiteY8" fmla="*/ 1006985 h 1038340"/>
                <a:gd name="connsiteX9" fmla="*/ 0 w 494985"/>
                <a:gd name="connsiteY9" fmla="*/ 28501 h 1038340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274287 w 494985"/>
                <a:gd name="connsiteY6" fmla="*/ 1037339 h 1038241"/>
                <a:gd name="connsiteX7" fmla="*/ 153637 w 494985"/>
                <a:gd name="connsiteY7" fmla="*/ 1037339 h 1038241"/>
                <a:gd name="connsiteX8" fmla="*/ 28501 w 494985"/>
                <a:gd name="connsiteY8" fmla="*/ 1035486 h 1038241"/>
                <a:gd name="connsiteX9" fmla="*/ 0 w 494985"/>
                <a:gd name="connsiteY9" fmla="*/ 1006985 h 1038241"/>
                <a:gd name="connsiteX10" fmla="*/ 0 w 494985"/>
                <a:gd name="connsiteY10" fmla="*/ 28501 h 1038241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369537 w 494985"/>
                <a:gd name="connsiteY6" fmla="*/ 1030990 h 1038241"/>
                <a:gd name="connsiteX7" fmla="*/ 274287 w 494985"/>
                <a:gd name="connsiteY7" fmla="*/ 1037339 h 1038241"/>
                <a:gd name="connsiteX8" fmla="*/ 153637 w 494985"/>
                <a:gd name="connsiteY8" fmla="*/ 1037339 h 1038241"/>
                <a:gd name="connsiteX9" fmla="*/ 28501 w 494985"/>
                <a:gd name="connsiteY9" fmla="*/ 1035486 h 1038241"/>
                <a:gd name="connsiteX10" fmla="*/ 0 w 494985"/>
                <a:gd name="connsiteY10" fmla="*/ 1006985 h 1038241"/>
                <a:gd name="connsiteX11" fmla="*/ 0 w 494985"/>
                <a:gd name="connsiteY11" fmla="*/ 28501 h 1038241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0373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1008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7605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0461 w 494985"/>
                <a:gd name="connsiteY8" fmla="*/ 1040514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57"/>
                <a:gd name="connsiteX1" fmla="*/ 28501 w 494985"/>
                <a:gd name="connsiteY1" fmla="*/ 0 h 1100857"/>
                <a:gd name="connsiteX2" fmla="*/ 466484 w 494985"/>
                <a:gd name="connsiteY2" fmla="*/ 0 h 1100857"/>
                <a:gd name="connsiteX3" fmla="*/ 494985 w 494985"/>
                <a:gd name="connsiteY3" fmla="*/ 28501 h 1100857"/>
                <a:gd name="connsiteX4" fmla="*/ 494985 w 494985"/>
                <a:gd name="connsiteY4" fmla="*/ 1006985 h 1100857"/>
                <a:gd name="connsiteX5" fmla="*/ 466484 w 494985"/>
                <a:gd name="connsiteY5" fmla="*/ 1035486 h 1100857"/>
                <a:gd name="connsiteX6" fmla="*/ 369537 w 494985"/>
                <a:gd name="connsiteY6" fmla="*/ 1030990 h 1100857"/>
                <a:gd name="connsiteX7" fmla="*/ 198087 w 494985"/>
                <a:gd name="connsiteY7" fmla="*/ 1100839 h 1100857"/>
                <a:gd name="connsiteX8" fmla="*/ 148080 w 494985"/>
                <a:gd name="connsiteY8" fmla="*/ 1033370 h 1100857"/>
                <a:gd name="connsiteX9" fmla="*/ 28501 w 494985"/>
                <a:gd name="connsiteY9" fmla="*/ 1035486 h 1100857"/>
                <a:gd name="connsiteX10" fmla="*/ 0 w 494985"/>
                <a:gd name="connsiteY10" fmla="*/ 1006985 h 1100857"/>
                <a:gd name="connsiteX11" fmla="*/ 0 w 494985"/>
                <a:gd name="connsiteY11" fmla="*/ 28501 h 1100857"/>
                <a:gd name="connsiteX0" fmla="*/ 0 w 494985"/>
                <a:gd name="connsiteY0" fmla="*/ 28501 h 1101187"/>
                <a:gd name="connsiteX1" fmla="*/ 28501 w 494985"/>
                <a:gd name="connsiteY1" fmla="*/ 0 h 1101187"/>
                <a:gd name="connsiteX2" fmla="*/ 466484 w 494985"/>
                <a:gd name="connsiteY2" fmla="*/ 0 h 1101187"/>
                <a:gd name="connsiteX3" fmla="*/ 494985 w 494985"/>
                <a:gd name="connsiteY3" fmla="*/ 28501 h 1101187"/>
                <a:gd name="connsiteX4" fmla="*/ 494985 w 494985"/>
                <a:gd name="connsiteY4" fmla="*/ 1006985 h 1101187"/>
                <a:gd name="connsiteX5" fmla="*/ 466484 w 494985"/>
                <a:gd name="connsiteY5" fmla="*/ 1035486 h 1101187"/>
                <a:gd name="connsiteX6" fmla="*/ 369537 w 494985"/>
                <a:gd name="connsiteY6" fmla="*/ 1030990 h 1101187"/>
                <a:gd name="connsiteX7" fmla="*/ 198087 w 494985"/>
                <a:gd name="connsiteY7" fmla="*/ 1100839 h 1101187"/>
                <a:gd name="connsiteX8" fmla="*/ 148080 w 494985"/>
                <a:gd name="connsiteY8" fmla="*/ 1033370 h 1101187"/>
                <a:gd name="connsiteX9" fmla="*/ 28501 w 494985"/>
                <a:gd name="connsiteY9" fmla="*/ 1035486 h 1101187"/>
                <a:gd name="connsiteX10" fmla="*/ 0 w 494985"/>
                <a:gd name="connsiteY10" fmla="*/ 1006985 h 1101187"/>
                <a:gd name="connsiteX11" fmla="*/ 0 w 494985"/>
                <a:gd name="connsiteY11" fmla="*/ 28501 h 1101187"/>
                <a:gd name="connsiteX0" fmla="*/ 0 w 494985"/>
                <a:gd name="connsiteY0" fmla="*/ 28501 h 1101096"/>
                <a:gd name="connsiteX1" fmla="*/ 28501 w 494985"/>
                <a:gd name="connsiteY1" fmla="*/ 0 h 1101096"/>
                <a:gd name="connsiteX2" fmla="*/ 466484 w 494985"/>
                <a:gd name="connsiteY2" fmla="*/ 0 h 1101096"/>
                <a:gd name="connsiteX3" fmla="*/ 494985 w 494985"/>
                <a:gd name="connsiteY3" fmla="*/ 28501 h 1101096"/>
                <a:gd name="connsiteX4" fmla="*/ 494985 w 494985"/>
                <a:gd name="connsiteY4" fmla="*/ 1006985 h 1101096"/>
                <a:gd name="connsiteX5" fmla="*/ 466484 w 494985"/>
                <a:gd name="connsiteY5" fmla="*/ 1035486 h 1101096"/>
                <a:gd name="connsiteX6" fmla="*/ 369537 w 494985"/>
                <a:gd name="connsiteY6" fmla="*/ 1030990 h 1101096"/>
                <a:gd name="connsiteX7" fmla="*/ 290956 w 494985"/>
                <a:gd name="connsiteY7" fmla="*/ 1055596 h 1101096"/>
                <a:gd name="connsiteX8" fmla="*/ 198087 w 494985"/>
                <a:gd name="connsiteY8" fmla="*/ 1100839 h 1101096"/>
                <a:gd name="connsiteX9" fmla="*/ 148080 w 494985"/>
                <a:gd name="connsiteY9" fmla="*/ 1033370 h 1101096"/>
                <a:gd name="connsiteX10" fmla="*/ 28501 w 494985"/>
                <a:gd name="connsiteY10" fmla="*/ 1035486 h 1101096"/>
                <a:gd name="connsiteX11" fmla="*/ 0 w 494985"/>
                <a:gd name="connsiteY11" fmla="*/ 1006985 h 1101096"/>
                <a:gd name="connsiteX12" fmla="*/ 0 w 494985"/>
                <a:gd name="connsiteY12" fmla="*/ 28501 h 1101096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6321"/>
                <a:gd name="connsiteX1" fmla="*/ 28501 w 494985"/>
                <a:gd name="connsiteY1" fmla="*/ 0 h 1106321"/>
                <a:gd name="connsiteX2" fmla="*/ 466484 w 494985"/>
                <a:gd name="connsiteY2" fmla="*/ 0 h 1106321"/>
                <a:gd name="connsiteX3" fmla="*/ 494985 w 494985"/>
                <a:gd name="connsiteY3" fmla="*/ 28501 h 1106321"/>
                <a:gd name="connsiteX4" fmla="*/ 494985 w 494985"/>
                <a:gd name="connsiteY4" fmla="*/ 1006985 h 1106321"/>
                <a:gd name="connsiteX5" fmla="*/ 466484 w 494985"/>
                <a:gd name="connsiteY5" fmla="*/ 1035486 h 1106321"/>
                <a:gd name="connsiteX6" fmla="*/ 371918 w 494985"/>
                <a:gd name="connsiteY6" fmla="*/ 1041471 h 1106321"/>
                <a:gd name="connsiteX7" fmla="*/ 305243 w 494985"/>
                <a:gd name="connsiteY7" fmla="*/ 1106317 h 1106321"/>
                <a:gd name="connsiteX8" fmla="*/ 198087 w 494985"/>
                <a:gd name="connsiteY8" fmla="*/ 1100839 h 1106321"/>
                <a:gd name="connsiteX9" fmla="*/ 150462 w 494985"/>
                <a:gd name="connsiteY9" fmla="*/ 1038611 h 1106321"/>
                <a:gd name="connsiteX10" fmla="*/ 28501 w 494985"/>
                <a:gd name="connsiteY10" fmla="*/ 1035486 h 1106321"/>
                <a:gd name="connsiteX11" fmla="*/ 0 w 494985"/>
                <a:gd name="connsiteY11" fmla="*/ 1006985 h 1106321"/>
                <a:gd name="connsiteX12" fmla="*/ 0 w 494985"/>
                <a:gd name="connsiteY12" fmla="*/ 28501 h 1106321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0462 w 494985"/>
                <a:gd name="connsiteY9" fmla="*/ 103861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79037 w 494985"/>
                <a:gd name="connsiteY9" fmla="*/ 10359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153278 w 494985"/>
                <a:gd name="connsiteY10" fmla="*/ 1037850 h 1102488"/>
                <a:gd name="connsiteX11" fmla="*/ 28501 w 494985"/>
                <a:gd name="connsiteY11" fmla="*/ 1035486 h 1102488"/>
                <a:gd name="connsiteX12" fmla="*/ 0 w 494985"/>
                <a:gd name="connsiteY12" fmla="*/ 1006985 h 1102488"/>
                <a:gd name="connsiteX13" fmla="*/ 0 w 494985"/>
                <a:gd name="connsiteY13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3278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3654"/>
                <a:gd name="connsiteX1" fmla="*/ 28501 w 494985"/>
                <a:gd name="connsiteY1" fmla="*/ 0 h 1103654"/>
                <a:gd name="connsiteX2" fmla="*/ 466484 w 494985"/>
                <a:gd name="connsiteY2" fmla="*/ 0 h 1103654"/>
                <a:gd name="connsiteX3" fmla="*/ 494985 w 494985"/>
                <a:gd name="connsiteY3" fmla="*/ 28501 h 1103654"/>
                <a:gd name="connsiteX4" fmla="*/ 494985 w 494985"/>
                <a:gd name="connsiteY4" fmla="*/ 1006985 h 1103654"/>
                <a:gd name="connsiteX5" fmla="*/ 466484 w 494985"/>
                <a:gd name="connsiteY5" fmla="*/ 1035486 h 1103654"/>
                <a:gd name="connsiteX6" fmla="*/ 371918 w 494985"/>
                <a:gd name="connsiteY6" fmla="*/ 1041471 h 1103654"/>
                <a:gd name="connsiteX7" fmla="*/ 307624 w 494985"/>
                <a:gd name="connsiteY7" fmla="*/ 1101077 h 1103654"/>
                <a:gd name="connsiteX8" fmla="*/ 198087 w 494985"/>
                <a:gd name="connsiteY8" fmla="*/ 1100839 h 1103654"/>
                <a:gd name="connsiteX9" fmla="*/ 136609 w 494985"/>
                <a:gd name="connsiteY9" fmla="*/ 1037850 h 1103654"/>
                <a:gd name="connsiteX10" fmla="*/ 28501 w 494985"/>
                <a:gd name="connsiteY10" fmla="*/ 1035486 h 1103654"/>
                <a:gd name="connsiteX11" fmla="*/ 0 w 494985"/>
                <a:gd name="connsiteY11" fmla="*/ 1006985 h 1103654"/>
                <a:gd name="connsiteX12" fmla="*/ 0 w 494985"/>
                <a:gd name="connsiteY12" fmla="*/ 28501 h 1103654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6240"/>
                <a:gd name="connsiteX1" fmla="*/ 28501 w 494985"/>
                <a:gd name="connsiteY1" fmla="*/ 0 h 1106240"/>
                <a:gd name="connsiteX2" fmla="*/ 466484 w 494985"/>
                <a:gd name="connsiteY2" fmla="*/ 0 h 1106240"/>
                <a:gd name="connsiteX3" fmla="*/ 494985 w 494985"/>
                <a:gd name="connsiteY3" fmla="*/ 28501 h 1106240"/>
                <a:gd name="connsiteX4" fmla="*/ 494985 w 494985"/>
                <a:gd name="connsiteY4" fmla="*/ 1006985 h 1106240"/>
                <a:gd name="connsiteX5" fmla="*/ 466484 w 494985"/>
                <a:gd name="connsiteY5" fmla="*/ 1035486 h 1106240"/>
                <a:gd name="connsiteX6" fmla="*/ 369537 w 494985"/>
                <a:gd name="connsiteY6" fmla="*/ 1033611 h 1106240"/>
                <a:gd name="connsiteX7" fmla="*/ 307624 w 494985"/>
                <a:gd name="connsiteY7" fmla="*/ 1101077 h 1106240"/>
                <a:gd name="connsiteX8" fmla="*/ 198087 w 494985"/>
                <a:gd name="connsiteY8" fmla="*/ 1100839 h 1106240"/>
                <a:gd name="connsiteX9" fmla="*/ 158041 w 494985"/>
                <a:gd name="connsiteY9" fmla="*/ 1035229 h 1106240"/>
                <a:gd name="connsiteX10" fmla="*/ 28501 w 494985"/>
                <a:gd name="connsiteY10" fmla="*/ 1035486 h 1106240"/>
                <a:gd name="connsiteX11" fmla="*/ 0 w 494985"/>
                <a:gd name="connsiteY11" fmla="*/ 1006985 h 1106240"/>
                <a:gd name="connsiteX12" fmla="*/ 0 w 494985"/>
                <a:gd name="connsiteY12" fmla="*/ 28501 h 1106240"/>
                <a:gd name="connsiteX0" fmla="*/ 0 w 494985"/>
                <a:gd name="connsiteY0" fmla="*/ 28501 h 1105659"/>
                <a:gd name="connsiteX1" fmla="*/ 28501 w 494985"/>
                <a:gd name="connsiteY1" fmla="*/ 0 h 1105659"/>
                <a:gd name="connsiteX2" fmla="*/ 466484 w 494985"/>
                <a:gd name="connsiteY2" fmla="*/ 0 h 1105659"/>
                <a:gd name="connsiteX3" fmla="*/ 494985 w 494985"/>
                <a:gd name="connsiteY3" fmla="*/ 28501 h 1105659"/>
                <a:gd name="connsiteX4" fmla="*/ 494985 w 494985"/>
                <a:gd name="connsiteY4" fmla="*/ 1006985 h 1105659"/>
                <a:gd name="connsiteX5" fmla="*/ 466484 w 494985"/>
                <a:gd name="connsiteY5" fmla="*/ 1035486 h 1105659"/>
                <a:gd name="connsiteX6" fmla="*/ 371918 w 494985"/>
                <a:gd name="connsiteY6" fmla="*/ 1041470 h 1105659"/>
                <a:gd name="connsiteX7" fmla="*/ 307624 w 494985"/>
                <a:gd name="connsiteY7" fmla="*/ 1101077 h 1105659"/>
                <a:gd name="connsiteX8" fmla="*/ 198087 w 494985"/>
                <a:gd name="connsiteY8" fmla="*/ 1100839 h 1105659"/>
                <a:gd name="connsiteX9" fmla="*/ 158041 w 494985"/>
                <a:gd name="connsiteY9" fmla="*/ 1035229 h 1105659"/>
                <a:gd name="connsiteX10" fmla="*/ 28501 w 494985"/>
                <a:gd name="connsiteY10" fmla="*/ 1035486 h 1105659"/>
                <a:gd name="connsiteX11" fmla="*/ 0 w 494985"/>
                <a:gd name="connsiteY11" fmla="*/ 1006985 h 1105659"/>
                <a:gd name="connsiteX12" fmla="*/ 0 w 494985"/>
                <a:gd name="connsiteY12" fmla="*/ 28501 h 1105659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4264"/>
                <a:gd name="connsiteX1" fmla="*/ 28501 w 494985"/>
                <a:gd name="connsiteY1" fmla="*/ 0 h 1104264"/>
                <a:gd name="connsiteX2" fmla="*/ 466484 w 494985"/>
                <a:gd name="connsiteY2" fmla="*/ 0 h 1104264"/>
                <a:gd name="connsiteX3" fmla="*/ 494985 w 494985"/>
                <a:gd name="connsiteY3" fmla="*/ 28501 h 1104264"/>
                <a:gd name="connsiteX4" fmla="*/ 494985 w 494985"/>
                <a:gd name="connsiteY4" fmla="*/ 1006985 h 1104264"/>
                <a:gd name="connsiteX5" fmla="*/ 466484 w 494985"/>
                <a:gd name="connsiteY5" fmla="*/ 1035486 h 1104264"/>
                <a:gd name="connsiteX6" fmla="*/ 364775 w 494985"/>
                <a:gd name="connsiteY6" fmla="*/ 1036230 h 1104264"/>
                <a:gd name="connsiteX7" fmla="*/ 312387 w 494985"/>
                <a:gd name="connsiteY7" fmla="*/ 1098457 h 1104264"/>
                <a:gd name="connsiteX8" fmla="*/ 198087 w 494985"/>
                <a:gd name="connsiteY8" fmla="*/ 1100839 h 1104264"/>
                <a:gd name="connsiteX9" fmla="*/ 158041 w 494985"/>
                <a:gd name="connsiteY9" fmla="*/ 1035229 h 1104264"/>
                <a:gd name="connsiteX10" fmla="*/ 28501 w 494985"/>
                <a:gd name="connsiteY10" fmla="*/ 1035486 h 1104264"/>
                <a:gd name="connsiteX11" fmla="*/ 0 w 494985"/>
                <a:gd name="connsiteY11" fmla="*/ 1006985 h 1104264"/>
                <a:gd name="connsiteX12" fmla="*/ 0 w 494985"/>
                <a:gd name="connsiteY12" fmla="*/ 28501 h 1104264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312387 w 494985"/>
                <a:gd name="connsiteY7" fmla="*/ 1098457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198087 w 494985"/>
                <a:gd name="connsiteY7" fmla="*/ 1100839 h 1100839"/>
                <a:gd name="connsiteX8" fmla="*/ 158041 w 494985"/>
                <a:gd name="connsiteY8" fmla="*/ 1035229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289009 w 494985"/>
                <a:gd name="connsiteY7" fmla="*/ 1064051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64775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52869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40962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13832"/>
                <a:gd name="connsiteX1" fmla="*/ 28501 w 494985"/>
                <a:gd name="connsiteY1" fmla="*/ 0 h 1113832"/>
                <a:gd name="connsiteX2" fmla="*/ 466484 w 494985"/>
                <a:gd name="connsiteY2" fmla="*/ 0 h 1113832"/>
                <a:gd name="connsiteX3" fmla="*/ 494985 w 494985"/>
                <a:gd name="connsiteY3" fmla="*/ 28501 h 1113832"/>
                <a:gd name="connsiteX4" fmla="*/ 494985 w 494985"/>
                <a:gd name="connsiteY4" fmla="*/ 1006985 h 1113832"/>
                <a:gd name="connsiteX5" fmla="*/ 466484 w 494985"/>
                <a:gd name="connsiteY5" fmla="*/ 1035486 h 1113832"/>
                <a:gd name="connsiteX6" fmla="*/ 340962 w 494985"/>
                <a:gd name="connsiteY6" fmla="*/ 1036230 h 1113832"/>
                <a:gd name="connsiteX7" fmla="*/ 293772 w 494985"/>
                <a:gd name="connsiteY7" fmla="*/ 1113832 h 1113832"/>
                <a:gd name="connsiteX8" fmla="*/ 200469 w 494985"/>
                <a:gd name="connsiteY8" fmla="*/ 1108699 h 1113832"/>
                <a:gd name="connsiteX9" fmla="*/ 158041 w 494985"/>
                <a:gd name="connsiteY9" fmla="*/ 1035229 h 1113832"/>
                <a:gd name="connsiteX10" fmla="*/ 28501 w 494985"/>
                <a:gd name="connsiteY10" fmla="*/ 1035486 h 1113832"/>
                <a:gd name="connsiteX11" fmla="*/ 0 w 494985"/>
                <a:gd name="connsiteY11" fmla="*/ 1006985 h 1113832"/>
                <a:gd name="connsiteX12" fmla="*/ 0 w 494985"/>
                <a:gd name="connsiteY12" fmla="*/ 28501 h 111383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305679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4985" h="1108699">
                  <a:moveTo>
                    <a:pt x="0" y="28501"/>
                  </a:moveTo>
                  <a:cubicBezTo>
                    <a:pt x="0" y="12760"/>
                    <a:pt x="12760" y="0"/>
                    <a:pt x="28501" y="0"/>
                  </a:cubicBezTo>
                  <a:lnTo>
                    <a:pt x="466484" y="0"/>
                  </a:lnTo>
                  <a:cubicBezTo>
                    <a:pt x="482225" y="0"/>
                    <a:pt x="494985" y="12760"/>
                    <a:pt x="494985" y="28501"/>
                  </a:cubicBezTo>
                  <a:lnTo>
                    <a:pt x="494985" y="1006985"/>
                  </a:lnTo>
                  <a:cubicBezTo>
                    <a:pt x="494985" y="1022726"/>
                    <a:pt x="482225" y="1035486"/>
                    <a:pt x="466484" y="1035486"/>
                  </a:cubicBezTo>
                  <a:lnTo>
                    <a:pt x="340962" y="1036230"/>
                  </a:lnTo>
                  <a:lnTo>
                    <a:pt x="305679" y="1108591"/>
                  </a:lnTo>
                  <a:lnTo>
                    <a:pt x="186182" y="1108699"/>
                  </a:lnTo>
                  <a:lnTo>
                    <a:pt x="158041" y="1035229"/>
                  </a:lnTo>
                  <a:lnTo>
                    <a:pt x="28501" y="1035486"/>
                  </a:lnTo>
                  <a:cubicBezTo>
                    <a:pt x="12760" y="1035486"/>
                    <a:pt x="0" y="1022726"/>
                    <a:pt x="0" y="1006985"/>
                  </a:cubicBezTo>
                  <a:lnTo>
                    <a:pt x="0" y="28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kern="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Direct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kern="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ISV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kern="0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Apps</a:t>
              </a:r>
              <a:endParaRPr lang="en-US" sz="700" kern="0" dirty="0">
                <a:solidFill>
                  <a:srgbClr val="FF0000"/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4" name="Rounded Rectangle 37"/>
            <p:cNvSpPr>
              <a:spLocks/>
            </p:cNvSpPr>
            <p:nvPr/>
          </p:nvSpPr>
          <p:spPr>
            <a:xfrm>
              <a:off x="2660592" y="2975066"/>
              <a:ext cx="597693" cy="817853"/>
            </a:xfrm>
            <a:custGeom>
              <a:avLst/>
              <a:gdLst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100841"/>
                <a:gd name="connsiteX1" fmla="*/ 28501 w 494985"/>
                <a:gd name="connsiteY1" fmla="*/ 0 h 1100841"/>
                <a:gd name="connsiteX2" fmla="*/ 466484 w 494985"/>
                <a:gd name="connsiteY2" fmla="*/ 0 h 1100841"/>
                <a:gd name="connsiteX3" fmla="*/ 494985 w 494985"/>
                <a:gd name="connsiteY3" fmla="*/ 28501 h 1100841"/>
                <a:gd name="connsiteX4" fmla="*/ 494985 w 494985"/>
                <a:gd name="connsiteY4" fmla="*/ 1006985 h 1100841"/>
                <a:gd name="connsiteX5" fmla="*/ 466484 w 494985"/>
                <a:gd name="connsiteY5" fmla="*/ 1035486 h 1100841"/>
                <a:gd name="connsiteX6" fmla="*/ 202850 w 494985"/>
                <a:gd name="connsiteY6" fmla="*/ 1100839 h 1100841"/>
                <a:gd name="connsiteX7" fmla="*/ 28501 w 494985"/>
                <a:gd name="connsiteY7" fmla="*/ 1035486 h 1100841"/>
                <a:gd name="connsiteX8" fmla="*/ 0 w 494985"/>
                <a:gd name="connsiteY8" fmla="*/ 1006985 h 1100841"/>
                <a:gd name="connsiteX9" fmla="*/ 0 w 494985"/>
                <a:gd name="connsiteY9" fmla="*/ 28501 h 1100841"/>
                <a:gd name="connsiteX0" fmla="*/ 0 w 494985"/>
                <a:gd name="connsiteY0" fmla="*/ 28501 h 1122703"/>
                <a:gd name="connsiteX1" fmla="*/ 28501 w 494985"/>
                <a:gd name="connsiteY1" fmla="*/ 0 h 1122703"/>
                <a:gd name="connsiteX2" fmla="*/ 466484 w 494985"/>
                <a:gd name="connsiteY2" fmla="*/ 0 h 1122703"/>
                <a:gd name="connsiteX3" fmla="*/ 494985 w 494985"/>
                <a:gd name="connsiteY3" fmla="*/ 28501 h 1122703"/>
                <a:gd name="connsiteX4" fmla="*/ 494985 w 494985"/>
                <a:gd name="connsiteY4" fmla="*/ 1006985 h 1122703"/>
                <a:gd name="connsiteX5" fmla="*/ 466484 w 494985"/>
                <a:gd name="connsiteY5" fmla="*/ 1035486 h 1122703"/>
                <a:gd name="connsiteX6" fmla="*/ 326675 w 494985"/>
                <a:gd name="connsiteY6" fmla="*/ 1119889 h 1122703"/>
                <a:gd name="connsiteX7" fmla="*/ 202850 w 494985"/>
                <a:gd name="connsiteY7" fmla="*/ 1100839 h 1122703"/>
                <a:gd name="connsiteX8" fmla="*/ 28501 w 494985"/>
                <a:gd name="connsiteY8" fmla="*/ 1035486 h 1122703"/>
                <a:gd name="connsiteX9" fmla="*/ 0 w 494985"/>
                <a:gd name="connsiteY9" fmla="*/ 1006985 h 1122703"/>
                <a:gd name="connsiteX10" fmla="*/ 0 w 494985"/>
                <a:gd name="connsiteY10" fmla="*/ 28501 h 1122703"/>
                <a:gd name="connsiteX0" fmla="*/ 0 w 494985"/>
                <a:gd name="connsiteY0" fmla="*/ 28501 h 1120138"/>
                <a:gd name="connsiteX1" fmla="*/ 28501 w 494985"/>
                <a:gd name="connsiteY1" fmla="*/ 0 h 1120138"/>
                <a:gd name="connsiteX2" fmla="*/ 466484 w 494985"/>
                <a:gd name="connsiteY2" fmla="*/ 0 h 1120138"/>
                <a:gd name="connsiteX3" fmla="*/ 494985 w 494985"/>
                <a:gd name="connsiteY3" fmla="*/ 28501 h 1120138"/>
                <a:gd name="connsiteX4" fmla="*/ 494985 w 494985"/>
                <a:gd name="connsiteY4" fmla="*/ 1006985 h 1120138"/>
                <a:gd name="connsiteX5" fmla="*/ 466484 w 494985"/>
                <a:gd name="connsiteY5" fmla="*/ 1035486 h 1120138"/>
                <a:gd name="connsiteX6" fmla="*/ 364775 w 494985"/>
                <a:gd name="connsiteY6" fmla="*/ 1062739 h 1120138"/>
                <a:gd name="connsiteX7" fmla="*/ 326675 w 494985"/>
                <a:gd name="connsiteY7" fmla="*/ 1119889 h 1120138"/>
                <a:gd name="connsiteX8" fmla="*/ 202850 w 494985"/>
                <a:gd name="connsiteY8" fmla="*/ 1100839 h 1120138"/>
                <a:gd name="connsiteX9" fmla="*/ 28501 w 494985"/>
                <a:gd name="connsiteY9" fmla="*/ 1035486 h 1120138"/>
                <a:gd name="connsiteX10" fmla="*/ 0 w 494985"/>
                <a:gd name="connsiteY10" fmla="*/ 1006985 h 1120138"/>
                <a:gd name="connsiteX11" fmla="*/ 0 w 494985"/>
                <a:gd name="connsiteY11" fmla="*/ 28501 h 1120138"/>
                <a:gd name="connsiteX0" fmla="*/ 0 w 494985"/>
                <a:gd name="connsiteY0" fmla="*/ 28501 h 1126828"/>
                <a:gd name="connsiteX1" fmla="*/ 28501 w 494985"/>
                <a:gd name="connsiteY1" fmla="*/ 0 h 1126828"/>
                <a:gd name="connsiteX2" fmla="*/ 466484 w 494985"/>
                <a:gd name="connsiteY2" fmla="*/ 0 h 1126828"/>
                <a:gd name="connsiteX3" fmla="*/ 494985 w 494985"/>
                <a:gd name="connsiteY3" fmla="*/ 28501 h 1126828"/>
                <a:gd name="connsiteX4" fmla="*/ 494985 w 494985"/>
                <a:gd name="connsiteY4" fmla="*/ 1006985 h 1126828"/>
                <a:gd name="connsiteX5" fmla="*/ 466484 w 494985"/>
                <a:gd name="connsiteY5" fmla="*/ 1035486 h 1126828"/>
                <a:gd name="connsiteX6" fmla="*/ 364775 w 494985"/>
                <a:gd name="connsiteY6" fmla="*/ 1062739 h 1126828"/>
                <a:gd name="connsiteX7" fmla="*/ 326675 w 494985"/>
                <a:gd name="connsiteY7" fmla="*/ 1119889 h 1126828"/>
                <a:gd name="connsiteX8" fmla="*/ 212375 w 494985"/>
                <a:gd name="connsiteY8" fmla="*/ 1124651 h 1126828"/>
                <a:gd name="connsiteX9" fmla="*/ 28501 w 494985"/>
                <a:gd name="connsiteY9" fmla="*/ 1035486 h 1126828"/>
                <a:gd name="connsiteX10" fmla="*/ 0 w 494985"/>
                <a:gd name="connsiteY10" fmla="*/ 1006985 h 1126828"/>
                <a:gd name="connsiteX11" fmla="*/ 0 w 494985"/>
                <a:gd name="connsiteY11" fmla="*/ 28501 h 1126828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19930"/>
                <a:gd name="connsiteX1" fmla="*/ 28501 w 494985"/>
                <a:gd name="connsiteY1" fmla="*/ 0 h 1119930"/>
                <a:gd name="connsiteX2" fmla="*/ 466484 w 494985"/>
                <a:gd name="connsiteY2" fmla="*/ 0 h 1119930"/>
                <a:gd name="connsiteX3" fmla="*/ 494985 w 494985"/>
                <a:gd name="connsiteY3" fmla="*/ 28501 h 1119930"/>
                <a:gd name="connsiteX4" fmla="*/ 494985 w 494985"/>
                <a:gd name="connsiteY4" fmla="*/ 1006985 h 1119930"/>
                <a:gd name="connsiteX5" fmla="*/ 466484 w 494985"/>
                <a:gd name="connsiteY5" fmla="*/ 1035486 h 1119930"/>
                <a:gd name="connsiteX6" fmla="*/ 364775 w 494985"/>
                <a:gd name="connsiteY6" fmla="*/ 1062739 h 1119930"/>
                <a:gd name="connsiteX7" fmla="*/ 326675 w 494985"/>
                <a:gd name="connsiteY7" fmla="*/ 1119889 h 1119930"/>
                <a:gd name="connsiteX8" fmla="*/ 150463 w 494985"/>
                <a:gd name="connsiteY8" fmla="*/ 1053215 h 1119930"/>
                <a:gd name="connsiteX9" fmla="*/ 28501 w 494985"/>
                <a:gd name="connsiteY9" fmla="*/ 1035486 h 1119930"/>
                <a:gd name="connsiteX10" fmla="*/ 0 w 494985"/>
                <a:gd name="connsiteY10" fmla="*/ 1006985 h 1119930"/>
                <a:gd name="connsiteX11" fmla="*/ 0 w 494985"/>
                <a:gd name="connsiteY11" fmla="*/ 28501 h 1119930"/>
                <a:gd name="connsiteX0" fmla="*/ 0 w 494985"/>
                <a:gd name="connsiteY0" fmla="*/ 28501 h 1120193"/>
                <a:gd name="connsiteX1" fmla="*/ 28501 w 494985"/>
                <a:gd name="connsiteY1" fmla="*/ 0 h 1120193"/>
                <a:gd name="connsiteX2" fmla="*/ 466484 w 494985"/>
                <a:gd name="connsiteY2" fmla="*/ 0 h 1120193"/>
                <a:gd name="connsiteX3" fmla="*/ 494985 w 494985"/>
                <a:gd name="connsiteY3" fmla="*/ 28501 h 1120193"/>
                <a:gd name="connsiteX4" fmla="*/ 494985 w 494985"/>
                <a:gd name="connsiteY4" fmla="*/ 1006985 h 1120193"/>
                <a:gd name="connsiteX5" fmla="*/ 466484 w 494985"/>
                <a:gd name="connsiteY5" fmla="*/ 1035486 h 1120193"/>
                <a:gd name="connsiteX6" fmla="*/ 364775 w 494985"/>
                <a:gd name="connsiteY6" fmla="*/ 1062739 h 1120193"/>
                <a:gd name="connsiteX7" fmla="*/ 326675 w 494985"/>
                <a:gd name="connsiteY7" fmla="*/ 1119889 h 1120193"/>
                <a:gd name="connsiteX8" fmla="*/ 28501 w 494985"/>
                <a:gd name="connsiteY8" fmla="*/ 1035486 h 1120193"/>
                <a:gd name="connsiteX9" fmla="*/ 0 w 494985"/>
                <a:gd name="connsiteY9" fmla="*/ 1006985 h 1120193"/>
                <a:gd name="connsiteX10" fmla="*/ 0 w 494985"/>
                <a:gd name="connsiteY10" fmla="*/ 28501 h 1120193"/>
                <a:gd name="connsiteX0" fmla="*/ 0 w 494985"/>
                <a:gd name="connsiteY0" fmla="*/ 28501 h 1062739"/>
                <a:gd name="connsiteX1" fmla="*/ 28501 w 494985"/>
                <a:gd name="connsiteY1" fmla="*/ 0 h 1062739"/>
                <a:gd name="connsiteX2" fmla="*/ 466484 w 494985"/>
                <a:gd name="connsiteY2" fmla="*/ 0 h 1062739"/>
                <a:gd name="connsiteX3" fmla="*/ 494985 w 494985"/>
                <a:gd name="connsiteY3" fmla="*/ 28501 h 1062739"/>
                <a:gd name="connsiteX4" fmla="*/ 494985 w 494985"/>
                <a:gd name="connsiteY4" fmla="*/ 1006985 h 1062739"/>
                <a:gd name="connsiteX5" fmla="*/ 466484 w 494985"/>
                <a:gd name="connsiteY5" fmla="*/ 1035486 h 1062739"/>
                <a:gd name="connsiteX6" fmla="*/ 364775 w 494985"/>
                <a:gd name="connsiteY6" fmla="*/ 1062739 h 1062739"/>
                <a:gd name="connsiteX7" fmla="*/ 28501 w 494985"/>
                <a:gd name="connsiteY7" fmla="*/ 1035486 h 1062739"/>
                <a:gd name="connsiteX8" fmla="*/ 0 w 494985"/>
                <a:gd name="connsiteY8" fmla="*/ 1006985 h 1062739"/>
                <a:gd name="connsiteX9" fmla="*/ 0 w 494985"/>
                <a:gd name="connsiteY9" fmla="*/ 28501 h 1062739"/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038340"/>
                <a:gd name="connsiteX1" fmla="*/ 28501 w 494985"/>
                <a:gd name="connsiteY1" fmla="*/ 0 h 1038340"/>
                <a:gd name="connsiteX2" fmla="*/ 466484 w 494985"/>
                <a:gd name="connsiteY2" fmla="*/ 0 h 1038340"/>
                <a:gd name="connsiteX3" fmla="*/ 494985 w 494985"/>
                <a:gd name="connsiteY3" fmla="*/ 28501 h 1038340"/>
                <a:gd name="connsiteX4" fmla="*/ 494985 w 494985"/>
                <a:gd name="connsiteY4" fmla="*/ 1006985 h 1038340"/>
                <a:gd name="connsiteX5" fmla="*/ 466484 w 494985"/>
                <a:gd name="connsiteY5" fmla="*/ 1035486 h 1038340"/>
                <a:gd name="connsiteX6" fmla="*/ 153637 w 494985"/>
                <a:gd name="connsiteY6" fmla="*/ 1037339 h 1038340"/>
                <a:gd name="connsiteX7" fmla="*/ 28501 w 494985"/>
                <a:gd name="connsiteY7" fmla="*/ 1035486 h 1038340"/>
                <a:gd name="connsiteX8" fmla="*/ 0 w 494985"/>
                <a:gd name="connsiteY8" fmla="*/ 1006985 h 1038340"/>
                <a:gd name="connsiteX9" fmla="*/ 0 w 494985"/>
                <a:gd name="connsiteY9" fmla="*/ 28501 h 1038340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274287 w 494985"/>
                <a:gd name="connsiteY6" fmla="*/ 1037339 h 1038241"/>
                <a:gd name="connsiteX7" fmla="*/ 153637 w 494985"/>
                <a:gd name="connsiteY7" fmla="*/ 1037339 h 1038241"/>
                <a:gd name="connsiteX8" fmla="*/ 28501 w 494985"/>
                <a:gd name="connsiteY8" fmla="*/ 1035486 h 1038241"/>
                <a:gd name="connsiteX9" fmla="*/ 0 w 494985"/>
                <a:gd name="connsiteY9" fmla="*/ 1006985 h 1038241"/>
                <a:gd name="connsiteX10" fmla="*/ 0 w 494985"/>
                <a:gd name="connsiteY10" fmla="*/ 28501 h 1038241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369537 w 494985"/>
                <a:gd name="connsiteY6" fmla="*/ 1030990 h 1038241"/>
                <a:gd name="connsiteX7" fmla="*/ 274287 w 494985"/>
                <a:gd name="connsiteY7" fmla="*/ 1037339 h 1038241"/>
                <a:gd name="connsiteX8" fmla="*/ 153637 w 494985"/>
                <a:gd name="connsiteY8" fmla="*/ 1037339 h 1038241"/>
                <a:gd name="connsiteX9" fmla="*/ 28501 w 494985"/>
                <a:gd name="connsiteY9" fmla="*/ 1035486 h 1038241"/>
                <a:gd name="connsiteX10" fmla="*/ 0 w 494985"/>
                <a:gd name="connsiteY10" fmla="*/ 1006985 h 1038241"/>
                <a:gd name="connsiteX11" fmla="*/ 0 w 494985"/>
                <a:gd name="connsiteY11" fmla="*/ 28501 h 1038241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0373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1008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7605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0461 w 494985"/>
                <a:gd name="connsiteY8" fmla="*/ 1040514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57"/>
                <a:gd name="connsiteX1" fmla="*/ 28501 w 494985"/>
                <a:gd name="connsiteY1" fmla="*/ 0 h 1100857"/>
                <a:gd name="connsiteX2" fmla="*/ 466484 w 494985"/>
                <a:gd name="connsiteY2" fmla="*/ 0 h 1100857"/>
                <a:gd name="connsiteX3" fmla="*/ 494985 w 494985"/>
                <a:gd name="connsiteY3" fmla="*/ 28501 h 1100857"/>
                <a:gd name="connsiteX4" fmla="*/ 494985 w 494985"/>
                <a:gd name="connsiteY4" fmla="*/ 1006985 h 1100857"/>
                <a:gd name="connsiteX5" fmla="*/ 466484 w 494985"/>
                <a:gd name="connsiteY5" fmla="*/ 1035486 h 1100857"/>
                <a:gd name="connsiteX6" fmla="*/ 369537 w 494985"/>
                <a:gd name="connsiteY6" fmla="*/ 1030990 h 1100857"/>
                <a:gd name="connsiteX7" fmla="*/ 198087 w 494985"/>
                <a:gd name="connsiteY7" fmla="*/ 1100839 h 1100857"/>
                <a:gd name="connsiteX8" fmla="*/ 148080 w 494985"/>
                <a:gd name="connsiteY8" fmla="*/ 1033370 h 1100857"/>
                <a:gd name="connsiteX9" fmla="*/ 28501 w 494985"/>
                <a:gd name="connsiteY9" fmla="*/ 1035486 h 1100857"/>
                <a:gd name="connsiteX10" fmla="*/ 0 w 494985"/>
                <a:gd name="connsiteY10" fmla="*/ 1006985 h 1100857"/>
                <a:gd name="connsiteX11" fmla="*/ 0 w 494985"/>
                <a:gd name="connsiteY11" fmla="*/ 28501 h 1100857"/>
                <a:gd name="connsiteX0" fmla="*/ 0 w 494985"/>
                <a:gd name="connsiteY0" fmla="*/ 28501 h 1101187"/>
                <a:gd name="connsiteX1" fmla="*/ 28501 w 494985"/>
                <a:gd name="connsiteY1" fmla="*/ 0 h 1101187"/>
                <a:gd name="connsiteX2" fmla="*/ 466484 w 494985"/>
                <a:gd name="connsiteY2" fmla="*/ 0 h 1101187"/>
                <a:gd name="connsiteX3" fmla="*/ 494985 w 494985"/>
                <a:gd name="connsiteY3" fmla="*/ 28501 h 1101187"/>
                <a:gd name="connsiteX4" fmla="*/ 494985 w 494985"/>
                <a:gd name="connsiteY4" fmla="*/ 1006985 h 1101187"/>
                <a:gd name="connsiteX5" fmla="*/ 466484 w 494985"/>
                <a:gd name="connsiteY5" fmla="*/ 1035486 h 1101187"/>
                <a:gd name="connsiteX6" fmla="*/ 369537 w 494985"/>
                <a:gd name="connsiteY6" fmla="*/ 1030990 h 1101187"/>
                <a:gd name="connsiteX7" fmla="*/ 198087 w 494985"/>
                <a:gd name="connsiteY7" fmla="*/ 1100839 h 1101187"/>
                <a:gd name="connsiteX8" fmla="*/ 148080 w 494985"/>
                <a:gd name="connsiteY8" fmla="*/ 1033370 h 1101187"/>
                <a:gd name="connsiteX9" fmla="*/ 28501 w 494985"/>
                <a:gd name="connsiteY9" fmla="*/ 1035486 h 1101187"/>
                <a:gd name="connsiteX10" fmla="*/ 0 w 494985"/>
                <a:gd name="connsiteY10" fmla="*/ 1006985 h 1101187"/>
                <a:gd name="connsiteX11" fmla="*/ 0 w 494985"/>
                <a:gd name="connsiteY11" fmla="*/ 28501 h 1101187"/>
                <a:gd name="connsiteX0" fmla="*/ 0 w 494985"/>
                <a:gd name="connsiteY0" fmla="*/ 28501 h 1101096"/>
                <a:gd name="connsiteX1" fmla="*/ 28501 w 494985"/>
                <a:gd name="connsiteY1" fmla="*/ 0 h 1101096"/>
                <a:gd name="connsiteX2" fmla="*/ 466484 w 494985"/>
                <a:gd name="connsiteY2" fmla="*/ 0 h 1101096"/>
                <a:gd name="connsiteX3" fmla="*/ 494985 w 494985"/>
                <a:gd name="connsiteY3" fmla="*/ 28501 h 1101096"/>
                <a:gd name="connsiteX4" fmla="*/ 494985 w 494985"/>
                <a:gd name="connsiteY4" fmla="*/ 1006985 h 1101096"/>
                <a:gd name="connsiteX5" fmla="*/ 466484 w 494985"/>
                <a:gd name="connsiteY5" fmla="*/ 1035486 h 1101096"/>
                <a:gd name="connsiteX6" fmla="*/ 369537 w 494985"/>
                <a:gd name="connsiteY6" fmla="*/ 1030990 h 1101096"/>
                <a:gd name="connsiteX7" fmla="*/ 290956 w 494985"/>
                <a:gd name="connsiteY7" fmla="*/ 1055596 h 1101096"/>
                <a:gd name="connsiteX8" fmla="*/ 198087 w 494985"/>
                <a:gd name="connsiteY8" fmla="*/ 1100839 h 1101096"/>
                <a:gd name="connsiteX9" fmla="*/ 148080 w 494985"/>
                <a:gd name="connsiteY9" fmla="*/ 1033370 h 1101096"/>
                <a:gd name="connsiteX10" fmla="*/ 28501 w 494985"/>
                <a:gd name="connsiteY10" fmla="*/ 1035486 h 1101096"/>
                <a:gd name="connsiteX11" fmla="*/ 0 w 494985"/>
                <a:gd name="connsiteY11" fmla="*/ 1006985 h 1101096"/>
                <a:gd name="connsiteX12" fmla="*/ 0 w 494985"/>
                <a:gd name="connsiteY12" fmla="*/ 28501 h 1101096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6321"/>
                <a:gd name="connsiteX1" fmla="*/ 28501 w 494985"/>
                <a:gd name="connsiteY1" fmla="*/ 0 h 1106321"/>
                <a:gd name="connsiteX2" fmla="*/ 466484 w 494985"/>
                <a:gd name="connsiteY2" fmla="*/ 0 h 1106321"/>
                <a:gd name="connsiteX3" fmla="*/ 494985 w 494985"/>
                <a:gd name="connsiteY3" fmla="*/ 28501 h 1106321"/>
                <a:gd name="connsiteX4" fmla="*/ 494985 w 494985"/>
                <a:gd name="connsiteY4" fmla="*/ 1006985 h 1106321"/>
                <a:gd name="connsiteX5" fmla="*/ 466484 w 494985"/>
                <a:gd name="connsiteY5" fmla="*/ 1035486 h 1106321"/>
                <a:gd name="connsiteX6" fmla="*/ 371918 w 494985"/>
                <a:gd name="connsiteY6" fmla="*/ 1041471 h 1106321"/>
                <a:gd name="connsiteX7" fmla="*/ 305243 w 494985"/>
                <a:gd name="connsiteY7" fmla="*/ 1106317 h 1106321"/>
                <a:gd name="connsiteX8" fmla="*/ 198087 w 494985"/>
                <a:gd name="connsiteY8" fmla="*/ 1100839 h 1106321"/>
                <a:gd name="connsiteX9" fmla="*/ 150462 w 494985"/>
                <a:gd name="connsiteY9" fmla="*/ 1038611 h 1106321"/>
                <a:gd name="connsiteX10" fmla="*/ 28501 w 494985"/>
                <a:gd name="connsiteY10" fmla="*/ 1035486 h 1106321"/>
                <a:gd name="connsiteX11" fmla="*/ 0 w 494985"/>
                <a:gd name="connsiteY11" fmla="*/ 1006985 h 1106321"/>
                <a:gd name="connsiteX12" fmla="*/ 0 w 494985"/>
                <a:gd name="connsiteY12" fmla="*/ 28501 h 1106321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0462 w 494985"/>
                <a:gd name="connsiteY9" fmla="*/ 103861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79037 w 494985"/>
                <a:gd name="connsiteY9" fmla="*/ 10359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153278 w 494985"/>
                <a:gd name="connsiteY10" fmla="*/ 1037850 h 1102488"/>
                <a:gd name="connsiteX11" fmla="*/ 28501 w 494985"/>
                <a:gd name="connsiteY11" fmla="*/ 1035486 h 1102488"/>
                <a:gd name="connsiteX12" fmla="*/ 0 w 494985"/>
                <a:gd name="connsiteY12" fmla="*/ 1006985 h 1102488"/>
                <a:gd name="connsiteX13" fmla="*/ 0 w 494985"/>
                <a:gd name="connsiteY13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3278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3654"/>
                <a:gd name="connsiteX1" fmla="*/ 28501 w 494985"/>
                <a:gd name="connsiteY1" fmla="*/ 0 h 1103654"/>
                <a:gd name="connsiteX2" fmla="*/ 466484 w 494985"/>
                <a:gd name="connsiteY2" fmla="*/ 0 h 1103654"/>
                <a:gd name="connsiteX3" fmla="*/ 494985 w 494985"/>
                <a:gd name="connsiteY3" fmla="*/ 28501 h 1103654"/>
                <a:gd name="connsiteX4" fmla="*/ 494985 w 494985"/>
                <a:gd name="connsiteY4" fmla="*/ 1006985 h 1103654"/>
                <a:gd name="connsiteX5" fmla="*/ 466484 w 494985"/>
                <a:gd name="connsiteY5" fmla="*/ 1035486 h 1103654"/>
                <a:gd name="connsiteX6" fmla="*/ 371918 w 494985"/>
                <a:gd name="connsiteY6" fmla="*/ 1041471 h 1103654"/>
                <a:gd name="connsiteX7" fmla="*/ 307624 w 494985"/>
                <a:gd name="connsiteY7" fmla="*/ 1101077 h 1103654"/>
                <a:gd name="connsiteX8" fmla="*/ 198087 w 494985"/>
                <a:gd name="connsiteY8" fmla="*/ 1100839 h 1103654"/>
                <a:gd name="connsiteX9" fmla="*/ 136609 w 494985"/>
                <a:gd name="connsiteY9" fmla="*/ 1037850 h 1103654"/>
                <a:gd name="connsiteX10" fmla="*/ 28501 w 494985"/>
                <a:gd name="connsiteY10" fmla="*/ 1035486 h 1103654"/>
                <a:gd name="connsiteX11" fmla="*/ 0 w 494985"/>
                <a:gd name="connsiteY11" fmla="*/ 1006985 h 1103654"/>
                <a:gd name="connsiteX12" fmla="*/ 0 w 494985"/>
                <a:gd name="connsiteY12" fmla="*/ 28501 h 1103654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6240"/>
                <a:gd name="connsiteX1" fmla="*/ 28501 w 494985"/>
                <a:gd name="connsiteY1" fmla="*/ 0 h 1106240"/>
                <a:gd name="connsiteX2" fmla="*/ 466484 w 494985"/>
                <a:gd name="connsiteY2" fmla="*/ 0 h 1106240"/>
                <a:gd name="connsiteX3" fmla="*/ 494985 w 494985"/>
                <a:gd name="connsiteY3" fmla="*/ 28501 h 1106240"/>
                <a:gd name="connsiteX4" fmla="*/ 494985 w 494985"/>
                <a:gd name="connsiteY4" fmla="*/ 1006985 h 1106240"/>
                <a:gd name="connsiteX5" fmla="*/ 466484 w 494985"/>
                <a:gd name="connsiteY5" fmla="*/ 1035486 h 1106240"/>
                <a:gd name="connsiteX6" fmla="*/ 369537 w 494985"/>
                <a:gd name="connsiteY6" fmla="*/ 1033611 h 1106240"/>
                <a:gd name="connsiteX7" fmla="*/ 307624 w 494985"/>
                <a:gd name="connsiteY7" fmla="*/ 1101077 h 1106240"/>
                <a:gd name="connsiteX8" fmla="*/ 198087 w 494985"/>
                <a:gd name="connsiteY8" fmla="*/ 1100839 h 1106240"/>
                <a:gd name="connsiteX9" fmla="*/ 158041 w 494985"/>
                <a:gd name="connsiteY9" fmla="*/ 1035229 h 1106240"/>
                <a:gd name="connsiteX10" fmla="*/ 28501 w 494985"/>
                <a:gd name="connsiteY10" fmla="*/ 1035486 h 1106240"/>
                <a:gd name="connsiteX11" fmla="*/ 0 w 494985"/>
                <a:gd name="connsiteY11" fmla="*/ 1006985 h 1106240"/>
                <a:gd name="connsiteX12" fmla="*/ 0 w 494985"/>
                <a:gd name="connsiteY12" fmla="*/ 28501 h 1106240"/>
                <a:gd name="connsiteX0" fmla="*/ 0 w 494985"/>
                <a:gd name="connsiteY0" fmla="*/ 28501 h 1105659"/>
                <a:gd name="connsiteX1" fmla="*/ 28501 w 494985"/>
                <a:gd name="connsiteY1" fmla="*/ 0 h 1105659"/>
                <a:gd name="connsiteX2" fmla="*/ 466484 w 494985"/>
                <a:gd name="connsiteY2" fmla="*/ 0 h 1105659"/>
                <a:gd name="connsiteX3" fmla="*/ 494985 w 494985"/>
                <a:gd name="connsiteY3" fmla="*/ 28501 h 1105659"/>
                <a:gd name="connsiteX4" fmla="*/ 494985 w 494985"/>
                <a:gd name="connsiteY4" fmla="*/ 1006985 h 1105659"/>
                <a:gd name="connsiteX5" fmla="*/ 466484 w 494985"/>
                <a:gd name="connsiteY5" fmla="*/ 1035486 h 1105659"/>
                <a:gd name="connsiteX6" fmla="*/ 371918 w 494985"/>
                <a:gd name="connsiteY6" fmla="*/ 1041470 h 1105659"/>
                <a:gd name="connsiteX7" fmla="*/ 307624 w 494985"/>
                <a:gd name="connsiteY7" fmla="*/ 1101077 h 1105659"/>
                <a:gd name="connsiteX8" fmla="*/ 198087 w 494985"/>
                <a:gd name="connsiteY8" fmla="*/ 1100839 h 1105659"/>
                <a:gd name="connsiteX9" fmla="*/ 158041 w 494985"/>
                <a:gd name="connsiteY9" fmla="*/ 1035229 h 1105659"/>
                <a:gd name="connsiteX10" fmla="*/ 28501 w 494985"/>
                <a:gd name="connsiteY10" fmla="*/ 1035486 h 1105659"/>
                <a:gd name="connsiteX11" fmla="*/ 0 w 494985"/>
                <a:gd name="connsiteY11" fmla="*/ 1006985 h 1105659"/>
                <a:gd name="connsiteX12" fmla="*/ 0 w 494985"/>
                <a:gd name="connsiteY12" fmla="*/ 28501 h 1105659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4264"/>
                <a:gd name="connsiteX1" fmla="*/ 28501 w 494985"/>
                <a:gd name="connsiteY1" fmla="*/ 0 h 1104264"/>
                <a:gd name="connsiteX2" fmla="*/ 466484 w 494985"/>
                <a:gd name="connsiteY2" fmla="*/ 0 h 1104264"/>
                <a:gd name="connsiteX3" fmla="*/ 494985 w 494985"/>
                <a:gd name="connsiteY3" fmla="*/ 28501 h 1104264"/>
                <a:gd name="connsiteX4" fmla="*/ 494985 w 494985"/>
                <a:gd name="connsiteY4" fmla="*/ 1006985 h 1104264"/>
                <a:gd name="connsiteX5" fmla="*/ 466484 w 494985"/>
                <a:gd name="connsiteY5" fmla="*/ 1035486 h 1104264"/>
                <a:gd name="connsiteX6" fmla="*/ 364775 w 494985"/>
                <a:gd name="connsiteY6" fmla="*/ 1036230 h 1104264"/>
                <a:gd name="connsiteX7" fmla="*/ 312387 w 494985"/>
                <a:gd name="connsiteY7" fmla="*/ 1098457 h 1104264"/>
                <a:gd name="connsiteX8" fmla="*/ 198087 w 494985"/>
                <a:gd name="connsiteY8" fmla="*/ 1100839 h 1104264"/>
                <a:gd name="connsiteX9" fmla="*/ 158041 w 494985"/>
                <a:gd name="connsiteY9" fmla="*/ 1035229 h 1104264"/>
                <a:gd name="connsiteX10" fmla="*/ 28501 w 494985"/>
                <a:gd name="connsiteY10" fmla="*/ 1035486 h 1104264"/>
                <a:gd name="connsiteX11" fmla="*/ 0 w 494985"/>
                <a:gd name="connsiteY11" fmla="*/ 1006985 h 1104264"/>
                <a:gd name="connsiteX12" fmla="*/ 0 w 494985"/>
                <a:gd name="connsiteY12" fmla="*/ 28501 h 1104264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312387 w 494985"/>
                <a:gd name="connsiteY7" fmla="*/ 1098457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198087 w 494985"/>
                <a:gd name="connsiteY7" fmla="*/ 1100839 h 1100839"/>
                <a:gd name="connsiteX8" fmla="*/ 158041 w 494985"/>
                <a:gd name="connsiteY8" fmla="*/ 1035229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289009 w 494985"/>
                <a:gd name="connsiteY7" fmla="*/ 1064051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64775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52869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40962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13832"/>
                <a:gd name="connsiteX1" fmla="*/ 28501 w 494985"/>
                <a:gd name="connsiteY1" fmla="*/ 0 h 1113832"/>
                <a:gd name="connsiteX2" fmla="*/ 466484 w 494985"/>
                <a:gd name="connsiteY2" fmla="*/ 0 h 1113832"/>
                <a:gd name="connsiteX3" fmla="*/ 494985 w 494985"/>
                <a:gd name="connsiteY3" fmla="*/ 28501 h 1113832"/>
                <a:gd name="connsiteX4" fmla="*/ 494985 w 494985"/>
                <a:gd name="connsiteY4" fmla="*/ 1006985 h 1113832"/>
                <a:gd name="connsiteX5" fmla="*/ 466484 w 494985"/>
                <a:gd name="connsiteY5" fmla="*/ 1035486 h 1113832"/>
                <a:gd name="connsiteX6" fmla="*/ 340962 w 494985"/>
                <a:gd name="connsiteY6" fmla="*/ 1036230 h 1113832"/>
                <a:gd name="connsiteX7" fmla="*/ 293772 w 494985"/>
                <a:gd name="connsiteY7" fmla="*/ 1113832 h 1113832"/>
                <a:gd name="connsiteX8" fmla="*/ 200469 w 494985"/>
                <a:gd name="connsiteY8" fmla="*/ 1108699 h 1113832"/>
                <a:gd name="connsiteX9" fmla="*/ 158041 w 494985"/>
                <a:gd name="connsiteY9" fmla="*/ 1035229 h 1113832"/>
                <a:gd name="connsiteX10" fmla="*/ 28501 w 494985"/>
                <a:gd name="connsiteY10" fmla="*/ 1035486 h 1113832"/>
                <a:gd name="connsiteX11" fmla="*/ 0 w 494985"/>
                <a:gd name="connsiteY11" fmla="*/ 1006985 h 1113832"/>
                <a:gd name="connsiteX12" fmla="*/ 0 w 494985"/>
                <a:gd name="connsiteY12" fmla="*/ 28501 h 111383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305679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4985" h="1108699">
                  <a:moveTo>
                    <a:pt x="0" y="28501"/>
                  </a:moveTo>
                  <a:cubicBezTo>
                    <a:pt x="0" y="12760"/>
                    <a:pt x="12760" y="0"/>
                    <a:pt x="28501" y="0"/>
                  </a:cubicBezTo>
                  <a:lnTo>
                    <a:pt x="466484" y="0"/>
                  </a:lnTo>
                  <a:cubicBezTo>
                    <a:pt x="482225" y="0"/>
                    <a:pt x="494985" y="12760"/>
                    <a:pt x="494985" y="28501"/>
                  </a:cubicBezTo>
                  <a:lnTo>
                    <a:pt x="494985" y="1006985"/>
                  </a:lnTo>
                  <a:cubicBezTo>
                    <a:pt x="494985" y="1022726"/>
                    <a:pt x="482225" y="1035486"/>
                    <a:pt x="466484" y="1035486"/>
                  </a:cubicBezTo>
                  <a:lnTo>
                    <a:pt x="340962" y="1036230"/>
                  </a:lnTo>
                  <a:lnTo>
                    <a:pt x="305679" y="1108591"/>
                  </a:lnTo>
                  <a:lnTo>
                    <a:pt x="186182" y="1108699"/>
                  </a:lnTo>
                  <a:lnTo>
                    <a:pt x="158041" y="1035229"/>
                  </a:lnTo>
                  <a:lnTo>
                    <a:pt x="28501" y="1035486"/>
                  </a:lnTo>
                  <a:cubicBezTo>
                    <a:pt x="12760" y="1035486"/>
                    <a:pt x="0" y="1022726"/>
                    <a:pt x="0" y="1006985"/>
                  </a:cubicBezTo>
                  <a:lnTo>
                    <a:pt x="0" y="28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kern="0" dirty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Scripting</a:t>
              </a: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0" dirty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Pig</a:t>
              </a:r>
              <a:endParaRPr lang="en-US" sz="700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5" name="Rounded Rectangle 37"/>
            <p:cNvSpPr>
              <a:spLocks/>
            </p:cNvSpPr>
            <p:nvPr/>
          </p:nvSpPr>
          <p:spPr>
            <a:xfrm>
              <a:off x="3299847" y="2975066"/>
              <a:ext cx="597693" cy="817853"/>
            </a:xfrm>
            <a:custGeom>
              <a:avLst/>
              <a:gdLst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100841"/>
                <a:gd name="connsiteX1" fmla="*/ 28501 w 494985"/>
                <a:gd name="connsiteY1" fmla="*/ 0 h 1100841"/>
                <a:gd name="connsiteX2" fmla="*/ 466484 w 494985"/>
                <a:gd name="connsiteY2" fmla="*/ 0 h 1100841"/>
                <a:gd name="connsiteX3" fmla="*/ 494985 w 494985"/>
                <a:gd name="connsiteY3" fmla="*/ 28501 h 1100841"/>
                <a:gd name="connsiteX4" fmla="*/ 494985 w 494985"/>
                <a:gd name="connsiteY4" fmla="*/ 1006985 h 1100841"/>
                <a:gd name="connsiteX5" fmla="*/ 466484 w 494985"/>
                <a:gd name="connsiteY5" fmla="*/ 1035486 h 1100841"/>
                <a:gd name="connsiteX6" fmla="*/ 202850 w 494985"/>
                <a:gd name="connsiteY6" fmla="*/ 1100839 h 1100841"/>
                <a:gd name="connsiteX7" fmla="*/ 28501 w 494985"/>
                <a:gd name="connsiteY7" fmla="*/ 1035486 h 1100841"/>
                <a:gd name="connsiteX8" fmla="*/ 0 w 494985"/>
                <a:gd name="connsiteY8" fmla="*/ 1006985 h 1100841"/>
                <a:gd name="connsiteX9" fmla="*/ 0 w 494985"/>
                <a:gd name="connsiteY9" fmla="*/ 28501 h 1100841"/>
                <a:gd name="connsiteX0" fmla="*/ 0 w 494985"/>
                <a:gd name="connsiteY0" fmla="*/ 28501 h 1122703"/>
                <a:gd name="connsiteX1" fmla="*/ 28501 w 494985"/>
                <a:gd name="connsiteY1" fmla="*/ 0 h 1122703"/>
                <a:gd name="connsiteX2" fmla="*/ 466484 w 494985"/>
                <a:gd name="connsiteY2" fmla="*/ 0 h 1122703"/>
                <a:gd name="connsiteX3" fmla="*/ 494985 w 494985"/>
                <a:gd name="connsiteY3" fmla="*/ 28501 h 1122703"/>
                <a:gd name="connsiteX4" fmla="*/ 494985 w 494985"/>
                <a:gd name="connsiteY4" fmla="*/ 1006985 h 1122703"/>
                <a:gd name="connsiteX5" fmla="*/ 466484 w 494985"/>
                <a:gd name="connsiteY5" fmla="*/ 1035486 h 1122703"/>
                <a:gd name="connsiteX6" fmla="*/ 326675 w 494985"/>
                <a:gd name="connsiteY6" fmla="*/ 1119889 h 1122703"/>
                <a:gd name="connsiteX7" fmla="*/ 202850 w 494985"/>
                <a:gd name="connsiteY7" fmla="*/ 1100839 h 1122703"/>
                <a:gd name="connsiteX8" fmla="*/ 28501 w 494985"/>
                <a:gd name="connsiteY8" fmla="*/ 1035486 h 1122703"/>
                <a:gd name="connsiteX9" fmla="*/ 0 w 494985"/>
                <a:gd name="connsiteY9" fmla="*/ 1006985 h 1122703"/>
                <a:gd name="connsiteX10" fmla="*/ 0 w 494985"/>
                <a:gd name="connsiteY10" fmla="*/ 28501 h 1122703"/>
                <a:gd name="connsiteX0" fmla="*/ 0 w 494985"/>
                <a:gd name="connsiteY0" fmla="*/ 28501 h 1120138"/>
                <a:gd name="connsiteX1" fmla="*/ 28501 w 494985"/>
                <a:gd name="connsiteY1" fmla="*/ 0 h 1120138"/>
                <a:gd name="connsiteX2" fmla="*/ 466484 w 494985"/>
                <a:gd name="connsiteY2" fmla="*/ 0 h 1120138"/>
                <a:gd name="connsiteX3" fmla="*/ 494985 w 494985"/>
                <a:gd name="connsiteY3" fmla="*/ 28501 h 1120138"/>
                <a:gd name="connsiteX4" fmla="*/ 494985 w 494985"/>
                <a:gd name="connsiteY4" fmla="*/ 1006985 h 1120138"/>
                <a:gd name="connsiteX5" fmla="*/ 466484 w 494985"/>
                <a:gd name="connsiteY5" fmla="*/ 1035486 h 1120138"/>
                <a:gd name="connsiteX6" fmla="*/ 364775 w 494985"/>
                <a:gd name="connsiteY6" fmla="*/ 1062739 h 1120138"/>
                <a:gd name="connsiteX7" fmla="*/ 326675 w 494985"/>
                <a:gd name="connsiteY7" fmla="*/ 1119889 h 1120138"/>
                <a:gd name="connsiteX8" fmla="*/ 202850 w 494985"/>
                <a:gd name="connsiteY8" fmla="*/ 1100839 h 1120138"/>
                <a:gd name="connsiteX9" fmla="*/ 28501 w 494985"/>
                <a:gd name="connsiteY9" fmla="*/ 1035486 h 1120138"/>
                <a:gd name="connsiteX10" fmla="*/ 0 w 494985"/>
                <a:gd name="connsiteY10" fmla="*/ 1006985 h 1120138"/>
                <a:gd name="connsiteX11" fmla="*/ 0 w 494985"/>
                <a:gd name="connsiteY11" fmla="*/ 28501 h 1120138"/>
                <a:gd name="connsiteX0" fmla="*/ 0 w 494985"/>
                <a:gd name="connsiteY0" fmla="*/ 28501 h 1126828"/>
                <a:gd name="connsiteX1" fmla="*/ 28501 w 494985"/>
                <a:gd name="connsiteY1" fmla="*/ 0 h 1126828"/>
                <a:gd name="connsiteX2" fmla="*/ 466484 w 494985"/>
                <a:gd name="connsiteY2" fmla="*/ 0 h 1126828"/>
                <a:gd name="connsiteX3" fmla="*/ 494985 w 494985"/>
                <a:gd name="connsiteY3" fmla="*/ 28501 h 1126828"/>
                <a:gd name="connsiteX4" fmla="*/ 494985 w 494985"/>
                <a:gd name="connsiteY4" fmla="*/ 1006985 h 1126828"/>
                <a:gd name="connsiteX5" fmla="*/ 466484 w 494985"/>
                <a:gd name="connsiteY5" fmla="*/ 1035486 h 1126828"/>
                <a:gd name="connsiteX6" fmla="*/ 364775 w 494985"/>
                <a:gd name="connsiteY6" fmla="*/ 1062739 h 1126828"/>
                <a:gd name="connsiteX7" fmla="*/ 326675 w 494985"/>
                <a:gd name="connsiteY7" fmla="*/ 1119889 h 1126828"/>
                <a:gd name="connsiteX8" fmla="*/ 212375 w 494985"/>
                <a:gd name="connsiteY8" fmla="*/ 1124651 h 1126828"/>
                <a:gd name="connsiteX9" fmla="*/ 28501 w 494985"/>
                <a:gd name="connsiteY9" fmla="*/ 1035486 h 1126828"/>
                <a:gd name="connsiteX10" fmla="*/ 0 w 494985"/>
                <a:gd name="connsiteY10" fmla="*/ 1006985 h 1126828"/>
                <a:gd name="connsiteX11" fmla="*/ 0 w 494985"/>
                <a:gd name="connsiteY11" fmla="*/ 28501 h 1126828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19930"/>
                <a:gd name="connsiteX1" fmla="*/ 28501 w 494985"/>
                <a:gd name="connsiteY1" fmla="*/ 0 h 1119930"/>
                <a:gd name="connsiteX2" fmla="*/ 466484 w 494985"/>
                <a:gd name="connsiteY2" fmla="*/ 0 h 1119930"/>
                <a:gd name="connsiteX3" fmla="*/ 494985 w 494985"/>
                <a:gd name="connsiteY3" fmla="*/ 28501 h 1119930"/>
                <a:gd name="connsiteX4" fmla="*/ 494985 w 494985"/>
                <a:gd name="connsiteY4" fmla="*/ 1006985 h 1119930"/>
                <a:gd name="connsiteX5" fmla="*/ 466484 w 494985"/>
                <a:gd name="connsiteY5" fmla="*/ 1035486 h 1119930"/>
                <a:gd name="connsiteX6" fmla="*/ 364775 w 494985"/>
                <a:gd name="connsiteY6" fmla="*/ 1062739 h 1119930"/>
                <a:gd name="connsiteX7" fmla="*/ 326675 w 494985"/>
                <a:gd name="connsiteY7" fmla="*/ 1119889 h 1119930"/>
                <a:gd name="connsiteX8" fmla="*/ 150463 w 494985"/>
                <a:gd name="connsiteY8" fmla="*/ 1053215 h 1119930"/>
                <a:gd name="connsiteX9" fmla="*/ 28501 w 494985"/>
                <a:gd name="connsiteY9" fmla="*/ 1035486 h 1119930"/>
                <a:gd name="connsiteX10" fmla="*/ 0 w 494985"/>
                <a:gd name="connsiteY10" fmla="*/ 1006985 h 1119930"/>
                <a:gd name="connsiteX11" fmla="*/ 0 w 494985"/>
                <a:gd name="connsiteY11" fmla="*/ 28501 h 1119930"/>
                <a:gd name="connsiteX0" fmla="*/ 0 w 494985"/>
                <a:gd name="connsiteY0" fmla="*/ 28501 h 1120193"/>
                <a:gd name="connsiteX1" fmla="*/ 28501 w 494985"/>
                <a:gd name="connsiteY1" fmla="*/ 0 h 1120193"/>
                <a:gd name="connsiteX2" fmla="*/ 466484 w 494985"/>
                <a:gd name="connsiteY2" fmla="*/ 0 h 1120193"/>
                <a:gd name="connsiteX3" fmla="*/ 494985 w 494985"/>
                <a:gd name="connsiteY3" fmla="*/ 28501 h 1120193"/>
                <a:gd name="connsiteX4" fmla="*/ 494985 w 494985"/>
                <a:gd name="connsiteY4" fmla="*/ 1006985 h 1120193"/>
                <a:gd name="connsiteX5" fmla="*/ 466484 w 494985"/>
                <a:gd name="connsiteY5" fmla="*/ 1035486 h 1120193"/>
                <a:gd name="connsiteX6" fmla="*/ 364775 w 494985"/>
                <a:gd name="connsiteY6" fmla="*/ 1062739 h 1120193"/>
                <a:gd name="connsiteX7" fmla="*/ 326675 w 494985"/>
                <a:gd name="connsiteY7" fmla="*/ 1119889 h 1120193"/>
                <a:gd name="connsiteX8" fmla="*/ 28501 w 494985"/>
                <a:gd name="connsiteY8" fmla="*/ 1035486 h 1120193"/>
                <a:gd name="connsiteX9" fmla="*/ 0 w 494985"/>
                <a:gd name="connsiteY9" fmla="*/ 1006985 h 1120193"/>
                <a:gd name="connsiteX10" fmla="*/ 0 w 494985"/>
                <a:gd name="connsiteY10" fmla="*/ 28501 h 1120193"/>
                <a:gd name="connsiteX0" fmla="*/ 0 w 494985"/>
                <a:gd name="connsiteY0" fmla="*/ 28501 h 1062739"/>
                <a:gd name="connsiteX1" fmla="*/ 28501 w 494985"/>
                <a:gd name="connsiteY1" fmla="*/ 0 h 1062739"/>
                <a:gd name="connsiteX2" fmla="*/ 466484 w 494985"/>
                <a:gd name="connsiteY2" fmla="*/ 0 h 1062739"/>
                <a:gd name="connsiteX3" fmla="*/ 494985 w 494985"/>
                <a:gd name="connsiteY3" fmla="*/ 28501 h 1062739"/>
                <a:gd name="connsiteX4" fmla="*/ 494985 w 494985"/>
                <a:gd name="connsiteY4" fmla="*/ 1006985 h 1062739"/>
                <a:gd name="connsiteX5" fmla="*/ 466484 w 494985"/>
                <a:gd name="connsiteY5" fmla="*/ 1035486 h 1062739"/>
                <a:gd name="connsiteX6" fmla="*/ 364775 w 494985"/>
                <a:gd name="connsiteY6" fmla="*/ 1062739 h 1062739"/>
                <a:gd name="connsiteX7" fmla="*/ 28501 w 494985"/>
                <a:gd name="connsiteY7" fmla="*/ 1035486 h 1062739"/>
                <a:gd name="connsiteX8" fmla="*/ 0 w 494985"/>
                <a:gd name="connsiteY8" fmla="*/ 1006985 h 1062739"/>
                <a:gd name="connsiteX9" fmla="*/ 0 w 494985"/>
                <a:gd name="connsiteY9" fmla="*/ 28501 h 1062739"/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038340"/>
                <a:gd name="connsiteX1" fmla="*/ 28501 w 494985"/>
                <a:gd name="connsiteY1" fmla="*/ 0 h 1038340"/>
                <a:gd name="connsiteX2" fmla="*/ 466484 w 494985"/>
                <a:gd name="connsiteY2" fmla="*/ 0 h 1038340"/>
                <a:gd name="connsiteX3" fmla="*/ 494985 w 494985"/>
                <a:gd name="connsiteY3" fmla="*/ 28501 h 1038340"/>
                <a:gd name="connsiteX4" fmla="*/ 494985 w 494985"/>
                <a:gd name="connsiteY4" fmla="*/ 1006985 h 1038340"/>
                <a:gd name="connsiteX5" fmla="*/ 466484 w 494985"/>
                <a:gd name="connsiteY5" fmla="*/ 1035486 h 1038340"/>
                <a:gd name="connsiteX6" fmla="*/ 153637 w 494985"/>
                <a:gd name="connsiteY6" fmla="*/ 1037339 h 1038340"/>
                <a:gd name="connsiteX7" fmla="*/ 28501 w 494985"/>
                <a:gd name="connsiteY7" fmla="*/ 1035486 h 1038340"/>
                <a:gd name="connsiteX8" fmla="*/ 0 w 494985"/>
                <a:gd name="connsiteY8" fmla="*/ 1006985 h 1038340"/>
                <a:gd name="connsiteX9" fmla="*/ 0 w 494985"/>
                <a:gd name="connsiteY9" fmla="*/ 28501 h 1038340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274287 w 494985"/>
                <a:gd name="connsiteY6" fmla="*/ 1037339 h 1038241"/>
                <a:gd name="connsiteX7" fmla="*/ 153637 w 494985"/>
                <a:gd name="connsiteY7" fmla="*/ 1037339 h 1038241"/>
                <a:gd name="connsiteX8" fmla="*/ 28501 w 494985"/>
                <a:gd name="connsiteY8" fmla="*/ 1035486 h 1038241"/>
                <a:gd name="connsiteX9" fmla="*/ 0 w 494985"/>
                <a:gd name="connsiteY9" fmla="*/ 1006985 h 1038241"/>
                <a:gd name="connsiteX10" fmla="*/ 0 w 494985"/>
                <a:gd name="connsiteY10" fmla="*/ 28501 h 1038241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369537 w 494985"/>
                <a:gd name="connsiteY6" fmla="*/ 1030990 h 1038241"/>
                <a:gd name="connsiteX7" fmla="*/ 274287 w 494985"/>
                <a:gd name="connsiteY7" fmla="*/ 1037339 h 1038241"/>
                <a:gd name="connsiteX8" fmla="*/ 153637 w 494985"/>
                <a:gd name="connsiteY8" fmla="*/ 1037339 h 1038241"/>
                <a:gd name="connsiteX9" fmla="*/ 28501 w 494985"/>
                <a:gd name="connsiteY9" fmla="*/ 1035486 h 1038241"/>
                <a:gd name="connsiteX10" fmla="*/ 0 w 494985"/>
                <a:gd name="connsiteY10" fmla="*/ 1006985 h 1038241"/>
                <a:gd name="connsiteX11" fmla="*/ 0 w 494985"/>
                <a:gd name="connsiteY11" fmla="*/ 28501 h 1038241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0373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1008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7605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0461 w 494985"/>
                <a:gd name="connsiteY8" fmla="*/ 1040514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57"/>
                <a:gd name="connsiteX1" fmla="*/ 28501 w 494985"/>
                <a:gd name="connsiteY1" fmla="*/ 0 h 1100857"/>
                <a:gd name="connsiteX2" fmla="*/ 466484 w 494985"/>
                <a:gd name="connsiteY2" fmla="*/ 0 h 1100857"/>
                <a:gd name="connsiteX3" fmla="*/ 494985 w 494985"/>
                <a:gd name="connsiteY3" fmla="*/ 28501 h 1100857"/>
                <a:gd name="connsiteX4" fmla="*/ 494985 w 494985"/>
                <a:gd name="connsiteY4" fmla="*/ 1006985 h 1100857"/>
                <a:gd name="connsiteX5" fmla="*/ 466484 w 494985"/>
                <a:gd name="connsiteY5" fmla="*/ 1035486 h 1100857"/>
                <a:gd name="connsiteX6" fmla="*/ 369537 w 494985"/>
                <a:gd name="connsiteY6" fmla="*/ 1030990 h 1100857"/>
                <a:gd name="connsiteX7" fmla="*/ 198087 w 494985"/>
                <a:gd name="connsiteY7" fmla="*/ 1100839 h 1100857"/>
                <a:gd name="connsiteX8" fmla="*/ 148080 w 494985"/>
                <a:gd name="connsiteY8" fmla="*/ 1033370 h 1100857"/>
                <a:gd name="connsiteX9" fmla="*/ 28501 w 494985"/>
                <a:gd name="connsiteY9" fmla="*/ 1035486 h 1100857"/>
                <a:gd name="connsiteX10" fmla="*/ 0 w 494985"/>
                <a:gd name="connsiteY10" fmla="*/ 1006985 h 1100857"/>
                <a:gd name="connsiteX11" fmla="*/ 0 w 494985"/>
                <a:gd name="connsiteY11" fmla="*/ 28501 h 1100857"/>
                <a:gd name="connsiteX0" fmla="*/ 0 w 494985"/>
                <a:gd name="connsiteY0" fmla="*/ 28501 h 1101187"/>
                <a:gd name="connsiteX1" fmla="*/ 28501 w 494985"/>
                <a:gd name="connsiteY1" fmla="*/ 0 h 1101187"/>
                <a:gd name="connsiteX2" fmla="*/ 466484 w 494985"/>
                <a:gd name="connsiteY2" fmla="*/ 0 h 1101187"/>
                <a:gd name="connsiteX3" fmla="*/ 494985 w 494985"/>
                <a:gd name="connsiteY3" fmla="*/ 28501 h 1101187"/>
                <a:gd name="connsiteX4" fmla="*/ 494985 w 494985"/>
                <a:gd name="connsiteY4" fmla="*/ 1006985 h 1101187"/>
                <a:gd name="connsiteX5" fmla="*/ 466484 w 494985"/>
                <a:gd name="connsiteY5" fmla="*/ 1035486 h 1101187"/>
                <a:gd name="connsiteX6" fmla="*/ 369537 w 494985"/>
                <a:gd name="connsiteY6" fmla="*/ 1030990 h 1101187"/>
                <a:gd name="connsiteX7" fmla="*/ 198087 w 494985"/>
                <a:gd name="connsiteY7" fmla="*/ 1100839 h 1101187"/>
                <a:gd name="connsiteX8" fmla="*/ 148080 w 494985"/>
                <a:gd name="connsiteY8" fmla="*/ 1033370 h 1101187"/>
                <a:gd name="connsiteX9" fmla="*/ 28501 w 494985"/>
                <a:gd name="connsiteY9" fmla="*/ 1035486 h 1101187"/>
                <a:gd name="connsiteX10" fmla="*/ 0 w 494985"/>
                <a:gd name="connsiteY10" fmla="*/ 1006985 h 1101187"/>
                <a:gd name="connsiteX11" fmla="*/ 0 w 494985"/>
                <a:gd name="connsiteY11" fmla="*/ 28501 h 1101187"/>
                <a:gd name="connsiteX0" fmla="*/ 0 w 494985"/>
                <a:gd name="connsiteY0" fmla="*/ 28501 h 1101096"/>
                <a:gd name="connsiteX1" fmla="*/ 28501 w 494985"/>
                <a:gd name="connsiteY1" fmla="*/ 0 h 1101096"/>
                <a:gd name="connsiteX2" fmla="*/ 466484 w 494985"/>
                <a:gd name="connsiteY2" fmla="*/ 0 h 1101096"/>
                <a:gd name="connsiteX3" fmla="*/ 494985 w 494985"/>
                <a:gd name="connsiteY3" fmla="*/ 28501 h 1101096"/>
                <a:gd name="connsiteX4" fmla="*/ 494985 w 494985"/>
                <a:gd name="connsiteY4" fmla="*/ 1006985 h 1101096"/>
                <a:gd name="connsiteX5" fmla="*/ 466484 w 494985"/>
                <a:gd name="connsiteY5" fmla="*/ 1035486 h 1101096"/>
                <a:gd name="connsiteX6" fmla="*/ 369537 w 494985"/>
                <a:gd name="connsiteY6" fmla="*/ 1030990 h 1101096"/>
                <a:gd name="connsiteX7" fmla="*/ 290956 w 494985"/>
                <a:gd name="connsiteY7" fmla="*/ 1055596 h 1101096"/>
                <a:gd name="connsiteX8" fmla="*/ 198087 w 494985"/>
                <a:gd name="connsiteY8" fmla="*/ 1100839 h 1101096"/>
                <a:gd name="connsiteX9" fmla="*/ 148080 w 494985"/>
                <a:gd name="connsiteY9" fmla="*/ 1033370 h 1101096"/>
                <a:gd name="connsiteX10" fmla="*/ 28501 w 494985"/>
                <a:gd name="connsiteY10" fmla="*/ 1035486 h 1101096"/>
                <a:gd name="connsiteX11" fmla="*/ 0 w 494985"/>
                <a:gd name="connsiteY11" fmla="*/ 1006985 h 1101096"/>
                <a:gd name="connsiteX12" fmla="*/ 0 w 494985"/>
                <a:gd name="connsiteY12" fmla="*/ 28501 h 1101096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6321"/>
                <a:gd name="connsiteX1" fmla="*/ 28501 w 494985"/>
                <a:gd name="connsiteY1" fmla="*/ 0 h 1106321"/>
                <a:gd name="connsiteX2" fmla="*/ 466484 w 494985"/>
                <a:gd name="connsiteY2" fmla="*/ 0 h 1106321"/>
                <a:gd name="connsiteX3" fmla="*/ 494985 w 494985"/>
                <a:gd name="connsiteY3" fmla="*/ 28501 h 1106321"/>
                <a:gd name="connsiteX4" fmla="*/ 494985 w 494985"/>
                <a:gd name="connsiteY4" fmla="*/ 1006985 h 1106321"/>
                <a:gd name="connsiteX5" fmla="*/ 466484 w 494985"/>
                <a:gd name="connsiteY5" fmla="*/ 1035486 h 1106321"/>
                <a:gd name="connsiteX6" fmla="*/ 371918 w 494985"/>
                <a:gd name="connsiteY6" fmla="*/ 1041471 h 1106321"/>
                <a:gd name="connsiteX7" fmla="*/ 305243 w 494985"/>
                <a:gd name="connsiteY7" fmla="*/ 1106317 h 1106321"/>
                <a:gd name="connsiteX8" fmla="*/ 198087 w 494985"/>
                <a:gd name="connsiteY8" fmla="*/ 1100839 h 1106321"/>
                <a:gd name="connsiteX9" fmla="*/ 150462 w 494985"/>
                <a:gd name="connsiteY9" fmla="*/ 1038611 h 1106321"/>
                <a:gd name="connsiteX10" fmla="*/ 28501 w 494985"/>
                <a:gd name="connsiteY10" fmla="*/ 1035486 h 1106321"/>
                <a:gd name="connsiteX11" fmla="*/ 0 w 494985"/>
                <a:gd name="connsiteY11" fmla="*/ 1006985 h 1106321"/>
                <a:gd name="connsiteX12" fmla="*/ 0 w 494985"/>
                <a:gd name="connsiteY12" fmla="*/ 28501 h 1106321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0462 w 494985"/>
                <a:gd name="connsiteY9" fmla="*/ 103861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79037 w 494985"/>
                <a:gd name="connsiteY9" fmla="*/ 10359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153278 w 494985"/>
                <a:gd name="connsiteY10" fmla="*/ 1037850 h 1102488"/>
                <a:gd name="connsiteX11" fmla="*/ 28501 w 494985"/>
                <a:gd name="connsiteY11" fmla="*/ 1035486 h 1102488"/>
                <a:gd name="connsiteX12" fmla="*/ 0 w 494985"/>
                <a:gd name="connsiteY12" fmla="*/ 1006985 h 1102488"/>
                <a:gd name="connsiteX13" fmla="*/ 0 w 494985"/>
                <a:gd name="connsiteY13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3278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3654"/>
                <a:gd name="connsiteX1" fmla="*/ 28501 w 494985"/>
                <a:gd name="connsiteY1" fmla="*/ 0 h 1103654"/>
                <a:gd name="connsiteX2" fmla="*/ 466484 w 494985"/>
                <a:gd name="connsiteY2" fmla="*/ 0 h 1103654"/>
                <a:gd name="connsiteX3" fmla="*/ 494985 w 494985"/>
                <a:gd name="connsiteY3" fmla="*/ 28501 h 1103654"/>
                <a:gd name="connsiteX4" fmla="*/ 494985 w 494985"/>
                <a:gd name="connsiteY4" fmla="*/ 1006985 h 1103654"/>
                <a:gd name="connsiteX5" fmla="*/ 466484 w 494985"/>
                <a:gd name="connsiteY5" fmla="*/ 1035486 h 1103654"/>
                <a:gd name="connsiteX6" fmla="*/ 371918 w 494985"/>
                <a:gd name="connsiteY6" fmla="*/ 1041471 h 1103654"/>
                <a:gd name="connsiteX7" fmla="*/ 307624 w 494985"/>
                <a:gd name="connsiteY7" fmla="*/ 1101077 h 1103654"/>
                <a:gd name="connsiteX8" fmla="*/ 198087 w 494985"/>
                <a:gd name="connsiteY8" fmla="*/ 1100839 h 1103654"/>
                <a:gd name="connsiteX9" fmla="*/ 136609 w 494985"/>
                <a:gd name="connsiteY9" fmla="*/ 1037850 h 1103654"/>
                <a:gd name="connsiteX10" fmla="*/ 28501 w 494985"/>
                <a:gd name="connsiteY10" fmla="*/ 1035486 h 1103654"/>
                <a:gd name="connsiteX11" fmla="*/ 0 w 494985"/>
                <a:gd name="connsiteY11" fmla="*/ 1006985 h 1103654"/>
                <a:gd name="connsiteX12" fmla="*/ 0 w 494985"/>
                <a:gd name="connsiteY12" fmla="*/ 28501 h 1103654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6240"/>
                <a:gd name="connsiteX1" fmla="*/ 28501 w 494985"/>
                <a:gd name="connsiteY1" fmla="*/ 0 h 1106240"/>
                <a:gd name="connsiteX2" fmla="*/ 466484 w 494985"/>
                <a:gd name="connsiteY2" fmla="*/ 0 h 1106240"/>
                <a:gd name="connsiteX3" fmla="*/ 494985 w 494985"/>
                <a:gd name="connsiteY3" fmla="*/ 28501 h 1106240"/>
                <a:gd name="connsiteX4" fmla="*/ 494985 w 494985"/>
                <a:gd name="connsiteY4" fmla="*/ 1006985 h 1106240"/>
                <a:gd name="connsiteX5" fmla="*/ 466484 w 494985"/>
                <a:gd name="connsiteY5" fmla="*/ 1035486 h 1106240"/>
                <a:gd name="connsiteX6" fmla="*/ 369537 w 494985"/>
                <a:gd name="connsiteY6" fmla="*/ 1033611 h 1106240"/>
                <a:gd name="connsiteX7" fmla="*/ 307624 w 494985"/>
                <a:gd name="connsiteY7" fmla="*/ 1101077 h 1106240"/>
                <a:gd name="connsiteX8" fmla="*/ 198087 w 494985"/>
                <a:gd name="connsiteY8" fmla="*/ 1100839 h 1106240"/>
                <a:gd name="connsiteX9" fmla="*/ 158041 w 494985"/>
                <a:gd name="connsiteY9" fmla="*/ 1035229 h 1106240"/>
                <a:gd name="connsiteX10" fmla="*/ 28501 w 494985"/>
                <a:gd name="connsiteY10" fmla="*/ 1035486 h 1106240"/>
                <a:gd name="connsiteX11" fmla="*/ 0 w 494985"/>
                <a:gd name="connsiteY11" fmla="*/ 1006985 h 1106240"/>
                <a:gd name="connsiteX12" fmla="*/ 0 w 494985"/>
                <a:gd name="connsiteY12" fmla="*/ 28501 h 1106240"/>
                <a:gd name="connsiteX0" fmla="*/ 0 w 494985"/>
                <a:gd name="connsiteY0" fmla="*/ 28501 h 1105659"/>
                <a:gd name="connsiteX1" fmla="*/ 28501 w 494985"/>
                <a:gd name="connsiteY1" fmla="*/ 0 h 1105659"/>
                <a:gd name="connsiteX2" fmla="*/ 466484 w 494985"/>
                <a:gd name="connsiteY2" fmla="*/ 0 h 1105659"/>
                <a:gd name="connsiteX3" fmla="*/ 494985 w 494985"/>
                <a:gd name="connsiteY3" fmla="*/ 28501 h 1105659"/>
                <a:gd name="connsiteX4" fmla="*/ 494985 w 494985"/>
                <a:gd name="connsiteY4" fmla="*/ 1006985 h 1105659"/>
                <a:gd name="connsiteX5" fmla="*/ 466484 w 494985"/>
                <a:gd name="connsiteY5" fmla="*/ 1035486 h 1105659"/>
                <a:gd name="connsiteX6" fmla="*/ 371918 w 494985"/>
                <a:gd name="connsiteY6" fmla="*/ 1041470 h 1105659"/>
                <a:gd name="connsiteX7" fmla="*/ 307624 w 494985"/>
                <a:gd name="connsiteY7" fmla="*/ 1101077 h 1105659"/>
                <a:gd name="connsiteX8" fmla="*/ 198087 w 494985"/>
                <a:gd name="connsiteY8" fmla="*/ 1100839 h 1105659"/>
                <a:gd name="connsiteX9" fmla="*/ 158041 w 494985"/>
                <a:gd name="connsiteY9" fmla="*/ 1035229 h 1105659"/>
                <a:gd name="connsiteX10" fmla="*/ 28501 w 494985"/>
                <a:gd name="connsiteY10" fmla="*/ 1035486 h 1105659"/>
                <a:gd name="connsiteX11" fmla="*/ 0 w 494985"/>
                <a:gd name="connsiteY11" fmla="*/ 1006985 h 1105659"/>
                <a:gd name="connsiteX12" fmla="*/ 0 w 494985"/>
                <a:gd name="connsiteY12" fmla="*/ 28501 h 1105659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4264"/>
                <a:gd name="connsiteX1" fmla="*/ 28501 w 494985"/>
                <a:gd name="connsiteY1" fmla="*/ 0 h 1104264"/>
                <a:gd name="connsiteX2" fmla="*/ 466484 w 494985"/>
                <a:gd name="connsiteY2" fmla="*/ 0 h 1104264"/>
                <a:gd name="connsiteX3" fmla="*/ 494985 w 494985"/>
                <a:gd name="connsiteY3" fmla="*/ 28501 h 1104264"/>
                <a:gd name="connsiteX4" fmla="*/ 494985 w 494985"/>
                <a:gd name="connsiteY4" fmla="*/ 1006985 h 1104264"/>
                <a:gd name="connsiteX5" fmla="*/ 466484 w 494985"/>
                <a:gd name="connsiteY5" fmla="*/ 1035486 h 1104264"/>
                <a:gd name="connsiteX6" fmla="*/ 364775 w 494985"/>
                <a:gd name="connsiteY6" fmla="*/ 1036230 h 1104264"/>
                <a:gd name="connsiteX7" fmla="*/ 312387 w 494985"/>
                <a:gd name="connsiteY7" fmla="*/ 1098457 h 1104264"/>
                <a:gd name="connsiteX8" fmla="*/ 198087 w 494985"/>
                <a:gd name="connsiteY8" fmla="*/ 1100839 h 1104264"/>
                <a:gd name="connsiteX9" fmla="*/ 158041 w 494985"/>
                <a:gd name="connsiteY9" fmla="*/ 1035229 h 1104264"/>
                <a:gd name="connsiteX10" fmla="*/ 28501 w 494985"/>
                <a:gd name="connsiteY10" fmla="*/ 1035486 h 1104264"/>
                <a:gd name="connsiteX11" fmla="*/ 0 w 494985"/>
                <a:gd name="connsiteY11" fmla="*/ 1006985 h 1104264"/>
                <a:gd name="connsiteX12" fmla="*/ 0 w 494985"/>
                <a:gd name="connsiteY12" fmla="*/ 28501 h 1104264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312387 w 494985"/>
                <a:gd name="connsiteY7" fmla="*/ 1098457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198087 w 494985"/>
                <a:gd name="connsiteY7" fmla="*/ 1100839 h 1100839"/>
                <a:gd name="connsiteX8" fmla="*/ 158041 w 494985"/>
                <a:gd name="connsiteY8" fmla="*/ 1035229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289009 w 494985"/>
                <a:gd name="connsiteY7" fmla="*/ 1064051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64775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52869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40962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13832"/>
                <a:gd name="connsiteX1" fmla="*/ 28501 w 494985"/>
                <a:gd name="connsiteY1" fmla="*/ 0 h 1113832"/>
                <a:gd name="connsiteX2" fmla="*/ 466484 w 494985"/>
                <a:gd name="connsiteY2" fmla="*/ 0 h 1113832"/>
                <a:gd name="connsiteX3" fmla="*/ 494985 w 494985"/>
                <a:gd name="connsiteY3" fmla="*/ 28501 h 1113832"/>
                <a:gd name="connsiteX4" fmla="*/ 494985 w 494985"/>
                <a:gd name="connsiteY4" fmla="*/ 1006985 h 1113832"/>
                <a:gd name="connsiteX5" fmla="*/ 466484 w 494985"/>
                <a:gd name="connsiteY5" fmla="*/ 1035486 h 1113832"/>
                <a:gd name="connsiteX6" fmla="*/ 340962 w 494985"/>
                <a:gd name="connsiteY6" fmla="*/ 1036230 h 1113832"/>
                <a:gd name="connsiteX7" fmla="*/ 293772 w 494985"/>
                <a:gd name="connsiteY7" fmla="*/ 1113832 h 1113832"/>
                <a:gd name="connsiteX8" fmla="*/ 200469 w 494985"/>
                <a:gd name="connsiteY8" fmla="*/ 1108699 h 1113832"/>
                <a:gd name="connsiteX9" fmla="*/ 158041 w 494985"/>
                <a:gd name="connsiteY9" fmla="*/ 1035229 h 1113832"/>
                <a:gd name="connsiteX10" fmla="*/ 28501 w 494985"/>
                <a:gd name="connsiteY10" fmla="*/ 1035486 h 1113832"/>
                <a:gd name="connsiteX11" fmla="*/ 0 w 494985"/>
                <a:gd name="connsiteY11" fmla="*/ 1006985 h 1113832"/>
                <a:gd name="connsiteX12" fmla="*/ 0 w 494985"/>
                <a:gd name="connsiteY12" fmla="*/ 28501 h 111383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305679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4985" h="1108699">
                  <a:moveTo>
                    <a:pt x="0" y="28501"/>
                  </a:moveTo>
                  <a:cubicBezTo>
                    <a:pt x="0" y="12760"/>
                    <a:pt x="12760" y="0"/>
                    <a:pt x="28501" y="0"/>
                  </a:cubicBezTo>
                  <a:lnTo>
                    <a:pt x="466484" y="0"/>
                  </a:lnTo>
                  <a:cubicBezTo>
                    <a:pt x="482225" y="0"/>
                    <a:pt x="494985" y="12760"/>
                    <a:pt x="494985" y="28501"/>
                  </a:cubicBezTo>
                  <a:lnTo>
                    <a:pt x="494985" y="1006985"/>
                  </a:lnTo>
                  <a:cubicBezTo>
                    <a:pt x="494985" y="1022726"/>
                    <a:pt x="482225" y="1035486"/>
                    <a:pt x="466484" y="1035486"/>
                  </a:cubicBezTo>
                  <a:lnTo>
                    <a:pt x="340962" y="1036230"/>
                  </a:lnTo>
                  <a:lnTo>
                    <a:pt x="305679" y="1108591"/>
                  </a:lnTo>
                  <a:lnTo>
                    <a:pt x="186182" y="1108699"/>
                  </a:lnTo>
                  <a:lnTo>
                    <a:pt x="158041" y="1035229"/>
                  </a:lnTo>
                  <a:lnTo>
                    <a:pt x="28501" y="1035486"/>
                  </a:lnTo>
                  <a:cubicBezTo>
                    <a:pt x="12760" y="1035486"/>
                    <a:pt x="0" y="1022726"/>
                    <a:pt x="0" y="1006985"/>
                  </a:cubicBezTo>
                  <a:lnTo>
                    <a:pt x="0" y="28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kern="0" dirty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SQL</a:t>
              </a: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0" dirty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Hive</a:t>
              </a:r>
              <a:endParaRPr lang="en-US" sz="700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6" name="Rounded Rectangle 37"/>
            <p:cNvSpPr>
              <a:spLocks/>
            </p:cNvSpPr>
            <p:nvPr/>
          </p:nvSpPr>
          <p:spPr>
            <a:xfrm>
              <a:off x="3939102" y="2975066"/>
              <a:ext cx="597693" cy="817853"/>
            </a:xfrm>
            <a:custGeom>
              <a:avLst/>
              <a:gdLst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100841"/>
                <a:gd name="connsiteX1" fmla="*/ 28501 w 494985"/>
                <a:gd name="connsiteY1" fmla="*/ 0 h 1100841"/>
                <a:gd name="connsiteX2" fmla="*/ 466484 w 494985"/>
                <a:gd name="connsiteY2" fmla="*/ 0 h 1100841"/>
                <a:gd name="connsiteX3" fmla="*/ 494985 w 494985"/>
                <a:gd name="connsiteY3" fmla="*/ 28501 h 1100841"/>
                <a:gd name="connsiteX4" fmla="*/ 494985 w 494985"/>
                <a:gd name="connsiteY4" fmla="*/ 1006985 h 1100841"/>
                <a:gd name="connsiteX5" fmla="*/ 466484 w 494985"/>
                <a:gd name="connsiteY5" fmla="*/ 1035486 h 1100841"/>
                <a:gd name="connsiteX6" fmla="*/ 202850 w 494985"/>
                <a:gd name="connsiteY6" fmla="*/ 1100839 h 1100841"/>
                <a:gd name="connsiteX7" fmla="*/ 28501 w 494985"/>
                <a:gd name="connsiteY7" fmla="*/ 1035486 h 1100841"/>
                <a:gd name="connsiteX8" fmla="*/ 0 w 494985"/>
                <a:gd name="connsiteY8" fmla="*/ 1006985 h 1100841"/>
                <a:gd name="connsiteX9" fmla="*/ 0 w 494985"/>
                <a:gd name="connsiteY9" fmla="*/ 28501 h 1100841"/>
                <a:gd name="connsiteX0" fmla="*/ 0 w 494985"/>
                <a:gd name="connsiteY0" fmla="*/ 28501 h 1122703"/>
                <a:gd name="connsiteX1" fmla="*/ 28501 w 494985"/>
                <a:gd name="connsiteY1" fmla="*/ 0 h 1122703"/>
                <a:gd name="connsiteX2" fmla="*/ 466484 w 494985"/>
                <a:gd name="connsiteY2" fmla="*/ 0 h 1122703"/>
                <a:gd name="connsiteX3" fmla="*/ 494985 w 494985"/>
                <a:gd name="connsiteY3" fmla="*/ 28501 h 1122703"/>
                <a:gd name="connsiteX4" fmla="*/ 494985 w 494985"/>
                <a:gd name="connsiteY4" fmla="*/ 1006985 h 1122703"/>
                <a:gd name="connsiteX5" fmla="*/ 466484 w 494985"/>
                <a:gd name="connsiteY5" fmla="*/ 1035486 h 1122703"/>
                <a:gd name="connsiteX6" fmla="*/ 326675 w 494985"/>
                <a:gd name="connsiteY6" fmla="*/ 1119889 h 1122703"/>
                <a:gd name="connsiteX7" fmla="*/ 202850 w 494985"/>
                <a:gd name="connsiteY7" fmla="*/ 1100839 h 1122703"/>
                <a:gd name="connsiteX8" fmla="*/ 28501 w 494985"/>
                <a:gd name="connsiteY8" fmla="*/ 1035486 h 1122703"/>
                <a:gd name="connsiteX9" fmla="*/ 0 w 494985"/>
                <a:gd name="connsiteY9" fmla="*/ 1006985 h 1122703"/>
                <a:gd name="connsiteX10" fmla="*/ 0 w 494985"/>
                <a:gd name="connsiteY10" fmla="*/ 28501 h 1122703"/>
                <a:gd name="connsiteX0" fmla="*/ 0 w 494985"/>
                <a:gd name="connsiteY0" fmla="*/ 28501 h 1120138"/>
                <a:gd name="connsiteX1" fmla="*/ 28501 w 494985"/>
                <a:gd name="connsiteY1" fmla="*/ 0 h 1120138"/>
                <a:gd name="connsiteX2" fmla="*/ 466484 w 494985"/>
                <a:gd name="connsiteY2" fmla="*/ 0 h 1120138"/>
                <a:gd name="connsiteX3" fmla="*/ 494985 w 494985"/>
                <a:gd name="connsiteY3" fmla="*/ 28501 h 1120138"/>
                <a:gd name="connsiteX4" fmla="*/ 494985 w 494985"/>
                <a:gd name="connsiteY4" fmla="*/ 1006985 h 1120138"/>
                <a:gd name="connsiteX5" fmla="*/ 466484 w 494985"/>
                <a:gd name="connsiteY5" fmla="*/ 1035486 h 1120138"/>
                <a:gd name="connsiteX6" fmla="*/ 364775 w 494985"/>
                <a:gd name="connsiteY6" fmla="*/ 1062739 h 1120138"/>
                <a:gd name="connsiteX7" fmla="*/ 326675 w 494985"/>
                <a:gd name="connsiteY7" fmla="*/ 1119889 h 1120138"/>
                <a:gd name="connsiteX8" fmla="*/ 202850 w 494985"/>
                <a:gd name="connsiteY8" fmla="*/ 1100839 h 1120138"/>
                <a:gd name="connsiteX9" fmla="*/ 28501 w 494985"/>
                <a:gd name="connsiteY9" fmla="*/ 1035486 h 1120138"/>
                <a:gd name="connsiteX10" fmla="*/ 0 w 494985"/>
                <a:gd name="connsiteY10" fmla="*/ 1006985 h 1120138"/>
                <a:gd name="connsiteX11" fmla="*/ 0 w 494985"/>
                <a:gd name="connsiteY11" fmla="*/ 28501 h 1120138"/>
                <a:gd name="connsiteX0" fmla="*/ 0 w 494985"/>
                <a:gd name="connsiteY0" fmla="*/ 28501 h 1126828"/>
                <a:gd name="connsiteX1" fmla="*/ 28501 w 494985"/>
                <a:gd name="connsiteY1" fmla="*/ 0 h 1126828"/>
                <a:gd name="connsiteX2" fmla="*/ 466484 w 494985"/>
                <a:gd name="connsiteY2" fmla="*/ 0 h 1126828"/>
                <a:gd name="connsiteX3" fmla="*/ 494985 w 494985"/>
                <a:gd name="connsiteY3" fmla="*/ 28501 h 1126828"/>
                <a:gd name="connsiteX4" fmla="*/ 494985 w 494985"/>
                <a:gd name="connsiteY4" fmla="*/ 1006985 h 1126828"/>
                <a:gd name="connsiteX5" fmla="*/ 466484 w 494985"/>
                <a:gd name="connsiteY5" fmla="*/ 1035486 h 1126828"/>
                <a:gd name="connsiteX6" fmla="*/ 364775 w 494985"/>
                <a:gd name="connsiteY6" fmla="*/ 1062739 h 1126828"/>
                <a:gd name="connsiteX7" fmla="*/ 326675 w 494985"/>
                <a:gd name="connsiteY7" fmla="*/ 1119889 h 1126828"/>
                <a:gd name="connsiteX8" fmla="*/ 212375 w 494985"/>
                <a:gd name="connsiteY8" fmla="*/ 1124651 h 1126828"/>
                <a:gd name="connsiteX9" fmla="*/ 28501 w 494985"/>
                <a:gd name="connsiteY9" fmla="*/ 1035486 h 1126828"/>
                <a:gd name="connsiteX10" fmla="*/ 0 w 494985"/>
                <a:gd name="connsiteY10" fmla="*/ 1006985 h 1126828"/>
                <a:gd name="connsiteX11" fmla="*/ 0 w 494985"/>
                <a:gd name="connsiteY11" fmla="*/ 28501 h 1126828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19930"/>
                <a:gd name="connsiteX1" fmla="*/ 28501 w 494985"/>
                <a:gd name="connsiteY1" fmla="*/ 0 h 1119930"/>
                <a:gd name="connsiteX2" fmla="*/ 466484 w 494985"/>
                <a:gd name="connsiteY2" fmla="*/ 0 h 1119930"/>
                <a:gd name="connsiteX3" fmla="*/ 494985 w 494985"/>
                <a:gd name="connsiteY3" fmla="*/ 28501 h 1119930"/>
                <a:gd name="connsiteX4" fmla="*/ 494985 w 494985"/>
                <a:gd name="connsiteY4" fmla="*/ 1006985 h 1119930"/>
                <a:gd name="connsiteX5" fmla="*/ 466484 w 494985"/>
                <a:gd name="connsiteY5" fmla="*/ 1035486 h 1119930"/>
                <a:gd name="connsiteX6" fmla="*/ 364775 w 494985"/>
                <a:gd name="connsiteY6" fmla="*/ 1062739 h 1119930"/>
                <a:gd name="connsiteX7" fmla="*/ 326675 w 494985"/>
                <a:gd name="connsiteY7" fmla="*/ 1119889 h 1119930"/>
                <a:gd name="connsiteX8" fmla="*/ 150463 w 494985"/>
                <a:gd name="connsiteY8" fmla="*/ 1053215 h 1119930"/>
                <a:gd name="connsiteX9" fmla="*/ 28501 w 494985"/>
                <a:gd name="connsiteY9" fmla="*/ 1035486 h 1119930"/>
                <a:gd name="connsiteX10" fmla="*/ 0 w 494985"/>
                <a:gd name="connsiteY10" fmla="*/ 1006985 h 1119930"/>
                <a:gd name="connsiteX11" fmla="*/ 0 w 494985"/>
                <a:gd name="connsiteY11" fmla="*/ 28501 h 1119930"/>
                <a:gd name="connsiteX0" fmla="*/ 0 w 494985"/>
                <a:gd name="connsiteY0" fmla="*/ 28501 h 1120193"/>
                <a:gd name="connsiteX1" fmla="*/ 28501 w 494985"/>
                <a:gd name="connsiteY1" fmla="*/ 0 h 1120193"/>
                <a:gd name="connsiteX2" fmla="*/ 466484 w 494985"/>
                <a:gd name="connsiteY2" fmla="*/ 0 h 1120193"/>
                <a:gd name="connsiteX3" fmla="*/ 494985 w 494985"/>
                <a:gd name="connsiteY3" fmla="*/ 28501 h 1120193"/>
                <a:gd name="connsiteX4" fmla="*/ 494985 w 494985"/>
                <a:gd name="connsiteY4" fmla="*/ 1006985 h 1120193"/>
                <a:gd name="connsiteX5" fmla="*/ 466484 w 494985"/>
                <a:gd name="connsiteY5" fmla="*/ 1035486 h 1120193"/>
                <a:gd name="connsiteX6" fmla="*/ 364775 w 494985"/>
                <a:gd name="connsiteY6" fmla="*/ 1062739 h 1120193"/>
                <a:gd name="connsiteX7" fmla="*/ 326675 w 494985"/>
                <a:gd name="connsiteY7" fmla="*/ 1119889 h 1120193"/>
                <a:gd name="connsiteX8" fmla="*/ 28501 w 494985"/>
                <a:gd name="connsiteY8" fmla="*/ 1035486 h 1120193"/>
                <a:gd name="connsiteX9" fmla="*/ 0 w 494985"/>
                <a:gd name="connsiteY9" fmla="*/ 1006985 h 1120193"/>
                <a:gd name="connsiteX10" fmla="*/ 0 w 494985"/>
                <a:gd name="connsiteY10" fmla="*/ 28501 h 1120193"/>
                <a:gd name="connsiteX0" fmla="*/ 0 w 494985"/>
                <a:gd name="connsiteY0" fmla="*/ 28501 h 1062739"/>
                <a:gd name="connsiteX1" fmla="*/ 28501 w 494985"/>
                <a:gd name="connsiteY1" fmla="*/ 0 h 1062739"/>
                <a:gd name="connsiteX2" fmla="*/ 466484 w 494985"/>
                <a:gd name="connsiteY2" fmla="*/ 0 h 1062739"/>
                <a:gd name="connsiteX3" fmla="*/ 494985 w 494985"/>
                <a:gd name="connsiteY3" fmla="*/ 28501 h 1062739"/>
                <a:gd name="connsiteX4" fmla="*/ 494985 w 494985"/>
                <a:gd name="connsiteY4" fmla="*/ 1006985 h 1062739"/>
                <a:gd name="connsiteX5" fmla="*/ 466484 w 494985"/>
                <a:gd name="connsiteY5" fmla="*/ 1035486 h 1062739"/>
                <a:gd name="connsiteX6" fmla="*/ 364775 w 494985"/>
                <a:gd name="connsiteY6" fmla="*/ 1062739 h 1062739"/>
                <a:gd name="connsiteX7" fmla="*/ 28501 w 494985"/>
                <a:gd name="connsiteY7" fmla="*/ 1035486 h 1062739"/>
                <a:gd name="connsiteX8" fmla="*/ 0 w 494985"/>
                <a:gd name="connsiteY8" fmla="*/ 1006985 h 1062739"/>
                <a:gd name="connsiteX9" fmla="*/ 0 w 494985"/>
                <a:gd name="connsiteY9" fmla="*/ 28501 h 1062739"/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038340"/>
                <a:gd name="connsiteX1" fmla="*/ 28501 w 494985"/>
                <a:gd name="connsiteY1" fmla="*/ 0 h 1038340"/>
                <a:gd name="connsiteX2" fmla="*/ 466484 w 494985"/>
                <a:gd name="connsiteY2" fmla="*/ 0 h 1038340"/>
                <a:gd name="connsiteX3" fmla="*/ 494985 w 494985"/>
                <a:gd name="connsiteY3" fmla="*/ 28501 h 1038340"/>
                <a:gd name="connsiteX4" fmla="*/ 494985 w 494985"/>
                <a:gd name="connsiteY4" fmla="*/ 1006985 h 1038340"/>
                <a:gd name="connsiteX5" fmla="*/ 466484 w 494985"/>
                <a:gd name="connsiteY5" fmla="*/ 1035486 h 1038340"/>
                <a:gd name="connsiteX6" fmla="*/ 153637 w 494985"/>
                <a:gd name="connsiteY6" fmla="*/ 1037339 h 1038340"/>
                <a:gd name="connsiteX7" fmla="*/ 28501 w 494985"/>
                <a:gd name="connsiteY7" fmla="*/ 1035486 h 1038340"/>
                <a:gd name="connsiteX8" fmla="*/ 0 w 494985"/>
                <a:gd name="connsiteY8" fmla="*/ 1006985 h 1038340"/>
                <a:gd name="connsiteX9" fmla="*/ 0 w 494985"/>
                <a:gd name="connsiteY9" fmla="*/ 28501 h 1038340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274287 w 494985"/>
                <a:gd name="connsiteY6" fmla="*/ 1037339 h 1038241"/>
                <a:gd name="connsiteX7" fmla="*/ 153637 w 494985"/>
                <a:gd name="connsiteY7" fmla="*/ 1037339 h 1038241"/>
                <a:gd name="connsiteX8" fmla="*/ 28501 w 494985"/>
                <a:gd name="connsiteY8" fmla="*/ 1035486 h 1038241"/>
                <a:gd name="connsiteX9" fmla="*/ 0 w 494985"/>
                <a:gd name="connsiteY9" fmla="*/ 1006985 h 1038241"/>
                <a:gd name="connsiteX10" fmla="*/ 0 w 494985"/>
                <a:gd name="connsiteY10" fmla="*/ 28501 h 1038241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369537 w 494985"/>
                <a:gd name="connsiteY6" fmla="*/ 1030990 h 1038241"/>
                <a:gd name="connsiteX7" fmla="*/ 274287 w 494985"/>
                <a:gd name="connsiteY7" fmla="*/ 1037339 h 1038241"/>
                <a:gd name="connsiteX8" fmla="*/ 153637 w 494985"/>
                <a:gd name="connsiteY8" fmla="*/ 1037339 h 1038241"/>
                <a:gd name="connsiteX9" fmla="*/ 28501 w 494985"/>
                <a:gd name="connsiteY9" fmla="*/ 1035486 h 1038241"/>
                <a:gd name="connsiteX10" fmla="*/ 0 w 494985"/>
                <a:gd name="connsiteY10" fmla="*/ 1006985 h 1038241"/>
                <a:gd name="connsiteX11" fmla="*/ 0 w 494985"/>
                <a:gd name="connsiteY11" fmla="*/ 28501 h 1038241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0373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1008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7605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0461 w 494985"/>
                <a:gd name="connsiteY8" fmla="*/ 1040514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57"/>
                <a:gd name="connsiteX1" fmla="*/ 28501 w 494985"/>
                <a:gd name="connsiteY1" fmla="*/ 0 h 1100857"/>
                <a:gd name="connsiteX2" fmla="*/ 466484 w 494985"/>
                <a:gd name="connsiteY2" fmla="*/ 0 h 1100857"/>
                <a:gd name="connsiteX3" fmla="*/ 494985 w 494985"/>
                <a:gd name="connsiteY3" fmla="*/ 28501 h 1100857"/>
                <a:gd name="connsiteX4" fmla="*/ 494985 w 494985"/>
                <a:gd name="connsiteY4" fmla="*/ 1006985 h 1100857"/>
                <a:gd name="connsiteX5" fmla="*/ 466484 w 494985"/>
                <a:gd name="connsiteY5" fmla="*/ 1035486 h 1100857"/>
                <a:gd name="connsiteX6" fmla="*/ 369537 w 494985"/>
                <a:gd name="connsiteY6" fmla="*/ 1030990 h 1100857"/>
                <a:gd name="connsiteX7" fmla="*/ 198087 w 494985"/>
                <a:gd name="connsiteY7" fmla="*/ 1100839 h 1100857"/>
                <a:gd name="connsiteX8" fmla="*/ 148080 w 494985"/>
                <a:gd name="connsiteY8" fmla="*/ 1033370 h 1100857"/>
                <a:gd name="connsiteX9" fmla="*/ 28501 w 494985"/>
                <a:gd name="connsiteY9" fmla="*/ 1035486 h 1100857"/>
                <a:gd name="connsiteX10" fmla="*/ 0 w 494985"/>
                <a:gd name="connsiteY10" fmla="*/ 1006985 h 1100857"/>
                <a:gd name="connsiteX11" fmla="*/ 0 w 494985"/>
                <a:gd name="connsiteY11" fmla="*/ 28501 h 1100857"/>
                <a:gd name="connsiteX0" fmla="*/ 0 w 494985"/>
                <a:gd name="connsiteY0" fmla="*/ 28501 h 1101187"/>
                <a:gd name="connsiteX1" fmla="*/ 28501 w 494985"/>
                <a:gd name="connsiteY1" fmla="*/ 0 h 1101187"/>
                <a:gd name="connsiteX2" fmla="*/ 466484 w 494985"/>
                <a:gd name="connsiteY2" fmla="*/ 0 h 1101187"/>
                <a:gd name="connsiteX3" fmla="*/ 494985 w 494985"/>
                <a:gd name="connsiteY3" fmla="*/ 28501 h 1101187"/>
                <a:gd name="connsiteX4" fmla="*/ 494985 w 494985"/>
                <a:gd name="connsiteY4" fmla="*/ 1006985 h 1101187"/>
                <a:gd name="connsiteX5" fmla="*/ 466484 w 494985"/>
                <a:gd name="connsiteY5" fmla="*/ 1035486 h 1101187"/>
                <a:gd name="connsiteX6" fmla="*/ 369537 w 494985"/>
                <a:gd name="connsiteY6" fmla="*/ 1030990 h 1101187"/>
                <a:gd name="connsiteX7" fmla="*/ 198087 w 494985"/>
                <a:gd name="connsiteY7" fmla="*/ 1100839 h 1101187"/>
                <a:gd name="connsiteX8" fmla="*/ 148080 w 494985"/>
                <a:gd name="connsiteY8" fmla="*/ 1033370 h 1101187"/>
                <a:gd name="connsiteX9" fmla="*/ 28501 w 494985"/>
                <a:gd name="connsiteY9" fmla="*/ 1035486 h 1101187"/>
                <a:gd name="connsiteX10" fmla="*/ 0 w 494985"/>
                <a:gd name="connsiteY10" fmla="*/ 1006985 h 1101187"/>
                <a:gd name="connsiteX11" fmla="*/ 0 w 494985"/>
                <a:gd name="connsiteY11" fmla="*/ 28501 h 1101187"/>
                <a:gd name="connsiteX0" fmla="*/ 0 w 494985"/>
                <a:gd name="connsiteY0" fmla="*/ 28501 h 1101096"/>
                <a:gd name="connsiteX1" fmla="*/ 28501 w 494985"/>
                <a:gd name="connsiteY1" fmla="*/ 0 h 1101096"/>
                <a:gd name="connsiteX2" fmla="*/ 466484 w 494985"/>
                <a:gd name="connsiteY2" fmla="*/ 0 h 1101096"/>
                <a:gd name="connsiteX3" fmla="*/ 494985 w 494985"/>
                <a:gd name="connsiteY3" fmla="*/ 28501 h 1101096"/>
                <a:gd name="connsiteX4" fmla="*/ 494985 w 494985"/>
                <a:gd name="connsiteY4" fmla="*/ 1006985 h 1101096"/>
                <a:gd name="connsiteX5" fmla="*/ 466484 w 494985"/>
                <a:gd name="connsiteY5" fmla="*/ 1035486 h 1101096"/>
                <a:gd name="connsiteX6" fmla="*/ 369537 w 494985"/>
                <a:gd name="connsiteY6" fmla="*/ 1030990 h 1101096"/>
                <a:gd name="connsiteX7" fmla="*/ 290956 w 494985"/>
                <a:gd name="connsiteY7" fmla="*/ 1055596 h 1101096"/>
                <a:gd name="connsiteX8" fmla="*/ 198087 w 494985"/>
                <a:gd name="connsiteY8" fmla="*/ 1100839 h 1101096"/>
                <a:gd name="connsiteX9" fmla="*/ 148080 w 494985"/>
                <a:gd name="connsiteY9" fmla="*/ 1033370 h 1101096"/>
                <a:gd name="connsiteX10" fmla="*/ 28501 w 494985"/>
                <a:gd name="connsiteY10" fmla="*/ 1035486 h 1101096"/>
                <a:gd name="connsiteX11" fmla="*/ 0 w 494985"/>
                <a:gd name="connsiteY11" fmla="*/ 1006985 h 1101096"/>
                <a:gd name="connsiteX12" fmla="*/ 0 w 494985"/>
                <a:gd name="connsiteY12" fmla="*/ 28501 h 1101096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6321"/>
                <a:gd name="connsiteX1" fmla="*/ 28501 w 494985"/>
                <a:gd name="connsiteY1" fmla="*/ 0 h 1106321"/>
                <a:gd name="connsiteX2" fmla="*/ 466484 w 494985"/>
                <a:gd name="connsiteY2" fmla="*/ 0 h 1106321"/>
                <a:gd name="connsiteX3" fmla="*/ 494985 w 494985"/>
                <a:gd name="connsiteY3" fmla="*/ 28501 h 1106321"/>
                <a:gd name="connsiteX4" fmla="*/ 494985 w 494985"/>
                <a:gd name="connsiteY4" fmla="*/ 1006985 h 1106321"/>
                <a:gd name="connsiteX5" fmla="*/ 466484 w 494985"/>
                <a:gd name="connsiteY5" fmla="*/ 1035486 h 1106321"/>
                <a:gd name="connsiteX6" fmla="*/ 371918 w 494985"/>
                <a:gd name="connsiteY6" fmla="*/ 1041471 h 1106321"/>
                <a:gd name="connsiteX7" fmla="*/ 305243 w 494985"/>
                <a:gd name="connsiteY7" fmla="*/ 1106317 h 1106321"/>
                <a:gd name="connsiteX8" fmla="*/ 198087 w 494985"/>
                <a:gd name="connsiteY8" fmla="*/ 1100839 h 1106321"/>
                <a:gd name="connsiteX9" fmla="*/ 150462 w 494985"/>
                <a:gd name="connsiteY9" fmla="*/ 1038611 h 1106321"/>
                <a:gd name="connsiteX10" fmla="*/ 28501 w 494985"/>
                <a:gd name="connsiteY10" fmla="*/ 1035486 h 1106321"/>
                <a:gd name="connsiteX11" fmla="*/ 0 w 494985"/>
                <a:gd name="connsiteY11" fmla="*/ 1006985 h 1106321"/>
                <a:gd name="connsiteX12" fmla="*/ 0 w 494985"/>
                <a:gd name="connsiteY12" fmla="*/ 28501 h 1106321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0462 w 494985"/>
                <a:gd name="connsiteY9" fmla="*/ 103861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79037 w 494985"/>
                <a:gd name="connsiteY9" fmla="*/ 10359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153278 w 494985"/>
                <a:gd name="connsiteY10" fmla="*/ 1037850 h 1102488"/>
                <a:gd name="connsiteX11" fmla="*/ 28501 w 494985"/>
                <a:gd name="connsiteY11" fmla="*/ 1035486 h 1102488"/>
                <a:gd name="connsiteX12" fmla="*/ 0 w 494985"/>
                <a:gd name="connsiteY12" fmla="*/ 1006985 h 1102488"/>
                <a:gd name="connsiteX13" fmla="*/ 0 w 494985"/>
                <a:gd name="connsiteY13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3278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3654"/>
                <a:gd name="connsiteX1" fmla="*/ 28501 w 494985"/>
                <a:gd name="connsiteY1" fmla="*/ 0 h 1103654"/>
                <a:gd name="connsiteX2" fmla="*/ 466484 w 494985"/>
                <a:gd name="connsiteY2" fmla="*/ 0 h 1103654"/>
                <a:gd name="connsiteX3" fmla="*/ 494985 w 494985"/>
                <a:gd name="connsiteY3" fmla="*/ 28501 h 1103654"/>
                <a:gd name="connsiteX4" fmla="*/ 494985 w 494985"/>
                <a:gd name="connsiteY4" fmla="*/ 1006985 h 1103654"/>
                <a:gd name="connsiteX5" fmla="*/ 466484 w 494985"/>
                <a:gd name="connsiteY5" fmla="*/ 1035486 h 1103654"/>
                <a:gd name="connsiteX6" fmla="*/ 371918 w 494985"/>
                <a:gd name="connsiteY6" fmla="*/ 1041471 h 1103654"/>
                <a:gd name="connsiteX7" fmla="*/ 307624 w 494985"/>
                <a:gd name="connsiteY7" fmla="*/ 1101077 h 1103654"/>
                <a:gd name="connsiteX8" fmla="*/ 198087 w 494985"/>
                <a:gd name="connsiteY8" fmla="*/ 1100839 h 1103654"/>
                <a:gd name="connsiteX9" fmla="*/ 136609 w 494985"/>
                <a:gd name="connsiteY9" fmla="*/ 1037850 h 1103654"/>
                <a:gd name="connsiteX10" fmla="*/ 28501 w 494985"/>
                <a:gd name="connsiteY10" fmla="*/ 1035486 h 1103654"/>
                <a:gd name="connsiteX11" fmla="*/ 0 w 494985"/>
                <a:gd name="connsiteY11" fmla="*/ 1006985 h 1103654"/>
                <a:gd name="connsiteX12" fmla="*/ 0 w 494985"/>
                <a:gd name="connsiteY12" fmla="*/ 28501 h 1103654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6240"/>
                <a:gd name="connsiteX1" fmla="*/ 28501 w 494985"/>
                <a:gd name="connsiteY1" fmla="*/ 0 h 1106240"/>
                <a:gd name="connsiteX2" fmla="*/ 466484 w 494985"/>
                <a:gd name="connsiteY2" fmla="*/ 0 h 1106240"/>
                <a:gd name="connsiteX3" fmla="*/ 494985 w 494985"/>
                <a:gd name="connsiteY3" fmla="*/ 28501 h 1106240"/>
                <a:gd name="connsiteX4" fmla="*/ 494985 w 494985"/>
                <a:gd name="connsiteY4" fmla="*/ 1006985 h 1106240"/>
                <a:gd name="connsiteX5" fmla="*/ 466484 w 494985"/>
                <a:gd name="connsiteY5" fmla="*/ 1035486 h 1106240"/>
                <a:gd name="connsiteX6" fmla="*/ 369537 w 494985"/>
                <a:gd name="connsiteY6" fmla="*/ 1033611 h 1106240"/>
                <a:gd name="connsiteX7" fmla="*/ 307624 w 494985"/>
                <a:gd name="connsiteY7" fmla="*/ 1101077 h 1106240"/>
                <a:gd name="connsiteX8" fmla="*/ 198087 w 494985"/>
                <a:gd name="connsiteY8" fmla="*/ 1100839 h 1106240"/>
                <a:gd name="connsiteX9" fmla="*/ 158041 w 494985"/>
                <a:gd name="connsiteY9" fmla="*/ 1035229 h 1106240"/>
                <a:gd name="connsiteX10" fmla="*/ 28501 w 494985"/>
                <a:gd name="connsiteY10" fmla="*/ 1035486 h 1106240"/>
                <a:gd name="connsiteX11" fmla="*/ 0 w 494985"/>
                <a:gd name="connsiteY11" fmla="*/ 1006985 h 1106240"/>
                <a:gd name="connsiteX12" fmla="*/ 0 w 494985"/>
                <a:gd name="connsiteY12" fmla="*/ 28501 h 1106240"/>
                <a:gd name="connsiteX0" fmla="*/ 0 w 494985"/>
                <a:gd name="connsiteY0" fmla="*/ 28501 h 1105659"/>
                <a:gd name="connsiteX1" fmla="*/ 28501 w 494985"/>
                <a:gd name="connsiteY1" fmla="*/ 0 h 1105659"/>
                <a:gd name="connsiteX2" fmla="*/ 466484 w 494985"/>
                <a:gd name="connsiteY2" fmla="*/ 0 h 1105659"/>
                <a:gd name="connsiteX3" fmla="*/ 494985 w 494985"/>
                <a:gd name="connsiteY3" fmla="*/ 28501 h 1105659"/>
                <a:gd name="connsiteX4" fmla="*/ 494985 w 494985"/>
                <a:gd name="connsiteY4" fmla="*/ 1006985 h 1105659"/>
                <a:gd name="connsiteX5" fmla="*/ 466484 w 494985"/>
                <a:gd name="connsiteY5" fmla="*/ 1035486 h 1105659"/>
                <a:gd name="connsiteX6" fmla="*/ 371918 w 494985"/>
                <a:gd name="connsiteY6" fmla="*/ 1041470 h 1105659"/>
                <a:gd name="connsiteX7" fmla="*/ 307624 w 494985"/>
                <a:gd name="connsiteY7" fmla="*/ 1101077 h 1105659"/>
                <a:gd name="connsiteX8" fmla="*/ 198087 w 494985"/>
                <a:gd name="connsiteY8" fmla="*/ 1100839 h 1105659"/>
                <a:gd name="connsiteX9" fmla="*/ 158041 w 494985"/>
                <a:gd name="connsiteY9" fmla="*/ 1035229 h 1105659"/>
                <a:gd name="connsiteX10" fmla="*/ 28501 w 494985"/>
                <a:gd name="connsiteY10" fmla="*/ 1035486 h 1105659"/>
                <a:gd name="connsiteX11" fmla="*/ 0 w 494985"/>
                <a:gd name="connsiteY11" fmla="*/ 1006985 h 1105659"/>
                <a:gd name="connsiteX12" fmla="*/ 0 w 494985"/>
                <a:gd name="connsiteY12" fmla="*/ 28501 h 1105659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4264"/>
                <a:gd name="connsiteX1" fmla="*/ 28501 w 494985"/>
                <a:gd name="connsiteY1" fmla="*/ 0 h 1104264"/>
                <a:gd name="connsiteX2" fmla="*/ 466484 w 494985"/>
                <a:gd name="connsiteY2" fmla="*/ 0 h 1104264"/>
                <a:gd name="connsiteX3" fmla="*/ 494985 w 494985"/>
                <a:gd name="connsiteY3" fmla="*/ 28501 h 1104264"/>
                <a:gd name="connsiteX4" fmla="*/ 494985 w 494985"/>
                <a:gd name="connsiteY4" fmla="*/ 1006985 h 1104264"/>
                <a:gd name="connsiteX5" fmla="*/ 466484 w 494985"/>
                <a:gd name="connsiteY5" fmla="*/ 1035486 h 1104264"/>
                <a:gd name="connsiteX6" fmla="*/ 364775 w 494985"/>
                <a:gd name="connsiteY6" fmla="*/ 1036230 h 1104264"/>
                <a:gd name="connsiteX7" fmla="*/ 312387 w 494985"/>
                <a:gd name="connsiteY7" fmla="*/ 1098457 h 1104264"/>
                <a:gd name="connsiteX8" fmla="*/ 198087 w 494985"/>
                <a:gd name="connsiteY8" fmla="*/ 1100839 h 1104264"/>
                <a:gd name="connsiteX9" fmla="*/ 158041 w 494985"/>
                <a:gd name="connsiteY9" fmla="*/ 1035229 h 1104264"/>
                <a:gd name="connsiteX10" fmla="*/ 28501 w 494985"/>
                <a:gd name="connsiteY10" fmla="*/ 1035486 h 1104264"/>
                <a:gd name="connsiteX11" fmla="*/ 0 w 494985"/>
                <a:gd name="connsiteY11" fmla="*/ 1006985 h 1104264"/>
                <a:gd name="connsiteX12" fmla="*/ 0 w 494985"/>
                <a:gd name="connsiteY12" fmla="*/ 28501 h 1104264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312387 w 494985"/>
                <a:gd name="connsiteY7" fmla="*/ 1098457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198087 w 494985"/>
                <a:gd name="connsiteY7" fmla="*/ 1100839 h 1100839"/>
                <a:gd name="connsiteX8" fmla="*/ 158041 w 494985"/>
                <a:gd name="connsiteY8" fmla="*/ 1035229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289009 w 494985"/>
                <a:gd name="connsiteY7" fmla="*/ 1064051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64775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52869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40962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13832"/>
                <a:gd name="connsiteX1" fmla="*/ 28501 w 494985"/>
                <a:gd name="connsiteY1" fmla="*/ 0 h 1113832"/>
                <a:gd name="connsiteX2" fmla="*/ 466484 w 494985"/>
                <a:gd name="connsiteY2" fmla="*/ 0 h 1113832"/>
                <a:gd name="connsiteX3" fmla="*/ 494985 w 494985"/>
                <a:gd name="connsiteY3" fmla="*/ 28501 h 1113832"/>
                <a:gd name="connsiteX4" fmla="*/ 494985 w 494985"/>
                <a:gd name="connsiteY4" fmla="*/ 1006985 h 1113832"/>
                <a:gd name="connsiteX5" fmla="*/ 466484 w 494985"/>
                <a:gd name="connsiteY5" fmla="*/ 1035486 h 1113832"/>
                <a:gd name="connsiteX6" fmla="*/ 340962 w 494985"/>
                <a:gd name="connsiteY6" fmla="*/ 1036230 h 1113832"/>
                <a:gd name="connsiteX7" fmla="*/ 293772 w 494985"/>
                <a:gd name="connsiteY7" fmla="*/ 1113832 h 1113832"/>
                <a:gd name="connsiteX8" fmla="*/ 200469 w 494985"/>
                <a:gd name="connsiteY8" fmla="*/ 1108699 h 1113832"/>
                <a:gd name="connsiteX9" fmla="*/ 158041 w 494985"/>
                <a:gd name="connsiteY9" fmla="*/ 1035229 h 1113832"/>
                <a:gd name="connsiteX10" fmla="*/ 28501 w 494985"/>
                <a:gd name="connsiteY10" fmla="*/ 1035486 h 1113832"/>
                <a:gd name="connsiteX11" fmla="*/ 0 w 494985"/>
                <a:gd name="connsiteY11" fmla="*/ 1006985 h 1113832"/>
                <a:gd name="connsiteX12" fmla="*/ 0 w 494985"/>
                <a:gd name="connsiteY12" fmla="*/ 28501 h 111383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305679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4985" h="1108699">
                  <a:moveTo>
                    <a:pt x="0" y="28501"/>
                  </a:moveTo>
                  <a:cubicBezTo>
                    <a:pt x="0" y="12760"/>
                    <a:pt x="12760" y="0"/>
                    <a:pt x="28501" y="0"/>
                  </a:cubicBezTo>
                  <a:lnTo>
                    <a:pt x="466484" y="0"/>
                  </a:lnTo>
                  <a:cubicBezTo>
                    <a:pt x="482225" y="0"/>
                    <a:pt x="494985" y="12760"/>
                    <a:pt x="494985" y="28501"/>
                  </a:cubicBezTo>
                  <a:lnTo>
                    <a:pt x="494985" y="1006985"/>
                  </a:lnTo>
                  <a:cubicBezTo>
                    <a:pt x="494985" y="1022726"/>
                    <a:pt x="482225" y="1035486"/>
                    <a:pt x="466484" y="1035486"/>
                  </a:cubicBezTo>
                  <a:lnTo>
                    <a:pt x="340962" y="1036230"/>
                  </a:lnTo>
                  <a:lnTo>
                    <a:pt x="305679" y="1108591"/>
                  </a:lnTo>
                  <a:lnTo>
                    <a:pt x="186182" y="1108699"/>
                  </a:lnTo>
                  <a:lnTo>
                    <a:pt x="158041" y="1035229"/>
                  </a:lnTo>
                  <a:lnTo>
                    <a:pt x="28501" y="1035486"/>
                  </a:lnTo>
                  <a:cubicBezTo>
                    <a:pt x="12760" y="1035486"/>
                    <a:pt x="0" y="1022726"/>
                    <a:pt x="0" y="1006985"/>
                  </a:cubicBezTo>
                  <a:lnTo>
                    <a:pt x="0" y="28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kern="0" dirty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Cascading</a:t>
              </a:r>
              <a:endParaRPr lang="en-US" sz="100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Java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0" dirty="0" err="1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Scala</a:t>
              </a:r>
              <a:endParaRPr lang="en-US" sz="700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7" name="Rounded Rectangle 37"/>
            <p:cNvSpPr>
              <a:spLocks/>
            </p:cNvSpPr>
            <p:nvPr/>
          </p:nvSpPr>
          <p:spPr>
            <a:xfrm>
              <a:off x="5217612" y="2975066"/>
              <a:ext cx="597693" cy="817853"/>
            </a:xfrm>
            <a:custGeom>
              <a:avLst/>
              <a:gdLst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100841"/>
                <a:gd name="connsiteX1" fmla="*/ 28501 w 494985"/>
                <a:gd name="connsiteY1" fmla="*/ 0 h 1100841"/>
                <a:gd name="connsiteX2" fmla="*/ 466484 w 494985"/>
                <a:gd name="connsiteY2" fmla="*/ 0 h 1100841"/>
                <a:gd name="connsiteX3" fmla="*/ 494985 w 494985"/>
                <a:gd name="connsiteY3" fmla="*/ 28501 h 1100841"/>
                <a:gd name="connsiteX4" fmla="*/ 494985 w 494985"/>
                <a:gd name="connsiteY4" fmla="*/ 1006985 h 1100841"/>
                <a:gd name="connsiteX5" fmla="*/ 466484 w 494985"/>
                <a:gd name="connsiteY5" fmla="*/ 1035486 h 1100841"/>
                <a:gd name="connsiteX6" fmla="*/ 202850 w 494985"/>
                <a:gd name="connsiteY6" fmla="*/ 1100839 h 1100841"/>
                <a:gd name="connsiteX7" fmla="*/ 28501 w 494985"/>
                <a:gd name="connsiteY7" fmla="*/ 1035486 h 1100841"/>
                <a:gd name="connsiteX8" fmla="*/ 0 w 494985"/>
                <a:gd name="connsiteY8" fmla="*/ 1006985 h 1100841"/>
                <a:gd name="connsiteX9" fmla="*/ 0 w 494985"/>
                <a:gd name="connsiteY9" fmla="*/ 28501 h 1100841"/>
                <a:gd name="connsiteX0" fmla="*/ 0 w 494985"/>
                <a:gd name="connsiteY0" fmla="*/ 28501 h 1122703"/>
                <a:gd name="connsiteX1" fmla="*/ 28501 w 494985"/>
                <a:gd name="connsiteY1" fmla="*/ 0 h 1122703"/>
                <a:gd name="connsiteX2" fmla="*/ 466484 w 494985"/>
                <a:gd name="connsiteY2" fmla="*/ 0 h 1122703"/>
                <a:gd name="connsiteX3" fmla="*/ 494985 w 494985"/>
                <a:gd name="connsiteY3" fmla="*/ 28501 h 1122703"/>
                <a:gd name="connsiteX4" fmla="*/ 494985 w 494985"/>
                <a:gd name="connsiteY4" fmla="*/ 1006985 h 1122703"/>
                <a:gd name="connsiteX5" fmla="*/ 466484 w 494985"/>
                <a:gd name="connsiteY5" fmla="*/ 1035486 h 1122703"/>
                <a:gd name="connsiteX6" fmla="*/ 326675 w 494985"/>
                <a:gd name="connsiteY6" fmla="*/ 1119889 h 1122703"/>
                <a:gd name="connsiteX7" fmla="*/ 202850 w 494985"/>
                <a:gd name="connsiteY7" fmla="*/ 1100839 h 1122703"/>
                <a:gd name="connsiteX8" fmla="*/ 28501 w 494985"/>
                <a:gd name="connsiteY8" fmla="*/ 1035486 h 1122703"/>
                <a:gd name="connsiteX9" fmla="*/ 0 w 494985"/>
                <a:gd name="connsiteY9" fmla="*/ 1006985 h 1122703"/>
                <a:gd name="connsiteX10" fmla="*/ 0 w 494985"/>
                <a:gd name="connsiteY10" fmla="*/ 28501 h 1122703"/>
                <a:gd name="connsiteX0" fmla="*/ 0 w 494985"/>
                <a:gd name="connsiteY0" fmla="*/ 28501 h 1120138"/>
                <a:gd name="connsiteX1" fmla="*/ 28501 w 494985"/>
                <a:gd name="connsiteY1" fmla="*/ 0 h 1120138"/>
                <a:gd name="connsiteX2" fmla="*/ 466484 w 494985"/>
                <a:gd name="connsiteY2" fmla="*/ 0 h 1120138"/>
                <a:gd name="connsiteX3" fmla="*/ 494985 w 494985"/>
                <a:gd name="connsiteY3" fmla="*/ 28501 h 1120138"/>
                <a:gd name="connsiteX4" fmla="*/ 494985 w 494985"/>
                <a:gd name="connsiteY4" fmla="*/ 1006985 h 1120138"/>
                <a:gd name="connsiteX5" fmla="*/ 466484 w 494985"/>
                <a:gd name="connsiteY5" fmla="*/ 1035486 h 1120138"/>
                <a:gd name="connsiteX6" fmla="*/ 364775 w 494985"/>
                <a:gd name="connsiteY6" fmla="*/ 1062739 h 1120138"/>
                <a:gd name="connsiteX7" fmla="*/ 326675 w 494985"/>
                <a:gd name="connsiteY7" fmla="*/ 1119889 h 1120138"/>
                <a:gd name="connsiteX8" fmla="*/ 202850 w 494985"/>
                <a:gd name="connsiteY8" fmla="*/ 1100839 h 1120138"/>
                <a:gd name="connsiteX9" fmla="*/ 28501 w 494985"/>
                <a:gd name="connsiteY9" fmla="*/ 1035486 h 1120138"/>
                <a:gd name="connsiteX10" fmla="*/ 0 w 494985"/>
                <a:gd name="connsiteY10" fmla="*/ 1006985 h 1120138"/>
                <a:gd name="connsiteX11" fmla="*/ 0 w 494985"/>
                <a:gd name="connsiteY11" fmla="*/ 28501 h 1120138"/>
                <a:gd name="connsiteX0" fmla="*/ 0 w 494985"/>
                <a:gd name="connsiteY0" fmla="*/ 28501 h 1126828"/>
                <a:gd name="connsiteX1" fmla="*/ 28501 w 494985"/>
                <a:gd name="connsiteY1" fmla="*/ 0 h 1126828"/>
                <a:gd name="connsiteX2" fmla="*/ 466484 w 494985"/>
                <a:gd name="connsiteY2" fmla="*/ 0 h 1126828"/>
                <a:gd name="connsiteX3" fmla="*/ 494985 w 494985"/>
                <a:gd name="connsiteY3" fmla="*/ 28501 h 1126828"/>
                <a:gd name="connsiteX4" fmla="*/ 494985 w 494985"/>
                <a:gd name="connsiteY4" fmla="*/ 1006985 h 1126828"/>
                <a:gd name="connsiteX5" fmla="*/ 466484 w 494985"/>
                <a:gd name="connsiteY5" fmla="*/ 1035486 h 1126828"/>
                <a:gd name="connsiteX6" fmla="*/ 364775 w 494985"/>
                <a:gd name="connsiteY6" fmla="*/ 1062739 h 1126828"/>
                <a:gd name="connsiteX7" fmla="*/ 326675 w 494985"/>
                <a:gd name="connsiteY7" fmla="*/ 1119889 h 1126828"/>
                <a:gd name="connsiteX8" fmla="*/ 212375 w 494985"/>
                <a:gd name="connsiteY8" fmla="*/ 1124651 h 1126828"/>
                <a:gd name="connsiteX9" fmla="*/ 28501 w 494985"/>
                <a:gd name="connsiteY9" fmla="*/ 1035486 h 1126828"/>
                <a:gd name="connsiteX10" fmla="*/ 0 w 494985"/>
                <a:gd name="connsiteY10" fmla="*/ 1006985 h 1126828"/>
                <a:gd name="connsiteX11" fmla="*/ 0 w 494985"/>
                <a:gd name="connsiteY11" fmla="*/ 28501 h 1126828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19930"/>
                <a:gd name="connsiteX1" fmla="*/ 28501 w 494985"/>
                <a:gd name="connsiteY1" fmla="*/ 0 h 1119930"/>
                <a:gd name="connsiteX2" fmla="*/ 466484 w 494985"/>
                <a:gd name="connsiteY2" fmla="*/ 0 h 1119930"/>
                <a:gd name="connsiteX3" fmla="*/ 494985 w 494985"/>
                <a:gd name="connsiteY3" fmla="*/ 28501 h 1119930"/>
                <a:gd name="connsiteX4" fmla="*/ 494985 w 494985"/>
                <a:gd name="connsiteY4" fmla="*/ 1006985 h 1119930"/>
                <a:gd name="connsiteX5" fmla="*/ 466484 w 494985"/>
                <a:gd name="connsiteY5" fmla="*/ 1035486 h 1119930"/>
                <a:gd name="connsiteX6" fmla="*/ 364775 w 494985"/>
                <a:gd name="connsiteY6" fmla="*/ 1062739 h 1119930"/>
                <a:gd name="connsiteX7" fmla="*/ 326675 w 494985"/>
                <a:gd name="connsiteY7" fmla="*/ 1119889 h 1119930"/>
                <a:gd name="connsiteX8" fmla="*/ 150463 w 494985"/>
                <a:gd name="connsiteY8" fmla="*/ 1053215 h 1119930"/>
                <a:gd name="connsiteX9" fmla="*/ 28501 w 494985"/>
                <a:gd name="connsiteY9" fmla="*/ 1035486 h 1119930"/>
                <a:gd name="connsiteX10" fmla="*/ 0 w 494985"/>
                <a:gd name="connsiteY10" fmla="*/ 1006985 h 1119930"/>
                <a:gd name="connsiteX11" fmla="*/ 0 w 494985"/>
                <a:gd name="connsiteY11" fmla="*/ 28501 h 1119930"/>
                <a:gd name="connsiteX0" fmla="*/ 0 w 494985"/>
                <a:gd name="connsiteY0" fmla="*/ 28501 h 1120193"/>
                <a:gd name="connsiteX1" fmla="*/ 28501 w 494985"/>
                <a:gd name="connsiteY1" fmla="*/ 0 h 1120193"/>
                <a:gd name="connsiteX2" fmla="*/ 466484 w 494985"/>
                <a:gd name="connsiteY2" fmla="*/ 0 h 1120193"/>
                <a:gd name="connsiteX3" fmla="*/ 494985 w 494985"/>
                <a:gd name="connsiteY3" fmla="*/ 28501 h 1120193"/>
                <a:gd name="connsiteX4" fmla="*/ 494985 w 494985"/>
                <a:gd name="connsiteY4" fmla="*/ 1006985 h 1120193"/>
                <a:gd name="connsiteX5" fmla="*/ 466484 w 494985"/>
                <a:gd name="connsiteY5" fmla="*/ 1035486 h 1120193"/>
                <a:gd name="connsiteX6" fmla="*/ 364775 w 494985"/>
                <a:gd name="connsiteY6" fmla="*/ 1062739 h 1120193"/>
                <a:gd name="connsiteX7" fmla="*/ 326675 w 494985"/>
                <a:gd name="connsiteY7" fmla="*/ 1119889 h 1120193"/>
                <a:gd name="connsiteX8" fmla="*/ 28501 w 494985"/>
                <a:gd name="connsiteY8" fmla="*/ 1035486 h 1120193"/>
                <a:gd name="connsiteX9" fmla="*/ 0 w 494985"/>
                <a:gd name="connsiteY9" fmla="*/ 1006985 h 1120193"/>
                <a:gd name="connsiteX10" fmla="*/ 0 w 494985"/>
                <a:gd name="connsiteY10" fmla="*/ 28501 h 1120193"/>
                <a:gd name="connsiteX0" fmla="*/ 0 w 494985"/>
                <a:gd name="connsiteY0" fmla="*/ 28501 h 1062739"/>
                <a:gd name="connsiteX1" fmla="*/ 28501 w 494985"/>
                <a:gd name="connsiteY1" fmla="*/ 0 h 1062739"/>
                <a:gd name="connsiteX2" fmla="*/ 466484 w 494985"/>
                <a:gd name="connsiteY2" fmla="*/ 0 h 1062739"/>
                <a:gd name="connsiteX3" fmla="*/ 494985 w 494985"/>
                <a:gd name="connsiteY3" fmla="*/ 28501 h 1062739"/>
                <a:gd name="connsiteX4" fmla="*/ 494985 w 494985"/>
                <a:gd name="connsiteY4" fmla="*/ 1006985 h 1062739"/>
                <a:gd name="connsiteX5" fmla="*/ 466484 w 494985"/>
                <a:gd name="connsiteY5" fmla="*/ 1035486 h 1062739"/>
                <a:gd name="connsiteX6" fmla="*/ 364775 w 494985"/>
                <a:gd name="connsiteY6" fmla="*/ 1062739 h 1062739"/>
                <a:gd name="connsiteX7" fmla="*/ 28501 w 494985"/>
                <a:gd name="connsiteY7" fmla="*/ 1035486 h 1062739"/>
                <a:gd name="connsiteX8" fmla="*/ 0 w 494985"/>
                <a:gd name="connsiteY8" fmla="*/ 1006985 h 1062739"/>
                <a:gd name="connsiteX9" fmla="*/ 0 w 494985"/>
                <a:gd name="connsiteY9" fmla="*/ 28501 h 1062739"/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038340"/>
                <a:gd name="connsiteX1" fmla="*/ 28501 w 494985"/>
                <a:gd name="connsiteY1" fmla="*/ 0 h 1038340"/>
                <a:gd name="connsiteX2" fmla="*/ 466484 w 494985"/>
                <a:gd name="connsiteY2" fmla="*/ 0 h 1038340"/>
                <a:gd name="connsiteX3" fmla="*/ 494985 w 494985"/>
                <a:gd name="connsiteY3" fmla="*/ 28501 h 1038340"/>
                <a:gd name="connsiteX4" fmla="*/ 494985 w 494985"/>
                <a:gd name="connsiteY4" fmla="*/ 1006985 h 1038340"/>
                <a:gd name="connsiteX5" fmla="*/ 466484 w 494985"/>
                <a:gd name="connsiteY5" fmla="*/ 1035486 h 1038340"/>
                <a:gd name="connsiteX6" fmla="*/ 153637 w 494985"/>
                <a:gd name="connsiteY6" fmla="*/ 1037339 h 1038340"/>
                <a:gd name="connsiteX7" fmla="*/ 28501 w 494985"/>
                <a:gd name="connsiteY7" fmla="*/ 1035486 h 1038340"/>
                <a:gd name="connsiteX8" fmla="*/ 0 w 494985"/>
                <a:gd name="connsiteY8" fmla="*/ 1006985 h 1038340"/>
                <a:gd name="connsiteX9" fmla="*/ 0 w 494985"/>
                <a:gd name="connsiteY9" fmla="*/ 28501 h 1038340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274287 w 494985"/>
                <a:gd name="connsiteY6" fmla="*/ 1037339 h 1038241"/>
                <a:gd name="connsiteX7" fmla="*/ 153637 w 494985"/>
                <a:gd name="connsiteY7" fmla="*/ 1037339 h 1038241"/>
                <a:gd name="connsiteX8" fmla="*/ 28501 w 494985"/>
                <a:gd name="connsiteY8" fmla="*/ 1035486 h 1038241"/>
                <a:gd name="connsiteX9" fmla="*/ 0 w 494985"/>
                <a:gd name="connsiteY9" fmla="*/ 1006985 h 1038241"/>
                <a:gd name="connsiteX10" fmla="*/ 0 w 494985"/>
                <a:gd name="connsiteY10" fmla="*/ 28501 h 1038241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369537 w 494985"/>
                <a:gd name="connsiteY6" fmla="*/ 1030990 h 1038241"/>
                <a:gd name="connsiteX7" fmla="*/ 274287 w 494985"/>
                <a:gd name="connsiteY7" fmla="*/ 1037339 h 1038241"/>
                <a:gd name="connsiteX8" fmla="*/ 153637 w 494985"/>
                <a:gd name="connsiteY8" fmla="*/ 1037339 h 1038241"/>
                <a:gd name="connsiteX9" fmla="*/ 28501 w 494985"/>
                <a:gd name="connsiteY9" fmla="*/ 1035486 h 1038241"/>
                <a:gd name="connsiteX10" fmla="*/ 0 w 494985"/>
                <a:gd name="connsiteY10" fmla="*/ 1006985 h 1038241"/>
                <a:gd name="connsiteX11" fmla="*/ 0 w 494985"/>
                <a:gd name="connsiteY11" fmla="*/ 28501 h 1038241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0373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1008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7605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0461 w 494985"/>
                <a:gd name="connsiteY8" fmla="*/ 1040514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57"/>
                <a:gd name="connsiteX1" fmla="*/ 28501 w 494985"/>
                <a:gd name="connsiteY1" fmla="*/ 0 h 1100857"/>
                <a:gd name="connsiteX2" fmla="*/ 466484 w 494985"/>
                <a:gd name="connsiteY2" fmla="*/ 0 h 1100857"/>
                <a:gd name="connsiteX3" fmla="*/ 494985 w 494985"/>
                <a:gd name="connsiteY3" fmla="*/ 28501 h 1100857"/>
                <a:gd name="connsiteX4" fmla="*/ 494985 w 494985"/>
                <a:gd name="connsiteY4" fmla="*/ 1006985 h 1100857"/>
                <a:gd name="connsiteX5" fmla="*/ 466484 w 494985"/>
                <a:gd name="connsiteY5" fmla="*/ 1035486 h 1100857"/>
                <a:gd name="connsiteX6" fmla="*/ 369537 w 494985"/>
                <a:gd name="connsiteY6" fmla="*/ 1030990 h 1100857"/>
                <a:gd name="connsiteX7" fmla="*/ 198087 w 494985"/>
                <a:gd name="connsiteY7" fmla="*/ 1100839 h 1100857"/>
                <a:gd name="connsiteX8" fmla="*/ 148080 w 494985"/>
                <a:gd name="connsiteY8" fmla="*/ 1033370 h 1100857"/>
                <a:gd name="connsiteX9" fmla="*/ 28501 w 494985"/>
                <a:gd name="connsiteY9" fmla="*/ 1035486 h 1100857"/>
                <a:gd name="connsiteX10" fmla="*/ 0 w 494985"/>
                <a:gd name="connsiteY10" fmla="*/ 1006985 h 1100857"/>
                <a:gd name="connsiteX11" fmla="*/ 0 w 494985"/>
                <a:gd name="connsiteY11" fmla="*/ 28501 h 1100857"/>
                <a:gd name="connsiteX0" fmla="*/ 0 w 494985"/>
                <a:gd name="connsiteY0" fmla="*/ 28501 h 1101187"/>
                <a:gd name="connsiteX1" fmla="*/ 28501 w 494985"/>
                <a:gd name="connsiteY1" fmla="*/ 0 h 1101187"/>
                <a:gd name="connsiteX2" fmla="*/ 466484 w 494985"/>
                <a:gd name="connsiteY2" fmla="*/ 0 h 1101187"/>
                <a:gd name="connsiteX3" fmla="*/ 494985 w 494985"/>
                <a:gd name="connsiteY3" fmla="*/ 28501 h 1101187"/>
                <a:gd name="connsiteX4" fmla="*/ 494985 w 494985"/>
                <a:gd name="connsiteY4" fmla="*/ 1006985 h 1101187"/>
                <a:gd name="connsiteX5" fmla="*/ 466484 w 494985"/>
                <a:gd name="connsiteY5" fmla="*/ 1035486 h 1101187"/>
                <a:gd name="connsiteX6" fmla="*/ 369537 w 494985"/>
                <a:gd name="connsiteY6" fmla="*/ 1030990 h 1101187"/>
                <a:gd name="connsiteX7" fmla="*/ 198087 w 494985"/>
                <a:gd name="connsiteY7" fmla="*/ 1100839 h 1101187"/>
                <a:gd name="connsiteX8" fmla="*/ 148080 w 494985"/>
                <a:gd name="connsiteY8" fmla="*/ 1033370 h 1101187"/>
                <a:gd name="connsiteX9" fmla="*/ 28501 w 494985"/>
                <a:gd name="connsiteY9" fmla="*/ 1035486 h 1101187"/>
                <a:gd name="connsiteX10" fmla="*/ 0 w 494985"/>
                <a:gd name="connsiteY10" fmla="*/ 1006985 h 1101187"/>
                <a:gd name="connsiteX11" fmla="*/ 0 w 494985"/>
                <a:gd name="connsiteY11" fmla="*/ 28501 h 1101187"/>
                <a:gd name="connsiteX0" fmla="*/ 0 w 494985"/>
                <a:gd name="connsiteY0" fmla="*/ 28501 h 1101096"/>
                <a:gd name="connsiteX1" fmla="*/ 28501 w 494985"/>
                <a:gd name="connsiteY1" fmla="*/ 0 h 1101096"/>
                <a:gd name="connsiteX2" fmla="*/ 466484 w 494985"/>
                <a:gd name="connsiteY2" fmla="*/ 0 h 1101096"/>
                <a:gd name="connsiteX3" fmla="*/ 494985 w 494985"/>
                <a:gd name="connsiteY3" fmla="*/ 28501 h 1101096"/>
                <a:gd name="connsiteX4" fmla="*/ 494985 w 494985"/>
                <a:gd name="connsiteY4" fmla="*/ 1006985 h 1101096"/>
                <a:gd name="connsiteX5" fmla="*/ 466484 w 494985"/>
                <a:gd name="connsiteY5" fmla="*/ 1035486 h 1101096"/>
                <a:gd name="connsiteX6" fmla="*/ 369537 w 494985"/>
                <a:gd name="connsiteY6" fmla="*/ 1030990 h 1101096"/>
                <a:gd name="connsiteX7" fmla="*/ 290956 w 494985"/>
                <a:gd name="connsiteY7" fmla="*/ 1055596 h 1101096"/>
                <a:gd name="connsiteX8" fmla="*/ 198087 w 494985"/>
                <a:gd name="connsiteY8" fmla="*/ 1100839 h 1101096"/>
                <a:gd name="connsiteX9" fmla="*/ 148080 w 494985"/>
                <a:gd name="connsiteY9" fmla="*/ 1033370 h 1101096"/>
                <a:gd name="connsiteX10" fmla="*/ 28501 w 494985"/>
                <a:gd name="connsiteY10" fmla="*/ 1035486 h 1101096"/>
                <a:gd name="connsiteX11" fmla="*/ 0 w 494985"/>
                <a:gd name="connsiteY11" fmla="*/ 1006985 h 1101096"/>
                <a:gd name="connsiteX12" fmla="*/ 0 w 494985"/>
                <a:gd name="connsiteY12" fmla="*/ 28501 h 1101096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6321"/>
                <a:gd name="connsiteX1" fmla="*/ 28501 w 494985"/>
                <a:gd name="connsiteY1" fmla="*/ 0 h 1106321"/>
                <a:gd name="connsiteX2" fmla="*/ 466484 w 494985"/>
                <a:gd name="connsiteY2" fmla="*/ 0 h 1106321"/>
                <a:gd name="connsiteX3" fmla="*/ 494985 w 494985"/>
                <a:gd name="connsiteY3" fmla="*/ 28501 h 1106321"/>
                <a:gd name="connsiteX4" fmla="*/ 494985 w 494985"/>
                <a:gd name="connsiteY4" fmla="*/ 1006985 h 1106321"/>
                <a:gd name="connsiteX5" fmla="*/ 466484 w 494985"/>
                <a:gd name="connsiteY5" fmla="*/ 1035486 h 1106321"/>
                <a:gd name="connsiteX6" fmla="*/ 371918 w 494985"/>
                <a:gd name="connsiteY6" fmla="*/ 1041471 h 1106321"/>
                <a:gd name="connsiteX7" fmla="*/ 305243 w 494985"/>
                <a:gd name="connsiteY7" fmla="*/ 1106317 h 1106321"/>
                <a:gd name="connsiteX8" fmla="*/ 198087 w 494985"/>
                <a:gd name="connsiteY8" fmla="*/ 1100839 h 1106321"/>
                <a:gd name="connsiteX9" fmla="*/ 150462 w 494985"/>
                <a:gd name="connsiteY9" fmla="*/ 1038611 h 1106321"/>
                <a:gd name="connsiteX10" fmla="*/ 28501 w 494985"/>
                <a:gd name="connsiteY10" fmla="*/ 1035486 h 1106321"/>
                <a:gd name="connsiteX11" fmla="*/ 0 w 494985"/>
                <a:gd name="connsiteY11" fmla="*/ 1006985 h 1106321"/>
                <a:gd name="connsiteX12" fmla="*/ 0 w 494985"/>
                <a:gd name="connsiteY12" fmla="*/ 28501 h 1106321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0462 w 494985"/>
                <a:gd name="connsiteY9" fmla="*/ 103861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79037 w 494985"/>
                <a:gd name="connsiteY9" fmla="*/ 10359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153278 w 494985"/>
                <a:gd name="connsiteY10" fmla="*/ 1037850 h 1102488"/>
                <a:gd name="connsiteX11" fmla="*/ 28501 w 494985"/>
                <a:gd name="connsiteY11" fmla="*/ 1035486 h 1102488"/>
                <a:gd name="connsiteX12" fmla="*/ 0 w 494985"/>
                <a:gd name="connsiteY12" fmla="*/ 1006985 h 1102488"/>
                <a:gd name="connsiteX13" fmla="*/ 0 w 494985"/>
                <a:gd name="connsiteY13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3278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3654"/>
                <a:gd name="connsiteX1" fmla="*/ 28501 w 494985"/>
                <a:gd name="connsiteY1" fmla="*/ 0 h 1103654"/>
                <a:gd name="connsiteX2" fmla="*/ 466484 w 494985"/>
                <a:gd name="connsiteY2" fmla="*/ 0 h 1103654"/>
                <a:gd name="connsiteX3" fmla="*/ 494985 w 494985"/>
                <a:gd name="connsiteY3" fmla="*/ 28501 h 1103654"/>
                <a:gd name="connsiteX4" fmla="*/ 494985 w 494985"/>
                <a:gd name="connsiteY4" fmla="*/ 1006985 h 1103654"/>
                <a:gd name="connsiteX5" fmla="*/ 466484 w 494985"/>
                <a:gd name="connsiteY5" fmla="*/ 1035486 h 1103654"/>
                <a:gd name="connsiteX6" fmla="*/ 371918 w 494985"/>
                <a:gd name="connsiteY6" fmla="*/ 1041471 h 1103654"/>
                <a:gd name="connsiteX7" fmla="*/ 307624 w 494985"/>
                <a:gd name="connsiteY7" fmla="*/ 1101077 h 1103654"/>
                <a:gd name="connsiteX8" fmla="*/ 198087 w 494985"/>
                <a:gd name="connsiteY8" fmla="*/ 1100839 h 1103654"/>
                <a:gd name="connsiteX9" fmla="*/ 136609 w 494985"/>
                <a:gd name="connsiteY9" fmla="*/ 1037850 h 1103654"/>
                <a:gd name="connsiteX10" fmla="*/ 28501 w 494985"/>
                <a:gd name="connsiteY10" fmla="*/ 1035486 h 1103654"/>
                <a:gd name="connsiteX11" fmla="*/ 0 w 494985"/>
                <a:gd name="connsiteY11" fmla="*/ 1006985 h 1103654"/>
                <a:gd name="connsiteX12" fmla="*/ 0 w 494985"/>
                <a:gd name="connsiteY12" fmla="*/ 28501 h 1103654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6240"/>
                <a:gd name="connsiteX1" fmla="*/ 28501 w 494985"/>
                <a:gd name="connsiteY1" fmla="*/ 0 h 1106240"/>
                <a:gd name="connsiteX2" fmla="*/ 466484 w 494985"/>
                <a:gd name="connsiteY2" fmla="*/ 0 h 1106240"/>
                <a:gd name="connsiteX3" fmla="*/ 494985 w 494985"/>
                <a:gd name="connsiteY3" fmla="*/ 28501 h 1106240"/>
                <a:gd name="connsiteX4" fmla="*/ 494985 w 494985"/>
                <a:gd name="connsiteY4" fmla="*/ 1006985 h 1106240"/>
                <a:gd name="connsiteX5" fmla="*/ 466484 w 494985"/>
                <a:gd name="connsiteY5" fmla="*/ 1035486 h 1106240"/>
                <a:gd name="connsiteX6" fmla="*/ 369537 w 494985"/>
                <a:gd name="connsiteY6" fmla="*/ 1033611 h 1106240"/>
                <a:gd name="connsiteX7" fmla="*/ 307624 w 494985"/>
                <a:gd name="connsiteY7" fmla="*/ 1101077 h 1106240"/>
                <a:gd name="connsiteX8" fmla="*/ 198087 w 494985"/>
                <a:gd name="connsiteY8" fmla="*/ 1100839 h 1106240"/>
                <a:gd name="connsiteX9" fmla="*/ 158041 w 494985"/>
                <a:gd name="connsiteY9" fmla="*/ 1035229 h 1106240"/>
                <a:gd name="connsiteX10" fmla="*/ 28501 w 494985"/>
                <a:gd name="connsiteY10" fmla="*/ 1035486 h 1106240"/>
                <a:gd name="connsiteX11" fmla="*/ 0 w 494985"/>
                <a:gd name="connsiteY11" fmla="*/ 1006985 h 1106240"/>
                <a:gd name="connsiteX12" fmla="*/ 0 w 494985"/>
                <a:gd name="connsiteY12" fmla="*/ 28501 h 1106240"/>
                <a:gd name="connsiteX0" fmla="*/ 0 w 494985"/>
                <a:gd name="connsiteY0" fmla="*/ 28501 h 1105659"/>
                <a:gd name="connsiteX1" fmla="*/ 28501 w 494985"/>
                <a:gd name="connsiteY1" fmla="*/ 0 h 1105659"/>
                <a:gd name="connsiteX2" fmla="*/ 466484 w 494985"/>
                <a:gd name="connsiteY2" fmla="*/ 0 h 1105659"/>
                <a:gd name="connsiteX3" fmla="*/ 494985 w 494985"/>
                <a:gd name="connsiteY3" fmla="*/ 28501 h 1105659"/>
                <a:gd name="connsiteX4" fmla="*/ 494985 w 494985"/>
                <a:gd name="connsiteY4" fmla="*/ 1006985 h 1105659"/>
                <a:gd name="connsiteX5" fmla="*/ 466484 w 494985"/>
                <a:gd name="connsiteY5" fmla="*/ 1035486 h 1105659"/>
                <a:gd name="connsiteX6" fmla="*/ 371918 w 494985"/>
                <a:gd name="connsiteY6" fmla="*/ 1041470 h 1105659"/>
                <a:gd name="connsiteX7" fmla="*/ 307624 w 494985"/>
                <a:gd name="connsiteY7" fmla="*/ 1101077 h 1105659"/>
                <a:gd name="connsiteX8" fmla="*/ 198087 w 494985"/>
                <a:gd name="connsiteY8" fmla="*/ 1100839 h 1105659"/>
                <a:gd name="connsiteX9" fmla="*/ 158041 w 494985"/>
                <a:gd name="connsiteY9" fmla="*/ 1035229 h 1105659"/>
                <a:gd name="connsiteX10" fmla="*/ 28501 w 494985"/>
                <a:gd name="connsiteY10" fmla="*/ 1035486 h 1105659"/>
                <a:gd name="connsiteX11" fmla="*/ 0 w 494985"/>
                <a:gd name="connsiteY11" fmla="*/ 1006985 h 1105659"/>
                <a:gd name="connsiteX12" fmla="*/ 0 w 494985"/>
                <a:gd name="connsiteY12" fmla="*/ 28501 h 1105659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4264"/>
                <a:gd name="connsiteX1" fmla="*/ 28501 w 494985"/>
                <a:gd name="connsiteY1" fmla="*/ 0 h 1104264"/>
                <a:gd name="connsiteX2" fmla="*/ 466484 w 494985"/>
                <a:gd name="connsiteY2" fmla="*/ 0 h 1104264"/>
                <a:gd name="connsiteX3" fmla="*/ 494985 w 494985"/>
                <a:gd name="connsiteY3" fmla="*/ 28501 h 1104264"/>
                <a:gd name="connsiteX4" fmla="*/ 494985 w 494985"/>
                <a:gd name="connsiteY4" fmla="*/ 1006985 h 1104264"/>
                <a:gd name="connsiteX5" fmla="*/ 466484 w 494985"/>
                <a:gd name="connsiteY5" fmla="*/ 1035486 h 1104264"/>
                <a:gd name="connsiteX6" fmla="*/ 364775 w 494985"/>
                <a:gd name="connsiteY6" fmla="*/ 1036230 h 1104264"/>
                <a:gd name="connsiteX7" fmla="*/ 312387 w 494985"/>
                <a:gd name="connsiteY7" fmla="*/ 1098457 h 1104264"/>
                <a:gd name="connsiteX8" fmla="*/ 198087 w 494985"/>
                <a:gd name="connsiteY8" fmla="*/ 1100839 h 1104264"/>
                <a:gd name="connsiteX9" fmla="*/ 158041 w 494985"/>
                <a:gd name="connsiteY9" fmla="*/ 1035229 h 1104264"/>
                <a:gd name="connsiteX10" fmla="*/ 28501 w 494985"/>
                <a:gd name="connsiteY10" fmla="*/ 1035486 h 1104264"/>
                <a:gd name="connsiteX11" fmla="*/ 0 w 494985"/>
                <a:gd name="connsiteY11" fmla="*/ 1006985 h 1104264"/>
                <a:gd name="connsiteX12" fmla="*/ 0 w 494985"/>
                <a:gd name="connsiteY12" fmla="*/ 28501 h 1104264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312387 w 494985"/>
                <a:gd name="connsiteY7" fmla="*/ 1098457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198087 w 494985"/>
                <a:gd name="connsiteY7" fmla="*/ 1100839 h 1100839"/>
                <a:gd name="connsiteX8" fmla="*/ 158041 w 494985"/>
                <a:gd name="connsiteY8" fmla="*/ 1035229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289009 w 494985"/>
                <a:gd name="connsiteY7" fmla="*/ 1064051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64775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52869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40962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13832"/>
                <a:gd name="connsiteX1" fmla="*/ 28501 w 494985"/>
                <a:gd name="connsiteY1" fmla="*/ 0 h 1113832"/>
                <a:gd name="connsiteX2" fmla="*/ 466484 w 494985"/>
                <a:gd name="connsiteY2" fmla="*/ 0 h 1113832"/>
                <a:gd name="connsiteX3" fmla="*/ 494985 w 494985"/>
                <a:gd name="connsiteY3" fmla="*/ 28501 h 1113832"/>
                <a:gd name="connsiteX4" fmla="*/ 494985 w 494985"/>
                <a:gd name="connsiteY4" fmla="*/ 1006985 h 1113832"/>
                <a:gd name="connsiteX5" fmla="*/ 466484 w 494985"/>
                <a:gd name="connsiteY5" fmla="*/ 1035486 h 1113832"/>
                <a:gd name="connsiteX6" fmla="*/ 340962 w 494985"/>
                <a:gd name="connsiteY6" fmla="*/ 1036230 h 1113832"/>
                <a:gd name="connsiteX7" fmla="*/ 293772 w 494985"/>
                <a:gd name="connsiteY7" fmla="*/ 1113832 h 1113832"/>
                <a:gd name="connsiteX8" fmla="*/ 200469 w 494985"/>
                <a:gd name="connsiteY8" fmla="*/ 1108699 h 1113832"/>
                <a:gd name="connsiteX9" fmla="*/ 158041 w 494985"/>
                <a:gd name="connsiteY9" fmla="*/ 1035229 h 1113832"/>
                <a:gd name="connsiteX10" fmla="*/ 28501 w 494985"/>
                <a:gd name="connsiteY10" fmla="*/ 1035486 h 1113832"/>
                <a:gd name="connsiteX11" fmla="*/ 0 w 494985"/>
                <a:gd name="connsiteY11" fmla="*/ 1006985 h 1113832"/>
                <a:gd name="connsiteX12" fmla="*/ 0 w 494985"/>
                <a:gd name="connsiteY12" fmla="*/ 28501 h 111383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305679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4985" h="1108699">
                  <a:moveTo>
                    <a:pt x="0" y="28501"/>
                  </a:moveTo>
                  <a:cubicBezTo>
                    <a:pt x="0" y="12760"/>
                    <a:pt x="12760" y="0"/>
                    <a:pt x="28501" y="0"/>
                  </a:cubicBezTo>
                  <a:lnTo>
                    <a:pt x="466484" y="0"/>
                  </a:lnTo>
                  <a:cubicBezTo>
                    <a:pt x="482225" y="0"/>
                    <a:pt x="494985" y="12760"/>
                    <a:pt x="494985" y="28501"/>
                  </a:cubicBezTo>
                  <a:lnTo>
                    <a:pt x="494985" y="1006985"/>
                  </a:lnTo>
                  <a:cubicBezTo>
                    <a:pt x="494985" y="1022726"/>
                    <a:pt x="482225" y="1035486"/>
                    <a:pt x="466484" y="1035486"/>
                  </a:cubicBezTo>
                  <a:lnTo>
                    <a:pt x="340962" y="1036230"/>
                  </a:lnTo>
                  <a:lnTo>
                    <a:pt x="305679" y="1108591"/>
                  </a:lnTo>
                  <a:lnTo>
                    <a:pt x="186182" y="1108699"/>
                  </a:lnTo>
                  <a:lnTo>
                    <a:pt x="158041" y="1035229"/>
                  </a:lnTo>
                  <a:lnTo>
                    <a:pt x="28501" y="1035486"/>
                  </a:lnTo>
                  <a:cubicBezTo>
                    <a:pt x="12760" y="1035486"/>
                    <a:pt x="0" y="1022726"/>
                    <a:pt x="0" y="1006985"/>
                  </a:cubicBezTo>
                  <a:lnTo>
                    <a:pt x="0" y="28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kern="0" dirty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NoSQL</a:t>
              </a: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HBase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0" dirty="0" smtClean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Accumulo</a:t>
              </a:r>
              <a:endParaRPr lang="en-US" sz="700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8" name="Rounded Rectangle 37"/>
            <p:cNvSpPr>
              <a:spLocks/>
            </p:cNvSpPr>
            <p:nvPr/>
          </p:nvSpPr>
          <p:spPr>
            <a:xfrm>
              <a:off x="5856867" y="2975066"/>
              <a:ext cx="597693" cy="817853"/>
            </a:xfrm>
            <a:custGeom>
              <a:avLst/>
              <a:gdLst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100841"/>
                <a:gd name="connsiteX1" fmla="*/ 28501 w 494985"/>
                <a:gd name="connsiteY1" fmla="*/ 0 h 1100841"/>
                <a:gd name="connsiteX2" fmla="*/ 466484 w 494985"/>
                <a:gd name="connsiteY2" fmla="*/ 0 h 1100841"/>
                <a:gd name="connsiteX3" fmla="*/ 494985 w 494985"/>
                <a:gd name="connsiteY3" fmla="*/ 28501 h 1100841"/>
                <a:gd name="connsiteX4" fmla="*/ 494985 w 494985"/>
                <a:gd name="connsiteY4" fmla="*/ 1006985 h 1100841"/>
                <a:gd name="connsiteX5" fmla="*/ 466484 w 494985"/>
                <a:gd name="connsiteY5" fmla="*/ 1035486 h 1100841"/>
                <a:gd name="connsiteX6" fmla="*/ 202850 w 494985"/>
                <a:gd name="connsiteY6" fmla="*/ 1100839 h 1100841"/>
                <a:gd name="connsiteX7" fmla="*/ 28501 w 494985"/>
                <a:gd name="connsiteY7" fmla="*/ 1035486 h 1100841"/>
                <a:gd name="connsiteX8" fmla="*/ 0 w 494985"/>
                <a:gd name="connsiteY8" fmla="*/ 1006985 h 1100841"/>
                <a:gd name="connsiteX9" fmla="*/ 0 w 494985"/>
                <a:gd name="connsiteY9" fmla="*/ 28501 h 1100841"/>
                <a:gd name="connsiteX0" fmla="*/ 0 w 494985"/>
                <a:gd name="connsiteY0" fmla="*/ 28501 h 1122703"/>
                <a:gd name="connsiteX1" fmla="*/ 28501 w 494985"/>
                <a:gd name="connsiteY1" fmla="*/ 0 h 1122703"/>
                <a:gd name="connsiteX2" fmla="*/ 466484 w 494985"/>
                <a:gd name="connsiteY2" fmla="*/ 0 h 1122703"/>
                <a:gd name="connsiteX3" fmla="*/ 494985 w 494985"/>
                <a:gd name="connsiteY3" fmla="*/ 28501 h 1122703"/>
                <a:gd name="connsiteX4" fmla="*/ 494985 w 494985"/>
                <a:gd name="connsiteY4" fmla="*/ 1006985 h 1122703"/>
                <a:gd name="connsiteX5" fmla="*/ 466484 w 494985"/>
                <a:gd name="connsiteY5" fmla="*/ 1035486 h 1122703"/>
                <a:gd name="connsiteX6" fmla="*/ 326675 w 494985"/>
                <a:gd name="connsiteY6" fmla="*/ 1119889 h 1122703"/>
                <a:gd name="connsiteX7" fmla="*/ 202850 w 494985"/>
                <a:gd name="connsiteY7" fmla="*/ 1100839 h 1122703"/>
                <a:gd name="connsiteX8" fmla="*/ 28501 w 494985"/>
                <a:gd name="connsiteY8" fmla="*/ 1035486 h 1122703"/>
                <a:gd name="connsiteX9" fmla="*/ 0 w 494985"/>
                <a:gd name="connsiteY9" fmla="*/ 1006985 h 1122703"/>
                <a:gd name="connsiteX10" fmla="*/ 0 w 494985"/>
                <a:gd name="connsiteY10" fmla="*/ 28501 h 1122703"/>
                <a:gd name="connsiteX0" fmla="*/ 0 w 494985"/>
                <a:gd name="connsiteY0" fmla="*/ 28501 h 1120138"/>
                <a:gd name="connsiteX1" fmla="*/ 28501 w 494985"/>
                <a:gd name="connsiteY1" fmla="*/ 0 h 1120138"/>
                <a:gd name="connsiteX2" fmla="*/ 466484 w 494985"/>
                <a:gd name="connsiteY2" fmla="*/ 0 h 1120138"/>
                <a:gd name="connsiteX3" fmla="*/ 494985 w 494985"/>
                <a:gd name="connsiteY3" fmla="*/ 28501 h 1120138"/>
                <a:gd name="connsiteX4" fmla="*/ 494985 w 494985"/>
                <a:gd name="connsiteY4" fmla="*/ 1006985 h 1120138"/>
                <a:gd name="connsiteX5" fmla="*/ 466484 w 494985"/>
                <a:gd name="connsiteY5" fmla="*/ 1035486 h 1120138"/>
                <a:gd name="connsiteX6" fmla="*/ 364775 w 494985"/>
                <a:gd name="connsiteY6" fmla="*/ 1062739 h 1120138"/>
                <a:gd name="connsiteX7" fmla="*/ 326675 w 494985"/>
                <a:gd name="connsiteY7" fmla="*/ 1119889 h 1120138"/>
                <a:gd name="connsiteX8" fmla="*/ 202850 w 494985"/>
                <a:gd name="connsiteY8" fmla="*/ 1100839 h 1120138"/>
                <a:gd name="connsiteX9" fmla="*/ 28501 w 494985"/>
                <a:gd name="connsiteY9" fmla="*/ 1035486 h 1120138"/>
                <a:gd name="connsiteX10" fmla="*/ 0 w 494985"/>
                <a:gd name="connsiteY10" fmla="*/ 1006985 h 1120138"/>
                <a:gd name="connsiteX11" fmla="*/ 0 w 494985"/>
                <a:gd name="connsiteY11" fmla="*/ 28501 h 1120138"/>
                <a:gd name="connsiteX0" fmla="*/ 0 w 494985"/>
                <a:gd name="connsiteY0" fmla="*/ 28501 h 1126828"/>
                <a:gd name="connsiteX1" fmla="*/ 28501 w 494985"/>
                <a:gd name="connsiteY1" fmla="*/ 0 h 1126828"/>
                <a:gd name="connsiteX2" fmla="*/ 466484 w 494985"/>
                <a:gd name="connsiteY2" fmla="*/ 0 h 1126828"/>
                <a:gd name="connsiteX3" fmla="*/ 494985 w 494985"/>
                <a:gd name="connsiteY3" fmla="*/ 28501 h 1126828"/>
                <a:gd name="connsiteX4" fmla="*/ 494985 w 494985"/>
                <a:gd name="connsiteY4" fmla="*/ 1006985 h 1126828"/>
                <a:gd name="connsiteX5" fmla="*/ 466484 w 494985"/>
                <a:gd name="connsiteY5" fmla="*/ 1035486 h 1126828"/>
                <a:gd name="connsiteX6" fmla="*/ 364775 w 494985"/>
                <a:gd name="connsiteY6" fmla="*/ 1062739 h 1126828"/>
                <a:gd name="connsiteX7" fmla="*/ 326675 w 494985"/>
                <a:gd name="connsiteY7" fmla="*/ 1119889 h 1126828"/>
                <a:gd name="connsiteX8" fmla="*/ 212375 w 494985"/>
                <a:gd name="connsiteY8" fmla="*/ 1124651 h 1126828"/>
                <a:gd name="connsiteX9" fmla="*/ 28501 w 494985"/>
                <a:gd name="connsiteY9" fmla="*/ 1035486 h 1126828"/>
                <a:gd name="connsiteX10" fmla="*/ 0 w 494985"/>
                <a:gd name="connsiteY10" fmla="*/ 1006985 h 1126828"/>
                <a:gd name="connsiteX11" fmla="*/ 0 w 494985"/>
                <a:gd name="connsiteY11" fmla="*/ 28501 h 1126828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19930"/>
                <a:gd name="connsiteX1" fmla="*/ 28501 w 494985"/>
                <a:gd name="connsiteY1" fmla="*/ 0 h 1119930"/>
                <a:gd name="connsiteX2" fmla="*/ 466484 w 494985"/>
                <a:gd name="connsiteY2" fmla="*/ 0 h 1119930"/>
                <a:gd name="connsiteX3" fmla="*/ 494985 w 494985"/>
                <a:gd name="connsiteY3" fmla="*/ 28501 h 1119930"/>
                <a:gd name="connsiteX4" fmla="*/ 494985 w 494985"/>
                <a:gd name="connsiteY4" fmla="*/ 1006985 h 1119930"/>
                <a:gd name="connsiteX5" fmla="*/ 466484 w 494985"/>
                <a:gd name="connsiteY5" fmla="*/ 1035486 h 1119930"/>
                <a:gd name="connsiteX6" fmla="*/ 364775 w 494985"/>
                <a:gd name="connsiteY6" fmla="*/ 1062739 h 1119930"/>
                <a:gd name="connsiteX7" fmla="*/ 326675 w 494985"/>
                <a:gd name="connsiteY7" fmla="*/ 1119889 h 1119930"/>
                <a:gd name="connsiteX8" fmla="*/ 150463 w 494985"/>
                <a:gd name="connsiteY8" fmla="*/ 1053215 h 1119930"/>
                <a:gd name="connsiteX9" fmla="*/ 28501 w 494985"/>
                <a:gd name="connsiteY9" fmla="*/ 1035486 h 1119930"/>
                <a:gd name="connsiteX10" fmla="*/ 0 w 494985"/>
                <a:gd name="connsiteY10" fmla="*/ 1006985 h 1119930"/>
                <a:gd name="connsiteX11" fmla="*/ 0 w 494985"/>
                <a:gd name="connsiteY11" fmla="*/ 28501 h 1119930"/>
                <a:gd name="connsiteX0" fmla="*/ 0 w 494985"/>
                <a:gd name="connsiteY0" fmla="*/ 28501 h 1120193"/>
                <a:gd name="connsiteX1" fmla="*/ 28501 w 494985"/>
                <a:gd name="connsiteY1" fmla="*/ 0 h 1120193"/>
                <a:gd name="connsiteX2" fmla="*/ 466484 w 494985"/>
                <a:gd name="connsiteY2" fmla="*/ 0 h 1120193"/>
                <a:gd name="connsiteX3" fmla="*/ 494985 w 494985"/>
                <a:gd name="connsiteY3" fmla="*/ 28501 h 1120193"/>
                <a:gd name="connsiteX4" fmla="*/ 494985 w 494985"/>
                <a:gd name="connsiteY4" fmla="*/ 1006985 h 1120193"/>
                <a:gd name="connsiteX5" fmla="*/ 466484 w 494985"/>
                <a:gd name="connsiteY5" fmla="*/ 1035486 h 1120193"/>
                <a:gd name="connsiteX6" fmla="*/ 364775 w 494985"/>
                <a:gd name="connsiteY6" fmla="*/ 1062739 h 1120193"/>
                <a:gd name="connsiteX7" fmla="*/ 326675 w 494985"/>
                <a:gd name="connsiteY7" fmla="*/ 1119889 h 1120193"/>
                <a:gd name="connsiteX8" fmla="*/ 28501 w 494985"/>
                <a:gd name="connsiteY8" fmla="*/ 1035486 h 1120193"/>
                <a:gd name="connsiteX9" fmla="*/ 0 w 494985"/>
                <a:gd name="connsiteY9" fmla="*/ 1006985 h 1120193"/>
                <a:gd name="connsiteX10" fmla="*/ 0 w 494985"/>
                <a:gd name="connsiteY10" fmla="*/ 28501 h 1120193"/>
                <a:gd name="connsiteX0" fmla="*/ 0 w 494985"/>
                <a:gd name="connsiteY0" fmla="*/ 28501 h 1062739"/>
                <a:gd name="connsiteX1" fmla="*/ 28501 w 494985"/>
                <a:gd name="connsiteY1" fmla="*/ 0 h 1062739"/>
                <a:gd name="connsiteX2" fmla="*/ 466484 w 494985"/>
                <a:gd name="connsiteY2" fmla="*/ 0 h 1062739"/>
                <a:gd name="connsiteX3" fmla="*/ 494985 w 494985"/>
                <a:gd name="connsiteY3" fmla="*/ 28501 h 1062739"/>
                <a:gd name="connsiteX4" fmla="*/ 494985 w 494985"/>
                <a:gd name="connsiteY4" fmla="*/ 1006985 h 1062739"/>
                <a:gd name="connsiteX5" fmla="*/ 466484 w 494985"/>
                <a:gd name="connsiteY5" fmla="*/ 1035486 h 1062739"/>
                <a:gd name="connsiteX6" fmla="*/ 364775 w 494985"/>
                <a:gd name="connsiteY6" fmla="*/ 1062739 h 1062739"/>
                <a:gd name="connsiteX7" fmla="*/ 28501 w 494985"/>
                <a:gd name="connsiteY7" fmla="*/ 1035486 h 1062739"/>
                <a:gd name="connsiteX8" fmla="*/ 0 w 494985"/>
                <a:gd name="connsiteY8" fmla="*/ 1006985 h 1062739"/>
                <a:gd name="connsiteX9" fmla="*/ 0 w 494985"/>
                <a:gd name="connsiteY9" fmla="*/ 28501 h 1062739"/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038340"/>
                <a:gd name="connsiteX1" fmla="*/ 28501 w 494985"/>
                <a:gd name="connsiteY1" fmla="*/ 0 h 1038340"/>
                <a:gd name="connsiteX2" fmla="*/ 466484 w 494985"/>
                <a:gd name="connsiteY2" fmla="*/ 0 h 1038340"/>
                <a:gd name="connsiteX3" fmla="*/ 494985 w 494985"/>
                <a:gd name="connsiteY3" fmla="*/ 28501 h 1038340"/>
                <a:gd name="connsiteX4" fmla="*/ 494985 w 494985"/>
                <a:gd name="connsiteY4" fmla="*/ 1006985 h 1038340"/>
                <a:gd name="connsiteX5" fmla="*/ 466484 w 494985"/>
                <a:gd name="connsiteY5" fmla="*/ 1035486 h 1038340"/>
                <a:gd name="connsiteX6" fmla="*/ 153637 w 494985"/>
                <a:gd name="connsiteY6" fmla="*/ 1037339 h 1038340"/>
                <a:gd name="connsiteX7" fmla="*/ 28501 w 494985"/>
                <a:gd name="connsiteY7" fmla="*/ 1035486 h 1038340"/>
                <a:gd name="connsiteX8" fmla="*/ 0 w 494985"/>
                <a:gd name="connsiteY8" fmla="*/ 1006985 h 1038340"/>
                <a:gd name="connsiteX9" fmla="*/ 0 w 494985"/>
                <a:gd name="connsiteY9" fmla="*/ 28501 h 1038340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274287 w 494985"/>
                <a:gd name="connsiteY6" fmla="*/ 1037339 h 1038241"/>
                <a:gd name="connsiteX7" fmla="*/ 153637 w 494985"/>
                <a:gd name="connsiteY7" fmla="*/ 1037339 h 1038241"/>
                <a:gd name="connsiteX8" fmla="*/ 28501 w 494985"/>
                <a:gd name="connsiteY8" fmla="*/ 1035486 h 1038241"/>
                <a:gd name="connsiteX9" fmla="*/ 0 w 494985"/>
                <a:gd name="connsiteY9" fmla="*/ 1006985 h 1038241"/>
                <a:gd name="connsiteX10" fmla="*/ 0 w 494985"/>
                <a:gd name="connsiteY10" fmla="*/ 28501 h 1038241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369537 w 494985"/>
                <a:gd name="connsiteY6" fmla="*/ 1030990 h 1038241"/>
                <a:gd name="connsiteX7" fmla="*/ 274287 w 494985"/>
                <a:gd name="connsiteY7" fmla="*/ 1037339 h 1038241"/>
                <a:gd name="connsiteX8" fmla="*/ 153637 w 494985"/>
                <a:gd name="connsiteY8" fmla="*/ 1037339 h 1038241"/>
                <a:gd name="connsiteX9" fmla="*/ 28501 w 494985"/>
                <a:gd name="connsiteY9" fmla="*/ 1035486 h 1038241"/>
                <a:gd name="connsiteX10" fmla="*/ 0 w 494985"/>
                <a:gd name="connsiteY10" fmla="*/ 1006985 h 1038241"/>
                <a:gd name="connsiteX11" fmla="*/ 0 w 494985"/>
                <a:gd name="connsiteY11" fmla="*/ 28501 h 1038241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0373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1008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7605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0461 w 494985"/>
                <a:gd name="connsiteY8" fmla="*/ 1040514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57"/>
                <a:gd name="connsiteX1" fmla="*/ 28501 w 494985"/>
                <a:gd name="connsiteY1" fmla="*/ 0 h 1100857"/>
                <a:gd name="connsiteX2" fmla="*/ 466484 w 494985"/>
                <a:gd name="connsiteY2" fmla="*/ 0 h 1100857"/>
                <a:gd name="connsiteX3" fmla="*/ 494985 w 494985"/>
                <a:gd name="connsiteY3" fmla="*/ 28501 h 1100857"/>
                <a:gd name="connsiteX4" fmla="*/ 494985 w 494985"/>
                <a:gd name="connsiteY4" fmla="*/ 1006985 h 1100857"/>
                <a:gd name="connsiteX5" fmla="*/ 466484 w 494985"/>
                <a:gd name="connsiteY5" fmla="*/ 1035486 h 1100857"/>
                <a:gd name="connsiteX6" fmla="*/ 369537 w 494985"/>
                <a:gd name="connsiteY6" fmla="*/ 1030990 h 1100857"/>
                <a:gd name="connsiteX7" fmla="*/ 198087 w 494985"/>
                <a:gd name="connsiteY7" fmla="*/ 1100839 h 1100857"/>
                <a:gd name="connsiteX8" fmla="*/ 148080 w 494985"/>
                <a:gd name="connsiteY8" fmla="*/ 1033370 h 1100857"/>
                <a:gd name="connsiteX9" fmla="*/ 28501 w 494985"/>
                <a:gd name="connsiteY9" fmla="*/ 1035486 h 1100857"/>
                <a:gd name="connsiteX10" fmla="*/ 0 w 494985"/>
                <a:gd name="connsiteY10" fmla="*/ 1006985 h 1100857"/>
                <a:gd name="connsiteX11" fmla="*/ 0 w 494985"/>
                <a:gd name="connsiteY11" fmla="*/ 28501 h 1100857"/>
                <a:gd name="connsiteX0" fmla="*/ 0 w 494985"/>
                <a:gd name="connsiteY0" fmla="*/ 28501 h 1101187"/>
                <a:gd name="connsiteX1" fmla="*/ 28501 w 494985"/>
                <a:gd name="connsiteY1" fmla="*/ 0 h 1101187"/>
                <a:gd name="connsiteX2" fmla="*/ 466484 w 494985"/>
                <a:gd name="connsiteY2" fmla="*/ 0 h 1101187"/>
                <a:gd name="connsiteX3" fmla="*/ 494985 w 494985"/>
                <a:gd name="connsiteY3" fmla="*/ 28501 h 1101187"/>
                <a:gd name="connsiteX4" fmla="*/ 494985 w 494985"/>
                <a:gd name="connsiteY4" fmla="*/ 1006985 h 1101187"/>
                <a:gd name="connsiteX5" fmla="*/ 466484 w 494985"/>
                <a:gd name="connsiteY5" fmla="*/ 1035486 h 1101187"/>
                <a:gd name="connsiteX6" fmla="*/ 369537 w 494985"/>
                <a:gd name="connsiteY6" fmla="*/ 1030990 h 1101187"/>
                <a:gd name="connsiteX7" fmla="*/ 198087 w 494985"/>
                <a:gd name="connsiteY7" fmla="*/ 1100839 h 1101187"/>
                <a:gd name="connsiteX8" fmla="*/ 148080 w 494985"/>
                <a:gd name="connsiteY8" fmla="*/ 1033370 h 1101187"/>
                <a:gd name="connsiteX9" fmla="*/ 28501 w 494985"/>
                <a:gd name="connsiteY9" fmla="*/ 1035486 h 1101187"/>
                <a:gd name="connsiteX10" fmla="*/ 0 w 494985"/>
                <a:gd name="connsiteY10" fmla="*/ 1006985 h 1101187"/>
                <a:gd name="connsiteX11" fmla="*/ 0 w 494985"/>
                <a:gd name="connsiteY11" fmla="*/ 28501 h 1101187"/>
                <a:gd name="connsiteX0" fmla="*/ 0 w 494985"/>
                <a:gd name="connsiteY0" fmla="*/ 28501 h 1101096"/>
                <a:gd name="connsiteX1" fmla="*/ 28501 w 494985"/>
                <a:gd name="connsiteY1" fmla="*/ 0 h 1101096"/>
                <a:gd name="connsiteX2" fmla="*/ 466484 w 494985"/>
                <a:gd name="connsiteY2" fmla="*/ 0 h 1101096"/>
                <a:gd name="connsiteX3" fmla="*/ 494985 w 494985"/>
                <a:gd name="connsiteY3" fmla="*/ 28501 h 1101096"/>
                <a:gd name="connsiteX4" fmla="*/ 494985 w 494985"/>
                <a:gd name="connsiteY4" fmla="*/ 1006985 h 1101096"/>
                <a:gd name="connsiteX5" fmla="*/ 466484 w 494985"/>
                <a:gd name="connsiteY5" fmla="*/ 1035486 h 1101096"/>
                <a:gd name="connsiteX6" fmla="*/ 369537 w 494985"/>
                <a:gd name="connsiteY6" fmla="*/ 1030990 h 1101096"/>
                <a:gd name="connsiteX7" fmla="*/ 290956 w 494985"/>
                <a:gd name="connsiteY7" fmla="*/ 1055596 h 1101096"/>
                <a:gd name="connsiteX8" fmla="*/ 198087 w 494985"/>
                <a:gd name="connsiteY8" fmla="*/ 1100839 h 1101096"/>
                <a:gd name="connsiteX9" fmla="*/ 148080 w 494985"/>
                <a:gd name="connsiteY9" fmla="*/ 1033370 h 1101096"/>
                <a:gd name="connsiteX10" fmla="*/ 28501 w 494985"/>
                <a:gd name="connsiteY10" fmla="*/ 1035486 h 1101096"/>
                <a:gd name="connsiteX11" fmla="*/ 0 w 494985"/>
                <a:gd name="connsiteY11" fmla="*/ 1006985 h 1101096"/>
                <a:gd name="connsiteX12" fmla="*/ 0 w 494985"/>
                <a:gd name="connsiteY12" fmla="*/ 28501 h 1101096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6321"/>
                <a:gd name="connsiteX1" fmla="*/ 28501 w 494985"/>
                <a:gd name="connsiteY1" fmla="*/ 0 h 1106321"/>
                <a:gd name="connsiteX2" fmla="*/ 466484 w 494985"/>
                <a:gd name="connsiteY2" fmla="*/ 0 h 1106321"/>
                <a:gd name="connsiteX3" fmla="*/ 494985 w 494985"/>
                <a:gd name="connsiteY3" fmla="*/ 28501 h 1106321"/>
                <a:gd name="connsiteX4" fmla="*/ 494985 w 494985"/>
                <a:gd name="connsiteY4" fmla="*/ 1006985 h 1106321"/>
                <a:gd name="connsiteX5" fmla="*/ 466484 w 494985"/>
                <a:gd name="connsiteY5" fmla="*/ 1035486 h 1106321"/>
                <a:gd name="connsiteX6" fmla="*/ 371918 w 494985"/>
                <a:gd name="connsiteY6" fmla="*/ 1041471 h 1106321"/>
                <a:gd name="connsiteX7" fmla="*/ 305243 w 494985"/>
                <a:gd name="connsiteY7" fmla="*/ 1106317 h 1106321"/>
                <a:gd name="connsiteX8" fmla="*/ 198087 w 494985"/>
                <a:gd name="connsiteY8" fmla="*/ 1100839 h 1106321"/>
                <a:gd name="connsiteX9" fmla="*/ 150462 w 494985"/>
                <a:gd name="connsiteY9" fmla="*/ 1038611 h 1106321"/>
                <a:gd name="connsiteX10" fmla="*/ 28501 w 494985"/>
                <a:gd name="connsiteY10" fmla="*/ 1035486 h 1106321"/>
                <a:gd name="connsiteX11" fmla="*/ 0 w 494985"/>
                <a:gd name="connsiteY11" fmla="*/ 1006985 h 1106321"/>
                <a:gd name="connsiteX12" fmla="*/ 0 w 494985"/>
                <a:gd name="connsiteY12" fmla="*/ 28501 h 1106321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0462 w 494985"/>
                <a:gd name="connsiteY9" fmla="*/ 103861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79037 w 494985"/>
                <a:gd name="connsiteY9" fmla="*/ 10359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153278 w 494985"/>
                <a:gd name="connsiteY10" fmla="*/ 1037850 h 1102488"/>
                <a:gd name="connsiteX11" fmla="*/ 28501 w 494985"/>
                <a:gd name="connsiteY11" fmla="*/ 1035486 h 1102488"/>
                <a:gd name="connsiteX12" fmla="*/ 0 w 494985"/>
                <a:gd name="connsiteY12" fmla="*/ 1006985 h 1102488"/>
                <a:gd name="connsiteX13" fmla="*/ 0 w 494985"/>
                <a:gd name="connsiteY13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3278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3654"/>
                <a:gd name="connsiteX1" fmla="*/ 28501 w 494985"/>
                <a:gd name="connsiteY1" fmla="*/ 0 h 1103654"/>
                <a:gd name="connsiteX2" fmla="*/ 466484 w 494985"/>
                <a:gd name="connsiteY2" fmla="*/ 0 h 1103654"/>
                <a:gd name="connsiteX3" fmla="*/ 494985 w 494985"/>
                <a:gd name="connsiteY3" fmla="*/ 28501 h 1103654"/>
                <a:gd name="connsiteX4" fmla="*/ 494985 w 494985"/>
                <a:gd name="connsiteY4" fmla="*/ 1006985 h 1103654"/>
                <a:gd name="connsiteX5" fmla="*/ 466484 w 494985"/>
                <a:gd name="connsiteY5" fmla="*/ 1035486 h 1103654"/>
                <a:gd name="connsiteX6" fmla="*/ 371918 w 494985"/>
                <a:gd name="connsiteY6" fmla="*/ 1041471 h 1103654"/>
                <a:gd name="connsiteX7" fmla="*/ 307624 w 494985"/>
                <a:gd name="connsiteY7" fmla="*/ 1101077 h 1103654"/>
                <a:gd name="connsiteX8" fmla="*/ 198087 w 494985"/>
                <a:gd name="connsiteY8" fmla="*/ 1100839 h 1103654"/>
                <a:gd name="connsiteX9" fmla="*/ 136609 w 494985"/>
                <a:gd name="connsiteY9" fmla="*/ 1037850 h 1103654"/>
                <a:gd name="connsiteX10" fmla="*/ 28501 w 494985"/>
                <a:gd name="connsiteY10" fmla="*/ 1035486 h 1103654"/>
                <a:gd name="connsiteX11" fmla="*/ 0 w 494985"/>
                <a:gd name="connsiteY11" fmla="*/ 1006985 h 1103654"/>
                <a:gd name="connsiteX12" fmla="*/ 0 w 494985"/>
                <a:gd name="connsiteY12" fmla="*/ 28501 h 1103654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6240"/>
                <a:gd name="connsiteX1" fmla="*/ 28501 w 494985"/>
                <a:gd name="connsiteY1" fmla="*/ 0 h 1106240"/>
                <a:gd name="connsiteX2" fmla="*/ 466484 w 494985"/>
                <a:gd name="connsiteY2" fmla="*/ 0 h 1106240"/>
                <a:gd name="connsiteX3" fmla="*/ 494985 w 494985"/>
                <a:gd name="connsiteY3" fmla="*/ 28501 h 1106240"/>
                <a:gd name="connsiteX4" fmla="*/ 494985 w 494985"/>
                <a:gd name="connsiteY4" fmla="*/ 1006985 h 1106240"/>
                <a:gd name="connsiteX5" fmla="*/ 466484 w 494985"/>
                <a:gd name="connsiteY5" fmla="*/ 1035486 h 1106240"/>
                <a:gd name="connsiteX6" fmla="*/ 369537 w 494985"/>
                <a:gd name="connsiteY6" fmla="*/ 1033611 h 1106240"/>
                <a:gd name="connsiteX7" fmla="*/ 307624 w 494985"/>
                <a:gd name="connsiteY7" fmla="*/ 1101077 h 1106240"/>
                <a:gd name="connsiteX8" fmla="*/ 198087 w 494985"/>
                <a:gd name="connsiteY8" fmla="*/ 1100839 h 1106240"/>
                <a:gd name="connsiteX9" fmla="*/ 158041 w 494985"/>
                <a:gd name="connsiteY9" fmla="*/ 1035229 h 1106240"/>
                <a:gd name="connsiteX10" fmla="*/ 28501 w 494985"/>
                <a:gd name="connsiteY10" fmla="*/ 1035486 h 1106240"/>
                <a:gd name="connsiteX11" fmla="*/ 0 w 494985"/>
                <a:gd name="connsiteY11" fmla="*/ 1006985 h 1106240"/>
                <a:gd name="connsiteX12" fmla="*/ 0 w 494985"/>
                <a:gd name="connsiteY12" fmla="*/ 28501 h 1106240"/>
                <a:gd name="connsiteX0" fmla="*/ 0 w 494985"/>
                <a:gd name="connsiteY0" fmla="*/ 28501 h 1105659"/>
                <a:gd name="connsiteX1" fmla="*/ 28501 w 494985"/>
                <a:gd name="connsiteY1" fmla="*/ 0 h 1105659"/>
                <a:gd name="connsiteX2" fmla="*/ 466484 w 494985"/>
                <a:gd name="connsiteY2" fmla="*/ 0 h 1105659"/>
                <a:gd name="connsiteX3" fmla="*/ 494985 w 494985"/>
                <a:gd name="connsiteY3" fmla="*/ 28501 h 1105659"/>
                <a:gd name="connsiteX4" fmla="*/ 494985 w 494985"/>
                <a:gd name="connsiteY4" fmla="*/ 1006985 h 1105659"/>
                <a:gd name="connsiteX5" fmla="*/ 466484 w 494985"/>
                <a:gd name="connsiteY5" fmla="*/ 1035486 h 1105659"/>
                <a:gd name="connsiteX6" fmla="*/ 371918 w 494985"/>
                <a:gd name="connsiteY6" fmla="*/ 1041470 h 1105659"/>
                <a:gd name="connsiteX7" fmla="*/ 307624 w 494985"/>
                <a:gd name="connsiteY7" fmla="*/ 1101077 h 1105659"/>
                <a:gd name="connsiteX8" fmla="*/ 198087 w 494985"/>
                <a:gd name="connsiteY8" fmla="*/ 1100839 h 1105659"/>
                <a:gd name="connsiteX9" fmla="*/ 158041 w 494985"/>
                <a:gd name="connsiteY9" fmla="*/ 1035229 h 1105659"/>
                <a:gd name="connsiteX10" fmla="*/ 28501 w 494985"/>
                <a:gd name="connsiteY10" fmla="*/ 1035486 h 1105659"/>
                <a:gd name="connsiteX11" fmla="*/ 0 w 494985"/>
                <a:gd name="connsiteY11" fmla="*/ 1006985 h 1105659"/>
                <a:gd name="connsiteX12" fmla="*/ 0 w 494985"/>
                <a:gd name="connsiteY12" fmla="*/ 28501 h 1105659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4264"/>
                <a:gd name="connsiteX1" fmla="*/ 28501 w 494985"/>
                <a:gd name="connsiteY1" fmla="*/ 0 h 1104264"/>
                <a:gd name="connsiteX2" fmla="*/ 466484 w 494985"/>
                <a:gd name="connsiteY2" fmla="*/ 0 h 1104264"/>
                <a:gd name="connsiteX3" fmla="*/ 494985 w 494985"/>
                <a:gd name="connsiteY3" fmla="*/ 28501 h 1104264"/>
                <a:gd name="connsiteX4" fmla="*/ 494985 w 494985"/>
                <a:gd name="connsiteY4" fmla="*/ 1006985 h 1104264"/>
                <a:gd name="connsiteX5" fmla="*/ 466484 w 494985"/>
                <a:gd name="connsiteY5" fmla="*/ 1035486 h 1104264"/>
                <a:gd name="connsiteX6" fmla="*/ 364775 w 494985"/>
                <a:gd name="connsiteY6" fmla="*/ 1036230 h 1104264"/>
                <a:gd name="connsiteX7" fmla="*/ 312387 w 494985"/>
                <a:gd name="connsiteY7" fmla="*/ 1098457 h 1104264"/>
                <a:gd name="connsiteX8" fmla="*/ 198087 w 494985"/>
                <a:gd name="connsiteY8" fmla="*/ 1100839 h 1104264"/>
                <a:gd name="connsiteX9" fmla="*/ 158041 w 494985"/>
                <a:gd name="connsiteY9" fmla="*/ 1035229 h 1104264"/>
                <a:gd name="connsiteX10" fmla="*/ 28501 w 494985"/>
                <a:gd name="connsiteY10" fmla="*/ 1035486 h 1104264"/>
                <a:gd name="connsiteX11" fmla="*/ 0 w 494985"/>
                <a:gd name="connsiteY11" fmla="*/ 1006985 h 1104264"/>
                <a:gd name="connsiteX12" fmla="*/ 0 w 494985"/>
                <a:gd name="connsiteY12" fmla="*/ 28501 h 1104264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312387 w 494985"/>
                <a:gd name="connsiteY7" fmla="*/ 1098457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198087 w 494985"/>
                <a:gd name="connsiteY7" fmla="*/ 1100839 h 1100839"/>
                <a:gd name="connsiteX8" fmla="*/ 158041 w 494985"/>
                <a:gd name="connsiteY8" fmla="*/ 1035229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289009 w 494985"/>
                <a:gd name="connsiteY7" fmla="*/ 1064051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64775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52869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40962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13832"/>
                <a:gd name="connsiteX1" fmla="*/ 28501 w 494985"/>
                <a:gd name="connsiteY1" fmla="*/ 0 h 1113832"/>
                <a:gd name="connsiteX2" fmla="*/ 466484 w 494985"/>
                <a:gd name="connsiteY2" fmla="*/ 0 h 1113832"/>
                <a:gd name="connsiteX3" fmla="*/ 494985 w 494985"/>
                <a:gd name="connsiteY3" fmla="*/ 28501 h 1113832"/>
                <a:gd name="connsiteX4" fmla="*/ 494985 w 494985"/>
                <a:gd name="connsiteY4" fmla="*/ 1006985 h 1113832"/>
                <a:gd name="connsiteX5" fmla="*/ 466484 w 494985"/>
                <a:gd name="connsiteY5" fmla="*/ 1035486 h 1113832"/>
                <a:gd name="connsiteX6" fmla="*/ 340962 w 494985"/>
                <a:gd name="connsiteY6" fmla="*/ 1036230 h 1113832"/>
                <a:gd name="connsiteX7" fmla="*/ 293772 w 494985"/>
                <a:gd name="connsiteY7" fmla="*/ 1113832 h 1113832"/>
                <a:gd name="connsiteX8" fmla="*/ 200469 w 494985"/>
                <a:gd name="connsiteY8" fmla="*/ 1108699 h 1113832"/>
                <a:gd name="connsiteX9" fmla="*/ 158041 w 494985"/>
                <a:gd name="connsiteY9" fmla="*/ 1035229 h 1113832"/>
                <a:gd name="connsiteX10" fmla="*/ 28501 w 494985"/>
                <a:gd name="connsiteY10" fmla="*/ 1035486 h 1113832"/>
                <a:gd name="connsiteX11" fmla="*/ 0 w 494985"/>
                <a:gd name="connsiteY11" fmla="*/ 1006985 h 1113832"/>
                <a:gd name="connsiteX12" fmla="*/ 0 w 494985"/>
                <a:gd name="connsiteY12" fmla="*/ 28501 h 111383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305679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4985" h="1108699">
                  <a:moveTo>
                    <a:pt x="0" y="28501"/>
                  </a:moveTo>
                  <a:cubicBezTo>
                    <a:pt x="0" y="12760"/>
                    <a:pt x="12760" y="0"/>
                    <a:pt x="28501" y="0"/>
                  </a:cubicBezTo>
                  <a:lnTo>
                    <a:pt x="466484" y="0"/>
                  </a:lnTo>
                  <a:cubicBezTo>
                    <a:pt x="482225" y="0"/>
                    <a:pt x="494985" y="12760"/>
                    <a:pt x="494985" y="28501"/>
                  </a:cubicBezTo>
                  <a:lnTo>
                    <a:pt x="494985" y="1006985"/>
                  </a:lnTo>
                  <a:cubicBezTo>
                    <a:pt x="494985" y="1022726"/>
                    <a:pt x="482225" y="1035486"/>
                    <a:pt x="466484" y="1035486"/>
                  </a:cubicBezTo>
                  <a:lnTo>
                    <a:pt x="340962" y="1036230"/>
                  </a:lnTo>
                  <a:lnTo>
                    <a:pt x="305679" y="1108591"/>
                  </a:lnTo>
                  <a:lnTo>
                    <a:pt x="186182" y="1108699"/>
                  </a:lnTo>
                  <a:lnTo>
                    <a:pt x="158041" y="1035229"/>
                  </a:lnTo>
                  <a:lnTo>
                    <a:pt x="28501" y="1035486"/>
                  </a:lnTo>
                  <a:cubicBezTo>
                    <a:pt x="12760" y="1035486"/>
                    <a:pt x="0" y="1022726"/>
                    <a:pt x="0" y="1006985"/>
                  </a:cubicBezTo>
                  <a:lnTo>
                    <a:pt x="0" y="28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kern="0" dirty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Stream</a:t>
              </a: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0" dirty="0">
                  <a:solidFill>
                    <a:srgbClr val="1E1E1E">
                      <a:lumMod val="75000"/>
                      <a:lumOff val="25000"/>
                    </a:srgbClr>
                  </a:solidFill>
                  <a:latin typeface="Helvetica Neue"/>
                  <a:cs typeface="Helvetica Neue"/>
                </a:rPr>
                <a:t>Storm</a:t>
              </a:r>
              <a:endParaRPr lang="en-US" sz="700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50" b="1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3397" y="3160553"/>
              <a:ext cx="1117600" cy="382217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91440" rIns="91440" bIns="91440" rtlCol="0">
              <a:no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69BE28"/>
                  </a:solidFill>
                  <a:latin typeface="Helvetica Neue"/>
                  <a:ea typeface="ヒラギノ角ゴ Pro W3" charset="-128"/>
                  <a:cs typeface="Helvetica Neue"/>
                </a:rPr>
                <a:t>API</a:t>
              </a:r>
            </a:p>
          </p:txBody>
        </p:sp>
        <p:sp>
          <p:nvSpPr>
            <p:cNvPr id="70" name="Left Brace 69"/>
            <p:cNvSpPr/>
            <p:nvPr/>
          </p:nvSpPr>
          <p:spPr>
            <a:xfrm>
              <a:off x="1812747" y="3019612"/>
              <a:ext cx="157789" cy="701955"/>
            </a:xfrm>
            <a:prstGeom prst="leftBrace">
              <a:avLst>
                <a:gd name="adj1" fmla="val 43504"/>
                <a:gd name="adj2" fmla="val 50000"/>
              </a:avLst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69BE28"/>
                </a:solidFill>
                <a:latin typeface="Arial"/>
              </a:endParaRPr>
            </a:p>
          </p:txBody>
        </p:sp>
      </p:grpSp>
      <p:sp>
        <p:nvSpPr>
          <p:cNvPr id="71" name="Rounded Rectangle 37"/>
          <p:cNvSpPr>
            <a:spLocks/>
          </p:cNvSpPr>
          <p:nvPr/>
        </p:nvSpPr>
        <p:spPr>
          <a:xfrm>
            <a:off x="9012874" y="3069460"/>
            <a:ext cx="771991" cy="1252925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72" name="Rounded Rectangle 37"/>
          <p:cNvSpPr>
            <a:spLocks/>
          </p:cNvSpPr>
          <p:nvPr/>
        </p:nvSpPr>
        <p:spPr>
          <a:xfrm>
            <a:off x="5706213" y="2458351"/>
            <a:ext cx="771991" cy="1012068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kern="0" dirty="0" smtClean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/>
            </a:r>
            <a:br>
              <a:rPr lang="en-US" sz="1100" b="1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</a:br>
            <a:r>
              <a:rPr lang="en-US" sz="1100" b="1" kern="0" dirty="0" smtClean="0">
                <a:solidFill>
                  <a:srgbClr val="FF0000"/>
                </a:solidFill>
                <a:latin typeface="Helvetica Neue"/>
                <a:cs typeface="Helvetica Neue"/>
              </a:rPr>
              <a:t>ISV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Helvetica Neue"/>
                <a:cs typeface="Helvetica Neue"/>
              </a:rPr>
              <a:t>Apps</a:t>
            </a:r>
            <a:endParaRPr lang="en-US" sz="700" kern="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73" name="Rounded Rectangle 37"/>
          <p:cNvSpPr>
            <a:spLocks/>
          </p:cNvSpPr>
          <p:nvPr/>
        </p:nvSpPr>
        <p:spPr>
          <a:xfrm>
            <a:off x="8190228" y="2438661"/>
            <a:ext cx="771991" cy="1041604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kern="0" dirty="0" smtClean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/>
            </a:r>
            <a:br>
              <a:rPr lang="en-US" sz="1100" b="1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</a:br>
            <a:r>
              <a:rPr lang="en-US" sz="1100" b="1" kern="0" dirty="0" smtClean="0">
                <a:solidFill>
                  <a:srgbClr val="FF0000"/>
                </a:solidFill>
                <a:latin typeface="Helvetica Neue"/>
                <a:cs typeface="Helvetica Neue"/>
              </a:rPr>
              <a:t>ISV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Helvetica Neue"/>
                <a:cs typeface="Helvetica Neue"/>
              </a:rPr>
              <a:t>Aps</a:t>
            </a:r>
            <a:endParaRPr lang="en-US" sz="1050" b="1" kern="0" dirty="0">
              <a:solidFill>
                <a:srgbClr val="FF0000"/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74" name="Rounded Rectangle 37"/>
          <p:cNvSpPr>
            <a:spLocks/>
          </p:cNvSpPr>
          <p:nvPr/>
        </p:nvSpPr>
        <p:spPr>
          <a:xfrm>
            <a:off x="6529039" y="1350846"/>
            <a:ext cx="771992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75" name="Rounded Rectangle 37"/>
          <p:cNvSpPr>
            <a:spLocks/>
          </p:cNvSpPr>
          <p:nvPr/>
        </p:nvSpPr>
        <p:spPr>
          <a:xfrm>
            <a:off x="7354711" y="1354373"/>
            <a:ext cx="771992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76" name="Rounded Rectangle 37"/>
          <p:cNvSpPr>
            <a:spLocks/>
          </p:cNvSpPr>
          <p:nvPr/>
        </p:nvSpPr>
        <p:spPr>
          <a:xfrm>
            <a:off x="4877692" y="1358912"/>
            <a:ext cx="771992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77" name="Rounded Rectangle 37"/>
          <p:cNvSpPr>
            <a:spLocks/>
          </p:cNvSpPr>
          <p:nvPr/>
        </p:nvSpPr>
        <p:spPr>
          <a:xfrm>
            <a:off x="4052021" y="1350848"/>
            <a:ext cx="771992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78" name="Rounded Rectangle 37"/>
          <p:cNvSpPr>
            <a:spLocks/>
          </p:cNvSpPr>
          <p:nvPr/>
        </p:nvSpPr>
        <p:spPr>
          <a:xfrm>
            <a:off x="3226347" y="1350848"/>
            <a:ext cx="771992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79" name="Rounded Rectangle 37"/>
          <p:cNvSpPr>
            <a:spLocks/>
          </p:cNvSpPr>
          <p:nvPr/>
        </p:nvSpPr>
        <p:spPr>
          <a:xfrm>
            <a:off x="2400675" y="1350848"/>
            <a:ext cx="778920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80" name="Rounded Rectangle 37"/>
          <p:cNvSpPr>
            <a:spLocks/>
          </p:cNvSpPr>
          <p:nvPr/>
        </p:nvSpPr>
        <p:spPr>
          <a:xfrm>
            <a:off x="9006058" y="1354373"/>
            <a:ext cx="771992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006058" y="1361383"/>
            <a:ext cx="771989" cy="720546"/>
          </a:xfrm>
          <a:prstGeom prst="roundRect">
            <a:avLst>
              <a:gd name="adj" fmla="val 2922"/>
            </a:avLst>
          </a:pr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1E1E1E"/>
              </a:solidFill>
              <a:latin typeface="Helvetica Neue"/>
              <a:cs typeface="Helvetica Neue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333914" y="1250265"/>
            <a:ext cx="7569752" cy="326505"/>
          </a:xfrm>
          <a:prstGeom prst="roundRect">
            <a:avLst>
              <a:gd name="adj" fmla="val 2922"/>
            </a:avLst>
          </a:prstGeom>
          <a:solidFill>
            <a:schemeClr val="bg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4572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1E1E1E"/>
              </a:solidFill>
              <a:latin typeface="Helvetica Neue"/>
              <a:cs typeface="Helvetica Neue"/>
            </a:endParaRPr>
          </a:p>
        </p:txBody>
      </p:sp>
      <p:sp>
        <p:nvSpPr>
          <p:cNvPr id="83" name="Rounded Rectangle 37"/>
          <p:cNvSpPr>
            <a:spLocks/>
          </p:cNvSpPr>
          <p:nvPr/>
        </p:nvSpPr>
        <p:spPr>
          <a:xfrm>
            <a:off x="5705013" y="1683608"/>
            <a:ext cx="771992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400675" y="1587640"/>
            <a:ext cx="7377375" cy="610260"/>
          </a:xfrm>
          <a:prstGeom prst="roundRect">
            <a:avLst>
              <a:gd name="adj" fmla="val 2922"/>
            </a:avLst>
          </a:pr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4572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1E1E1E"/>
                </a:solidFill>
                <a:latin typeface="Helvetica Neue"/>
                <a:cs typeface="Helvetica Neue"/>
              </a:rPr>
              <a:t>Applications</a:t>
            </a:r>
            <a:endParaRPr lang="en-US" b="1" dirty="0">
              <a:solidFill>
                <a:srgbClr val="1E1E1E"/>
              </a:solidFill>
              <a:latin typeface="Helvetica Neue"/>
              <a:cs typeface="Helvetica Neue"/>
            </a:endParaRPr>
          </a:p>
        </p:txBody>
      </p:sp>
      <p:sp>
        <p:nvSpPr>
          <p:cNvPr id="85" name="Rounded Rectangle 37"/>
          <p:cNvSpPr>
            <a:spLocks/>
          </p:cNvSpPr>
          <p:nvPr/>
        </p:nvSpPr>
        <p:spPr>
          <a:xfrm>
            <a:off x="8179183" y="1683608"/>
            <a:ext cx="775991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86" name="Rounded Rectangle 37"/>
          <p:cNvSpPr>
            <a:spLocks/>
          </p:cNvSpPr>
          <p:nvPr/>
        </p:nvSpPr>
        <p:spPr>
          <a:xfrm>
            <a:off x="9006965" y="2509114"/>
            <a:ext cx="771991" cy="1202162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kern="0" dirty="0" smtClean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Others</a:t>
            </a:r>
            <a:endParaRPr lang="en-US" sz="120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Spark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0" dirty="0" smtClean="0">
                <a:solidFill>
                  <a:srgbClr val="1E1E1E">
                    <a:lumMod val="75000"/>
                    <a:lumOff val="25000"/>
                  </a:srgbClr>
                </a:solidFill>
                <a:latin typeface="Helvetica Neue"/>
                <a:cs typeface="Helvetica Neue"/>
              </a:rPr>
              <a:t> </a:t>
            </a:r>
            <a:endParaRPr lang="en-US" sz="10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 smtClean="0">
                <a:solidFill>
                  <a:srgbClr val="FF0000"/>
                </a:solidFill>
                <a:latin typeface="Helvetica Neue"/>
                <a:cs typeface="Helvetica Neue"/>
              </a:rPr>
              <a:t>ISV Apps</a:t>
            </a:r>
            <a:endParaRPr lang="en-US" sz="1000" b="1" kern="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87" name="Rounded Rectangle 37"/>
          <p:cNvSpPr>
            <a:spLocks/>
          </p:cNvSpPr>
          <p:nvPr/>
        </p:nvSpPr>
        <p:spPr>
          <a:xfrm>
            <a:off x="8999535" y="1683608"/>
            <a:ext cx="778513" cy="945101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 w="9525" cmpd="sng">
            <a:solidFill>
              <a:schemeClr val="bg1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b="1" kern="0" dirty="0">
              <a:solidFill>
                <a:srgbClr val="1E1E1E">
                  <a:lumMod val="75000"/>
                  <a:lumOff val="25000"/>
                </a:srgbClr>
              </a:solidFill>
              <a:latin typeface="Helvetica Neue"/>
              <a:cs typeface="Helvetica Neue"/>
            </a:endParaRPr>
          </a:p>
        </p:txBody>
      </p:sp>
      <p:sp>
        <p:nvSpPr>
          <p:cNvPr id="182" name="Rounded Rectangle 37"/>
          <p:cNvSpPr>
            <a:spLocks/>
          </p:cNvSpPr>
          <p:nvPr/>
        </p:nvSpPr>
        <p:spPr>
          <a:xfrm>
            <a:off x="4055474" y="1740470"/>
            <a:ext cx="771991" cy="518197"/>
          </a:xfrm>
          <a:custGeom>
            <a:avLst/>
            <a:gdLst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100841"/>
              <a:gd name="connsiteX1" fmla="*/ 28501 w 494985"/>
              <a:gd name="connsiteY1" fmla="*/ 0 h 1100841"/>
              <a:gd name="connsiteX2" fmla="*/ 466484 w 494985"/>
              <a:gd name="connsiteY2" fmla="*/ 0 h 1100841"/>
              <a:gd name="connsiteX3" fmla="*/ 494985 w 494985"/>
              <a:gd name="connsiteY3" fmla="*/ 28501 h 1100841"/>
              <a:gd name="connsiteX4" fmla="*/ 494985 w 494985"/>
              <a:gd name="connsiteY4" fmla="*/ 1006985 h 1100841"/>
              <a:gd name="connsiteX5" fmla="*/ 466484 w 494985"/>
              <a:gd name="connsiteY5" fmla="*/ 1035486 h 1100841"/>
              <a:gd name="connsiteX6" fmla="*/ 202850 w 494985"/>
              <a:gd name="connsiteY6" fmla="*/ 1100839 h 1100841"/>
              <a:gd name="connsiteX7" fmla="*/ 28501 w 494985"/>
              <a:gd name="connsiteY7" fmla="*/ 1035486 h 1100841"/>
              <a:gd name="connsiteX8" fmla="*/ 0 w 494985"/>
              <a:gd name="connsiteY8" fmla="*/ 1006985 h 1100841"/>
              <a:gd name="connsiteX9" fmla="*/ 0 w 494985"/>
              <a:gd name="connsiteY9" fmla="*/ 28501 h 1100841"/>
              <a:gd name="connsiteX0" fmla="*/ 0 w 494985"/>
              <a:gd name="connsiteY0" fmla="*/ 28501 h 1122703"/>
              <a:gd name="connsiteX1" fmla="*/ 28501 w 494985"/>
              <a:gd name="connsiteY1" fmla="*/ 0 h 1122703"/>
              <a:gd name="connsiteX2" fmla="*/ 466484 w 494985"/>
              <a:gd name="connsiteY2" fmla="*/ 0 h 1122703"/>
              <a:gd name="connsiteX3" fmla="*/ 494985 w 494985"/>
              <a:gd name="connsiteY3" fmla="*/ 28501 h 1122703"/>
              <a:gd name="connsiteX4" fmla="*/ 494985 w 494985"/>
              <a:gd name="connsiteY4" fmla="*/ 1006985 h 1122703"/>
              <a:gd name="connsiteX5" fmla="*/ 466484 w 494985"/>
              <a:gd name="connsiteY5" fmla="*/ 1035486 h 1122703"/>
              <a:gd name="connsiteX6" fmla="*/ 326675 w 494985"/>
              <a:gd name="connsiteY6" fmla="*/ 1119889 h 1122703"/>
              <a:gd name="connsiteX7" fmla="*/ 202850 w 494985"/>
              <a:gd name="connsiteY7" fmla="*/ 1100839 h 1122703"/>
              <a:gd name="connsiteX8" fmla="*/ 28501 w 494985"/>
              <a:gd name="connsiteY8" fmla="*/ 1035486 h 1122703"/>
              <a:gd name="connsiteX9" fmla="*/ 0 w 494985"/>
              <a:gd name="connsiteY9" fmla="*/ 1006985 h 1122703"/>
              <a:gd name="connsiteX10" fmla="*/ 0 w 494985"/>
              <a:gd name="connsiteY10" fmla="*/ 28501 h 1122703"/>
              <a:gd name="connsiteX0" fmla="*/ 0 w 494985"/>
              <a:gd name="connsiteY0" fmla="*/ 28501 h 1120138"/>
              <a:gd name="connsiteX1" fmla="*/ 28501 w 494985"/>
              <a:gd name="connsiteY1" fmla="*/ 0 h 1120138"/>
              <a:gd name="connsiteX2" fmla="*/ 466484 w 494985"/>
              <a:gd name="connsiteY2" fmla="*/ 0 h 1120138"/>
              <a:gd name="connsiteX3" fmla="*/ 494985 w 494985"/>
              <a:gd name="connsiteY3" fmla="*/ 28501 h 1120138"/>
              <a:gd name="connsiteX4" fmla="*/ 494985 w 494985"/>
              <a:gd name="connsiteY4" fmla="*/ 1006985 h 1120138"/>
              <a:gd name="connsiteX5" fmla="*/ 466484 w 494985"/>
              <a:gd name="connsiteY5" fmla="*/ 1035486 h 1120138"/>
              <a:gd name="connsiteX6" fmla="*/ 364775 w 494985"/>
              <a:gd name="connsiteY6" fmla="*/ 1062739 h 1120138"/>
              <a:gd name="connsiteX7" fmla="*/ 326675 w 494985"/>
              <a:gd name="connsiteY7" fmla="*/ 1119889 h 1120138"/>
              <a:gd name="connsiteX8" fmla="*/ 202850 w 494985"/>
              <a:gd name="connsiteY8" fmla="*/ 1100839 h 1120138"/>
              <a:gd name="connsiteX9" fmla="*/ 28501 w 494985"/>
              <a:gd name="connsiteY9" fmla="*/ 1035486 h 1120138"/>
              <a:gd name="connsiteX10" fmla="*/ 0 w 494985"/>
              <a:gd name="connsiteY10" fmla="*/ 1006985 h 1120138"/>
              <a:gd name="connsiteX11" fmla="*/ 0 w 494985"/>
              <a:gd name="connsiteY11" fmla="*/ 28501 h 1120138"/>
              <a:gd name="connsiteX0" fmla="*/ 0 w 494985"/>
              <a:gd name="connsiteY0" fmla="*/ 28501 h 1126828"/>
              <a:gd name="connsiteX1" fmla="*/ 28501 w 494985"/>
              <a:gd name="connsiteY1" fmla="*/ 0 h 1126828"/>
              <a:gd name="connsiteX2" fmla="*/ 466484 w 494985"/>
              <a:gd name="connsiteY2" fmla="*/ 0 h 1126828"/>
              <a:gd name="connsiteX3" fmla="*/ 494985 w 494985"/>
              <a:gd name="connsiteY3" fmla="*/ 28501 h 1126828"/>
              <a:gd name="connsiteX4" fmla="*/ 494985 w 494985"/>
              <a:gd name="connsiteY4" fmla="*/ 1006985 h 1126828"/>
              <a:gd name="connsiteX5" fmla="*/ 466484 w 494985"/>
              <a:gd name="connsiteY5" fmla="*/ 1035486 h 1126828"/>
              <a:gd name="connsiteX6" fmla="*/ 364775 w 494985"/>
              <a:gd name="connsiteY6" fmla="*/ 1062739 h 1126828"/>
              <a:gd name="connsiteX7" fmla="*/ 326675 w 494985"/>
              <a:gd name="connsiteY7" fmla="*/ 1119889 h 1126828"/>
              <a:gd name="connsiteX8" fmla="*/ 212375 w 494985"/>
              <a:gd name="connsiteY8" fmla="*/ 1124651 h 1126828"/>
              <a:gd name="connsiteX9" fmla="*/ 28501 w 494985"/>
              <a:gd name="connsiteY9" fmla="*/ 1035486 h 1126828"/>
              <a:gd name="connsiteX10" fmla="*/ 0 w 494985"/>
              <a:gd name="connsiteY10" fmla="*/ 1006985 h 1126828"/>
              <a:gd name="connsiteX11" fmla="*/ 0 w 494985"/>
              <a:gd name="connsiteY11" fmla="*/ 28501 h 1126828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45700 w 494985"/>
              <a:gd name="connsiteY9" fmla="*/ 1038927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26922"/>
              <a:gd name="connsiteX1" fmla="*/ 28501 w 494985"/>
              <a:gd name="connsiteY1" fmla="*/ 0 h 1126922"/>
              <a:gd name="connsiteX2" fmla="*/ 466484 w 494985"/>
              <a:gd name="connsiteY2" fmla="*/ 0 h 1126922"/>
              <a:gd name="connsiteX3" fmla="*/ 494985 w 494985"/>
              <a:gd name="connsiteY3" fmla="*/ 28501 h 1126922"/>
              <a:gd name="connsiteX4" fmla="*/ 494985 w 494985"/>
              <a:gd name="connsiteY4" fmla="*/ 1006985 h 1126922"/>
              <a:gd name="connsiteX5" fmla="*/ 466484 w 494985"/>
              <a:gd name="connsiteY5" fmla="*/ 1035486 h 1126922"/>
              <a:gd name="connsiteX6" fmla="*/ 364775 w 494985"/>
              <a:gd name="connsiteY6" fmla="*/ 1062739 h 1126922"/>
              <a:gd name="connsiteX7" fmla="*/ 326675 w 494985"/>
              <a:gd name="connsiteY7" fmla="*/ 1119889 h 1126922"/>
              <a:gd name="connsiteX8" fmla="*/ 212375 w 494985"/>
              <a:gd name="connsiteY8" fmla="*/ 1124651 h 1126922"/>
              <a:gd name="connsiteX9" fmla="*/ 150463 w 494985"/>
              <a:gd name="connsiteY9" fmla="*/ 1053215 h 1126922"/>
              <a:gd name="connsiteX10" fmla="*/ 28501 w 494985"/>
              <a:gd name="connsiteY10" fmla="*/ 1035486 h 1126922"/>
              <a:gd name="connsiteX11" fmla="*/ 0 w 494985"/>
              <a:gd name="connsiteY11" fmla="*/ 1006985 h 1126922"/>
              <a:gd name="connsiteX12" fmla="*/ 0 w 494985"/>
              <a:gd name="connsiteY12" fmla="*/ 28501 h 1126922"/>
              <a:gd name="connsiteX0" fmla="*/ 0 w 494985"/>
              <a:gd name="connsiteY0" fmla="*/ 28501 h 1119930"/>
              <a:gd name="connsiteX1" fmla="*/ 28501 w 494985"/>
              <a:gd name="connsiteY1" fmla="*/ 0 h 1119930"/>
              <a:gd name="connsiteX2" fmla="*/ 466484 w 494985"/>
              <a:gd name="connsiteY2" fmla="*/ 0 h 1119930"/>
              <a:gd name="connsiteX3" fmla="*/ 494985 w 494985"/>
              <a:gd name="connsiteY3" fmla="*/ 28501 h 1119930"/>
              <a:gd name="connsiteX4" fmla="*/ 494985 w 494985"/>
              <a:gd name="connsiteY4" fmla="*/ 1006985 h 1119930"/>
              <a:gd name="connsiteX5" fmla="*/ 466484 w 494985"/>
              <a:gd name="connsiteY5" fmla="*/ 1035486 h 1119930"/>
              <a:gd name="connsiteX6" fmla="*/ 364775 w 494985"/>
              <a:gd name="connsiteY6" fmla="*/ 1062739 h 1119930"/>
              <a:gd name="connsiteX7" fmla="*/ 326675 w 494985"/>
              <a:gd name="connsiteY7" fmla="*/ 1119889 h 1119930"/>
              <a:gd name="connsiteX8" fmla="*/ 150463 w 494985"/>
              <a:gd name="connsiteY8" fmla="*/ 1053215 h 1119930"/>
              <a:gd name="connsiteX9" fmla="*/ 28501 w 494985"/>
              <a:gd name="connsiteY9" fmla="*/ 1035486 h 1119930"/>
              <a:gd name="connsiteX10" fmla="*/ 0 w 494985"/>
              <a:gd name="connsiteY10" fmla="*/ 1006985 h 1119930"/>
              <a:gd name="connsiteX11" fmla="*/ 0 w 494985"/>
              <a:gd name="connsiteY11" fmla="*/ 28501 h 1119930"/>
              <a:gd name="connsiteX0" fmla="*/ 0 w 494985"/>
              <a:gd name="connsiteY0" fmla="*/ 28501 h 1120193"/>
              <a:gd name="connsiteX1" fmla="*/ 28501 w 494985"/>
              <a:gd name="connsiteY1" fmla="*/ 0 h 1120193"/>
              <a:gd name="connsiteX2" fmla="*/ 466484 w 494985"/>
              <a:gd name="connsiteY2" fmla="*/ 0 h 1120193"/>
              <a:gd name="connsiteX3" fmla="*/ 494985 w 494985"/>
              <a:gd name="connsiteY3" fmla="*/ 28501 h 1120193"/>
              <a:gd name="connsiteX4" fmla="*/ 494985 w 494985"/>
              <a:gd name="connsiteY4" fmla="*/ 1006985 h 1120193"/>
              <a:gd name="connsiteX5" fmla="*/ 466484 w 494985"/>
              <a:gd name="connsiteY5" fmla="*/ 1035486 h 1120193"/>
              <a:gd name="connsiteX6" fmla="*/ 364775 w 494985"/>
              <a:gd name="connsiteY6" fmla="*/ 1062739 h 1120193"/>
              <a:gd name="connsiteX7" fmla="*/ 326675 w 494985"/>
              <a:gd name="connsiteY7" fmla="*/ 1119889 h 1120193"/>
              <a:gd name="connsiteX8" fmla="*/ 28501 w 494985"/>
              <a:gd name="connsiteY8" fmla="*/ 1035486 h 1120193"/>
              <a:gd name="connsiteX9" fmla="*/ 0 w 494985"/>
              <a:gd name="connsiteY9" fmla="*/ 1006985 h 1120193"/>
              <a:gd name="connsiteX10" fmla="*/ 0 w 494985"/>
              <a:gd name="connsiteY10" fmla="*/ 28501 h 1120193"/>
              <a:gd name="connsiteX0" fmla="*/ 0 w 494985"/>
              <a:gd name="connsiteY0" fmla="*/ 28501 h 1062739"/>
              <a:gd name="connsiteX1" fmla="*/ 28501 w 494985"/>
              <a:gd name="connsiteY1" fmla="*/ 0 h 1062739"/>
              <a:gd name="connsiteX2" fmla="*/ 466484 w 494985"/>
              <a:gd name="connsiteY2" fmla="*/ 0 h 1062739"/>
              <a:gd name="connsiteX3" fmla="*/ 494985 w 494985"/>
              <a:gd name="connsiteY3" fmla="*/ 28501 h 1062739"/>
              <a:gd name="connsiteX4" fmla="*/ 494985 w 494985"/>
              <a:gd name="connsiteY4" fmla="*/ 1006985 h 1062739"/>
              <a:gd name="connsiteX5" fmla="*/ 466484 w 494985"/>
              <a:gd name="connsiteY5" fmla="*/ 1035486 h 1062739"/>
              <a:gd name="connsiteX6" fmla="*/ 364775 w 494985"/>
              <a:gd name="connsiteY6" fmla="*/ 1062739 h 1062739"/>
              <a:gd name="connsiteX7" fmla="*/ 28501 w 494985"/>
              <a:gd name="connsiteY7" fmla="*/ 1035486 h 1062739"/>
              <a:gd name="connsiteX8" fmla="*/ 0 w 494985"/>
              <a:gd name="connsiteY8" fmla="*/ 1006985 h 1062739"/>
              <a:gd name="connsiteX9" fmla="*/ 0 w 494985"/>
              <a:gd name="connsiteY9" fmla="*/ 28501 h 1062739"/>
              <a:gd name="connsiteX0" fmla="*/ 0 w 494985"/>
              <a:gd name="connsiteY0" fmla="*/ 28501 h 1035486"/>
              <a:gd name="connsiteX1" fmla="*/ 28501 w 494985"/>
              <a:gd name="connsiteY1" fmla="*/ 0 h 1035486"/>
              <a:gd name="connsiteX2" fmla="*/ 466484 w 494985"/>
              <a:gd name="connsiteY2" fmla="*/ 0 h 1035486"/>
              <a:gd name="connsiteX3" fmla="*/ 494985 w 494985"/>
              <a:gd name="connsiteY3" fmla="*/ 28501 h 1035486"/>
              <a:gd name="connsiteX4" fmla="*/ 494985 w 494985"/>
              <a:gd name="connsiteY4" fmla="*/ 1006985 h 1035486"/>
              <a:gd name="connsiteX5" fmla="*/ 466484 w 494985"/>
              <a:gd name="connsiteY5" fmla="*/ 1035486 h 1035486"/>
              <a:gd name="connsiteX6" fmla="*/ 28501 w 494985"/>
              <a:gd name="connsiteY6" fmla="*/ 1035486 h 1035486"/>
              <a:gd name="connsiteX7" fmla="*/ 0 w 494985"/>
              <a:gd name="connsiteY7" fmla="*/ 1006985 h 1035486"/>
              <a:gd name="connsiteX8" fmla="*/ 0 w 494985"/>
              <a:gd name="connsiteY8" fmla="*/ 28501 h 1035486"/>
              <a:gd name="connsiteX0" fmla="*/ 0 w 494985"/>
              <a:gd name="connsiteY0" fmla="*/ 28501 h 1038340"/>
              <a:gd name="connsiteX1" fmla="*/ 28501 w 494985"/>
              <a:gd name="connsiteY1" fmla="*/ 0 h 1038340"/>
              <a:gd name="connsiteX2" fmla="*/ 466484 w 494985"/>
              <a:gd name="connsiteY2" fmla="*/ 0 h 1038340"/>
              <a:gd name="connsiteX3" fmla="*/ 494985 w 494985"/>
              <a:gd name="connsiteY3" fmla="*/ 28501 h 1038340"/>
              <a:gd name="connsiteX4" fmla="*/ 494985 w 494985"/>
              <a:gd name="connsiteY4" fmla="*/ 1006985 h 1038340"/>
              <a:gd name="connsiteX5" fmla="*/ 466484 w 494985"/>
              <a:gd name="connsiteY5" fmla="*/ 1035486 h 1038340"/>
              <a:gd name="connsiteX6" fmla="*/ 153637 w 494985"/>
              <a:gd name="connsiteY6" fmla="*/ 1037339 h 1038340"/>
              <a:gd name="connsiteX7" fmla="*/ 28501 w 494985"/>
              <a:gd name="connsiteY7" fmla="*/ 1035486 h 1038340"/>
              <a:gd name="connsiteX8" fmla="*/ 0 w 494985"/>
              <a:gd name="connsiteY8" fmla="*/ 1006985 h 1038340"/>
              <a:gd name="connsiteX9" fmla="*/ 0 w 494985"/>
              <a:gd name="connsiteY9" fmla="*/ 28501 h 1038340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274287 w 494985"/>
              <a:gd name="connsiteY6" fmla="*/ 1037339 h 1038241"/>
              <a:gd name="connsiteX7" fmla="*/ 153637 w 494985"/>
              <a:gd name="connsiteY7" fmla="*/ 1037339 h 1038241"/>
              <a:gd name="connsiteX8" fmla="*/ 28501 w 494985"/>
              <a:gd name="connsiteY8" fmla="*/ 1035486 h 1038241"/>
              <a:gd name="connsiteX9" fmla="*/ 0 w 494985"/>
              <a:gd name="connsiteY9" fmla="*/ 1006985 h 1038241"/>
              <a:gd name="connsiteX10" fmla="*/ 0 w 494985"/>
              <a:gd name="connsiteY10" fmla="*/ 28501 h 1038241"/>
              <a:gd name="connsiteX0" fmla="*/ 0 w 494985"/>
              <a:gd name="connsiteY0" fmla="*/ 28501 h 1038241"/>
              <a:gd name="connsiteX1" fmla="*/ 28501 w 494985"/>
              <a:gd name="connsiteY1" fmla="*/ 0 h 1038241"/>
              <a:gd name="connsiteX2" fmla="*/ 466484 w 494985"/>
              <a:gd name="connsiteY2" fmla="*/ 0 h 1038241"/>
              <a:gd name="connsiteX3" fmla="*/ 494985 w 494985"/>
              <a:gd name="connsiteY3" fmla="*/ 28501 h 1038241"/>
              <a:gd name="connsiteX4" fmla="*/ 494985 w 494985"/>
              <a:gd name="connsiteY4" fmla="*/ 1006985 h 1038241"/>
              <a:gd name="connsiteX5" fmla="*/ 466484 w 494985"/>
              <a:gd name="connsiteY5" fmla="*/ 1035486 h 1038241"/>
              <a:gd name="connsiteX6" fmla="*/ 369537 w 494985"/>
              <a:gd name="connsiteY6" fmla="*/ 1030990 h 1038241"/>
              <a:gd name="connsiteX7" fmla="*/ 274287 w 494985"/>
              <a:gd name="connsiteY7" fmla="*/ 1037339 h 1038241"/>
              <a:gd name="connsiteX8" fmla="*/ 153637 w 494985"/>
              <a:gd name="connsiteY8" fmla="*/ 1037339 h 1038241"/>
              <a:gd name="connsiteX9" fmla="*/ 28501 w 494985"/>
              <a:gd name="connsiteY9" fmla="*/ 1035486 h 1038241"/>
              <a:gd name="connsiteX10" fmla="*/ 0 w 494985"/>
              <a:gd name="connsiteY10" fmla="*/ 1006985 h 1038241"/>
              <a:gd name="connsiteX11" fmla="*/ 0 w 494985"/>
              <a:gd name="connsiteY11" fmla="*/ 28501 h 1038241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0373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7189"/>
              <a:gd name="connsiteX1" fmla="*/ 28501 w 494985"/>
              <a:gd name="connsiteY1" fmla="*/ 0 h 1107189"/>
              <a:gd name="connsiteX2" fmla="*/ 466484 w 494985"/>
              <a:gd name="connsiteY2" fmla="*/ 0 h 1107189"/>
              <a:gd name="connsiteX3" fmla="*/ 494985 w 494985"/>
              <a:gd name="connsiteY3" fmla="*/ 28501 h 1107189"/>
              <a:gd name="connsiteX4" fmla="*/ 494985 w 494985"/>
              <a:gd name="connsiteY4" fmla="*/ 1006985 h 1107189"/>
              <a:gd name="connsiteX5" fmla="*/ 466484 w 494985"/>
              <a:gd name="connsiteY5" fmla="*/ 1035486 h 1107189"/>
              <a:gd name="connsiteX6" fmla="*/ 369537 w 494985"/>
              <a:gd name="connsiteY6" fmla="*/ 1030990 h 1107189"/>
              <a:gd name="connsiteX7" fmla="*/ 274287 w 494985"/>
              <a:gd name="connsiteY7" fmla="*/ 1100839 h 1107189"/>
              <a:gd name="connsiteX8" fmla="*/ 159987 w 494985"/>
              <a:gd name="connsiteY8" fmla="*/ 1107189 h 1107189"/>
              <a:gd name="connsiteX9" fmla="*/ 28501 w 494985"/>
              <a:gd name="connsiteY9" fmla="*/ 1035486 h 1107189"/>
              <a:gd name="connsiteX10" fmla="*/ 0 w 494985"/>
              <a:gd name="connsiteY10" fmla="*/ 1006985 h 1107189"/>
              <a:gd name="connsiteX11" fmla="*/ 0 w 494985"/>
              <a:gd name="connsiteY11" fmla="*/ 28501 h 110718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7605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50461 w 494985"/>
              <a:gd name="connsiteY8" fmla="*/ 1040514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2742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9537 w 494985"/>
              <a:gd name="connsiteY6" fmla="*/ 1030990 h 1100839"/>
              <a:gd name="connsiteX7" fmla="*/ 198087 w 494985"/>
              <a:gd name="connsiteY7" fmla="*/ 1100839 h 1100839"/>
              <a:gd name="connsiteX8" fmla="*/ 148080 w 494985"/>
              <a:gd name="connsiteY8" fmla="*/ 1033370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57"/>
              <a:gd name="connsiteX1" fmla="*/ 28501 w 494985"/>
              <a:gd name="connsiteY1" fmla="*/ 0 h 1100857"/>
              <a:gd name="connsiteX2" fmla="*/ 466484 w 494985"/>
              <a:gd name="connsiteY2" fmla="*/ 0 h 1100857"/>
              <a:gd name="connsiteX3" fmla="*/ 494985 w 494985"/>
              <a:gd name="connsiteY3" fmla="*/ 28501 h 1100857"/>
              <a:gd name="connsiteX4" fmla="*/ 494985 w 494985"/>
              <a:gd name="connsiteY4" fmla="*/ 1006985 h 1100857"/>
              <a:gd name="connsiteX5" fmla="*/ 466484 w 494985"/>
              <a:gd name="connsiteY5" fmla="*/ 1035486 h 1100857"/>
              <a:gd name="connsiteX6" fmla="*/ 369537 w 494985"/>
              <a:gd name="connsiteY6" fmla="*/ 1030990 h 1100857"/>
              <a:gd name="connsiteX7" fmla="*/ 198087 w 494985"/>
              <a:gd name="connsiteY7" fmla="*/ 1100839 h 1100857"/>
              <a:gd name="connsiteX8" fmla="*/ 148080 w 494985"/>
              <a:gd name="connsiteY8" fmla="*/ 1033370 h 1100857"/>
              <a:gd name="connsiteX9" fmla="*/ 28501 w 494985"/>
              <a:gd name="connsiteY9" fmla="*/ 1035486 h 1100857"/>
              <a:gd name="connsiteX10" fmla="*/ 0 w 494985"/>
              <a:gd name="connsiteY10" fmla="*/ 1006985 h 1100857"/>
              <a:gd name="connsiteX11" fmla="*/ 0 w 494985"/>
              <a:gd name="connsiteY11" fmla="*/ 28501 h 1100857"/>
              <a:gd name="connsiteX0" fmla="*/ 0 w 494985"/>
              <a:gd name="connsiteY0" fmla="*/ 28501 h 1101187"/>
              <a:gd name="connsiteX1" fmla="*/ 28501 w 494985"/>
              <a:gd name="connsiteY1" fmla="*/ 0 h 1101187"/>
              <a:gd name="connsiteX2" fmla="*/ 466484 w 494985"/>
              <a:gd name="connsiteY2" fmla="*/ 0 h 1101187"/>
              <a:gd name="connsiteX3" fmla="*/ 494985 w 494985"/>
              <a:gd name="connsiteY3" fmla="*/ 28501 h 1101187"/>
              <a:gd name="connsiteX4" fmla="*/ 494985 w 494985"/>
              <a:gd name="connsiteY4" fmla="*/ 1006985 h 1101187"/>
              <a:gd name="connsiteX5" fmla="*/ 466484 w 494985"/>
              <a:gd name="connsiteY5" fmla="*/ 1035486 h 1101187"/>
              <a:gd name="connsiteX6" fmla="*/ 369537 w 494985"/>
              <a:gd name="connsiteY6" fmla="*/ 1030990 h 1101187"/>
              <a:gd name="connsiteX7" fmla="*/ 198087 w 494985"/>
              <a:gd name="connsiteY7" fmla="*/ 1100839 h 1101187"/>
              <a:gd name="connsiteX8" fmla="*/ 148080 w 494985"/>
              <a:gd name="connsiteY8" fmla="*/ 1033370 h 1101187"/>
              <a:gd name="connsiteX9" fmla="*/ 28501 w 494985"/>
              <a:gd name="connsiteY9" fmla="*/ 1035486 h 1101187"/>
              <a:gd name="connsiteX10" fmla="*/ 0 w 494985"/>
              <a:gd name="connsiteY10" fmla="*/ 1006985 h 1101187"/>
              <a:gd name="connsiteX11" fmla="*/ 0 w 494985"/>
              <a:gd name="connsiteY11" fmla="*/ 28501 h 1101187"/>
              <a:gd name="connsiteX0" fmla="*/ 0 w 494985"/>
              <a:gd name="connsiteY0" fmla="*/ 28501 h 1101096"/>
              <a:gd name="connsiteX1" fmla="*/ 28501 w 494985"/>
              <a:gd name="connsiteY1" fmla="*/ 0 h 1101096"/>
              <a:gd name="connsiteX2" fmla="*/ 466484 w 494985"/>
              <a:gd name="connsiteY2" fmla="*/ 0 h 1101096"/>
              <a:gd name="connsiteX3" fmla="*/ 494985 w 494985"/>
              <a:gd name="connsiteY3" fmla="*/ 28501 h 1101096"/>
              <a:gd name="connsiteX4" fmla="*/ 494985 w 494985"/>
              <a:gd name="connsiteY4" fmla="*/ 1006985 h 1101096"/>
              <a:gd name="connsiteX5" fmla="*/ 466484 w 494985"/>
              <a:gd name="connsiteY5" fmla="*/ 1035486 h 1101096"/>
              <a:gd name="connsiteX6" fmla="*/ 369537 w 494985"/>
              <a:gd name="connsiteY6" fmla="*/ 1030990 h 1101096"/>
              <a:gd name="connsiteX7" fmla="*/ 290956 w 494985"/>
              <a:gd name="connsiteY7" fmla="*/ 1055596 h 1101096"/>
              <a:gd name="connsiteX8" fmla="*/ 198087 w 494985"/>
              <a:gd name="connsiteY8" fmla="*/ 1100839 h 1101096"/>
              <a:gd name="connsiteX9" fmla="*/ 148080 w 494985"/>
              <a:gd name="connsiteY9" fmla="*/ 1033370 h 1101096"/>
              <a:gd name="connsiteX10" fmla="*/ 28501 w 494985"/>
              <a:gd name="connsiteY10" fmla="*/ 1035486 h 1101096"/>
              <a:gd name="connsiteX11" fmla="*/ 0 w 494985"/>
              <a:gd name="connsiteY11" fmla="*/ 1006985 h 1101096"/>
              <a:gd name="connsiteX12" fmla="*/ 0 w 494985"/>
              <a:gd name="connsiteY12" fmla="*/ 28501 h 1101096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5462"/>
              <a:gd name="connsiteX1" fmla="*/ 28501 w 494985"/>
              <a:gd name="connsiteY1" fmla="*/ 0 h 1105462"/>
              <a:gd name="connsiteX2" fmla="*/ 466484 w 494985"/>
              <a:gd name="connsiteY2" fmla="*/ 0 h 1105462"/>
              <a:gd name="connsiteX3" fmla="*/ 494985 w 494985"/>
              <a:gd name="connsiteY3" fmla="*/ 28501 h 1105462"/>
              <a:gd name="connsiteX4" fmla="*/ 494985 w 494985"/>
              <a:gd name="connsiteY4" fmla="*/ 1006985 h 1105462"/>
              <a:gd name="connsiteX5" fmla="*/ 466484 w 494985"/>
              <a:gd name="connsiteY5" fmla="*/ 1035486 h 1105462"/>
              <a:gd name="connsiteX6" fmla="*/ 369537 w 494985"/>
              <a:gd name="connsiteY6" fmla="*/ 1030990 h 1105462"/>
              <a:gd name="connsiteX7" fmla="*/ 305243 w 494985"/>
              <a:gd name="connsiteY7" fmla="*/ 1098458 h 1105462"/>
              <a:gd name="connsiteX8" fmla="*/ 198087 w 494985"/>
              <a:gd name="connsiteY8" fmla="*/ 1100839 h 1105462"/>
              <a:gd name="connsiteX9" fmla="*/ 148080 w 494985"/>
              <a:gd name="connsiteY9" fmla="*/ 1033370 h 1105462"/>
              <a:gd name="connsiteX10" fmla="*/ 28501 w 494985"/>
              <a:gd name="connsiteY10" fmla="*/ 1035486 h 1105462"/>
              <a:gd name="connsiteX11" fmla="*/ 0 w 494985"/>
              <a:gd name="connsiteY11" fmla="*/ 1006985 h 1105462"/>
              <a:gd name="connsiteX12" fmla="*/ 0 w 494985"/>
              <a:gd name="connsiteY12" fmla="*/ 28501 h 110546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48080 w 494985"/>
              <a:gd name="connsiteY9" fmla="*/ 1033370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69537 w 494985"/>
              <a:gd name="connsiteY6" fmla="*/ 1030990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2002"/>
              <a:gd name="connsiteX1" fmla="*/ 28501 w 494985"/>
              <a:gd name="connsiteY1" fmla="*/ 0 h 1102002"/>
              <a:gd name="connsiteX2" fmla="*/ 466484 w 494985"/>
              <a:gd name="connsiteY2" fmla="*/ 0 h 1102002"/>
              <a:gd name="connsiteX3" fmla="*/ 494985 w 494985"/>
              <a:gd name="connsiteY3" fmla="*/ 28501 h 1102002"/>
              <a:gd name="connsiteX4" fmla="*/ 494985 w 494985"/>
              <a:gd name="connsiteY4" fmla="*/ 1006985 h 1102002"/>
              <a:gd name="connsiteX5" fmla="*/ 466484 w 494985"/>
              <a:gd name="connsiteY5" fmla="*/ 1035486 h 1102002"/>
              <a:gd name="connsiteX6" fmla="*/ 371918 w 494985"/>
              <a:gd name="connsiteY6" fmla="*/ 1041471 h 1102002"/>
              <a:gd name="connsiteX7" fmla="*/ 305243 w 494985"/>
              <a:gd name="connsiteY7" fmla="*/ 1098458 h 1102002"/>
              <a:gd name="connsiteX8" fmla="*/ 198087 w 494985"/>
              <a:gd name="connsiteY8" fmla="*/ 1100839 h 1102002"/>
              <a:gd name="connsiteX9" fmla="*/ 150462 w 494985"/>
              <a:gd name="connsiteY9" fmla="*/ 1038611 h 1102002"/>
              <a:gd name="connsiteX10" fmla="*/ 28501 w 494985"/>
              <a:gd name="connsiteY10" fmla="*/ 1035486 h 1102002"/>
              <a:gd name="connsiteX11" fmla="*/ 0 w 494985"/>
              <a:gd name="connsiteY11" fmla="*/ 1006985 h 1102002"/>
              <a:gd name="connsiteX12" fmla="*/ 0 w 494985"/>
              <a:gd name="connsiteY12" fmla="*/ 28501 h 1102002"/>
              <a:gd name="connsiteX0" fmla="*/ 0 w 494985"/>
              <a:gd name="connsiteY0" fmla="*/ 28501 h 1106321"/>
              <a:gd name="connsiteX1" fmla="*/ 28501 w 494985"/>
              <a:gd name="connsiteY1" fmla="*/ 0 h 1106321"/>
              <a:gd name="connsiteX2" fmla="*/ 466484 w 494985"/>
              <a:gd name="connsiteY2" fmla="*/ 0 h 1106321"/>
              <a:gd name="connsiteX3" fmla="*/ 494985 w 494985"/>
              <a:gd name="connsiteY3" fmla="*/ 28501 h 1106321"/>
              <a:gd name="connsiteX4" fmla="*/ 494985 w 494985"/>
              <a:gd name="connsiteY4" fmla="*/ 1006985 h 1106321"/>
              <a:gd name="connsiteX5" fmla="*/ 466484 w 494985"/>
              <a:gd name="connsiteY5" fmla="*/ 1035486 h 1106321"/>
              <a:gd name="connsiteX6" fmla="*/ 371918 w 494985"/>
              <a:gd name="connsiteY6" fmla="*/ 1041471 h 1106321"/>
              <a:gd name="connsiteX7" fmla="*/ 305243 w 494985"/>
              <a:gd name="connsiteY7" fmla="*/ 1106317 h 1106321"/>
              <a:gd name="connsiteX8" fmla="*/ 198087 w 494985"/>
              <a:gd name="connsiteY8" fmla="*/ 1100839 h 1106321"/>
              <a:gd name="connsiteX9" fmla="*/ 150462 w 494985"/>
              <a:gd name="connsiteY9" fmla="*/ 1038611 h 1106321"/>
              <a:gd name="connsiteX10" fmla="*/ 28501 w 494985"/>
              <a:gd name="connsiteY10" fmla="*/ 1035486 h 1106321"/>
              <a:gd name="connsiteX11" fmla="*/ 0 w 494985"/>
              <a:gd name="connsiteY11" fmla="*/ 1006985 h 1106321"/>
              <a:gd name="connsiteX12" fmla="*/ 0 w 494985"/>
              <a:gd name="connsiteY12" fmla="*/ 28501 h 1106321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0462 w 494985"/>
              <a:gd name="connsiteY9" fmla="*/ 103861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79037 w 494985"/>
              <a:gd name="connsiteY9" fmla="*/ 10359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83799 w 494985"/>
              <a:gd name="connsiteY9" fmla="*/ 1046471 h 1102488"/>
              <a:gd name="connsiteX10" fmla="*/ 153278 w 494985"/>
              <a:gd name="connsiteY10" fmla="*/ 1037850 h 1102488"/>
              <a:gd name="connsiteX11" fmla="*/ 28501 w 494985"/>
              <a:gd name="connsiteY11" fmla="*/ 1035486 h 1102488"/>
              <a:gd name="connsiteX12" fmla="*/ 0 w 494985"/>
              <a:gd name="connsiteY12" fmla="*/ 1006985 h 1102488"/>
              <a:gd name="connsiteX13" fmla="*/ 0 w 494985"/>
              <a:gd name="connsiteY13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3278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29465 w 494985"/>
              <a:gd name="connsiteY9" fmla="*/ 1043091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3654"/>
              <a:gd name="connsiteX1" fmla="*/ 28501 w 494985"/>
              <a:gd name="connsiteY1" fmla="*/ 0 h 1103654"/>
              <a:gd name="connsiteX2" fmla="*/ 466484 w 494985"/>
              <a:gd name="connsiteY2" fmla="*/ 0 h 1103654"/>
              <a:gd name="connsiteX3" fmla="*/ 494985 w 494985"/>
              <a:gd name="connsiteY3" fmla="*/ 28501 h 1103654"/>
              <a:gd name="connsiteX4" fmla="*/ 494985 w 494985"/>
              <a:gd name="connsiteY4" fmla="*/ 1006985 h 1103654"/>
              <a:gd name="connsiteX5" fmla="*/ 466484 w 494985"/>
              <a:gd name="connsiteY5" fmla="*/ 1035486 h 1103654"/>
              <a:gd name="connsiteX6" fmla="*/ 371918 w 494985"/>
              <a:gd name="connsiteY6" fmla="*/ 1041471 h 1103654"/>
              <a:gd name="connsiteX7" fmla="*/ 307624 w 494985"/>
              <a:gd name="connsiteY7" fmla="*/ 1101077 h 1103654"/>
              <a:gd name="connsiteX8" fmla="*/ 198087 w 494985"/>
              <a:gd name="connsiteY8" fmla="*/ 1100839 h 1103654"/>
              <a:gd name="connsiteX9" fmla="*/ 136609 w 494985"/>
              <a:gd name="connsiteY9" fmla="*/ 1037850 h 1103654"/>
              <a:gd name="connsiteX10" fmla="*/ 28501 w 494985"/>
              <a:gd name="connsiteY10" fmla="*/ 1035486 h 1103654"/>
              <a:gd name="connsiteX11" fmla="*/ 0 w 494985"/>
              <a:gd name="connsiteY11" fmla="*/ 1006985 h 1103654"/>
              <a:gd name="connsiteX12" fmla="*/ 0 w 494985"/>
              <a:gd name="connsiteY12" fmla="*/ 28501 h 1103654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36609 w 494985"/>
              <a:gd name="connsiteY9" fmla="*/ 1037850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2488"/>
              <a:gd name="connsiteX1" fmla="*/ 28501 w 494985"/>
              <a:gd name="connsiteY1" fmla="*/ 0 h 1102488"/>
              <a:gd name="connsiteX2" fmla="*/ 466484 w 494985"/>
              <a:gd name="connsiteY2" fmla="*/ 0 h 1102488"/>
              <a:gd name="connsiteX3" fmla="*/ 494985 w 494985"/>
              <a:gd name="connsiteY3" fmla="*/ 28501 h 1102488"/>
              <a:gd name="connsiteX4" fmla="*/ 494985 w 494985"/>
              <a:gd name="connsiteY4" fmla="*/ 1006985 h 1102488"/>
              <a:gd name="connsiteX5" fmla="*/ 466484 w 494985"/>
              <a:gd name="connsiteY5" fmla="*/ 1035486 h 1102488"/>
              <a:gd name="connsiteX6" fmla="*/ 371918 w 494985"/>
              <a:gd name="connsiteY6" fmla="*/ 1041471 h 1102488"/>
              <a:gd name="connsiteX7" fmla="*/ 307624 w 494985"/>
              <a:gd name="connsiteY7" fmla="*/ 1101077 h 1102488"/>
              <a:gd name="connsiteX8" fmla="*/ 198087 w 494985"/>
              <a:gd name="connsiteY8" fmla="*/ 1100839 h 1102488"/>
              <a:gd name="connsiteX9" fmla="*/ 158041 w 494985"/>
              <a:gd name="connsiteY9" fmla="*/ 1035229 h 1102488"/>
              <a:gd name="connsiteX10" fmla="*/ 28501 w 494985"/>
              <a:gd name="connsiteY10" fmla="*/ 1035486 h 1102488"/>
              <a:gd name="connsiteX11" fmla="*/ 0 w 494985"/>
              <a:gd name="connsiteY11" fmla="*/ 1006985 h 1102488"/>
              <a:gd name="connsiteX12" fmla="*/ 0 w 494985"/>
              <a:gd name="connsiteY12" fmla="*/ 28501 h 1102488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1324"/>
              <a:gd name="connsiteX1" fmla="*/ 28501 w 494985"/>
              <a:gd name="connsiteY1" fmla="*/ 0 h 1101324"/>
              <a:gd name="connsiteX2" fmla="*/ 466484 w 494985"/>
              <a:gd name="connsiteY2" fmla="*/ 0 h 1101324"/>
              <a:gd name="connsiteX3" fmla="*/ 494985 w 494985"/>
              <a:gd name="connsiteY3" fmla="*/ 28501 h 1101324"/>
              <a:gd name="connsiteX4" fmla="*/ 494985 w 494985"/>
              <a:gd name="connsiteY4" fmla="*/ 1006985 h 1101324"/>
              <a:gd name="connsiteX5" fmla="*/ 466484 w 494985"/>
              <a:gd name="connsiteY5" fmla="*/ 1035486 h 1101324"/>
              <a:gd name="connsiteX6" fmla="*/ 371918 w 494985"/>
              <a:gd name="connsiteY6" fmla="*/ 1041471 h 1101324"/>
              <a:gd name="connsiteX7" fmla="*/ 307624 w 494985"/>
              <a:gd name="connsiteY7" fmla="*/ 1101077 h 1101324"/>
              <a:gd name="connsiteX8" fmla="*/ 198087 w 494985"/>
              <a:gd name="connsiteY8" fmla="*/ 1100839 h 1101324"/>
              <a:gd name="connsiteX9" fmla="*/ 158041 w 494985"/>
              <a:gd name="connsiteY9" fmla="*/ 1035229 h 1101324"/>
              <a:gd name="connsiteX10" fmla="*/ 28501 w 494985"/>
              <a:gd name="connsiteY10" fmla="*/ 1035486 h 1101324"/>
              <a:gd name="connsiteX11" fmla="*/ 0 w 494985"/>
              <a:gd name="connsiteY11" fmla="*/ 1006985 h 1101324"/>
              <a:gd name="connsiteX12" fmla="*/ 0 w 494985"/>
              <a:gd name="connsiteY12" fmla="*/ 28501 h 1101324"/>
              <a:gd name="connsiteX0" fmla="*/ 0 w 494985"/>
              <a:gd name="connsiteY0" fmla="*/ 28501 h 1106240"/>
              <a:gd name="connsiteX1" fmla="*/ 28501 w 494985"/>
              <a:gd name="connsiteY1" fmla="*/ 0 h 1106240"/>
              <a:gd name="connsiteX2" fmla="*/ 466484 w 494985"/>
              <a:gd name="connsiteY2" fmla="*/ 0 h 1106240"/>
              <a:gd name="connsiteX3" fmla="*/ 494985 w 494985"/>
              <a:gd name="connsiteY3" fmla="*/ 28501 h 1106240"/>
              <a:gd name="connsiteX4" fmla="*/ 494985 w 494985"/>
              <a:gd name="connsiteY4" fmla="*/ 1006985 h 1106240"/>
              <a:gd name="connsiteX5" fmla="*/ 466484 w 494985"/>
              <a:gd name="connsiteY5" fmla="*/ 1035486 h 1106240"/>
              <a:gd name="connsiteX6" fmla="*/ 369537 w 494985"/>
              <a:gd name="connsiteY6" fmla="*/ 1033611 h 1106240"/>
              <a:gd name="connsiteX7" fmla="*/ 307624 w 494985"/>
              <a:gd name="connsiteY7" fmla="*/ 1101077 h 1106240"/>
              <a:gd name="connsiteX8" fmla="*/ 198087 w 494985"/>
              <a:gd name="connsiteY8" fmla="*/ 1100839 h 1106240"/>
              <a:gd name="connsiteX9" fmla="*/ 158041 w 494985"/>
              <a:gd name="connsiteY9" fmla="*/ 1035229 h 1106240"/>
              <a:gd name="connsiteX10" fmla="*/ 28501 w 494985"/>
              <a:gd name="connsiteY10" fmla="*/ 1035486 h 1106240"/>
              <a:gd name="connsiteX11" fmla="*/ 0 w 494985"/>
              <a:gd name="connsiteY11" fmla="*/ 1006985 h 1106240"/>
              <a:gd name="connsiteX12" fmla="*/ 0 w 494985"/>
              <a:gd name="connsiteY12" fmla="*/ 28501 h 1106240"/>
              <a:gd name="connsiteX0" fmla="*/ 0 w 494985"/>
              <a:gd name="connsiteY0" fmla="*/ 28501 h 1105659"/>
              <a:gd name="connsiteX1" fmla="*/ 28501 w 494985"/>
              <a:gd name="connsiteY1" fmla="*/ 0 h 1105659"/>
              <a:gd name="connsiteX2" fmla="*/ 466484 w 494985"/>
              <a:gd name="connsiteY2" fmla="*/ 0 h 1105659"/>
              <a:gd name="connsiteX3" fmla="*/ 494985 w 494985"/>
              <a:gd name="connsiteY3" fmla="*/ 28501 h 1105659"/>
              <a:gd name="connsiteX4" fmla="*/ 494985 w 494985"/>
              <a:gd name="connsiteY4" fmla="*/ 1006985 h 1105659"/>
              <a:gd name="connsiteX5" fmla="*/ 466484 w 494985"/>
              <a:gd name="connsiteY5" fmla="*/ 1035486 h 1105659"/>
              <a:gd name="connsiteX6" fmla="*/ 371918 w 494985"/>
              <a:gd name="connsiteY6" fmla="*/ 1041470 h 1105659"/>
              <a:gd name="connsiteX7" fmla="*/ 307624 w 494985"/>
              <a:gd name="connsiteY7" fmla="*/ 1101077 h 1105659"/>
              <a:gd name="connsiteX8" fmla="*/ 198087 w 494985"/>
              <a:gd name="connsiteY8" fmla="*/ 1100839 h 1105659"/>
              <a:gd name="connsiteX9" fmla="*/ 158041 w 494985"/>
              <a:gd name="connsiteY9" fmla="*/ 1035229 h 1105659"/>
              <a:gd name="connsiteX10" fmla="*/ 28501 w 494985"/>
              <a:gd name="connsiteY10" fmla="*/ 1035486 h 1105659"/>
              <a:gd name="connsiteX11" fmla="*/ 0 w 494985"/>
              <a:gd name="connsiteY11" fmla="*/ 1006985 h 1105659"/>
              <a:gd name="connsiteX12" fmla="*/ 0 w 494985"/>
              <a:gd name="connsiteY12" fmla="*/ 28501 h 1105659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6046"/>
              <a:gd name="connsiteX1" fmla="*/ 28501 w 494985"/>
              <a:gd name="connsiteY1" fmla="*/ 0 h 1106046"/>
              <a:gd name="connsiteX2" fmla="*/ 466484 w 494985"/>
              <a:gd name="connsiteY2" fmla="*/ 0 h 1106046"/>
              <a:gd name="connsiteX3" fmla="*/ 494985 w 494985"/>
              <a:gd name="connsiteY3" fmla="*/ 28501 h 1106046"/>
              <a:gd name="connsiteX4" fmla="*/ 494985 w 494985"/>
              <a:gd name="connsiteY4" fmla="*/ 1006985 h 1106046"/>
              <a:gd name="connsiteX5" fmla="*/ 466484 w 494985"/>
              <a:gd name="connsiteY5" fmla="*/ 1035486 h 1106046"/>
              <a:gd name="connsiteX6" fmla="*/ 364775 w 494985"/>
              <a:gd name="connsiteY6" fmla="*/ 1036230 h 1106046"/>
              <a:gd name="connsiteX7" fmla="*/ 307624 w 494985"/>
              <a:gd name="connsiteY7" fmla="*/ 1101077 h 1106046"/>
              <a:gd name="connsiteX8" fmla="*/ 198087 w 494985"/>
              <a:gd name="connsiteY8" fmla="*/ 1100839 h 1106046"/>
              <a:gd name="connsiteX9" fmla="*/ 158041 w 494985"/>
              <a:gd name="connsiteY9" fmla="*/ 1035229 h 1106046"/>
              <a:gd name="connsiteX10" fmla="*/ 28501 w 494985"/>
              <a:gd name="connsiteY10" fmla="*/ 1035486 h 1106046"/>
              <a:gd name="connsiteX11" fmla="*/ 0 w 494985"/>
              <a:gd name="connsiteY11" fmla="*/ 1006985 h 1106046"/>
              <a:gd name="connsiteX12" fmla="*/ 0 w 494985"/>
              <a:gd name="connsiteY12" fmla="*/ 28501 h 1106046"/>
              <a:gd name="connsiteX0" fmla="*/ 0 w 494985"/>
              <a:gd name="connsiteY0" fmla="*/ 28501 h 1104264"/>
              <a:gd name="connsiteX1" fmla="*/ 28501 w 494985"/>
              <a:gd name="connsiteY1" fmla="*/ 0 h 1104264"/>
              <a:gd name="connsiteX2" fmla="*/ 466484 w 494985"/>
              <a:gd name="connsiteY2" fmla="*/ 0 h 1104264"/>
              <a:gd name="connsiteX3" fmla="*/ 494985 w 494985"/>
              <a:gd name="connsiteY3" fmla="*/ 28501 h 1104264"/>
              <a:gd name="connsiteX4" fmla="*/ 494985 w 494985"/>
              <a:gd name="connsiteY4" fmla="*/ 1006985 h 1104264"/>
              <a:gd name="connsiteX5" fmla="*/ 466484 w 494985"/>
              <a:gd name="connsiteY5" fmla="*/ 1035486 h 1104264"/>
              <a:gd name="connsiteX6" fmla="*/ 364775 w 494985"/>
              <a:gd name="connsiteY6" fmla="*/ 1036230 h 1104264"/>
              <a:gd name="connsiteX7" fmla="*/ 312387 w 494985"/>
              <a:gd name="connsiteY7" fmla="*/ 1098457 h 1104264"/>
              <a:gd name="connsiteX8" fmla="*/ 198087 w 494985"/>
              <a:gd name="connsiteY8" fmla="*/ 1100839 h 1104264"/>
              <a:gd name="connsiteX9" fmla="*/ 158041 w 494985"/>
              <a:gd name="connsiteY9" fmla="*/ 1035229 h 1104264"/>
              <a:gd name="connsiteX10" fmla="*/ 28501 w 494985"/>
              <a:gd name="connsiteY10" fmla="*/ 1035486 h 1104264"/>
              <a:gd name="connsiteX11" fmla="*/ 0 w 494985"/>
              <a:gd name="connsiteY11" fmla="*/ 1006985 h 1104264"/>
              <a:gd name="connsiteX12" fmla="*/ 0 w 494985"/>
              <a:gd name="connsiteY12" fmla="*/ 28501 h 1104264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312387 w 494985"/>
              <a:gd name="connsiteY7" fmla="*/ 1098457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198087 w 494985"/>
              <a:gd name="connsiteY7" fmla="*/ 1100839 h 1100839"/>
              <a:gd name="connsiteX8" fmla="*/ 158041 w 494985"/>
              <a:gd name="connsiteY8" fmla="*/ 1035229 h 1100839"/>
              <a:gd name="connsiteX9" fmla="*/ 28501 w 494985"/>
              <a:gd name="connsiteY9" fmla="*/ 1035486 h 1100839"/>
              <a:gd name="connsiteX10" fmla="*/ 0 w 494985"/>
              <a:gd name="connsiteY10" fmla="*/ 1006985 h 1100839"/>
              <a:gd name="connsiteX11" fmla="*/ 0 w 494985"/>
              <a:gd name="connsiteY11" fmla="*/ 28501 h 1100839"/>
              <a:gd name="connsiteX0" fmla="*/ 0 w 494985"/>
              <a:gd name="connsiteY0" fmla="*/ 28501 h 1100839"/>
              <a:gd name="connsiteX1" fmla="*/ 28501 w 494985"/>
              <a:gd name="connsiteY1" fmla="*/ 0 h 1100839"/>
              <a:gd name="connsiteX2" fmla="*/ 466484 w 494985"/>
              <a:gd name="connsiteY2" fmla="*/ 0 h 1100839"/>
              <a:gd name="connsiteX3" fmla="*/ 494985 w 494985"/>
              <a:gd name="connsiteY3" fmla="*/ 28501 h 1100839"/>
              <a:gd name="connsiteX4" fmla="*/ 494985 w 494985"/>
              <a:gd name="connsiteY4" fmla="*/ 1006985 h 1100839"/>
              <a:gd name="connsiteX5" fmla="*/ 466484 w 494985"/>
              <a:gd name="connsiteY5" fmla="*/ 1035486 h 1100839"/>
              <a:gd name="connsiteX6" fmla="*/ 364775 w 494985"/>
              <a:gd name="connsiteY6" fmla="*/ 1036230 h 1100839"/>
              <a:gd name="connsiteX7" fmla="*/ 289009 w 494985"/>
              <a:gd name="connsiteY7" fmla="*/ 1064051 h 1100839"/>
              <a:gd name="connsiteX8" fmla="*/ 198087 w 494985"/>
              <a:gd name="connsiteY8" fmla="*/ 1100839 h 1100839"/>
              <a:gd name="connsiteX9" fmla="*/ 158041 w 494985"/>
              <a:gd name="connsiteY9" fmla="*/ 1035229 h 1100839"/>
              <a:gd name="connsiteX10" fmla="*/ 28501 w 494985"/>
              <a:gd name="connsiteY10" fmla="*/ 1035486 h 1100839"/>
              <a:gd name="connsiteX11" fmla="*/ 0 w 494985"/>
              <a:gd name="connsiteY11" fmla="*/ 1006985 h 1100839"/>
              <a:gd name="connsiteX12" fmla="*/ 0 w 494985"/>
              <a:gd name="connsiteY12" fmla="*/ 28501 h 1100839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64775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52869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3352"/>
              <a:gd name="connsiteX1" fmla="*/ 28501 w 494985"/>
              <a:gd name="connsiteY1" fmla="*/ 0 h 1103352"/>
              <a:gd name="connsiteX2" fmla="*/ 466484 w 494985"/>
              <a:gd name="connsiteY2" fmla="*/ 0 h 1103352"/>
              <a:gd name="connsiteX3" fmla="*/ 494985 w 494985"/>
              <a:gd name="connsiteY3" fmla="*/ 28501 h 1103352"/>
              <a:gd name="connsiteX4" fmla="*/ 494985 w 494985"/>
              <a:gd name="connsiteY4" fmla="*/ 1006985 h 1103352"/>
              <a:gd name="connsiteX5" fmla="*/ 466484 w 494985"/>
              <a:gd name="connsiteY5" fmla="*/ 1035486 h 1103352"/>
              <a:gd name="connsiteX6" fmla="*/ 340962 w 494985"/>
              <a:gd name="connsiteY6" fmla="*/ 1036230 h 1103352"/>
              <a:gd name="connsiteX7" fmla="*/ 291390 w 494985"/>
              <a:gd name="connsiteY7" fmla="*/ 1103352 h 1103352"/>
              <a:gd name="connsiteX8" fmla="*/ 198087 w 494985"/>
              <a:gd name="connsiteY8" fmla="*/ 1100839 h 1103352"/>
              <a:gd name="connsiteX9" fmla="*/ 158041 w 494985"/>
              <a:gd name="connsiteY9" fmla="*/ 1035229 h 1103352"/>
              <a:gd name="connsiteX10" fmla="*/ 28501 w 494985"/>
              <a:gd name="connsiteY10" fmla="*/ 1035486 h 1103352"/>
              <a:gd name="connsiteX11" fmla="*/ 0 w 494985"/>
              <a:gd name="connsiteY11" fmla="*/ 1006985 h 1103352"/>
              <a:gd name="connsiteX12" fmla="*/ 0 w 494985"/>
              <a:gd name="connsiteY12" fmla="*/ 28501 h 110335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1390 w 494985"/>
              <a:gd name="connsiteY7" fmla="*/ 1103352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13832"/>
              <a:gd name="connsiteX1" fmla="*/ 28501 w 494985"/>
              <a:gd name="connsiteY1" fmla="*/ 0 h 1113832"/>
              <a:gd name="connsiteX2" fmla="*/ 466484 w 494985"/>
              <a:gd name="connsiteY2" fmla="*/ 0 h 1113832"/>
              <a:gd name="connsiteX3" fmla="*/ 494985 w 494985"/>
              <a:gd name="connsiteY3" fmla="*/ 28501 h 1113832"/>
              <a:gd name="connsiteX4" fmla="*/ 494985 w 494985"/>
              <a:gd name="connsiteY4" fmla="*/ 1006985 h 1113832"/>
              <a:gd name="connsiteX5" fmla="*/ 466484 w 494985"/>
              <a:gd name="connsiteY5" fmla="*/ 1035486 h 1113832"/>
              <a:gd name="connsiteX6" fmla="*/ 340962 w 494985"/>
              <a:gd name="connsiteY6" fmla="*/ 1036230 h 1113832"/>
              <a:gd name="connsiteX7" fmla="*/ 293772 w 494985"/>
              <a:gd name="connsiteY7" fmla="*/ 1113832 h 1113832"/>
              <a:gd name="connsiteX8" fmla="*/ 200469 w 494985"/>
              <a:gd name="connsiteY8" fmla="*/ 1108699 h 1113832"/>
              <a:gd name="connsiteX9" fmla="*/ 158041 w 494985"/>
              <a:gd name="connsiteY9" fmla="*/ 1035229 h 1113832"/>
              <a:gd name="connsiteX10" fmla="*/ 28501 w 494985"/>
              <a:gd name="connsiteY10" fmla="*/ 1035486 h 1113832"/>
              <a:gd name="connsiteX11" fmla="*/ 0 w 494985"/>
              <a:gd name="connsiteY11" fmla="*/ 1006985 h 1113832"/>
              <a:gd name="connsiteX12" fmla="*/ 0 w 494985"/>
              <a:gd name="connsiteY12" fmla="*/ 28501 h 1113832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200469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298535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  <a:gd name="connsiteX0" fmla="*/ 0 w 494985"/>
              <a:gd name="connsiteY0" fmla="*/ 28501 h 1108699"/>
              <a:gd name="connsiteX1" fmla="*/ 28501 w 494985"/>
              <a:gd name="connsiteY1" fmla="*/ 0 h 1108699"/>
              <a:gd name="connsiteX2" fmla="*/ 466484 w 494985"/>
              <a:gd name="connsiteY2" fmla="*/ 0 h 1108699"/>
              <a:gd name="connsiteX3" fmla="*/ 494985 w 494985"/>
              <a:gd name="connsiteY3" fmla="*/ 28501 h 1108699"/>
              <a:gd name="connsiteX4" fmla="*/ 494985 w 494985"/>
              <a:gd name="connsiteY4" fmla="*/ 1006985 h 1108699"/>
              <a:gd name="connsiteX5" fmla="*/ 466484 w 494985"/>
              <a:gd name="connsiteY5" fmla="*/ 1035486 h 1108699"/>
              <a:gd name="connsiteX6" fmla="*/ 340962 w 494985"/>
              <a:gd name="connsiteY6" fmla="*/ 1036230 h 1108699"/>
              <a:gd name="connsiteX7" fmla="*/ 305679 w 494985"/>
              <a:gd name="connsiteY7" fmla="*/ 1108591 h 1108699"/>
              <a:gd name="connsiteX8" fmla="*/ 186182 w 494985"/>
              <a:gd name="connsiteY8" fmla="*/ 1108699 h 1108699"/>
              <a:gd name="connsiteX9" fmla="*/ 158041 w 494985"/>
              <a:gd name="connsiteY9" fmla="*/ 1035229 h 1108699"/>
              <a:gd name="connsiteX10" fmla="*/ 28501 w 494985"/>
              <a:gd name="connsiteY10" fmla="*/ 1035486 h 1108699"/>
              <a:gd name="connsiteX11" fmla="*/ 0 w 494985"/>
              <a:gd name="connsiteY11" fmla="*/ 1006985 h 1108699"/>
              <a:gd name="connsiteX12" fmla="*/ 0 w 494985"/>
              <a:gd name="connsiteY12" fmla="*/ 28501 h 1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985" h="1108699">
                <a:moveTo>
                  <a:pt x="0" y="28501"/>
                </a:moveTo>
                <a:cubicBezTo>
                  <a:pt x="0" y="12760"/>
                  <a:pt x="12760" y="0"/>
                  <a:pt x="28501" y="0"/>
                </a:cubicBezTo>
                <a:lnTo>
                  <a:pt x="466484" y="0"/>
                </a:lnTo>
                <a:cubicBezTo>
                  <a:pt x="482225" y="0"/>
                  <a:pt x="494985" y="12760"/>
                  <a:pt x="494985" y="28501"/>
                </a:cubicBezTo>
                <a:lnTo>
                  <a:pt x="494985" y="1006985"/>
                </a:lnTo>
                <a:cubicBezTo>
                  <a:pt x="494985" y="1022726"/>
                  <a:pt x="482225" y="1035486"/>
                  <a:pt x="466484" y="1035486"/>
                </a:cubicBezTo>
                <a:lnTo>
                  <a:pt x="340962" y="1036230"/>
                </a:lnTo>
                <a:lnTo>
                  <a:pt x="305679" y="1108591"/>
                </a:lnTo>
                <a:lnTo>
                  <a:pt x="186182" y="1108699"/>
                </a:lnTo>
                <a:lnTo>
                  <a:pt x="158041" y="1035229"/>
                </a:lnTo>
                <a:lnTo>
                  <a:pt x="28501" y="1035486"/>
                </a:lnTo>
                <a:cubicBezTo>
                  <a:pt x="12760" y="1035486"/>
                  <a:pt x="0" y="1022726"/>
                  <a:pt x="0" y="1006985"/>
                </a:cubicBezTo>
                <a:lnTo>
                  <a:pt x="0" y="2850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Helvetica Neue"/>
                <a:cs typeface="Helvetica Neue"/>
              </a:rPr>
              <a:t>ISV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rgbClr val="FF0000"/>
                </a:solidFill>
                <a:latin typeface="Helvetica Neue"/>
                <a:cs typeface="Helvetica Neue"/>
              </a:rPr>
              <a:t>Apps</a:t>
            </a:r>
            <a:endParaRPr lang="en-US" sz="700" kern="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93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CorpDeckSpring2014(1)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HortonworksCorpDeckSpring2014(1)</Template>
  <TotalTime>12244</TotalTime>
  <Words>2017</Words>
  <Application>Microsoft Macintosh PowerPoint</Application>
  <PresentationFormat>Custom</PresentationFormat>
  <Paragraphs>608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HortonworksCorpDeckSpring2014(1)</vt:lpstr>
      <vt:lpstr>Developing YARN Native Applications</vt:lpstr>
      <vt:lpstr>Topics</vt:lpstr>
      <vt:lpstr>Hadoop 2 and YARN: Beyond Batch</vt:lpstr>
      <vt:lpstr>Hadoop 2.0: From Batch-only to Multi-Workload</vt:lpstr>
      <vt:lpstr>Key Driver Of Hadoop Adoption: Enterprise Data Lake</vt:lpstr>
      <vt:lpstr>5 Key Benefits of YARN</vt:lpstr>
      <vt:lpstr>YARN Platform Benefits</vt:lpstr>
      <vt:lpstr>A Brief History of YARN</vt:lpstr>
      <vt:lpstr>YARN Development Framework</vt:lpstr>
      <vt:lpstr>YARN Concepts</vt:lpstr>
      <vt:lpstr>Apps on YARN: Categories</vt:lpstr>
      <vt:lpstr>YARN Concepts: Container</vt:lpstr>
      <vt:lpstr>YARN Terminology</vt:lpstr>
      <vt:lpstr>YARN Process Flow - Walkthrough</vt:lpstr>
      <vt:lpstr>The YARN APIs</vt:lpstr>
      <vt:lpstr>APIs Needed</vt:lpstr>
      <vt:lpstr>YARN – Implementation Outline</vt:lpstr>
      <vt:lpstr>YARN – Implementing Applications</vt:lpstr>
      <vt:lpstr>YARN – Resource Allocation &amp; Usage</vt:lpstr>
      <vt:lpstr>YARN – Resource Allocation &amp; Usage</vt:lpstr>
      <vt:lpstr>YARN – Resource Allocation &amp; Usage</vt:lpstr>
      <vt:lpstr>The ApplicationMaster</vt:lpstr>
      <vt:lpstr>ApplicationSubmissionContext</vt:lpstr>
      <vt:lpstr>YARN Application API - Overview</vt:lpstr>
      <vt:lpstr>YARN Application API – YarnClient</vt:lpstr>
      <vt:lpstr>YARN Application API – The Client</vt:lpstr>
      <vt:lpstr>AppMaster-ResourceManager API</vt:lpstr>
      <vt:lpstr>AppMaster-ResourceManager flow</vt:lpstr>
      <vt:lpstr>AppMaster-NodeManager API For AM to launch/stop containers at NodeManager</vt:lpstr>
      <vt:lpstr>YARN Application API - Development</vt:lpstr>
      <vt:lpstr>A Simple YARN Application</vt:lpstr>
      <vt:lpstr>A Simple YARN Application</vt:lpstr>
      <vt:lpstr>Simple YARN Application – Client</vt:lpstr>
      <vt:lpstr>Simple YARN Application – Client</vt:lpstr>
      <vt:lpstr>Simple YARN Application – AppMaster</vt:lpstr>
      <vt:lpstr>Simple YARN Application – AppMaster</vt:lpstr>
      <vt:lpstr>Simple YARN Application – AppMaster</vt:lpstr>
      <vt:lpstr>Simple YARN Application – AppMaster</vt:lpstr>
      <vt:lpstr>Simple YARN Application – AppMaster</vt:lpstr>
      <vt:lpstr>Graduating from simple-yarn-app</vt:lpstr>
      <vt:lpstr>Application Timeline Server</vt:lpstr>
      <vt:lpstr>Application Timeline Server</vt:lpstr>
      <vt:lpstr>Application Timeline Server</vt:lpstr>
      <vt:lpstr>Next Steps</vt:lpstr>
      <vt:lpstr>hortonworks.com/get-started/YARN</vt:lpstr>
      <vt:lpstr>Hortonworks YARN Resources</vt:lpstr>
      <vt:lpstr>And from Hortonworks University</vt:lpstr>
      <vt:lpstr>Stay in Touch!</vt:lpstr>
    </vt:vector>
  </TitlesOfParts>
  <Manager/>
  <Company>Hortonworks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YARN Native Applications</dc:title>
  <dc:subject/>
  <dc:creator/>
  <cp:keywords/>
  <dc:description>Copyright (c) Hortonworks, Inc.  All Rights reserved.</dc:description>
  <cp:lastModifiedBy>Lisa Sensmeier</cp:lastModifiedBy>
  <cp:revision>341</cp:revision>
  <dcterms:created xsi:type="dcterms:W3CDTF">2014-05-27T15:23:41Z</dcterms:created>
  <dcterms:modified xsi:type="dcterms:W3CDTF">2014-07-26T00:22:43Z</dcterms:modified>
  <cp:category/>
</cp:coreProperties>
</file>