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54.xml" ContentType="application/vnd.openxmlformats-officedocument.presentationml.notesSlide+xml"/>
  <Override PartName="/ppt/notesSlides/notesSlide43.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35.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53.xml" ContentType="application/vnd.openxmlformats-officedocument.presentationml.notesSlide+xml"/>
  <Override PartName="/ppt/notesSlides/notesSlide49.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50.xml" ContentType="application/vnd.openxmlformats-officedocument.presentationml.notesSlide+xml"/>
  <Override PartName="/ppt/notesSlides/notesSlide42.xml" ContentType="application/vnd.openxmlformats-officedocument.presentationml.notesSlide+xml"/>
  <Override PartName="/ppt/notesSlides/notesSlide26.xml" ContentType="application/vnd.openxmlformats-officedocument.presentationml.notesSlide+xml"/>
  <Override PartName="/ppt/notesSlides/notesSlide40.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56.xml" ContentType="application/vnd.openxmlformats-officedocument.presentationml.notesSlide+xml"/>
  <Override PartName="/ppt/notesSlides/notesSlide18.xml" ContentType="application/vnd.openxmlformats-officedocument.presentationml.notesSlide+xml"/>
  <Override PartName="/ppt/notesSlides/notesSlide39.xml" ContentType="application/vnd.openxmlformats-officedocument.presentationml.notesSlide+xml"/>
  <Override PartName="/ppt/notesSlides/notesSlide20.xml" ContentType="application/vnd.openxmlformats-officedocument.presentationml.notesSlide+xml"/>
  <Override PartName="/ppt/notesSlides/notesSlide62.xml" ContentType="application/vnd.openxmlformats-officedocument.presentationml.notesSlide+xml"/>
  <Override PartName="/ppt/notesSlides/notesSlide24.xml" ContentType="application/vnd.openxmlformats-officedocument.presentationml.notesSlide+xml"/>
  <Override PartName="/ppt/notesSlides/notesSlide48.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47.xml" ContentType="application/vnd.openxmlformats-officedocument.presentationml.notesSlide+xml"/>
  <Override PartName="/ppt/notesSlides/notesSlide59.xml" ContentType="application/vnd.openxmlformats-officedocument.presentationml.notesSlide+xml"/>
  <Override PartName="/ppt/notesSlides/notesSlide32.xml" ContentType="application/vnd.openxmlformats-officedocument.presentationml.notesSlide+xml"/>
  <Override PartName="/ppt/notesSlides/notesSlide37.xml" ContentType="application/vnd.openxmlformats-officedocument.presentationml.notesSlide+xml"/>
  <Override PartName="/ppt/notesSlides/notesSlide31.xml" ContentType="application/vnd.openxmlformats-officedocument.presentationml.notesSlide+xml"/>
  <Override PartName="/ppt/notesSlides/notesSlide58.xml" ContentType="application/vnd.openxmlformats-officedocument.presentationml.notesSlide+xml"/>
  <Override PartName="/ppt/notesSlides/notesSlide63.xml" ContentType="application/vnd.openxmlformats-officedocument.presentationml.notesSlide+xml"/>
  <Override PartName="/ppt/notesSlides/notesSlide52.xml" ContentType="application/vnd.openxmlformats-officedocument.presentationml.notesSlide+xml"/>
  <Override PartName="/ppt/notesSlides/notesSlide61.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38.xml" ContentType="application/vnd.openxmlformats-officedocument.presentationml.notesSlide+xml"/>
  <Override PartName="/ppt/notesSlides/notesSlide8.xml" ContentType="application/vnd.openxmlformats-officedocument.presentationml.notesSlide+xml"/>
  <Override PartName="/ppt/notesSlides/notesSlide45.xml" ContentType="application/vnd.openxmlformats-officedocument.presentationml.notesSlide+xml"/>
  <Override PartName="/ppt/notesSlides/notesSlide55.xml" ContentType="application/vnd.openxmlformats-officedocument.presentationml.notesSlide+xml"/>
  <Override PartName="/ppt/notesSlides/notesSlide44.xml" ContentType="application/vnd.openxmlformats-officedocument.presentationml.notesSlide+xml"/>
  <Override PartName="/ppt/notesSlides/notesSlide57.xml" ContentType="application/vnd.openxmlformats-officedocument.presentationml.notesSlide+xml"/>
  <Override PartName="/ppt/notesSlides/notesSlide60.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51.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s/slide37.xml" ContentType="application/vnd.openxmlformats-officedocument.presentationml.slide+xml"/>
  <Override PartName="/ppt/slides/slide47.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56.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50.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53.xml" ContentType="application/vnd.openxmlformats-officedocument.presentationml.slide+xml"/>
  <Override PartName="/ppt/slides/slide40.xml" ContentType="application/vnd.openxmlformats-officedocument.presentationml.slide+xml"/>
  <Override PartName="/ppt/slides/slide1.xml" ContentType="application/vnd.openxmlformats-officedocument.presentationml.slide+xml"/>
  <Override PartName="/ppt/slides/slide44.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58.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4.xml" ContentType="application/vnd.openxmlformats-officedocument.presentationml.slide+xml"/>
  <Override PartName="/ppt/slides/slide28.xml" ContentType="application/vnd.openxmlformats-officedocument.presentationml.slide+xml"/>
  <Override PartName="/ppt/slides/slide14.xml" ContentType="application/vnd.openxmlformats-officedocument.presentationml.slide+xml"/>
  <Override PartName="/ppt/slides/slide52.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62.xml" ContentType="application/vnd.openxmlformats-officedocument.presentationml.slide+xml"/>
  <Override PartName="/ppt/slides/slide48.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4.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34.xml" ContentType="application/vnd.openxmlformats-officedocument.presentationml.slide+xml"/>
  <Override PartName="/ppt/slides/slide60.xml" ContentType="application/vnd.openxmlformats-officedocument.presentationml.slide+xml"/>
  <Override PartName="/ppt/slides/slide10.xml" ContentType="application/vnd.openxmlformats-officedocument.presentationml.slide+xml"/>
  <Override PartName="/ppt/slides/slide51.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38.xml" ContentType="application/vnd.openxmlformats-officedocument.presentationml.slide+xml"/>
  <Override PartName="/ppt/slides/slide12.xml" ContentType="application/vnd.openxmlformats-officedocument.presentationml.slide+xml"/>
  <Override PartName="/ppt/slides/slide64.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59.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55.xml" ContentType="application/vnd.openxmlformats-officedocument.presentationml.slide+xml"/>
  <Override PartName="/ppt/slides/slide5.xml" ContentType="application/vnd.openxmlformats-officedocument.presentationml.slide+xml"/>
  <Override PartName="/ppt/slides/slide6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3.xml" Type="http://schemas.openxmlformats.org/officeDocument/2006/relationships/slide" Id="rId39"/><Relationship Target="slides/slide32.xml" Type="http://schemas.openxmlformats.org/officeDocument/2006/relationships/slide" Id="rId38"/><Relationship Target="slides/slide31.xml" Type="http://schemas.openxmlformats.org/officeDocument/2006/relationships/slide" Id="rId37"/><Relationship Target="slides/slide30.xml" Type="http://schemas.openxmlformats.org/officeDocument/2006/relationships/slide" Id="rId36"/><Relationship Target="slides/slide24.xml" Type="http://schemas.openxmlformats.org/officeDocument/2006/relationships/slide" Id="rId30"/><Relationship Target="slides/slide25.xml" Type="http://schemas.openxmlformats.org/officeDocument/2006/relationships/slide" Id="rId31"/><Relationship Target="slides/slide28.xml" Type="http://schemas.openxmlformats.org/officeDocument/2006/relationships/slide" Id="rId34"/><Relationship Target="slides/slide64.xml" Type="http://schemas.openxmlformats.org/officeDocument/2006/relationships/slide" Id="rId70"/><Relationship Target="slides/slide29.xml" Type="http://schemas.openxmlformats.org/officeDocument/2006/relationships/slide" Id="rId35"/><Relationship Target="slides/slide26.xml" Type="http://schemas.openxmlformats.org/officeDocument/2006/relationships/slide" Id="rId32"/><Relationship Target="slides/slide27.xml" Type="http://schemas.openxmlformats.org/officeDocument/2006/relationships/slide" Id="rId33"/><Relationship Target="slides/slide42.xml" Type="http://schemas.openxmlformats.org/officeDocument/2006/relationships/slide" Id="rId48"/><Relationship Target="slides/slide41.xml" Type="http://schemas.openxmlformats.org/officeDocument/2006/relationships/slide" Id="rId47"/><Relationship Target="slides/slide43.xml" Type="http://schemas.openxmlformats.org/officeDocument/2006/relationships/slide" Id="rId49"/><Relationship Target="presProps.xml" Type="http://schemas.openxmlformats.org/officeDocument/2006/relationships/presProps" Id="rId2"/><Relationship Target="theme/theme3.xml" Type="http://schemas.openxmlformats.org/officeDocument/2006/relationships/theme" Id="rId1"/><Relationship Target="slides/slide34.xml" Type="http://schemas.openxmlformats.org/officeDocument/2006/relationships/slide" Id="rId40"/><Relationship Target="slideMasters/slideMaster1.xml" Type="http://schemas.openxmlformats.org/officeDocument/2006/relationships/slideMaster" Id="rId4"/><Relationship Target="slides/slide35.xml" Type="http://schemas.openxmlformats.org/officeDocument/2006/relationships/slide" Id="rId41"/><Relationship Target="tableStyles.xml" Type="http://schemas.openxmlformats.org/officeDocument/2006/relationships/tableStyles" Id="rId3"/><Relationship Target="slides/slide36.xml" Type="http://schemas.openxmlformats.org/officeDocument/2006/relationships/slide" Id="rId42"/><Relationship Target="slides/slide37.xml" Type="http://schemas.openxmlformats.org/officeDocument/2006/relationships/slide" Id="rId43"/><Relationship Target="slides/slide38.xml" Type="http://schemas.openxmlformats.org/officeDocument/2006/relationships/slide" Id="rId44"/><Relationship Target="slides/slide39.xml" Type="http://schemas.openxmlformats.org/officeDocument/2006/relationships/slide" Id="rId45"/><Relationship Target="slides/slide40.xml" Type="http://schemas.openxmlformats.org/officeDocument/2006/relationships/slide" Id="rId46"/><Relationship Target="slides/slide3.xml" Type="http://schemas.openxmlformats.org/officeDocument/2006/relationships/slide" Id="rId9"/><Relationship Target="notesMasters/notesMaster1.xml" Type="http://schemas.openxmlformats.org/officeDocument/2006/relationships/notesMaster" Id="rId6"/><Relationship Target="slideMasters/slideMaster2.xml" Type="http://schemas.openxmlformats.org/officeDocument/2006/relationships/slideMaster" Id="rId5"/><Relationship Target="slides/slide2.xml" Type="http://schemas.openxmlformats.org/officeDocument/2006/relationships/slide" Id="rId8"/><Relationship Target="slides/slide1.xml" Type="http://schemas.openxmlformats.org/officeDocument/2006/relationships/slide" Id="rId7"/><Relationship Target="slides/slide52.xml" Type="http://schemas.openxmlformats.org/officeDocument/2006/relationships/slide" Id="rId58"/><Relationship Target="slides/slide53.xml" Type="http://schemas.openxmlformats.org/officeDocument/2006/relationships/slide" Id="rId59"/><Relationship Target="slides/slide13.xml" Type="http://schemas.openxmlformats.org/officeDocument/2006/relationships/slide" Id="rId19"/><Relationship Target="slides/slide12.xml" Type="http://schemas.openxmlformats.org/officeDocument/2006/relationships/slide" Id="rId18"/><Relationship Target="slides/slide11.xml" Type="http://schemas.openxmlformats.org/officeDocument/2006/relationships/slide" Id="rId17"/><Relationship Target="slides/slide10.xml" Type="http://schemas.openxmlformats.org/officeDocument/2006/relationships/slide" Id="rId16"/><Relationship Target="slides/slide9.xml" Type="http://schemas.openxmlformats.org/officeDocument/2006/relationships/slide" Id="rId15"/><Relationship Target="slides/slide8.xml" Type="http://schemas.openxmlformats.org/officeDocument/2006/relationships/slide" Id="rId14"/><Relationship Target="slides/slide6.xml" Type="http://schemas.openxmlformats.org/officeDocument/2006/relationships/slide" Id="rId12"/><Relationship Target="slides/slide7.xml" Type="http://schemas.openxmlformats.org/officeDocument/2006/relationships/slide" Id="rId13"/><Relationship Target="slides/slide4.xml" Type="http://schemas.openxmlformats.org/officeDocument/2006/relationships/slide" Id="rId10"/><Relationship Target="slides/slide5.xml" Type="http://schemas.openxmlformats.org/officeDocument/2006/relationships/slide" Id="rId11"/><Relationship Target="slides/slide51.xml" Type="http://schemas.openxmlformats.org/officeDocument/2006/relationships/slide" Id="rId57"/><Relationship Target="slides/slide50.xml" Type="http://schemas.openxmlformats.org/officeDocument/2006/relationships/slide" Id="rId56"/><Relationship Target="slides/slide49.xml" Type="http://schemas.openxmlformats.org/officeDocument/2006/relationships/slide" Id="rId55"/><Relationship Target="slides/slide48.xml" Type="http://schemas.openxmlformats.org/officeDocument/2006/relationships/slide" Id="rId54"/><Relationship Target="slides/slide47.xml" Type="http://schemas.openxmlformats.org/officeDocument/2006/relationships/slide" Id="rId53"/><Relationship Target="slides/slide46.xml" Type="http://schemas.openxmlformats.org/officeDocument/2006/relationships/slide" Id="rId52"/><Relationship Target="slides/slide45.xml" Type="http://schemas.openxmlformats.org/officeDocument/2006/relationships/slide" Id="rId51"/><Relationship Target="slides/slide44.xml" Type="http://schemas.openxmlformats.org/officeDocument/2006/relationships/slide" Id="rId50"/><Relationship Target="slides/slide63.xml" Type="http://schemas.openxmlformats.org/officeDocument/2006/relationships/slide" Id="rId69"/><Relationship Target="slides/slide23.xml" Type="http://schemas.openxmlformats.org/officeDocument/2006/relationships/slide" Id="rId29"/><Relationship Target="slides/slide20.xml" Type="http://schemas.openxmlformats.org/officeDocument/2006/relationships/slide" Id="rId26"/><Relationship Target="slides/slide19.xml" Type="http://schemas.openxmlformats.org/officeDocument/2006/relationships/slide" Id="rId25"/><Relationship Target="slides/slide22.xml" Type="http://schemas.openxmlformats.org/officeDocument/2006/relationships/slide" Id="rId28"/><Relationship Target="slides/slide21.xml" Type="http://schemas.openxmlformats.org/officeDocument/2006/relationships/slide" Id="rId27"/><Relationship Target="slides/slide15.xml" Type="http://schemas.openxmlformats.org/officeDocument/2006/relationships/slide" Id="rId21"/><Relationship Target="slides/slide16.xml" Type="http://schemas.openxmlformats.org/officeDocument/2006/relationships/slide" Id="rId22"/><Relationship Target="slides/slide54.xml" Type="http://schemas.openxmlformats.org/officeDocument/2006/relationships/slide" Id="rId60"/><Relationship Target="slides/slide17.xml" Type="http://schemas.openxmlformats.org/officeDocument/2006/relationships/slide" Id="rId23"/><Relationship Target="slides/slide18.xml" Type="http://schemas.openxmlformats.org/officeDocument/2006/relationships/slide" Id="rId24"/><Relationship Target="slides/slide14.xml" Type="http://schemas.openxmlformats.org/officeDocument/2006/relationships/slide" Id="rId20"/><Relationship Target="slides/slide60.xml" Type="http://schemas.openxmlformats.org/officeDocument/2006/relationships/slide" Id="rId66"/><Relationship Target="slides/slide59.xml" Type="http://schemas.openxmlformats.org/officeDocument/2006/relationships/slide" Id="rId65"/><Relationship Target="slides/slide62.xml" Type="http://schemas.openxmlformats.org/officeDocument/2006/relationships/slide" Id="rId68"/><Relationship Target="slides/slide61.xml" Type="http://schemas.openxmlformats.org/officeDocument/2006/relationships/slide" Id="rId67"/><Relationship Target="slides/slide56.xml" Type="http://schemas.openxmlformats.org/officeDocument/2006/relationships/slide" Id="rId62"/><Relationship Target="slides/slide55.xml" Type="http://schemas.openxmlformats.org/officeDocument/2006/relationships/slide" Id="rId61"/><Relationship Target="slides/slide58.xml" Type="http://schemas.openxmlformats.org/officeDocument/2006/relationships/slide" Id="rId64"/><Relationship Target="slides/slide57.xml" Type="http://schemas.openxmlformats.org/officeDocument/2006/relationships/slide" Id="rId63"/></Relationships>
</file>

<file path=ppt/notesMasters/_rels/notesMaster1.xml.rels><?xml version="1.0" encoding="UTF-8" standalone="yes"?><Relationships xmlns="http://schemas.openxmlformats.org/package/2006/relationships"><Relationship Target="../theme/theme4.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 name="Shape 51"/>
        <p:cNvGrpSpPr/>
        <p:nvPr/>
      </p:nvGrpSpPr>
      <p:grpSpPr>
        <a:xfrm>
          <a:off y="0" x="0"/>
          <a:ext cy="0" cx="0"/>
          <a:chOff y="0" x="0"/>
          <a:chExt cy="0" cx="0"/>
        </a:xfrm>
      </p:grpSpPr>
      <p:sp>
        <p:nvSpPr>
          <p:cNvPr id="52" name="Shape 52"/>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a:noFill/>
          </a:ln>
        </p:spPr>
      </p:sp>
      <p:sp>
        <p:nvSpPr>
          <p:cNvPr id="53" name="Shape 53"/>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None/>
            </a:pPr>
            <a:r>
              <a:t/>
            </a:r>
            <a:endParaRPr strike="noStrike" u="none" b="0" cap="none" baseline="0" sz="1100" i="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3" name="Shape 113"/>
        <p:cNvGrpSpPr/>
        <p:nvPr/>
      </p:nvGrpSpPr>
      <p:grpSpPr>
        <a:xfrm>
          <a:off y="0" x="0"/>
          <a:ext cy="0" cx="0"/>
          <a:chOff y="0" x="0"/>
          <a:chExt cy="0" cx="0"/>
        </a:xfrm>
      </p:grpSpPr>
      <p:sp>
        <p:nvSpPr>
          <p:cNvPr id="114" name="Shape 114"/>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a:noFill/>
          </a:ln>
        </p:spPr>
      </p:sp>
      <p:sp>
        <p:nvSpPr>
          <p:cNvPr id="115" name="Shape 115"/>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None/>
            </a:pPr>
            <a:r>
              <a:t/>
            </a:r>
            <a:endParaRPr strike="noStrike" u="none" b="0" cap="none" baseline="0" sz="1100" i="0">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0" name="Shape 130"/>
        <p:cNvGrpSpPr/>
        <p:nvPr/>
      </p:nvGrpSpPr>
      <p:grpSpPr>
        <a:xfrm>
          <a:off y="0" x="0"/>
          <a:ext cy="0" cx="0"/>
          <a:chOff y="0" x="0"/>
          <a:chExt cy="0" cx="0"/>
        </a:xfrm>
      </p:grpSpPr>
      <p:sp>
        <p:nvSpPr>
          <p:cNvPr id="131" name="Shape 131"/>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a:noFill/>
          </a:ln>
        </p:spPr>
      </p:sp>
      <p:sp>
        <p:nvSpPr>
          <p:cNvPr id="132" name="Shape 132"/>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None/>
            </a:pPr>
            <a:r>
              <a:t/>
            </a:r>
            <a:endParaRPr strike="noStrike" u="none" b="0" cap="none" baseline="0" sz="1100" i="0">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1" name="Shape 141"/>
        <p:cNvGrpSpPr/>
        <p:nvPr/>
      </p:nvGrpSpPr>
      <p:grpSpPr>
        <a:xfrm>
          <a:off y="0" x="0"/>
          <a:ext cy="0" cx="0"/>
          <a:chOff y="0" x="0"/>
          <a:chExt cy="0" cx="0"/>
        </a:xfrm>
      </p:grpSpPr>
      <p:sp>
        <p:nvSpPr>
          <p:cNvPr id="142" name="Shape 142"/>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a:noFill/>
          </a:ln>
        </p:spPr>
      </p:sp>
      <p:sp>
        <p:nvSpPr>
          <p:cNvPr id="143" name="Shape 143"/>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None/>
            </a:pPr>
            <a:r>
              <a:t/>
            </a:r>
            <a:endParaRPr strike="noStrike" u="none" b="0" cap="none" baseline="0" sz="1100" i="0">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8" name="Shape 148"/>
        <p:cNvGrpSpPr/>
        <p:nvPr/>
      </p:nvGrpSpPr>
      <p:grpSpPr>
        <a:xfrm>
          <a:off y="0" x="0"/>
          <a:ext cy="0" cx="0"/>
          <a:chOff y="0" x="0"/>
          <a:chExt cy="0" cx="0"/>
        </a:xfrm>
      </p:grpSpPr>
      <p:sp>
        <p:nvSpPr>
          <p:cNvPr id="149" name="Shape 149"/>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a:noFill/>
          </a:ln>
        </p:spPr>
      </p:sp>
      <p:sp>
        <p:nvSpPr>
          <p:cNvPr id="150" name="Shape 150"/>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None/>
            </a:pPr>
            <a:r>
              <a:t/>
            </a:r>
            <a:endParaRPr strike="noStrike" u="none" b="0" cap="none" baseline="0" sz="1100" i="0">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4" name="Shape 154"/>
        <p:cNvGrpSpPr/>
        <p:nvPr/>
      </p:nvGrpSpPr>
      <p:grpSpPr>
        <a:xfrm>
          <a:off y="0" x="0"/>
          <a:ext cy="0" cx="0"/>
          <a:chOff y="0" x="0"/>
          <a:chExt cy="0" cx="0"/>
        </a:xfrm>
      </p:grpSpPr>
      <p:sp>
        <p:nvSpPr>
          <p:cNvPr id="155" name="Shape 1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6" name="Shape 15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1" name="Shape 161"/>
        <p:cNvGrpSpPr/>
        <p:nvPr/>
      </p:nvGrpSpPr>
      <p:grpSpPr>
        <a:xfrm>
          <a:off y="0" x="0"/>
          <a:ext cy="0" cx="0"/>
          <a:chOff y="0" x="0"/>
          <a:chExt cy="0" cx="0"/>
        </a:xfrm>
      </p:grpSpPr>
      <p:sp>
        <p:nvSpPr>
          <p:cNvPr id="162" name="Shape 162"/>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a:noFill/>
          </a:ln>
        </p:spPr>
      </p:sp>
      <p:sp>
        <p:nvSpPr>
          <p:cNvPr id="163" name="Shape 163"/>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None/>
            </a:pPr>
            <a:r>
              <a:t/>
            </a:r>
            <a:endParaRPr strike="noStrike" u="none" b="0" cap="none" baseline="0" sz="1100" i="0">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8" name="Shape 168"/>
        <p:cNvGrpSpPr/>
        <p:nvPr/>
      </p:nvGrpSpPr>
      <p:grpSpPr>
        <a:xfrm>
          <a:off y="0" x="0"/>
          <a:ext cy="0" cx="0"/>
          <a:chOff y="0" x="0"/>
          <a:chExt cy="0" cx="0"/>
        </a:xfrm>
      </p:grpSpPr>
      <p:sp>
        <p:nvSpPr>
          <p:cNvPr id="169" name="Shape 169"/>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a:noFill/>
          </a:ln>
        </p:spPr>
      </p:sp>
      <p:sp>
        <p:nvSpPr>
          <p:cNvPr id="170" name="Shape 170"/>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None/>
            </a:pPr>
            <a:r>
              <a:t/>
            </a:r>
            <a:endParaRPr strike="noStrike" u="none" b="0" cap="none" baseline="0" sz="1100" i="0">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4" name="Shape 174"/>
        <p:cNvGrpSpPr/>
        <p:nvPr/>
      </p:nvGrpSpPr>
      <p:grpSpPr>
        <a:xfrm>
          <a:off y="0" x="0"/>
          <a:ext cy="0" cx="0"/>
          <a:chOff y="0" x="0"/>
          <a:chExt cy="0" cx="0"/>
        </a:xfrm>
      </p:grpSpPr>
      <p:sp>
        <p:nvSpPr>
          <p:cNvPr id="175" name="Shape 17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6" name="Shape 17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0" name="Shape 180"/>
        <p:cNvGrpSpPr/>
        <p:nvPr/>
      </p:nvGrpSpPr>
      <p:grpSpPr>
        <a:xfrm>
          <a:off y="0" x="0"/>
          <a:ext cy="0" cx="0"/>
          <a:chOff y="0" x="0"/>
          <a:chExt cy="0" cx="0"/>
        </a:xfrm>
      </p:grpSpPr>
      <p:sp>
        <p:nvSpPr>
          <p:cNvPr id="181" name="Shape 18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2" name="Shape 18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6" name="Shape 186"/>
        <p:cNvGrpSpPr/>
        <p:nvPr/>
      </p:nvGrpSpPr>
      <p:grpSpPr>
        <a:xfrm>
          <a:off y="0" x="0"/>
          <a:ext cy="0" cx="0"/>
          <a:chOff y="0" x="0"/>
          <a:chExt cy="0" cx="0"/>
        </a:xfrm>
      </p:grpSpPr>
      <p:sp>
        <p:nvSpPr>
          <p:cNvPr id="187" name="Shape 18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8" name="Shape 18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 name="Shape 57"/>
        <p:cNvGrpSpPr/>
        <p:nvPr/>
      </p:nvGrpSpPr>
      <p:grpSpPr>
        <a:xfrm>
          <a:off y="0" x="0"/>
          <a:ext cy="0" cx="0"/>
          <a:chOff y="0" x="0"/>
          <a:chExt cy="0" cx="0"/>
        </a:xfrm>
      </p:grpSpPr>
      <p:sp>
        <p:nvSpPr>
          <p:cNvPr id="58" name="Shape 58"/>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a:noFill/>
          </a:ln>
        </p:spPr>
      </p:sp>
      <p:sp>
        <p:nvSpPr>
          <p:cNvPr id="59" name="Shape 59"/>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None/>
            </a:pPr>
            <a:r>
              <a:t/>
            </a:r>
            <a:endParaRPr strike="noStrike" u="none" b="0" cap="none" baseline="0" sz="1100" i="0">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2" name="Shape 192"/>
        <p:cNvGrpSpPr/>
        <p:nvPr/>
      </p:nvGrpSpPr>
      <p:grpSpPr>
        <a:xfrm>
          <a:off y="0" x="0"/>
          <a:ext cy="0" cx="0"/>
          <a:chOff y="0" x="0"/>
          <a:chExt cy="0" cx="0"/>
        </a:xfrm>
      </p:grpSpPr>
      <p:sp>
        <p:nvSpPr>
          <p:cNvPr id="193" name="Shape 19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4" name="Shape 19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8" name="Shape 198"/>
        <p:cNvGrpSpPr/>
        <p:nvPr/>
      </p:nvGrpSpPr>
      <p:grpSpPr>
        <a:xfrm>
          <a:off y="0" x="0"/>
          <a:ext cy="0" cx="0"/>
          <a:chOff y="0" x="0"/>
          <a:chExt cy="0" cx="0"/>
        </a:xfrm>
      </p:grpSpPr>
      <p:sp>
        <p:nvSpPr>
          <p:cNvPr id="199" name="Shape 19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0" name="Shape 20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5" name="Shape 205"/>
        <p:cNvGrpSpPr/>
        <p:nvPr/>
      </p:nvGrpSpPr>
      <p:grpSpPr>
        <a:xfrm>
          <a:off y="0" x="0"/>
          <a:ext cy="0" cx="0"/>
          <a:chOff y="0" x="0"/>
          <a:chExt cy="0" cx="0"/>
        </a:xfrm>
      </p:grpSpPr>
      <p:sp>
        <p:nvSpPr>
          <p:cNvPr id="206" name="Shape 20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07" name="Shape 20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1" name="Shape 211"/>
        <p:cNvGrpSpPr/>
        <p:nvPr/>
      </p:nvGrpSpPr>
      <p:grpSpPr>
        <a:xfrm>
          <a:off y="0" x="0"/>
          <a:ext cy="0" cx="0"/>
          <a:chOff y="0" x="0"/>
          <a:chExt cy="0" cx="0"/>
        </a:xfrm>
      </p:grpSpPr>
      <p:sp>
        <p:nvSpPr>
          <p:cNvPr id="212" name="Shape 21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3" name="Shape 21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7" name="Shape 217"/>
        <p:cNvGrpSpPr/>
        <p:nvPr/>
      </p:nvGrpSpPr>
      <p:grpSpPr>
        <a:xfrm>
          <a:off y="0" x="0"/>
          <a:ext cy="0" cx="0"/>
          <a:chOff y="0" x="0"/>
          <a:chExt cy="0" cx="0"/>
        </a:xfrm>
      </p:grpSpPr>
      <p:sp>
        <p:nvSpPr>
          <p:cNvPr id="218" name="Shape 21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9" name="Shape 21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3" name="Shape 223"/>
        <p:cNvGrpSpPr/>
        <p:nvPr/>
      </p:nvGrpSpPr>
      <p:grpSpPr>
        <a:xfrm>
          <a:off y="0" x="0"/>
          <a:ext cy="0" cx="0"/>
          <a:chOff y="0" x="0"/>
          <a:chExt cy="0" cx="0"/>
        </a:xfrm>
      </p:grpSpPr>
      <p:sp>
        <p:nvSpPr>
          <p:cNvPr id="224" name="Shape 22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5" name="Shape 22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9" name="Shape 229"/>
        <p:cNvGrpSpPr/>
        <p:nvPr/>
      </p:nvGrpSpPr>
      <p:grpSpPr>
        <a:xfrm>
          <a:off y="0" x="0"/>
          <a:ext cy="0" cx="0"/>
          <a:chOff y="0" x="0"/>
          <a:chExt cy="0" cx="0"/>
        </a:xfrm>
      </p:grpSpPr>
      <p:sp>
        <p:nvSpPr>
          <p:cNvPr id="230" name="Shape 23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1" name="Shape 23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5" name="Shape 235"/>
        <p:cNvGrpSpPr/>
        <p:nvPr/>
      </p:nvGrpSpPr>
      <p:grpSpPr>
        <a:xfrm>
          <a:off y="0" x="0"/>
          <a:ext cy="0" cx="0"/>
          <a:chOff y="0" x="0"/>
          <a:chExt cy="0" cx="0"/>
        </a:xfrm>
      </p:grpSpPr>
      <p:sp>
        <p:nvSpPr>
          <p:cNvPr id="236" name="Shape 2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7" name="Shape 23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1" name="Shape 241"/>
        <p:cNvGrpSpPr/>
        <p:nvPr/>
      </p:nvGrpSpPr>
      <p:grpSpPr>
        <a:xfrm>
          <a:off y="0" x="0"/>
          <a:ext cy="0" cx="0"/>
          <a:chOff y="0" x="0"/>
          <a:chExt cy="0" cx="0"/>
        </a:xfrm>
      </p:grpSpPr>
      <p:sp>
        <p:nvSpPr>
          <p:cNvPr id="242" name="Shape 2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3" name="Shape 24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7" name="Shape 247"/>
        <p:cNvGrpSpPr/>
        <p:nvPr/>
      </p:nvGrpSpPr>
      <p:grpSpPr>
        <a:xfrm>
          <a:off y="0" x="0"/>
          <a:ext cy="0" cx="0"/>
          <a:chOff y="0" x="0"/>
          <a:chExt cy="0" cx="0"/>
        </a:xfrm>
      </p:grpSpPr>
      <p:sp>
        <p:nvSpPr>
          <p:cNvPr id="248" name="Shape 2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9" name="Shape 2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 name="Shape 63"/>
        <p:cNvGrpSpPr/>
        <p:nvPr/>
      </p:nvGrpSpPr>
      <p:grpSpPr>
        <a:xfrm>
          <a:off y="0" x="0"/>
          <a:ext cy="0" cx="0"/>
          <a:chOff y="0" x="0"/>
          <a:chExt cy="0" cx="0"/>
        </a:xfrm>
      </p:grpSpPr>
      <p:sp>
        <p:nvSpPr>
          <p:cNvPr id="64" name="Shape 6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5" name="Shape 6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3" name="Shape 253"/>
        <p:cNvGrpSpPr/>
        <p:nvPr/>
      </p:nvGrpSpPr>
      <p:grpSpPr>
        <a:xfrm>
          <a:off y="0" x="0"/>
          <a:ext cy="0" cx="0"/>
          <a:chOff y="0" x="0"/>
          <a:chExt cy="0" cx="0"/>
        </a:xfrm>
      </p:grpSpPr>
      <p:sp>
        <p:nvSpPr>
          <p:cNvPr id="254" name="Shape 2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55" name="Shape 25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9" name="Shape 259"/>
        <p:cNvGrpSpPr/>
        <p:nvPr/>
      </p:nvGrpSpPr>
      <p:grpSpPr>
        <a:xfrm>
          <a:off y="0" x="0"/>
          <a:ext cy="0" cx="0"/>
          <a:chOff y="0" x="0"/>
          <a:chExt cy="0" cx="0"/>
        </a:xfrm>
      </p:grpSpPr>
      <p:sp>
        <p:nvSpPr>
          <p:cNvPr id="260" name="Shape 2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61" name="Shape 26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6" name="Shape 266"/>
        <p:cNvGrpSpPr/>
        <p:nvPr/>
      </p:nvGrpSpPr>
      <p:grpSpPr>
        <a:xfrm>
          <a:off y="0" x="0"/>
          <a:ext cy="0" cx="0"/>
          <a:chOff y="0" x="0"/>
          <a:chExt cy="0" cx="0"/>
        </a:xfrm>
      </p:grpSpPr>
      <p:sp>
        <p:nvSpPr>
          <p:cNvPr id="267" name="Shape 26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68" name="Shape 26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3" name="Shape 273"/>
        <p:cNvGrpSpPr/>
        <p:nvPr/>
      </p:nvGrpSpPr>
      <p:grpSpPr>
        <a:xfrm>
          <a:off y="0" x="0"/>
          <a:ext cy="0" cx="0"/>
          <a:chOff y="0" x="0"/>
          <a:chExt cy="0" cx="0"/>
        </a:xfrm>
      </p:grpSpPr>
      <p:sp>
        <p:nvSpPr>
          <p:cNvPr id="274" name="Shape 2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5" name="Shape 27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0" name="Shape 280"/>
        <p:cNvGrpSpPr/>
        <p:nvPr/>
      </p:nvGrpSpPr>
      <p:grpSpPr>
        <a:xfrm>
          <a:off y="0" x="0"/>
          <a:ext cy="0" cx="0"/>
          <a:chOff y="0" x="0"/>
          <a:chExt cy="0" cx="0"/>
        </a:xfrm>
      </p:grpSpPr>
      <p:sp>
        <p:nvSpPr>
          <p:cNvPr id="281" name="Shape 28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82" name="Shape 28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7" name="Shape 287"/>
        <p:cNvGrpSpPr/>
        <p:nvPr/>
      </p:nvGrpSpPr>
      <p:grpSpPr>
        <a:xfrm>
          <a:off y="0" x="0"/>
          <a:ext cy="0" cx="0"/>
          <a:chOff y="0" x="0"/>
          <a:chExt cy="0" cx="0"/>
        </a:xfrm>
      </p:grpSpPr>
      <p:sp>
        <p:nvSpPr>
          <p:cNvPr id="288" name="Shape 28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89" name="Shape 28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3" name="Shape 293"/>
        <p:cNvGrpSpPr/>
        <p:nvPr/>
      </p:nvGrpSpPr>
      <p:grpSpPr>
        <a:xfrm>
          <a:off y="0" x="0"/>
          <a:ext cy="0" cx="0"/>
          <a:chOff y="0" x="0"/>
          <a:chExt cy="0" cx="0"/>
        </a:xfrm>
      </p:grpSpPr>
      <p:sp>
        <p:nvSpPr>
          <p:cNvPr id="294" name="Shape 29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5" name="Shape 29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9" name="Shape 299"/>
        <p:cNvGrpSpPr/>
        <p:nvPr/>
      </p:nvGrpSpPr>
      <p:grpSpPr>
        <a:xfrm>
          <a:off y="0" x="0"/>
          <a:ext cy="0" cx="0"/>
          <a:chOff y="0" x="0"/>
          <a:chExt cy="0" cx="0"/>
        </a:xfrm>
      </p:grpSpPr>
      <p:sp>
        <p:nvSpPr>
          <p:cNvPr id="300" name="Shape 30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01" name="Shape 30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5" name="Shape 305"/>
        <p:cNvGrpSpPr/>
        <p:nvPr/>
      </p:nvGrpSpPr>
      <p:grpSpPr>
        <a:xfrm>
          <a:off y="0" x="0"/>
          <a:ext cy="0" cx="0"/>
          <a:chOff y="0" x="0"/>
          <a:chExt cy="0" cx="0"/>
        </a:xfrm>
      </p:grpSpPr>
      <p:sp>
        <p:nvSpPr>
          <p:cNvPr id="306" name="Shape 30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07" name="Shape 30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1" name="Shape 311"/>
        <p:cNvGrpSpPr/>
        <p:nvPr/>
      </p:nvGrpSpPr>
      <p:grpSpPr>
        <a:xfrm>
          <a:off y="0" x="0"/>
          <a:ext cy="0" cx="0"/>
          <a:chOff y="0" x="0"/>
          <a:chExt cy="0" cx="0"/>
        </a:xfrm>
      </p:grpSpPr>
      <p:sp>
        <p:nvSpPr>
          <p:cNvPr id="312" name="Shape 31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13" name="Shape 31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0" name="Shape 70"/>
        <p:cNvGrpSpPr/>
        <p:nvPr/>
      </p:nvGrpSpPr>
      <p:grpSpPr>
        <a:xfrm>
          <a:off y="0" x="0"/>
          <a:ext cy="0" cx="0"/>
          <a:chOff y="0" x="0"/>
          <a:chExt cy="0" cx="0"/>
        </a:xfrm>
      </p:grpSpPr>
      <p:sp>
        <p:nvSpPr>
          <p:cNvPr id="71" name="Shape 7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2" name="Shape 7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7" name="Shape 317"/>
        <p:cNvGrpSpPr/>
        <p:nvPr/>
      </p:nvGrpSpPr>
      <p:grpSpPr>
        <a:xfrm>
          <a:off y="0" x="0"/>
          <a:ext cy="0" cx="0"/>
          <a:chOff y="0" x="0"/>
          <a:chExt cy="0" cx="0"/>
        </a:xfrm>
      </p:grpSpPr>
      <p:sp>
        <p:nvSpPr>
          <p:cNvPr id="318" name="Shape 31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19" name="Shape 31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3" name="Shape 323"/>
        <p:cNvGrpSpPr/>
        <p:nvPr/>
      </p:nvGrpSpPr>
      <p:grpSpPr>
        <a:xfrm>
          <a:off y="0" x="0"/>
          <a:ext cy="0" cx="0"/>
          <a:chOff y="0" x="0"/>
          <a:chExt cy="0" cx="0"/>
        </a:xfrm>
      </p:grpSpPr>
      <p:sp>
        <p:nvSpPr>
          <p:cNvPr id="324" name="Shape 32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25" name="Shape 32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9" name="Shape 329"/>
        <p:cNvGrpSpPr/>
        <p:nvPr/>
      </p:nvGrpSpPr>
      <p:grpSpPr>
        <a:xfrm>
          <a:off y="0" x="0"/>
          <a:ext cy="0" cx="0"/>
          <a:chOff y="0" x="0"/>
          <a:chExt cy="0" cx="0"/>
        </a:xfrm>
      </p:grpSpPr>
      <p:sp>
        <p:nvSpPr>
          <p:cNvPr id="330" name="Shape 33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31" name="Shape 33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5" name="Shape 335"/>
        <p:cNvGrpSpPr/>
        <p:nvPr/>
      </p:nvGrpSpPr>
      <p:grpSpPr>
        <a:xfrm>
          <a:off y="0" x="0"/>
          <a:ext cy="0" cx="0"/>
          <a:chOff y="0" x="0"/>
          <a:chExt cy="0" cx="0"/>
        </a:xfrm>
      </p:grpSpPr>
      <p:sp>
        <p:nvSpPr>
          <p:cNvPr id="336" name="Shape 3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37" name="Shape 33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3" name="Shape 343"/>
        <p:cNvGrpSpPr/>
        <p:nvPr/>
      </p:nvGrpSpPr>
      <p:grpSpPr>
        <a:xfrm>
          <a:off y="0" x="0"/>
          <a:ext cy="0" cx="0"/>
          <a:chOff y="0" x="0"/>
          <a:chExt cy="0" cx="0"/>
        </a:xfrm>
      </p:grpSpPr>
      <p:sp>
        <p:nvSpPr>
          <p:cNvPr id="344" name="Shape 3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45" name="Shape 34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9" name="Shape 349"/>
        <p:cNvGrpSpPr/>
        <p:nvPr/>
      </p:nvGrpSpPr>
      <p:grpSpPr>
        <a:xfrm>
          <a:off y="0" x="0"/>
          <a:ext cy="0" cx="0"/>
          <a:chOff y="0" x="0"/>
          <a:chExt cy="0" cx="0"/>
        </a:xfrm>
      </p:grpSpPr>
      <p:sp>
        <p:nvSpPr>
          <p:cNvPr id="350" name="Shape 35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51" name="Shape 35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5" name="Shape 355"/>
        <p:cNvGrpSpPr/>
        <p:nvPr/>
      </p:nvGrpSpPr>
      <p:grpSpPr>
        <a:xfrm>
          <a:off y="0" x="0"/>
          <a:ext cy="0" cx="0"/>
          <a:chOff y="0" x="0"/>
          <a:chExt cy="0" cx="0"/>
        </a:xfrm>
      </p:grpSpPr>
      <p:sp>
        <p:nvSpPr>
          <p:cNvPr id="356" name="Shape 3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57" name="Shape 3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1" name="Shape 361"/>
        <p:cNvGrpSpPr/>
        <p:nvPr/>
      </p:nvGrpSpPr>
      <p:grpSpPr>
        <a:xfrm>
          <a:off y="0" x="0"/>
          <a:ext cy="0" cx="0"/>
          <a:chOff y="0" x="0"/>
          <a:chExt cy="0" cx="0"/>
        </a:xfrm>
      </p:grpSpPr>
      <p:sp>
        <p:nvSpPr>
          <p:cNvPr id="362" name="Shape 3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63" name="Shape 3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7" name="Shape 367"/>
        <p:cNvGrpSpPr/>
        <p:nvPr/>
      </p:nvGrpSpPr>
      <p:grpSpPr>
        <a:xfrm>
          <a:off y="0" x="0"/>
          <a:ext cy="0" cx="0"/>
          <a:chOff y="0" x="0"/>
          <a:chExt cy="0" cx="0"/>
        </a:xfrm>
      </p:grpSpPr>
      <p:sp>
        <p:nvSpPr>
          <p:cNvPr id="368" name="Shape 3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69" name="Shape 3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3" name="Shape 373"/>
        <p:cNvGrpSpPr/>
        <p:nvPr/>
      </p:nvGrpSpPr>
      <p:grpSpPr>
        <a:xfrm>
          <a:off y="0" x="0"/>
          <a:ext cy="0" cx="0"/>
          <a:chOff y="0" x="0"/>
          <a:chExt cy="0" cx="0"/>
        </a:xfrm>
      </p:grpSpPr>
      <p:sp>
        <p:nvSpPr>
          <p:cNvPr id="374" name="Shape 37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75" name="Shape 37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6" name="Shape 76"/>
        <p:cNvGrpSpPr/>
        <p:nvPr/>
      </p:nvGrpSpPr>
      <p:grpSpPr>
        <a:xfrm>
          <a:off y="0" x="0"/>
          <a:ext cy="0" cx="0"/>
          <a:chOff y="0" x="0"/>
          <a:chExt cy="0" cx="0"/>
        </a:xfrm>
      </p:grpSpPr>
      <p:sp>
        <p:nvSpPr>
          <p:cNvPr id="77" name="Shape 7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8" name="Shape 7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9" name="Shape 379"/>
        <p:cNvGrpSpPr/>
        <p:nvPr/>
      </p:nvGrpSpPr>
      <p:grpSpPr>
        <a:xfrm>
          <a:off y="0" x="0"/>
          <a:ext cy="0" cx="0"/>
          <a:chOff y="0" x="0"/>
          <a:chExt cy="0" cx="0"/>
        </a:xfrm>
      </p:grpSpPr>
      <p:sp>
        <p:nvSpPr>
          <p:cNvPr id="380" name="Shape 38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81" name="Shape 38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5" name="Shape 385"/>
        <p:cNvGrpSpPr/>
        <p:nvPr/>
      </p:nvGrpSpPr>
      <p:grpSpPr>
        <a:xfrm>
          <a:off y="0" x="0"/>
          <a:ext cy="0" cx="0"/>
          <a:chOff y="0" x="0"/>
          <a:chExt cy="0" cx="0"/>
        </a:xfrm>
      </p:grpSpPr>
      <p:sp>
        <p:nvSpPr>
          <p:cNvPr id="386" name="Shape 38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87" name="Shape 38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1" name="Shape 391"/>
        <p:cNvGrpSpPr/>
        <p:nvPr/>
      </p:nvGrpSpPr>
      <p:grpSpPr>
        <a:xfrm>
          <a:off y="0" x="0"/>
          <a:ext cy="0" cx="0"/>
          <a:chOff y="0" x="0"/>
          <a:chExt cy="0" cx="0"/>
        </a:xfrm>
      </p:grpSpPr>
      <p:sp>
        <p:nvSpPr>
          <p:cNvPr id="392" name="Shape 39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93" name="Shape 39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7" name="Shape 397"/>
        <p:cNvGrpSpPr/>
        <p:nvPr/>
      </p:nvGrpSpPr>
      <p:grpSpPr>
        <a:xfrm>
          <a:off y="0" x="0"/>
          <a:ext cy="0" cx="0"/>
          <a:chOff y="0" x="0"/>
          <a:chExt cy="0" cx="0"/>
        </a:xfrm>
      </p:grpSpPr>
      <p:sp>
        <p:nvSpPr>
          <p:cNvPr id="398" name="Shape 39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99" name="Shape 39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3" name="Shape 403"/>
        <p:cNvGrpSpPr/>
        <p:nvPr/>
      </p:nvGrpSpPr>
      <p:grpSpPr>
        <a:xfrm>
          <a:off y="0" x="0"/>
          <a:ext cy="0" cx="0"/>
          <a:chOff y="0" x="0"/>
          <a:chExt cy="0" cx="0"/>
        </a:xfrm>
      </p:grpSpPr>
      <p:sp>
        <p:nvSpPr>
          <p:cNvPr id="404" name="Shape 40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05" name="Shape 40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9" name="Shape 409"/>
        <p:cNvGrpSpPr/>
        <p:nvPr/>
      </p:nvGrpSpPr>
      <p:grpSpPr>
        <a:xfrm>
          <a:off y="0" x="0"/>
          <a:ext cy="0" cx="0"/>
          <a:chOff y="0" x="0"/>
          <a:chExt cy="0" cx="0"/>
        </a:xfrm>
      </p:grpSpPr>
      <p:sp>
        <p:nvSpPr>
          <p:cNvPr id="410" name="Shape 41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11" name="Shape 41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5" name="Shape 415"/>
        <p:cNvGrpSpPr/>
        <p:nvPr/>
      </p:nvGrpSpPr>
      <p:grpSpPr>
        <a:xfrm>
          <a:off y="0" x="0"/>
          <a:ext cy="0" cx="0"/>
          <a:chOff y="0" x="0"/>
          <a:chExt cy="0" cx="0"/>
        </a:xfrm>
      </p:grpSpPr>
      <p:sp>
        <p:nvSpPr>
          <p:cNvPr id="416" name="Shape 41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17" name="Shape 41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1" name="Shape 421"/>
        <p:cNvGrpSpPr/>
        <p:nvPr/>
      </p:nvGrpSpPr>
      <p:grpSpPr>
        <a:xfrm>
          <a:off y="0" x="0"/>
          <a:ext cy="0" cx="0"/>
          <a:chOff y="0" x="0"/>
          <a:chExt cy="0" cx="0"/>
        </a:xfrm>
      </p:grpSpPr>
      <p:sp>
        <p:nvSpPr>
          <p:cNvPr id="422" name="Shape 42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23" name="Shape 42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7" name="Shape 427"/>
        <p:cNvGrpSpPr/>
        <p:nvPr/>
      </p:nvGrpSpPr>
      <p:grpSpPr>
        <a:xfrm>
          <a:off y="0" x="0"/>
          <a:ext cy="0" cx="0"/>
          <a:chOff y="0" x="0"/>
          <a:chExt cy="0" cx="0"/>
        </a:xfrm>
      </p:grpSpPr>
      <p:sp>
        <p:nvSpPr>
          <p:cNvPr id="428" name="Shape 42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29" name="Shape 42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3" name="Shape 433"/>
        <p:cNvGrpSpPr/>
        <p:nvPr/>
      </p:nvGrpSpPr>
      <p:grpSpPr>
        <a:xfrm>
          <a:off y="0" x="0"/>
          <a:ext cy="0" cx="0"/>
          <a:chOff y="0" x="0"/>
          <a:chExt cy="0" cx="0"/>
        </a:xfrm>
      </p:grpSpPr>
      <p:sp>
        <p:nvSpPr>
          <p:cNvPr id="434" name="Shape 43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35" name="Shape 43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2" name="Shape 82"/>
        <p:cNvGrpSpPr/>
        <p:nvPr/>
      </p:nvGrpSpPr>
      <p:grpSpPr>
        <a:xfrm>
          <a:off y="0" x="0"/>
          <a:ext cy="0" cx="0"/>
          <a:chOff y="0" x="0"/>
          <a:chExt cy="0" cx="0"/>
        </a:xfrm>
      </p:grpSpPr>
      <p:sp>
        <p:nvSpPr>
          <p:cNvPr id="83" name="Shape 8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4" name="Shape 8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9" name="Shape 439"/>
        <p:cNvGrpSpPr/>
        <p:nvPr/>
      </p:nvGrpSpPr>
      <p:grpSpPr>
        <a:xfrm>
          <a:off y="0" x="0"/>
          <a:ext cy="0" cx="0"/>
          <a:chOff y="0" x="0"/>
          <a:chExt cy="0" cx="0"/>
        </a:xfrm>
      </p:grpSpPr>
      <p:sp>
        <p:nvSpPr>
          <p:cNvPr id="440" name="Shape 44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41" name="Shape 44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5" name="Shape 445"/>
        <p:cNvGrpSpPr/>
        <p:nvPr/>
      </p:nvGrpSpPr>
      <p:grpSpPr>
        <a:xfrm>
          <a:off y="0" x="0"/>
          <a:ext cy="0" cx="0"/>
          <a:chOff y="0" x="0"/>
          <a:chExt cy="0" cx="0"/>
        </a:xfrm>
      </p:grpSpPr>
      <p:sp>
        <p:nvSpPr>
          <p:cNvPr id="446" name="Shape 44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47" name="Shape 44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1" name="Shape 451"/>
        <p:cNvGrpSpPr/>
        <p:nvPr/>
      </p:nvGrpSpPr>
      <p:grpSpPr>
        <a:xfrm>
          <a:off y="0" x="0"/>
          <a:ext cy="0" cx="0"/>
          <a:chOff y="0" x="0"/>
          <a:chExt cy="0" cx="0"/>
        </a:xfrm>
      </p:grpSpPr>
      <p:sp>
        <p:nvSpPr>
          <p:cNvPr id="452" name="Shape 45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53" name="Shape 45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7" name="Shape 457"/>
        <p:cNvGrpSpPr/>
        <p:nvPr/>
      </p:nvGrpSpPr>
      <p:grpSpPr>
        <a:xfrm>
          <a:off y="0" x="0"/>
          <a:ext cy="0" cx="0"/>
          <a:chOff y="0" x="0"/>
          <a:chExt cy="0" cx="0"/>
        </a:xfrm>
      </p:grpSpPr>
      <p:sp>
        <p:nvSpPr>
          <p:cNvPr id="458" name="Shape 45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59" name="Shape 45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4" name="Shape 464"/>
        <p:cNvGrpSpPr/>
        <p:nvPr/>
      </p:nvGrpSpPr>
      <p:grpSpPr>
        <a:xfrm>
          <a:off y="0" x="0"/>
          <a:ext cy="0" cx="0"/>
          <a:chOff y="0" x="0"/>
          <a:chExt cy="0" cx="0"/>
        </a:xfrm>
      </p:grpSpPr>
      <p:sp>
        <p:nvSpPr>
          <p:cNvPr id="465" name="Shape 465"/>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a:noFill/>
          </a:ln>
        </p:spPr>
      </p:sp>
      <p:sp>
        <p:nvSpPr>
          <p:cNvPr id="466" name="Shape 466"/>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None/>
            </a:pPr>
            <a:r>
              <a:t/>
            </a:r>
            <a:endParaRPr strike="noStrike" u="none" b="0" cap="none" baseline="0" sz="1100" i="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9" name="Shape 89"/>
        <p:cNvGrpSpPr/>
        <p:nvPr/>
      </p:nvGrpSpPr>
      <p:grpSpPr>
        <a:xfrm>
          <a:off y="0" x="0"/>
          <a:ext cy="0" cx="0"/>
          <a:chOff y="0" x="0"/>
          <a:chExt cy="0" cx="0"/>
        </a:xfrm>
      </p:grpSpPr>
      <p:sp>
        <p:nvSpPr>
          <p:cNvPr id="90" name="Shape 90"/>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a:noFill/>
          </a:ln>
        </p:spPr>
      </p:sp>
      <p:sp>
        <p:nvSpPr>
          <p:cNvPr id="91" name="Shape 91"/>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None/>
            </a:pPr>
            <a:r>
              <a:t/>
            </a:r>
            <a:endParaRPr strike="noStrike" u="none" b="0" cap="none" baseline="0" sz="1100" i="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7" name="Shape 97"/>
        <p:cNvGrpSpPr/>
        <p:nvPr/>
      </p:nvGrpSpPr>
      <p:grpSpPr>
        <a:xfrm>
          <a:off y="0" x="0"/>
          <a:ext cy="0" cx="0"/>
          <a:chOff y="0" x="0"/>
          <a:chExt cy="0" cx="0"/>
        </a:xfrm>
      </p:grpSpPr>
      <p:sp>
        <p:nvSpPr>
          <p:cNvPr id="98" name="Shape 98"/>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a:noFill/>
          </a:ln>
        </p:spPr>
      </p:sp>
      <p:sp>
        <p:nvSpPr>
          <p:cNvPr id="99" name="Shape 99"/>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None/>
            </a:pPr>
            <a:r>
              <a:t/>
            </a:r>
            <a:endParaRPr strike="noStrike" u="none" b="0" cap="none" baseline="0" sz="1100" i="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5" name="Shape 105"/>
        <p:cNvGrpSpPr/>
        <p:nvPr/>
      </p:nvGrpSpPr>
      <p:grpSpPr>
        <a:xfrm>
          <a:off y="0" x="0"/>
          <a:ext cy="0" cx="0"/>
          <a:chOff y="0" x="0"/>
          <a:chExt cy="0" cx="0"/>
        </a:xfrm>
      </p:grpSpPr>
      <p:sp>
        <p:nvSpPr>
          <p:cNvPr id="106" name="Shape 106"/>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a:noFill/>
          </a:ln>
        </p:spPr>
      </p:sp>
      <p:sp>
        <p:nvSpPr>
          <p:cNvPr id="107" name="Shape 107"/>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None/>
            </a:pPr>
            <a:r>
              <a:t/>
            </a:r>
            <a:endParaRPr strike="noStrike" u="none" b="0" cap="none" baseline="0" sz="1100" i="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2" name="Shape 42"/>
        <p:cNvGrpSpPr/>
        <p:nvPr/>
      </p:nvGrpSpPr>
      <p:grpSpPr>
        <a:xfrm>
          <a:off y="0" x="0"/>
          <a:ext cy="0" cx="0"/>
          <a:chOff y="0" x="0"/>
          <a:chExt cy="0" cx="0"/>
        </a:xfrm>
      </p:grpSpPr>
      <p:sp>
        <p:nvSpPr>
          <p:cNvPr id="43" name="Shape 43"/>
          <p:cNvSpPr txBox="1"/>
          <p:nvPr>
            <p:ph type="title"/>
          </p:nvPr>
        </p:nvSpPr>
        <p:spPr>
          <a:xfrm>
            <a:off y="205978"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4" name="Shape 44"/>
        <p:cNvGrpSpPr/>
        <p:nvPr/>
      </p:nvGrpSpPr>
      <p:grpSpPr>
        <a:xfrm>
          <a:off y="0" x="0"/>
          <a:ext cy="0" cx="0"/>
          <a:chOff y="0" x="0"/>
          <a:chExt cy="0" cx="0"/>
        </a:xfrm>
      </p:grpSpPr>
      <p:sp>
        <p:nvSpPr>
          <p:cNvPr id="45" name="Shape 45"/>
          <p:cNvSpPr txBox="1"/>
          <p:nvPr>
            <p:ph idx="1" type="body"/>
          </p:nvPr>
        </p:nvSpPr>
        <p:spPr>
          <a:xfrm>
            <a:off y="4406308" x="457200"/>
            <a:ext cy="519599" cx="8229600"/>
          </a:xfrm>
          <a:prstGeom prst="rect">
            <a:avLst/>
          </a:prstGeom>
          <a:noFill/>
          <a:ln>
            <a:noFill/>
          </a:ln>
        </p:spPr>
        <p:txBody>
          <a:bodyPr bIns="91425" rIns="91425" lIns="91425" tIns="91425" anchor="t" anchorCtr="0"/>
          <a:lstStyle>
            <a:lvl1pPr algn="ctr" rtl="0" indent="-171450" marL="285750">
              <a:spcBef>
                <a:spcPts val="360"/>
              </a:spcBef>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6" name="Shape 46"/>
        <p:cNvGrpSpPr/>
        <p:nvPr/>
      </p:nvGrpSpPr>
      <p:grpSpPr>
        <a:xfrm>
          <a:off y="0" x="0"/>
          <a:ext cy="0" cx="0"/>
          <a:chOff y="0" x="0"/>
          <a:chExt cy="0" cx="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y="1200150" x="457200"/>
            <a:ext cy="372568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y="0" x="0"/>
          <a:ext cy="0" cx="0"/>
          <a:chOff y="0" x="0"/>
          <a:chExt cy="0" cx="0"/>
        </a:xfrm>
      </p:grpSpPr>
      <p:sp>
        <p:nvSpPr>
          <p:cNvPr id="17" name="Shape 17"/>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y="0" x="0"/>
          <a:ext cy="0" cx="0"/>
          <a:chOff y="0" x="0"/>
          <a:chExt cy="0" cx="0"/>
        </a:xfrm>
      </p:grpSpPr>
      <p:sp>
        <p:nvSpPr>
          <p:cNvPr id="22" name="Shape 22"/>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y="0" x="0"/>
          <a:ext cy="0" cx="0"/>
          <a:chOff y="0" x="0"/>
          <a:chExt cy="0" cx="0"/>
        </a:xfrm>
      </p:grpSpPr>
      <p:sp>
        <p:nvSpPr>
          <p:cNvPr id="25" name="Shape 25"/>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
        <p:nvSpPr>
          <p:cNvPr id="26" name="Shape 26"/>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y="0" x="0"/>
          <a:ext cy="0" cx="0"/>
          <a:chOff y="0" x="0"/>
          <a:chExt cy="0" cx="0"/>
        </a:xfrm>
      </p:grpSpPr>
      <p:sp>
        <p:nvSpPr>
          <p:cNvPr id="28" name="Shape 28"/>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32" name="Shape 32"/>
        <p:cNvGrpSpPr/>
        <p:nvPr/>
      </p:nvGrpSpPr>
      <p:grpSpPr>
        <a:xfrm>
          <a:off y="0" x="0"/>
          <a:ext cy="0" cx="0"/>
          <a:chOff y="0" x="0"/>
          <a:chExt cy="0" cx="0"/>
        </a:xfrm>
      </p:grpSpPr>
      <p:sp>
        <p:nvSpPr>
          <p:cNvPr id="33" name="Shape 33"/>
          <p:cNvSpPr txBox="1"/>
          <p:nvPr>
            <p:ph type="ctrTitle"/>
          </p:nvPr>
        </p:nvSpPr>
        <p:spPr>
          <a:xfrm>
            <a:off y="1583341" x="685800"/>
            <a:ext cy="1159799" cx="7772400"/>
          </a:xfrm>
          <a:prstGeom prst="rect">
            <a:avLst/>
          </a:prstGeom>
          <a:noFill/>
          <a:ln>
            <a:noFill/>
          </a:ln>
        </p:spPr>
        <p:txBody>
          <a:bodyPr bIns="91425" rIns="91425" lIns="91425" tIns="91425" anchor="b" anchorCtr="0"/>
          <a:lstStyle>
            <a:lvl1pPr algn="ctr" rtl="0" marR="0" indent="304800" marL="0">
              <a:lnSpc>
                <a:spcPct val="100000"/>
              </a:lnSpc>
              <a:spcBef>
                <a:spcPts val="0"/>
              </a:spcBef>
              <a:spcAft>
                <a:spcPts val="0"/>
              </a:spcAft>
              <a:buClr>
                <a:schemeClr val="dk1"/>
              </a:buClr>
              <a:buFont typeface="Arial"/>
              <a:buNone/>
              <a:defRPr/>
            </a:lvl1pPr>
            <a:lvl2pPr algn="ctr" rtl="0" marR="0" indent="304800" marL="0">
              <a:lnSpc>
                <a:spcPct val="100000"/>
              </a:lnSpc>
              <a:spcBef>
                <a:spcPts val="0"/>
              </a:spcBef>
              <a:spcAft>
                <a:spcPts val="0"/>
              </a:spcAft>
              <a:buClr>
                <a:schemeClr val="dk1"/>
              </a:buClr>
              <a:buFont typeface="Arial"/>
              <a:buNone/>
              <a:defRPr/>
            </a:lvl2pPr>
            <a:lvl3pPr algn="ctr" rtl="0" marR="0" indent="304800" marL="0">
              <a:spcBef>
                <a:spcPts val="0"/>
              </a:spcBef>
              <a:buClr>
                <a:schemeClr val="dk1"/>
              </a:buClr>
              <a:buFont typeface="Arial"/>
              <a:buNone/>
              <a:defRPr/>
            </a:lvl3pPr>
            <a:lvl4pPr algn="ctr" rtl="0" marR="0" indent="304800" marL="0">
              <a:spcBef>
                <a:spcPts val="0"/>
              </a:spcBef>
              <a:buClr>
                <a:schemeClr val="dk1"/>
              </a:buClr>
              <a:buFont typeface="Arial"/>
              <a:buNone/>
              <a:defRPr/>
            </a:lvl4pPr>
            <a:lvl5pPr algn="ctr" rtl="0" marR="0" indent="304800" marL="0">
              <a:spcBef>
                <a:spcPts val="0"/>
              </a:spcBef>
              <a:buClr>
                <a:schemeClr val="dk1"/>
              </a:buClr>
              <a:buFont typeface="Arial"/>
              <a:buNone/>
              <a:defRPr/>
            </a:lvl5pPr>
            <a:lvl6pPr algn="ctr" rtl="0" marR="0" indent="304800" marL="0">
              <a:spcBef>
                <a:spcPts val="0"/>
              </a:spcBef>
              <a:buClr>
                <a:schemeClr val="dk1"/>
              </a:buClr>
              <a:buFont typeface="Arial"/>
              <a:buNone/>
              <a:defRPr/>
            </a:lvl6pPr>
            <a:lvl7pPr algn="ctr" rtl="0" marR="0" indent="304800" marL="0">
              <a:spcBef>
                <a:spcPts val="0"/>
              </a:spcBef>
              <a:buClr>
                <a:schemeClr val="dk1"/>
              </a:buClr>
              <a:buFont typeface="Arial"/>
              <a:buNone/>
              <a:defRPr/>
            </a:lvl7pPr>
            <a:lvl8pPr algn="ctr" rtl="0" marR="0" indent="304800" marL="0">
              <a:spcBef>
                <a:spcPts val="0"/>
              </a:spcBef>
              <a:buClr>
                <a:schemeClr val="dk1"/>
              </a:buClr>
              <a:buFont typeface="Arial"/>
              <a:buNone/>
              <a:defRPr/>
            </a:lvl8pPr>
            <a:lvl9pPr algn="ctr" rtl="0" marR="0" indent="304800" marL="0">
              <a:spcBef>
                <a:spcPts val="0"/>
              </a:spcBef>
              <a:buClr>
                <a:schemeClr val="dk1"/>
              </a:buClr>
              <a:buFont typeface="Arial"/>
              <a:buNone/>
              <a:defRPr/>
            </a:lvl9pPr>
          </a:lstStyle>
          <a:p/>
        </p:txBody>
      </p:sp>
      <p:sp>
        <p:nvSpPr>
          <p:cNvPr id="34" name="Shape 34"/>
          <p:cNvSpPr txBox="1"/>
          <p:nvPr>
            <p:ph idx="1" type="subTitle"/>
          </p:nvPr>
        </p:nvSpPr>
        <p:spPr>
          <a:xfrm>
            <a:off y="2840052" x="685800"/>
            <a:ext cy="784799" cx="7772400"/>
          </a:xfrm>
          <a:prstGeom prst="rect">
            <a:avLst/>
          </a:prstGeom>
          <a:noFill/>
          <a:ln>
            <a:noFill/>
          </a:ln>
        </p:spPr>
        <p:txBody>
          <a:bodyPr bIns="91425" rIns="91425" lIns="91425" tIns="91425" anchor="t" anchorCtr="0"/>
          <a:lstStyle>
            <a:lvl1pPr algn="ctr" rtl="0" marR="0" indent="0" marL="0">
              <a:lnSpc>
                <a:spcPct val="100000"/>
              </a:lnSpc>
              <a:spcBef>
                <a:spcPts val="0"/>
              </a:spcBef>
              <a:spcAft>
                <a:spcPts val="0"/>
              </a:spcAft>
              <a:buClr>
                <a:schemeClr val="dk2"/>
              </a:buClr>
              <a:buFont typeface="Arial"/>
              <a:buNone/>
              <a:defRPr/>
            </a:lvl1pPr>
            <a:lvl2pPr algn="ctr" rtl="0" marR="0" indent="190500" marL="0">
              <a:lnSpc>
                <a:spcPct val="100000"/>
              </a:lnSpc>
              <a:spcBef>
                <a:spcPts val="0"/>
              </a:spcBef>
              <a:spcAft>
                <a:spcPts val="0"/>
              </a:spcAft>
              <a:buClr>
                <a:schemeClr val="dk2"/>
              </a:buClr>
              <a:buFont typeface="Arial"/>
              <a:buNone/>
              <a:defRPr/>
            </a:lvl2pPr>
            <a:lvl3pPr algn="ctr" rtl="0" marR="0" indent="190500" marL="0">
              <a:lnSpc>
                <a:spcPct val="100000"/>
              </a:lnSpc>
              <a:spcBef>
                <a:spcPts val="0"/>
              </a:spcBef>
              <a:spcAft>
                <a:spcPts val="0"/>
              </a:spcAft>
              <a:buClr>
                <a:schemeClr val="dk2"/>
              </a:buClr>
              <a:buFont typeface="Arial"/>
              <a:buNone/>
              <a:defRPr/>
            </a:lvl3pPr>
            <a:lvl4pPr algn="ctr" rtl="0" marR="0" indent="190500" marL="0">
              <a:lnSpc>
                <a:spcPct val="100000"/>
              </a:lnSpc>
              <a:spcBef>
                <a:spcPts val="0"/>
              </a:spcBef>
              <a:spcAft>
                <a:spcPts val="0"/>
              </a:spcAft>
              <a:buClr>
                <a:schemeClr val="dk2"/>
              </a:buClr>
              <a:buFont typeface="Arial"/>
              <a:buNone/>
              <a:defRPr/>
            </a:lvl4pPr>
            <a:lvl5pPr algn="ctr" rtl="0" marR="0" indent="190500" marL="0">
              <a:lnSpc>
                <a:spcPct val="100000"/>
              </a:lnSpc>
              <a:spcBef>
                <a:spcPts val="0"/>
              </a:spcBef>
              <a:spcAft>
                <a:spcPts val="0"/>
              </a:spcAft>
              <a:buClr>
                <a:schemeClr val="dk2"/>
              </a:buClr>
              <a:buFont typeface="Arial"/>
              <a:buNone/>
              <a:defRPr/>
            </a:lvl5pPr>
            <a:lvl6pPr algn="ctr" rtl="0" marR="0" indent="190500" marL="0">
              <a:lnSpc>
                <a:spcPct val="100000"/>
              </a:lnSpc>
              <a:spcBef>
                <a:spcPts val="0"/>
              </a:spcBef>
              <a:spcAft>
                <a:spcPts val="0"/>
              </a:spcAft>
              <a:buClr>
                <a:schemeClr val="dk2"/>
              </a:buClr>
              <a:buFont typeface="Arial"/>
              <a:buNone/>
              <a:defRPr/>
            </a:lvl6pPr>
            <a:lvl7pPr algn="ctr" rtl="0" marR="0" indent="190500" marL="0">
              <a:lnSpc>
                <a:spcPct val="100000"/>
              </a:lnSpc>
              <a:spcBef>
                <a:spcPts val="0"/>
              </a:spcBef>
              <a:spcAft>
                <a:spcPts val="0"/>
              </a:spcAft>
              <a:buClr>
                <a:schemeClr val="dk2"/>
              </a:buClr>
              <a:buFont typeface="Arial"/>
              <a:buNone/>
              <a:defRPr/>
            </a:lvl7pPr>
            <a:lvl8pPr algn="ctr" rtl="0" marR="0" indent="190500" marL="0">
              <a:lnSpc>
                <a:spcPct val="100000"/>
              </a:lnSpc>
              <a:spcBef>
                <a:spcPts val="0"/>
              </a:spcBef>
              <a:spcAft>
                <a:spcPts val="0"/>
              </a:spcAft>
              <a:buClr>
                <a:schemeClr val="dk2"/>
              </a:buClr>
              <a:buFont typeface="Arial"/>
              <a:buNone/>
              <a:defRPr/>
            </a:lvl8pPr>
            <a:lvl9pPr algn="ctr" rtl="0" marR="0" indent="190500" marL="0">
              <a:lnSpc>
                <a:spcPct val="100000"/>
              </a:lnSpc>
              <a:spcBef>
                <a:spcPts val="0"/>
              </a:spcBef>
              <a:spcAft>
                <a:spcPts val="0"/>
              </a:spcAft>
              <a:buClr>
                <a:schemeClr val="dk2"/>
              </a:buClr>
              <a:buFont typeface="Arial"/>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35" name="Shape 35"/>
        <p:cNvGrpSpPr/>
        <p:nvPr/>
      </p:nvGrpSpPr>
      <p:grpSpPr>
        <a:xfrm>
          <a:off y="0" x="0"/>
          <a:ext cy="0" cx="0"/>
          <a:chOff y="0" x="0"/>
          <a:chExt cy="0" cx="0"/>
        </a:xfrm>
      </p:grpSpPr>
      <p:sp>
        <p:nvSpPr>
          <p:cNvPr id="36" name="Shape 36"/>
          <p:cNvSpPr txBox="1"/>
          <p:nvPr>
            <p:ph type="title"/>
          </p:nvPr>
        </p:nvSpPr>
        <p:spPr>
          <a:xfrm>
            <a:off y="205978"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7" name="Shape 37"/>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rtl="0">
              <a:spcBef>
                <a:spcPts val="0"/>
              </a:spcBef>
              <a:defRPr/>
            </a:lvl1pPr>
            <a:lvl2pPr rtl="0" indent="457200">
              <a:spcBef>
                <a:spcPts val="0"/>
              </a:spcBef>
              <a:defRPr/>
            </a:lvl2pPr>
            <a:lvl3pPr rtl="0" indent="914400">
              <a:spcBef>
                <a:spcPts val="0"/>
              </a:spcBef>
              <a:defRPr/>
            </a:lvl3pPr>
            <a:lvl4pPr rtl="0" indent="137160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y="0" x="0"/>
          <a:ext cy="0" cx="0"/>
          <a:chOff y="0" x="0"/>
          <a:chExt cy="0" cx="0"/>
        </a:xfrm>
      </p:grpSpPr>
      <p:sp>
        <p:nvSpPr>
          <p:cNvPr id="39" name="Shape 39"/>
          <p:cNvSpPr txBox="1"/>
          <p:nvPr>
            <p:ph type="title"/>
          </p:nvPr>
        </p:nvSpPr>
        <p:spPr>
          <a:xfrm>
            <a:off y="205978"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0" name="Shape 40"/>
          <p:cNvSpPr txBox="1"/>
          <p:nvPr>
            <p:ph idx="1" type="body"/>
          </p:nvPr>
        </p:nvSpPr>
        <p:spPr>
          <a:xfrm>
            <a:off y="1200150" x="457200"/>
            <a:ext cy="3725699" cx="3994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2" type="body"/>
          </p:nvPr>
        </p:nvSpPr>
        <p:spPr>
          <a:xfrm>
            <a:off y="1200150" x="4692273"/>
            <a:ext cy="3725699" cx="3994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_rels/slideMaster2.xml.rels><?xml version="1.0" encoding="UTF-8" standalone="yes"?><Relationships xmlns="http://schemas.openxmlformats.org/package/2006/relationships"><Relationship Target="../slideLayouts/slideLayout8.xml" Type="http://schemas.openxmlformats.org/officeDocument/2006/relationships/slideLayout" Id="rId2"/><Relationship Target="../slideLayouts/slideLayout7.xml" Type="http://schemas.openxmlformats.org/officeDocument/2006/relationships/slideLayout" Id="rId1"/><Relationship Target="../slideLayouts/slideLayout10.xml" Type="http://schemas.openxmlformats.org/officeDocument/2006/relationships/slideLayout" Id="rId4"/><Relationship Target="../slideLayouts/slideLayout9.xml" Type="http://schemas.openxmlformats.org/officeDocument/2006/relationships/slideLayout" Id="rId3"/><Relationship Target="../slideLayouts/slideLayout12.xml" Type="http://schemas.openxmlformats.org/officeDocument/2006/relationships/slideLayout" Id="rId6"/><Relationship Target="../slideLayouts/slideLayout11.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y="4749850" x="8556791"/>
            <a:ext cy="393524"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9" name="Shape 29"/>
        <p:cNvGrpSpPr/>
        <p:nvPr/>
      </p:nvGrpSpPr>
      <p:grpSpPr>
        <a:xfrm>
          <a:off y="0" x="0"/>
          <a:ext cy="0" cx="0"/>
          <a:chOff y="0" x="0"/>
          <a:chExt cy="0" cx="0"/>
        </a:xfrm>
      </p:grpSpPr>
      <p:sp>
        <p:nvSpPr>
          <p:cNvPr id="30" name="Shape 30"/>
          <p:cNvSpPr txBox="1"/>
          <p:nvPr>
            <p:ph type="title"/>
          </p:nvPr>
        </p:nvSpPr>
        <p:spPr>
          <a:xfrm>
            <a:off y="205978" x="457200"/>
            <a:ext cy="857400" cx="8229600"/>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chemeClr val="dk1"/>
              </a:buClr>
              <a:buFont typeface="Arial"/>
              <a:buNone/>
              <a:defRPr/>
            </a:lvl1pPr>
            <a:lvl2pPr algn="l" rtl="0" marR="0" indent="228600" marL="0">
              <a:lnSpc>
                <a:spcPct val="100000"/>
              </a:lnSpc>
              <a:spcBef>
                <a:spcPts val="0"/>
              </a:spcBef>
              <a:spcAft>
                <a:spcPts val="0"/>
              </a:spcAft>
              <a:buClr>
                <a:schemeClr val="dk1"/>
              </a:buClr>
              <a:buFont typeface="Arial"/>
              <a:buNone/>
              <a:defRPr/>
            </a:lvl2pPr>
            <a:lvl3pPr algn="l" rtl="0" marR="0" indent="228600" marL="0">
              <a:spcBef>
                <a:spcPts val="0"/>
              </a:spcBef>
              <a:buClr>
                <a:schemeClr val="dk1"/>
              </a:buClr>
              <a:buFont typeface="Arial"/>
              <a:buNone/>
              <a:defRPr/>
            </a:lvl3pPr>
            <a:lvl4pPr algn="l" rtl="0" marR="0" indent="228600" marL="0">
              <a:spcBef>
                <a:spcPts val="0"/>
              </a:spcBef>
              <a:buClr>
                <a:schemeClr val="dk1"/>
              </a:buClr>
              <a:buFont typeface="Arial"/>
              <a:buNone/>
              <a:defRPr/>
            </a:lvl4pPr>
            <a:lvl5pPr algn="l" rtl="0" marR="0" indent="228600" marL="0">
              <a:spcBef>
                <a:spcPts val="0"/>
              </a:spcBef>
              <a:buClr>
                <a:schemeClr val="dk1"/>
              </a:buClr>
              <a:buFont typeface="Arial"/>
              <a:buNone/>
              <a:defRPr/>
            </a:lvl5pPr>
            <a:lvl6pPr algn="l" rtl="0" marR="0" indent="228600" marL="0">
              <a:spcBef>
                <a:spcPts val="0"/>
              </a:spcBef>
              <a:buClr>
                <a:schemeClr val="dk1"/>
              </a:buClr>
              <a:buFont typeface="Arial"/>
              <a:buNone/>
              <a:defRPr/>
            </a:lvl6pPr>
            <a:lvl7pPr algn="l" rtl="0" marR="0" indent="228600" marL="0">
              <a:spcBef>
                <a:spcPts val="0"/>
              </a:spcBef>
              <a:buClr>
                <a:schemeClr val="dk1"/>
              </a:buClr>
              <a:buFont typeface="Arial"/>
              <a:buNone/>
              <a:defRPr/>
            </a:lvl7pPr>
            <a:lvl8pPr algn="l" rtl="0" marR="0" indent="228600" marL="0">
              <a:spcBef>
                <a:spcPts val="0"/>
              </a:spcBef>
              <a:buClr>
                <a:schemeClr val="dk1"/>
              </a:buClr>
              <a:buFont typeface="Arial"/>
              <a:buNone/>
              <a:defRPr/>
            </a:lvl8pPr>
            <a:lvl9pPr algn="l" rtl="0" marR="0" indent="228600" marL="0">
              <a:spcBef>
                <a:spcPts val="0"/>
              </a:spcBef>
              <a:buClr>
                <a:schemeClr val="dk1"/>
              </a:buClr>
              <a:buFont typeface="Arial"/>
              <a:buNone/>
              <a:defRPr/>
            </a:lvl9pPr>
          </a:lstStyle>
          <a:p/>
        </p:txBody>
      </p:sp>
      <p:sp>
        <p:nvSpPr>
          <p:cNvPr id="31" name="Shape 31"/>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lgn="l" rtl="0" marR="0" indent="-152400" marL="342900">
              <a:lnSpc>
                <a:spcPct val="100000"/>
              </a:lnSpc>
              <a:spcBef>
                <a:spcPts val="600"/>
              </a:spcBef>
              <a:spcAft>
                <a:spcPts val="0"/>
              </a:spcAft>
              <a:buClr>
                <a:schemeClr val="dk1"/>
              </a:buClr>
              <a:buFont typeface="Arial"/>
              <a:buNone/>
              <a:defRPr/>
            </a:lvl1pPr>
            <a:lvl2pPr algn="l" rtl="0" marR="0" indent="-133350" marL="742950">
              <a:lnSpc>
                <a:spcPct val="100000"/>
              </a:lnSpc>
              <a:spcBef>
                <a:spcPts val="480"/>
              </a:spcBef>
              <a:spcAft>
                <a:spcPts val="0"/>
              </a:spcAft>
              <a:buClr>
                <a:schemeClr val="dk1"/>
              </a:buClr>
              <a:buFont typeface="Arial"/>
              <a:buNone/>
              <a:defRPr/>
            </a:lvl2pPr>
            <a:lvl3pPr algn="l" rtl="0" marR="0" indent="-76200" marL="1143000">
              <a:lnSpc>
                <a:spcPct val="100000"/>
              </a:lnSpc>
              <a:spcBef>
                <a:spcPts val="480"/>
              </a:spcBef>
              <a:spcAft>
                <a:spcPts val="0"/>
              </a:spcAft>
              <a:buClr>
                <a:schemeClr val="dk1"/>
              </a:buClr>
              <a:buFont typeface="Arial"/>
              <a:buNone/>
              <a:defRPr/>
            </a:lvl3pPr>
            <a:lvl4pPr algn="l" rtl="0" marR="0" indent="-114300" marL="1600200">
              <a:lnSpc>
                <a:spcPct val="100000"/>
              </a:lnSpc>
              <a:spcBef>
                <a:spcPts val="360"/>
              </a:spcBef>
              <a:spcAft>
                <a:spcPts val="0"/>
              </a:spcAft>
              <a:buClr>
                <a:schemeClr val="dk1"/>
              </a:buClr>
              <a:buFont typeface="Arial"/>
              <a:buNone/>
              <a:defRPr/>
            </a:lvl4pPr>
            <a:lvl5pPr algn="l" rtl="0" marR="0" indent="-114300" marL="2057400">
              <a:lnSpc>
                <a:spcPct val="100000"/>
              </a:lnSpc>
              <a:spcBef>
                <a:spcPts val="360"/>
              </a:spcBef>
              <a:spcAft>
                <a:spcPts val="0"/>
              </a:spcAft>
              <a:buClr>
                <a:schemeClr val="dk1"/>
              </a:buClr>
              <a:buFont typeface="Arial"/>
              <a:buNone/>
              <a:defRPr/>
            </a:lvl5pPr>
            <a:lvl6pPr algn="l" rtl="0" marR="0" indent="-114300" marL="2514600">
              <a:lnSpc>
                <a:spcPct val="100000"/>
              </a:lnSpc>
              <a:spcBef>
                <a:spcPts val="360"/>
              </a:spcBef>
              <a:spcAft>
                <a:spcPts val="0"/>
              </a:spcAft>
              <a:buClr>
                <a:schemeClr val="dk1"/>
              </a:buClr>
              <a:buFont typeface="Arial"/>
              <a:buNone/>
              <a:defRPr/>
            </a:lvl6pPr>
            <a:lvl7pPr algn="l" rtl="0" marR="0" indent="-114300" marL="2971800">
              <a:lnSpc>
                <a:spcPct val="100000"/>
              </a:lnSpc>
              <a:spcBef>
                <a:spcPts val="360"/>
              </a:spcBef>
              <a:spcAft>
                <a:spcPts val="0"/>
              </a:spcAft>
              <a:buClr>
                <a:schemeClr val="dk1"/>
              </a:buClr>
              <a:buFont typeface="Arial"/>
              <a:buNone/>
              <a:defRPr/>
            </a:lvl7pPr>
            <a:lvl8pPr algn="l" rtl="0" marR="0" indent="-114300" marL="3429000">
              <a:lnSpc>
                <a:spcPct val="100000"/>
              </a:lnSpc>
              <a:spcBef>
                <a:spcPts val="360"/>
              </a:spcBef>
              <a:spcAft>
                <a:spcPts val="0"/>
              </a:spcAft>
              <a:buClr>
                <a:schemeClr val="dk1"/>
              </a:buClr>
              <a:buFont typeface="Arial"/>
              <a:buNone/>
              <a:defRPr/>
            </a:lvl8pPr>
            <a:lvl9pPr algn="l" rtl="0" marR="0" indent="-114300" marL="3886200">
              <a:lnSpc>
                <a:spcPct val="100000"/>
              </a:lnSpc>
              <a:spcBef>
                <a:spcPts val="360"/>
              </a:spcBef>
              <a:spcAft>
                <a:spcPts val="0"/>
              </a:spcAft>
              <a:buClr>
                <a:schemeClr val="dk1"/>
              </a:buClr>
              <a:buFont typeface="Arial"/>
              <a:buNone/>
              <a:defRPr/>
            </a:lvl9pPr>
          </a:lstStyle>
          <a:p/>
        </p:txBody>
      </p:sp>
    </p:spTree>
  </p:cSld>
  <p:clrMap accent2="accent2" accent3="accent3" accent4="accent4" accent5="accent5" accent6="accent6" hlink="hlink" tx2="lt2" tx1="dk1" bg2="dk2" bg1="lt1" folHlink="folHlink" accent1="accent1"/>
  <p:sldLayoutIdLst>
    <p:sldLayoutId id="2147483654" r:id="rId1"/>
    <p:sldLayoutId id="2147483655" r:id="rId2"/>
    <p:sldLayoutId id="2147483656" r:id="rId3"/>
    <p:sldLayoutId id="2147483657" r:id="rId4"/>
    <p:sldLayoutId id="2147483658" r:id="rId5"/>
    <p:sldLayoutId id="2147483659"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8.xml" Type="http://schemas.openxmlformats.org/officeDocument/2006/relationships/slideLayout" Id="rId1"/><Relationship Target="../media/image07.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8.xml" Type="http://schemas.openxmlformats.org/officeDocument/2006/relationships/slideLayout" Id="rId1"/><Relationship Target="../media/image02.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8.xml" Type="http://schemas.openxmlformats.org/officeDocument/2006/relationships/slideLayout" Id="rId1"/><Relationship Target="../media/image01.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8.xml" Type="http://schemas.openxmlformats.org/officeDocument/2006/relationships/slideLayout" Id="rId1"/><Relationship Target="../media/image05.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8.xml" Type="http://schemas.openxmlformats.org/officeDocument/2006/relationships/slideLayout" Id="rId1"/><Relationship Target="../media/image06.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8.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8.xml" Type="http://schemas.openxmlformats.org/officeDocument/2006/relationships/slideLayout" Id="rId1"/><Relationship Target="../media/image18.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8.xml" Type="http://schemas.openxmlformats.org/officeDocument/2006/relationships/slideLayout" Id="rId1"/><Relationship Target="../media/image16.pn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8.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8.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8.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8.xml" Type="http://schemas.openxmlformats.org/officeDocument/2006/relationships/slideLayout" Id="rId1"/><Relationship Target="http://stealth.ly" Type="http://schemas.openxmlformats.org/officeDocument/2006/relationships/hyperlink" TargetMode="External" Id="rId4"/><Relationship Target="http://stealth.ly" Type="http://schemas.openxmlformats.org/officeDocument/2006/relationships/hyperlink" TargetMode="External" Id="rId3"/><Relationship Target="https://twitter.com/allthingshadoop" Type="http://schemas.openxmlformats.org/officeDocument/2006/relationships/hyperlink" TargetMode="External" Id="rId6"/><Relationship Target="http://allthingshadoop.com" Type="http://schemas.openxmlformats.org/officeDocument/2006/relationships/hyperlink" TargetMode="External" Id="rId5"/></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8.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8.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8.xml" Type="http://schemas.openxmlformats.org/officeDocument/2006/relationships/slideLayout" Id="rId1"/><Relationship Target="../media/image11.png" Type="http://schemas.openxmlformats.org/officeDocument/2006/relationships/image" Id="rId4"/><Relationship Target="https://github.com/mesosphere/marathon" Type="http://schemas.openxmlformats.org/officeDocument/2006/relationships/hyperlink" TargetMode="External" Id="rId3"/></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8.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8.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8.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8.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8.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8.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8.xml" Type="http://schemas.openxmlformats.org/officeDocument/2006/relationships/slideLayout" Id="rId1"/><Relationship Target="http://dns/path/some.tgz" Type="http://schemas.openxmlformats.org/officeDocument/2006/relationships/hyperlink" TargetMode="External"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8.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8.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8.xml" Type="http://schemas.openxmlformats.org/officeDocument/2006/relationships/slideLayout" Id="rId1"/><Relationship Target="https://issues.apache.org/jira/browse/MESOS-2018" Type="http://schemas.openxmlformats.org/officeDocument/2006/relationships/hyperlink" TargetMode="External" Id="rId3"/></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8.xml" Type="http://schemas.openxmlformats.org/officeDocument/2006/relationships/slideLayout" Id="rId1"/><Relationship Target="../media/image08.png" Type="http://schemas.openxmlformats.org/officeDocument/2006/relationships/image" Id="rId4"/><Relationship Target="http://aurora.incubator.apache.org/" Type="http://schemas.openxmlformats.org/officeDocument/2006/relationships/hyperlink" TargetMode="External" Id="rId3"/></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8.xml" Type="http://schemas.openxmlformats.org/officeDocument/2006/relationships/slideLayout" Id="rId1"/><Relationship Target="../media/image09.png" Type="http://schemas.openxmlformats.org/officeDocument/2006/relationships/image" Id="rId3"/></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8.xml" Type="http://schemas.openxmlformats.org/officeDocument/2006/relationships/slideLayout" Id="rId1"/><Relationship Target="../media/image17.png" Type="http://schemas.openxmlformats.org/officeDocument/2006/relationships/image" Id="rId3"/></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 Target="../media/image13.png" Type="http://schemas.openxmlformats.org/officeDocument/2006/relationships/image" Id="rId3"/></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xml" Type="http://schemas.openxmlformats.org/officeDocument/2006/relationships/slideLayout" Id="rId1"/></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xml" Type="http://schemas.openxmlformats.org/officeDocument/2006/relationships/slideLayout" Id="rId1"/></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8.xml" Type="http://schemas.openxmlformats.org/officeDocument/2006/relationships/slideLayout" Id="rId1"/><Relationship Target="../media/image10.jpg" Type="http://schemas.openxmlformats.org/officeDocument/2006/relationships/image" Id="rId3"/></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2.xml" Type="http://schemas.openxmlformats.org/officeDocument/2006/relationships/slideLayout" Id="rId1"/></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2.xml" Type="http://schemas.openxmlformats.org/officeDocument/2006/relationships/slideLayout" Id="rId1"/></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2.xml" Type="http://schemas.openxmlformats.org/officeDocument/2006/relationships/slideLayout" Id="rId1"/></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2.xml" Type="http://schemas.openxmlformats.org/officeDocument/2006/relationships/slideLayout" Id="rId1"/></Relationships>
</file>

<file path=ppt/slides/_rels/slide44.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8.xml" Type="http://schemas.openxmlformats.org/officeDocument/2006/relationships/slideLayout" Id="rId1"/><Relationship Target="../media/image15.png" Type="http://schemas.openxmlformats.org/officeDocument/2006/relationships/image" Id="rId4"/><Relationship Target="https://github.com/mesos/kafka" Type="http://schemas.openxmlformats.org/officeDocument/2006/relationships/hyperlink" TargetMode="External" Id="rId3"/><Relationship Target="../media/image12.png" Type="http://schemas.openxmlformats.org/officeDocument/2006/relationships/image" Id="rId5"/></Relationships>
</file>

<file path=ppt/slides/_rels/slide45.xml.rels><?xml version="1.0" encoding="UTF-8" standalone="yes"?><Relationships xmlns="http://schemas.openxmlformats.org/package/2006/relationships"><Relationship Target="../notesSlides/notesSlide45.xml" Type="http://schemas.openxmlformats.org/officeDocument/2006/relationships/notesSlide" Id="rId2"/><Relationship Target="../slideLayouts/slideLayout8.xml" Type="http://schemas.openxmlformats.org/officeDocument/2006/relationships/slideLayout" Id="rId1"/><Relationship Target="https://github.com/apache/mesos/tree/master/src/examples/java" Type="http://schemas.openxmlformats.org/officeDocument/2006/relationships/hyperlink" TargetMode="External" Id="rId4"/><Relationship Target="https://github.com/apache/mesos/tree/master/src/examples" Type="http://schemas.openxmlformats.org/officeDocument/2006/relationships/hyperlink" TargetMode="External" Id="rId3"/><Relationship Target="https://github.com/mesosphere/scala-sbt-mesos-framework.g8" Type="http://schemas.openxmlformats.org/officeDocument/2006/relationships/hyperlink" TargetMode="External" Id="rId6"/><Relationship Target="https://github.com/apache/mesos/tree/master/src/examples/python" Type="http://schemas.openxmlformats.org/officeDocument/2006/relationships/hyperlink" TargetMode="External" Id="rId5"/><Relationship Target="https://github.com/mesosphere/mesos-go" Type="http://schemas.openxmlformats.org/officeDocument/2006/relationships/hyperlink" TargetMode="External" Id="rId7"/></Relationships>
</file>

<file path=ppt/slides/_rels/slide46.xml.rels><?xml version="1.0" encoding="UTF-8" standalone="yes"?><Relationships xmlns="http://schemas.openxmlformats.org/package/2006/relationships"><Relationship Target="../notesSlides/notesSlide46.xml" Type="http://schemas.openxmlformats.org/officeDocument/2006/relationships/notesSlide" Id="rId2"/><Relationship Target="../slideLayouts/slideLayout8.xml" Type="http://schemas.openxmlformats.org/officeDocument/2006/relationships/slideLayout" Id="rId1"/><Relationship Target="https://github.com/apache/mesos/blob/master/include/mesos/mesos.proto" Type="http://schemas.openxmlformats.org/officeDocument/2006/relationships/hyperlink" TargetMode="External" Id="rId3"/></Relationships>
</file>

<file path=ppt/slides/_rels/slide47.xml.rels><?xml version="1.0" encoding="UTF-8" standalone="yes"?><Relationships xmlns="http://schemas.openxmlformats.org/package/2006/relationships"><Relationship Target="../notesSlides/notesSlide47.xml" Type="http://schemas.openxmlformats.org/officeDocument/2006/relationships/notesSlide" Id="rId2"/><Relationship Target="../slideLayouts/slideLayout8.xml" Type="http://schemas.openxmlformats.org/officeDocument/2006/relationships/slideLayout" Id="rId1"/></Relationships>
</file>

<file path=ppt/slides/_rels/slide48.xml.rels><?xml version="1.0" encoding="UTF-8" standalone="yes"?><Relationships xmlns="http://schemas.openxmlformats.org/package/2006/relationships"><Relationship Target="../notesSlides/notesSlide48.xml" Type="http://schemas.openxmlformats.org/officeDocument/2006/relationships/notesSlide" Id="rId2"/><Relationship Target="../slideLayouts/slideLayout8.xml" Type="http://schemas.openxmlformats.org/officeDocument/2006/relationships/slideLayout" Id="rId1"/></Relationships>
</file>

<file path=ppt/slides/_rels/slide49.xml.rels><?xml version="1.0" encoding="UTF-8" standalone="yes"?><Relationships xmlns="http://schemas.openxmlformats.org/package/2006/relationships"><Relationship Target="../notesSlides/notesSlide49.xml" Type="http://schemas.openxmlformats.org/officeDocument/2006/relationships/notesSlide" Id="rId2"/><Relationship Target="../slideLayouts/slideLayout8.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8.xml" Type="http://schemas.openxmlformats.org/officeDocument/2006/relationships/slideLayout" Id="rId1"/><Relationship Target="https://www.youtube.com/watch?v=YB1VW0LKzJ4" Type="http://schemas.openxmlformats.org/officeDocument/2006/relationships/hyperlink" TargetMode="External" Id="rId4"/><Relationship Target="http://static.usenix.org/event/nsdi11/tech/full_papers/Hindman_new.pdf" Type="http://schemas.openxmlformats.org/officeDocument/2006/relationships/hyperlink" TargetMode="External" Id="rId3"/><Relationship Target="https://www.youtube.com/watch?v=0ZFMlO98Jkc&amp;feature=youtu.be" Type="http://schemas.openxmlformats.org/officeDocument/2006/relationships/hyperlink" TargetMode="External" Id="rId6"/><Relationship Target="http://eurosys2013.tudos.org/wp-content/uploads/2013/paper/Schwarzkopf.pdf" Type="http://schemas.openxmlformats.org/officeDocument/2006/relationships/hyperlink" TargetMode="External" Id="rId5"/></Relationships>
</file>

<file path=ppt/slides/_rels/slide50.xml.rels><?xml version="1.0" encoding="UTF-8" standalone="yes"?><Relationships xmlns="http://schemas.openxmlformats.org/package/2006/relationships"><Relationship Target="../notesSlides/notesSlide50.xml" Type="http://schemas.openxmlformats.org/officeDocument/2006/relationships/notesSlide" Id="rId2"/><Relationship Target="../slideLayouts/slideLayout8.xml" Type="http://schemas.openxmlformats.org/officeDocument/2006/relationships/slideLayout" Id="rId1"/></Relationships>
</file>

<file path=ppt/slides/_rels/slide51.xml.rels><?xml version="1.0" encoding="UTF-8" standalone="yes"?><Relationships xmlns="http://schemas.openxmlformats.org/package/2006/relationships"><Relationship Target="../notesSlides/notesSlide51.xml" Type="http://schemas.openxmlformats.org/officeDocument/2006/relationships/notesSlide" Id="rId2"/><Relationship Target="../slideLayouts/slideLayout8.xml" Type="http://schemas.openxmlformats.org/officeDocument/2006/relationships/slideLayout" Id="rId1"/></Relationships>
</file>

<file path=ppt/slides/_rels/slide52.xml.rels><?xml version="1.0" encoding="UTF-8" standalone="yes"?><Relationships xmlns="http://schemas.openxmlformats.org/package/2006/relationships"><Relationship Target="../notesSlides/notesSlide52.xml" Type="http://schemas.openxmlformats.org/officeDocument/2006/relationships/notesSlide" Id="rId2"/><Relationship Target="../slideLayouts/slideLayout8.xml" Type="http://schemas.openxmlformats.org/officeDocument/2006/relationships/slideLayout" Id="rId1"/></Relationships>
</file>

<file path=ppt/slides/_rels/slide53.xml.rels><?xml version="1.0" encoding="UTF-8" standalone="yes"?><Relationships xmlns="http://schemas.openxmlformats.org/package/2006/relationships"><Relationship Target="../notesSlides/notesSlide53.xml" Type="http://schemas.openxmlformats.org/officeDocument/2006/relationships/notesSlide" Id="rId2"/><Relationship Target="../slideLayouts/slideLayout8.xml" Type="http://schemas.openxmlformats.org/officeDocument/2006/relationships/slideLayout" Id="rId1"/></Relationships>
</file>

<file path=ppt/slides/_rels/slide54.xml.rels><?xml version="1.0" encoding="UTF-8" standalone="yes"?><Relationships xmlns="http://schemas.openxmlformats.org/package/2006/relationships"><Relationship Target="../notesSlides/notesSlide54.xml" Type="http://schemas.openxmlformats.org/officeDocument/2006/relationships/notesSlide" Id="rId2"/><Relationship Target="../slideLayouts/slideLayout8.xml" Type="http://schemas.openxmlformats.org/officeDocument/2006/relationships/slideLayout" Id="rId1"/></Relationships>
</file>

<file path=ppt/slides/_rels/slide55.xml.rels><?xml version="1.0" encoding="UTF-8" standalone="yes"?><Relationships xmlns="http://schemas.openxmlformats.org/package/2006/relationships"><Relationship Target="../notesSlides/notesSlide55.xml" Type="http://schemas.openxmlformats.org/officeDocument/2006/relationships/notesSlide" Id="rId2"/><Relationship Target="../slideLayouts/slideLayout8.xml" Type="http://schemas.openxmlformats.org/officeDocument/2006/relationships/slideLayout" Id="rId1"/></Relationships>
</file>

<file path=ppt/slides/_rels/slide56.xml.rels><?xml version="1.0" encoding="UTF-8" standalone="yes"?><Relationships xmlns="http://schemas.openxmlformats.org/package/2006/relationships"><Relationship Target="../notesSlides/notesSlide56.xml" Type="http://schemas.openxmlformats.org/officeDocument/2006/relationships/notesSlide" Id="rId2"/><Relationship Target="../slideLayouts/slideLayout8.xml" Type="http://schemas.openxmlformats.org/officeDocument/2006/relationships/slideLayout" Id="rId1"/></Relationships>
</file>

<file path=ppt/slides/_rels/slide57.xml.rels><?xml version="1.0" encoding="UTF-8" standalone="yes"?><Relationships xmlns="http://schemas.openxmlformats.org/package/2006/relationships"><Relationship Target="../notesSlides/notesSlide57.xml" Type="http://schemas.openxmlformats.org/officeDocument/2006/relationships/notesSlide" Id="rId2"/><Relationship Target="../slideLayouts/slideLayout8.xml" Type="http://schemas.openxmlformats.org/officeDocument/2006/relationships/slideLayout" Id="rId1"/></Relationships>
</file>

<file path=ppt/slides/_rels/slide58.xml.rels><?xml version="1.0" encoding="UTF-8" standalone="yes"?><Relationships xmlns="http://schemas.openxmlformats.org/package/2006/relationships"><Relationship Target="../notesSlides/notesSlide58.xml" Type="http://schemas.openxmlformats.org/officeDocument/2006/relationships/notesSlide" Id="rId2"/><Relationship Target="../slideLayouts/slideLayout8.xml" Type="http://schemas.openxmlformats.org/officeDocument/2006/relationships/slideLayout" Id="rId1"/></Relationships>
</file>

<file path=ppt/slides/_rels/slide59.xml.rels><?xml version="1.0" encoding="UTF-8" standalone="yes"?><Relationships xmlns="http://schemas.openxmlformats.org/package/2006/relationships"><Relationship Target="../notesSlides/notesSlide59.xml" Type="http://schemas.openxmlformats.org/officeDocument/2006/relationships/notesSlide" Id="rId2"/><Relationship Target="../slideLayouts/slideLayout8.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7.xml" Type="http://schemas.openxmlformats.org/officeDocument/2006/relationships/slideLayout" Id="rId1"/></Relationships>
</file>

<file path=ppt/slides/_rels/slide60.xml.rels><?xml version="1.0" encoding="UTF-8" standalone="yes"?><Relationships xmlns="http://schemas.openxmlformats.org/package/2006/relationships"><Relationship Target="../notesSlides/notesSlide60.xml" Type="http://schemas.openxmlformats.org/officeDocument/2006/relationships/notesSlide" Id="rId2"/><Relationship Target="../slideLayouts/slideLayout8.xml" Type="http://schemas.openxmlformats.org/officeDocument/2006/relationships/slideLayout" Id="rId1"/></Relationships>
</file>

<file path=ppt/slides/_rels/slide61.xml.rels><?xml version="1.0" encoding="UTF-8" standalone="yes"?><Relationships xmlns="http://schemas.openxmlformats.org/package/2006/relationships"><Relationship Target="../notesSlides/notesSlide61.xml" Type="http://schemas.openxmlformats.org/officeDocument/2006/relationships/notesSlide" Id="rId2"/><Relationship Target="../slideLayouts/slideLayout8.xml" Type="http://schemas.openxmlformats.org/officeDocument/2006/relationships/slideLayout" Id="rId1"/></Relationships>
</file>

<file path=ppt/slides/_rels/slide62.xml.rels><?xml version="1.0" encoding="UTF-8" standalone="yes"?><Relationships xmlns="http://schemas.openxmlformats.org/package/2006/relationships"><Relationship Target="../notesSlides/notesSlide62.xml" Type="http://schemas.openxmlformats.org/officeDocument/2006/relationships/notesSlide" Id="rId2"/><Relationship Target="../slideLayouts/slideLayout8.xml" Type="http://schemas.openxmlformats.org/officeDocument/2006/relationships/slideLayout" Id="rId1"/></Relationships>
</file>

<file path=ppt/slides/_rels/slide63.xml.rels><?xml version="1.0" encoding="UTF-8" standalone="yes"?><Relationships xmlns="http://schemas.openxmlformats.org/package/2006/relationships"><Relationship Target="../notesSlides/notesSlide63.xml" Type="http://schemas.openxmlformats.org/officeDocument/2006/relationships/notesSlide" Id="rId2"/><Relationship Target="../slideLayouts/slideLayout8.xml" Type="http://schemas.openxmlformats.org/officeDocument/2006/relationships/slideLayout" Id="rId1"/></Relationships>
</file>

<file path=ppt/slides/_rels/slide64.xml.rels><?xml version="1.0" encoding="UTF-8" standalone="yes"?><Relationships xmlns="http://schemas.openxmlformats.org/package/2006/relationships"><Relationship Target="../notesSlides/notesSlide64.xml" Type="http://schemas.openxmlformats.org/officeDocument/2006/relationships/notesSlide" Id="rId2"/><Relationship Target="../slideLayouts/slideLayout8.xml" Type="http://schemas.openxmlformats.org/officeDocument/2006/relationships/slideLayout" Id="rId1"/><Relationship Target="http://www.twitter.com/allthingshadoop" Type="http://schemas.openxmlformats.org/officeDocument/2006/relationships/hyperlink" TargetMode="External" Id="rId4"/><Relationship Target="http://www.stealth.ly/" Type="http://schemas.openxmlformats.org/officeDocument/2006/relationships/hyperlink" TargetMode="External" Id="rId3"/><Relationship Target="../media/image14.jpg" Type="http://schemas.openxmlformats.org/officeDocument/2006/relationships/image" Id="rId5"/></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8.xml" Type="http://schemas.openxmlformats.org/officeDocument/2006/relationships/slideLayout" Id="rId1"/><Relationship Target="../media/image03.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8.xml" Type="http://schemas.openxmlformats.org/officeDocument/2006/relationships/slideLayout" Id="rId1"/><Relationship Target="../media/image04.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8.xml" Type="http://schemas.openxmlformats.org/officeDocument/2006/relationships/slideLayout" Id="rId1"/><Relationship Target="../media/image00.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y="0" x="0"/>
          <a:ext cy="0" cx="0"/>
          <a:chOff y="0" x="0"/>
          <a:chExt cy="0" cx="0"/>
        </a:xfrm>
      </p:grpSpPr>
      <p:sp>
        <p:nvSpPr>
          <p:cNvPr id="48" name="Shape 48"/>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Pr>
              <a:t>Joe Stein</a:t>
            </a:r>
          </a:p>
        </p:txBody>
      </p:sp>
      <p:pic>
        <p:nvPicPr>
          <p:cNvPr id="49" name="Shape 49"/>
          <p:cNvPicPr preferRelativeResize="0"/>
          <p:nvPr/>
        </p:nvPicPr>
        <p:blipFill>
          <a:blip r:embed="rId3">
            <a:alphaModFix/>
          </a:blip>
          <a:stretch>
            <a:fillRect/>
          </a:stretch>
        </p:blipFill>
        <p:spPr>
          <a:xfrm>
            <a:off y="1389574" x="554350"/>
            <a:ext cy="1697900" cx="7104225"/>
          </a:xfrm>
          <a:prstGeom prst="rect">
            <a:avLst/>
          </a:prstGeom>
          <a:noFill/>
          <a:ln>
            <a:noFill/>
          </a:ln>
        </p:spPr>
      </p:pic>
      <p:sp>
        <p:nvSpPr>
          <p:cNvPr id="50" name="Shape 50"/>
          <p:cNvSpPr txBox="1"/>
          <p:nvPr>
            <p:ph idx="1" type="body"/>
          </p:nvPr>
        </p:nvSpPr>
        <p:spPr>
          <a:xfrm>
            <a:off y="2575250" x="457200"/>
            <a:ext cy="2350500"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600"/>
              </a:spcBef>
              <a:spcAft>
                <a:spcPts val="0"/>
              </a:spcAft>
              <a:buClr>
                <a:schemeClr val="dk1"/>
              </a:buClr>
              <a:buFont typeface="Arial"/>
              <a:buNone/>
            </a:pPr>
            <a:r>
              <a:t/>
            </a:r>
            <a:endParaRPr sz="1200">
              <a:solidFill>
                <a:srgbClr val="333333"/>
              </a:solidFill>
            </a:endParaRPr>
          </a:p>
          <a:p>
            <a:pPr algn="l" rtl="0" lvl="0" marR="0" indent="-152400" marL="342900">
              <a:lnSpc>
                <a:spcPct val="100000"/>
              </a:lnSpc>
              <a:spcBef>
                <a:spcPts val="600"/>
              </a:spcBef>
              <a:spcAft>
                <a:spcPts val="0"/>
              </a:spcAft>
              <a:buClr>
                <a:schemeClr val="dk1"/>
              </a:buClr>
              <a:buSzPct val="25000"/>
              <a:buFont typeface="Arial"/>
              <a:buNone/>
            </a:pPr>
            <a:br>
              <a:rPr sz="1200" lang="en">
                <a:solidFill>
                  <a:srgbClr val="333333"/>
                </a:solidFill>
              </a:rPr>
            </a:br>
          </a:p>
          <a:p>
            <a:pPr algn="l" rtl="0" lvl="0" marR="0" indent="0" marL="0">
              <a:lnSpc>
                <a:spcPct val="100000"/>
              </a:lnSpc>
              <a:spcBef>
                <a:spcPts val="600"/>
              </a:spcBef>
              <a:spcAft>
                <a:spcPts val="0"/>
              </a:spcAft>
              <a:buClr>
                <a:schemeClr val="dk1"/>
              </a:buClr>
              <a:buFont typeface="Arial"/>
              <a:buNone/>
            </a:pPr>
            <a:r>
              <a:t/>
            </a:r>
            <a:endParaRPr sz="1200">
              <a:solidFill>
                <a:srgbClr val="333333"/>
              </a:solidFill>
            </a:endParaRPr>
          </a:p>
          <a:p>
            <a:pPr algn="ctr" rtl="0" marR="0" indent="0" marL="0">
              <a:lnSpc>
                <a:spcPct val="100000"/>
              </a:lnSpc>
              <a:spcBef>
                <a:spcPts val="600"/>
              </a:spcBef>
              <a:spcAft>
                <a:spcPts val="0"/>
              </a:spcAft>
              <a:buNone/>
            </a:pPr>
            <a:r>
              <a:rPr sz="2200" lang="en">
                <a:solidFill>
                  <a:schemeClr val="dk1"/>
                </a:solidFill>
                <a:latin typeface="Consolas"/>
                <a:ea typeface="Consolas"/>
                <a:cs typeface="Consolas"/>
                <a:sym typeface="Consolas"/>
              </a:rPr>
              <a:t>Building &amp; Deploying Applications to Apache Mesos</a:t>
            </a:r>
          </a:p>
          <a:p>
            <a:pPr algn="l" rtl="0" lvl="0" marR="0" indent="0" marL="0">
              <a:lnSpc>
                <a:spcPct val="100000"/>
              </a:lnSpc>
              <a:spcBef>
                <a:spcPts val="600"/>
              </a:spcBef>
              <a:spcAft>
                <a:spcPts val="0"/>
              </a:spcAft>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y="0" x="0"/>
          <a:ext cy="0" cx="0"/>
          <a:chOff y="0" x="0"/>
          <a:chExt cy="0" cx="0"/>
        </a:xfrm>
      </p:grpSpPr>
      <p:sp>
        <p:nvSpPr>
          <p:cNvPr id="109" name="Shape 109"/>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Pr>
              <a:t>Failures === Downtime</a:t>
            </a:r>
          </a:p>
        </p:txBody>
      </p:sp>
      <p:sp>
        <p:nvSpPr>
          <p:cNvPr id="110" name="Shape 110"/>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l" rtl="0" lvl="0" marR="0" indent="-152400" marL="34290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endParaRPr>
          </a:p>
        </p:txBody>
      </p:sp>
      <p:pic>
        <p:nvPicPr>
          <p:cNvPr id="111" name="Shape 111"/>
          <p:cNvPicPr preferRelativeResize="0"/>
          <p:nvPr/>
        </p:nvPicPr>
        <p:blipFill rotWithShape="1">
          <a:blip r:embed="rId3">
            <a:alphaModFix/>
          </a:blip>
          <a:srcRect t="0" b="0" r="0" l="0"/>
          <a:stretch/>
        </p:blipFill>
        <p:spPr>
          <a:xfrm>
            <a:off y="1805325" x="2677925"/>
            <a:ext cy="2181300" cx="3533699"/>
          </a:xfrm>
          <a:prstGeom prst="rect">
            <a:avLst/>
          </a:prstGeom>
          <a:noFill/>
          <a:ln>
            <a:noFill/>
          </a:ln>
        </p:spPr>
      </p:pic>
      <p:sp>
        <p:nvSpPr>
          <p:cNvPr id="112" name="Shape 112"/>
          <p:cNvSpPr txBox="1"/>
          <p:nvPr/>
        </p:nvSpPr>
        <p:spPr>
          <a:xfrm>
            <a:off y="4260575" x="2967000"/>
            <a:ext cy="457200" cx="3657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1400" lang="en" i="0">
                <a:solidFill>
                  <a:srgbClr val="000000"/>
                </a:solidFill>
                <a:latin typeface="Arial"/>
                <a:ea typeface="Arial"/>
                <a:cs typeface="Arial"/>
                <a:sym typeface="Arial"/>
              </a:rPr>
              <a:t>hard to deal with failures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y="0" x="0"/>
          <a:ext cy="0" cx="0"/>
          <a:chOff y="0" x="0"/>
          <a:chExt cy="0" cx="0"/>
        </a:xfrm>
      </p:grpSpPr>
      <p:sp>
        <p:nvSpPr>
          <p:cNvPr id="117" name="Shape 117"/>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Pr>
              <a:t>Static Partitioning</a:t>
            </a:r>
          </a:p>
        </p:txBody>
      </p:sp>
      <p:pic>
        <p:nvPicPr>
          <p:cNvPr id="118" name="Shape 118"/>
          <p:cNvPicPr preferRelativeResize="0"/>
          <p:nvPr/>
        </p:nvPicPr>
        <p:blipFill rotWithShape="1">
          <a:blip r:embed="rId3">
            <a:alphaModFix/>
          </a:blip>
          <a:srcRect t="0" b="0" r="0" l="0"/>
          <a:stretch/>
        </p:blipFill>
        <p:spPr>
          <a:xfrm>
            <a:off y="2278900" x="2374050"/>
            <a:ext cy="977400" cx="1547700"/>
          </a:xfrm>
          <a:prstGeom prst="rect">
            <a:avLst/>
          </a:prstGeom>
          <a:noFill/>
          <a:ln>
            <a:noFill/>
          </a:ln>
        </p:spPr>
      </p:pic>
      <p:pic>
        <p:nvPicPr>
          <p:cNvPr id="119" name="Shape 119"/>
          <p:cNvPicPr preferRelativeResize="0"/>
          <p:nvPr/>
        </p:nvPicPr>
        <p:blipFill rotWithShape="1">
          <a:blip r:embed="rId3">
            <a:alphaModFix/>
          </a:blip>
          <a:srcRect t="0" b="0" r="0" l="0"/>
          <a:stretch/>
        </p:blipFill>
        <p:spPr>
          <a:xfrm>
            <a:off y="1301500" x="2374050"/>
            <a:ext cy="977400" cx="1547700"/>
          </a:xfrm>
          <a:prstGeom prst="rect">
            <a:avLst/>
          </a:prstGeom>
          <a:noFill/>
          <a:ln>
            <a:noFill/>
          </a:ln>
        </p:spPr>
      </p:pic>
      <p:pic>
        <p:nvPicPr>
          <p:cNvPr id="120" name="Shape 120"/>
          <p:cNvPicPr preferRelativeResize="0"/>
          <p:nvPr/>
        </p:nvPicPr>
        <p:blipFill rotWithShape="1">
          <a:blip r:embed="rId3">
            <a:alphaModFix/>
          </a:blip>
          <a:srcRect t="0" b="0" r="0" l="0"/>
          <a:stretch/>
        </p:blipFill>
        <p:spPr>
          <a:xfrm>
            <a:off y="1288300" x="3294175"/>
            <a:ext cy="977400" cx="1547700"/>
          </a:xfrm>
          <a:prstGeom prst="rect">
            <a:avLst/>
          </a:prstGeom>
          <a:noFill/>
          <a:ln>
            <a:noFill/>
          </a:ln>
        </p:spPr>
      </p:pic>
      <p:pic>
        <p:nvPicPr>
          <p:cNvPr id="121" name="Shape 121"/>
          <p:cNvPicPr preferRelativeResize="0"/>
          <p:nvPr/>
        </p:nvPicPr>
        <p:blipFill rotWithShape="1">
          <a:blip r:embed="rId3">
            <a:alphaModFix/>
          </a:blip>
          <a:srcRect t="0" b="0" r="0" l="0"/>
          <a:stretch/>
        </p:blipFill>
        <p:spPr>
          <a:xfrm>
            <a:off y="2278900" x="3294175"/>
            <a:ext cy="977400" cx="1547700"/>
          </a:xfrm>
          <a:prstGeom prst="rect">
            <a:avLst/>
          </a:prstGeom>
          <a:noFill/>
          <a:ln>
            <a:noFill/>
          </a:ln>
        </p:spPr>
      </p:pic>
      <p:pic>
        <p:nvPicPr>
          <p:cNvPr id="122" name="Shape 122"/>
          <p:cNvPicPr preferRelativeResize="0"/>
          <p:nvPr/>
        </p:nvPicPr>
        <p:blipFill rotWithShape="1">
          <a:blip r:embed="rId3">
            <a:alphaModFix/>
          </a:blip>
          <a:srcRect t="0" b="0" r="0" l="0"/>
          <a:stretch/>
        </p:blipFill>
        <p:spPr>
          <a:xfrm>
            <a:off y="3750125" x="2374050"/>
            <a:ext cy="977400" cx="1547700"/>
          </a:xfrm>
          <a:prstGeom prst="rect">
            <a:avLst/>
          </a:prstGeom>
          <a:noFill/>
          <a:ln>
            <a:noFill/>
          </a:ln>
        </p:spPr>
      </p:pic>
      <p:pic>
        <p:nvPicPr>
          <p:cNvPr id="123" name="Shape 123"/>
          <p:cNvPicPr preferRelativeResize="0"/>
          <p:nvPr/>
        </p:nvPicPr>
        <p:blipFill rotWithShape="1">
          <a:blip r:embed="rId3">
            <a:alphaModFix/>
          </a:blip>
          <a:srcRect t="0" b="0" r="0" l="0"/>
          <a:stretch/>
        </p:blipFill>
        <p:spPr>
          <a:xfrm>
            <a:off y="2772725" x="2374050"/>
            <a:ext cy="977400" cx="1547700"/>
          </a:xfrm>
          <a:prstGeom prst="rect">
            <a:avLst/>
          </a:prstGeom>
          <a:noFill/>
          <a:ln>
            <a:noFill/>
          </a:ln>
        </p:spPr>
      </p:pic>
      <p:pic>
        <p:nvPicPr>
          <p:cNvPr id="124" name="Shape 124"/>
          <p:cNvPicPr preferRelativeResize="0"/>
          <p:nvPr/>
        </p:nvPicPr>
        <p:blipFill rotWithShape="1">
          <a:blip r:embed="rId3">
            <a:alphaModFix/>
          </a:blip>
          <a:srcRect t="0" b="0" r="0" l="0"/>
          <a:stretch/>
        </p:blipFill>
        <p:spPr>
          <a:xfrm>
            <a:off y="2759525" x="3294175"/>
            <a:ext cy="977400" cx="1547700"/>
          </a:xfrm>
          <a:prstGeom prst="rect">
            <a:avLst/>
          </a:prstGeom>
          <a:noFill/>
          <a:ln>
            <a:noFill/>
          </a:ln>
        </p:spPr>
      </p:pic>
      <p:pic>
        <p:nvPicPr>
          <p:cNvPr id="125" name="Shape 125"/>
          <p:cNvPicPr preferRelativeResize="0"/>
          <p:nvPr/>
        </p:nvPicPr>
        <p:blipFill rotWithShape="1">
          <a:blip r:embed="rId3">
            <a:alphaModFix/>
          </a:blip>
          <a:srcRect t="0" b="0" r="0" l="0"/>
          <a:stretch/>
        </p:blipFill>
        <p:spPr>
          <a:xfrm>
            <a:off y="3750125" x="3294175"/>
            <a:ext cy="977400" cx="1547700"/>
          </a:xfrm>
          <a:prstGeom prst="rect">
            <a:avLst/>
          </a:prstGeom>
          <a:noFill/>
          <a:ln>
            <a:noFill/>
          </a:ln>
        </p:spPr>
      </p:pic>
      <p:pic>
        <p:nvPicPr>
          <p:cNvPr id="126" name="Shape 126"/>
          <p:cNvPicPr preferRelativeResize="0"/>
          <p:nvPr/>
        </p:nvPicPr>
        <p:blipFill rotWithShape="1">
          <a:blip r:embed="rId3">
            <a:alphaModFix/>
          </a:blip>
          <a:srcRect t="0" b="0" r="0" l="0"/>
          <a:stretch/>
        </p:blipFill>
        <p:spPr>
          <a:xfrm>
            <a:off y="1288300" x="4841875"/>
            <a:ext cy="977400" cx="1547700"/>
          </a:xfrm>
          <a:prstGeom prst="rect">
            <a:avLst/>
          </a:prstGeom>
          <a:noFill/>
          <a:ln>
            <a:noFill/>
          </a:ln>
        </p:spPr>
      </p:pic>
      <p:pic>
        <p:nvPicPr>
          <p:cNvPr id="127" name="Shape 127"/>
          <p:cNvPicPr preferRelativeResize="0"/>
          <p:nvPr/>
        </p:nvPicPr>
        <p:blipFill rotWithShape="1">
          <a:blip r:embed="rId3">
            <a:alphaModFix/>
          </a:blip>
          <a:srcRect t="0" b="0" r="0" l="0"/>
          <a:stretch/>
        </p:blipFill>
        <p:spPr>
          <a:xfrm>
            <a:off y="2278900" x="4841875"/>
            <a:ext cy="977400" cx="1547700"/>
          </a:xfrm>
          <a:prstGeom prst="rect">
            <a:avLst/>
          </a:prstGeom>
          <a:noFill/>
          <a:ln>
            <a:noFill/>
          </a:ln>
        </p:spPr>
      </p:pic>
      <p:pic>
        <p:nvPicPr>
          <p:cNvPr id="128" name="Shape 128"/>
          <p:cNvPicPr preferRelativeResize="0"/>
          <p:nvPr/>
        </p:nvPicPr>
        <p:blipFill rotWithShape="1">
          <a:blip r:embed="rId3">
            <a:alphaModFix/>
          </a:blip>
          <a:srcRect t="0" b="0" r="0" l="0"/>
          <a:stretch/>
        </p:blipFill>
        <p:spPr>
          <a:xfrm>
            <a:off y="2759525" x="4841875"/>
            <a:ext cy="977400" cx="1547700"/>
          </a:xfrm>
          <a:prstGeom prst="rect">
            <a:avLst/>
          </a:prstGeom>
          <a:noFill/>
          <a:ln>
            <a:noFill/>
          </a:ln>
        </p:spPr>
      </p:pic>
      <p:pic>
        <p:nvPicPr>
          <p:cNvPr id="129" name="Shape 129"/>
          <p:cNvPicPr preferRelativeResize="0"/>
          <p:nvPr/>
        </p:nvPicPr>
        <p:blipFill rotWithShape="1">
          <a:blip r:embed="rId3">
            <a:alphaModFix/>
          </a:blip>
          <a:srcRect t="0" b="0" r="0" l="0"/>
          <a:stretch/>
        </p:blipFill>
        <p:spPr>
          <a:xfrm>
            <a:off y="3750125" x="4841875"/>
            <a:ext cy="977400" cx="15477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y="0" x="0"/>
          <a:ext cy="0" cx="0"/>
          <a:chOff y="0" x="0"/>
          <a:chExt cy="0" cx="0"/>
        </a:xfrm>
      </p:grpSpPr>
      <p:sp>
        <p:nvSpPr>
          <p:cNvPr id="134" name="Shape 134"/>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Pr>
              <a:t>Operating System === Datacenter</a:t>
            </a:r>
          </a:p>
        </p:txBody>
      </p:sp>
      <p:pic>
        <p:nvPicPr>
          <p:cNvPr id="135" name="Shape 135"/>
          <p:cNvPicPr preferRelativeResize="0"/>
          <p:nvPr/>
        </p:nvPicPr>
        <p:blipFill rotWithShape="1">
          <a:blip r:embed="rId3">
            <a:alphaModFix/>
          </a:blip>
          <a:srcRect t="0" b="0" r="0" l="0"/>
          <a:stretch/>
        </p:blipFill>
        <p:spPr>
          <a:xfrm>
            <a:off y="1616150" x="1299375"/>
            <a:ext cy="1355999" cx="2124899"/>
          </a:xfrm>
          <a:prstGeom prst="rect">
            <a:avLst/>
          </a:prstGeom>
          <a:noFill/>
          <a:ln>
            <a:noFill/>
          </a:ln>
        </p:spPr>
      </p:pic>
      <p:pic>
        <p:nvPicPr>
          <p:cNvPr id="136" name="Shape 136"/>
          <p:cNvPicPr preferRelativeResize="0"/>
          <p:nvPr/>
        </p:nvPicPr>
        <p:blipFill rotWithShape="1">
          <a:blip r:embed="rId3">
            <a:alphaModFix/>
          </a:blip>
          <a:srcRect t="0" b="0" r="0" l="0"/>
          <a:stretch/>
        </p:blipFill>
        <p:spPr>
          <a:xfrm>
            <a:off y="1616150" x="3487725"/>
            <a:ext cy="1355999" cx="2124899"/>
          </a:xfrm>
          <a:prstGeom prst="rect">
            <a:avLst/>
          </a:prstGeom>
          <a:noFill/>
          <a:ln>
            <a:noFill/>
          </a:ln>
        </p:spPr>
      </p:pic>
      <p:pic>
        <p:nvPicPr>
          <p:cNvPr id="137" name="Shape 137"/>
          <p:cNvPicPr preferRelativeResize="0"/>
          <p:nvPr/>
        </p:nvPicPr>
        <p:blipFill rotWithShape="1">
          <a:blip r:embed="rId3">
            <a:alphaModFix/>
          </a:blip>
          <a:srcRect t="0" b="0" r="0" l="0"/>
          <a:stretch/>
        </p:blipFill>
        <p:spPr>
          <a:xfrm>
            <a:off y="1616150" x="5676075"/>
            <a:ext cy="1355999" cx="2124899"/>
          </a:xfrm>
          <a:prstGeom prst="rect">
            <a:avLst/>
          </a:prstGeom>
          <a:noFill/>
          <a:ln>
            <a:noFill/>
          </a:ln>
        </p:spPr>
      </p:pic>
      <p:pic>
        <p:nvPicPr>
          <p:cNvPr id="138" name="Shape 138"/>
          <p:cNvPicPr preferRelativeResize="0"/>
          <p:nvPr/>
        </p:nvPicPr>
        <p:blipFill rotWithShape="1">
          <a:blip r:embed="rId3">
            <a:alphaModFix/>
          </a:blip>
          <a:srcRect t="0" b="0" r="0" l="0"/>
          <a:stretch/>
        </p:blipFill>
        <p:spPr>
          <a:xfrm>
            <a:off y="2972150" x="1327450"/>
            <a:ext cy="1355999" cx="2124899"/>
          </a:xfrm>
          <a:prstGeom prst="rect">
            <a:avLst/>
          </a:prstGeom>
          <a:noFill/>
          <a:ln>
            <a:noFill/>
          </a:ln>
        </p:spPr>
      </p:pic>
      <p:pic>
        <p:nvPicPr>
          <p:cNvPr id="139" name="Shape 139"/>
          <p:cNvPicPr preferRelativeResize="0"/>
          <p:nvPr/>
        </p:nvPicPr>
        <p:blipFill rotWithShape="1">
          <a:blip r:embed="rId3">
            <a:alphaModFix/>
          </a:blip>
          <a:srcRect t="0" b="0" r="0" l="0"/>
          <a:stretch/>
        </p:blipFill>
        <p:spPr>
          <a:xfrm>
            <a:off y="2972150" x="3515800"/>
            <a:ext cy="1355999" cx="2124899"/>
          </a:xfrm>
          <a:prstGeom prst="rect">
            <a:avLst/>
          </a:prstGeom>
          <a:noFill/>
          <a:ln>
            <a:noFill/>
          </a:ln>
        </p:spPr>
      </p:pic>
      <p:pic>
        <p:nvPicPr>
          <p:cNvPr id="140" name="Shape 140"/>
          <p:cNvPicPr preferRelativeResize="0"/>
          <p:nvPr/>
        </p:nvPicPr>
        <p:blipFill rotWithShape="1">
          <a:blip r:embed="rId3">
            <a:alphaModFix/>
          </a:blip>
          <a:srcRect t="0" b="0" r="0" l="0"/>
          <a:stretch/>
        </p:blipFill>
        <p:spPr>
          <a:xfrm>
            <a:off y="2972150" x="5704150"/>
            <a:ext cy="1355999" cx="2124899"/>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y="0" x="0"/>
          <a:ext cy="0" cx="0"/>
          <a:chOff y="0" x="0"/>
          <a:chExt cy="0" cx="0"/>
        </a:xfrm>
      </p:grpSpPr>
      <p:sp>
        <p:nvSpPr>
          <p:cNvPr id="145" name="Shape 145"/>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Pr>
              <a:t>Mesos =&gt; data center “kernel”</a:t>
            </a:r>
          </a:p>
        </p:txBody>
      </p:sp>
      <p:sp>
        <p:nvSpPr>
          <p:cNvPr id="146" name="Shape 146"/>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l" rtl="0" lvl="0" marR="0" indent="-152400" marL="34290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endParaRPr>
          </a:p>
        </p:txBody>
      </p:sp>
      <p:pic>
        <p:nvPicPr>
          <p:cNvPr id="147" name="Shape 147"/>
          <p:cNvPicPr preferRelativeResize="0"/>
          <p:nvPr/>
        </p:nvPicPr>
        <p:blipFill rotWithShape="1">
          <a:blip r:embed="rId3">
            <a:alphaModFix/>
          </a:blip>
          <a:srcRect t="0" b="0" r="0" l="0"/>
          <a:stretch/>
        </p:blipFill>
        <p:spPr>
          <a:xfrm>
            <a:off y="1938775" x="2770350"/>
            <a:ext cy="2105099" cx="3057599"/>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y="0" x="0"/>
          <a:ext cy="0" cx="0"/>
          <a:chOff y="0" x="0"/>
          <a:chExt cy="0" cx="0"/>
        </a:xfrm>
      </p:grpSpPr>
      <p:sp>
        <p:nvSpPr>
          <p:cNvPr id="152" name="Shape 15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chemeClr val="dk1"/>
                </a:solidFill>
              </a:rPr>
              <a:t>Apache Mesos</a:t>
            </a:r>
          </a:p>
        </p:txBody>
      </p:sp>
      <p:sp>
        <p:nvSpPr>
          <p:cNvPr id="153" name="Shape 15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30200" marL="457200">
              <a:lnSpc>
                <a:spcPct val="136363"/>
              </a:lnSpc>
              <a:spcBef>
                <a:spcPts val="0"/>
              </a:spcBef>
              <a:spcAft>
                <a:spcPts val="800"/>
              </a:spcAft>
              <a:buClr>
                <a:srgbClr val="333333"/>
              </a:buClr>
              <a:buSzPct val="100000"/>
              <a:buFont typeface="Arial"/>
              <a:buChar char="●"/>
            </a:pPr>
            <a:r>
              <a:rPr sz="1600" lang="en">
                <a:solidFill>
                  <a:srgbClr val="333333"/>
                </a:solidFill>
              </a:rPr>
              <a:t>Scalability to 10,000s of nodes</a:t>
            </a:r>
          </a:p>
          <a:p>
            <a:pPr rtl="0" lvl="0" indent="-330200" marL="457200">
              <a:lnSpc>
                <a:spcPct val="136363"/>
              </a:lnSpc>
              <a:spcBef>
                <a:spcPts val="0"/>
              </a:spcBef>
              <a:spcAft>
                <a:spcPts val="800"/>
              </a:spcAft>
              <a:buClr>
                <a:srgbClr val="333333"/>
              </a:buClr>
              <a:buSzPct val="100000"/>
              <a:buFont typeface="Arial"/>
              <a:buChar char="●"/>
            </a:pPr>
            <a:r>
              <a:rPr sz="1600" lang="en">
                <a:solidFill>
                  <a:srgbClr val="333333"/>
                </a:solidFill>
              </a:rPr>
              <a:t>Fault-tolerant replicated master and slaves using ZooKeeper</a:t>
            </a:r>
          </a:p>
          <a:p>
            <a:pPr rtl="0" lvl="0" indent="-330200" marL="457200">
              <a:lnSpc>
                <a:spcPct val="136363"/>
              </a:lnSpc>
              <a:spcBef>
                <a:spcPts val="0"/>
              </a:spcBef>
              <a:spcAft>
                <a:spcPts val="800"/>
              </a:spcAft>
              <a:buClr>
                <a:srgbClr val="333333"/>
              </a:buClr>
              <a:buSzPct val="100000"/>
              <a:buFont typeface="Arial"/>
              <a:buChar char="●"/>
            </a:pPr>
            <a:r>
              <a:rPr sz="1600" lang="en">
                <a:solidFill>
                  <a:srgbClr val="333333"/>
                </a:solidFill>
              </a:rPr>
              <a:t>Support for Docker containers</a:t>
            </a:r>
          </a:p>
          <a:p>
            <a:pPr rtl="0" lvl="0" indent="-330200" marL="457200">
              <a:lnSpc>
                <a:spcPct val="136363"/>
              </a:lnSpc>
              <a:spcBef>
                <a:spcPts val="0"/>
              </a:spcBef>
              <a:spcAft>
                <a:spcPts val="800"/>
              </a:spcAft>
              <a:buClr>
                <a:srgbClr val="333333"/>
              </a:buClr>
              <a:buSzPct val="100000"/>
              <a:buFont typeface="Arial"/>
              <a:buChar char="●"/>
            </a:pPr>
            <a:r>
              <a:rPr sz="1600" lang="en">
                <a:solidFill>
                  <a:srgbClr val="333333"/>
                </a:solidFill>
              </a:rPr>
              <a:t>Native isolation between tasks with Linux Containers</a:t>
            </a:r>
          </a:p>
          <a:p>
            <a:pPr rtl="0" lvl="0" indent="-330200" marL="457200">
              <a:lnSpc>
                <a:spcPct val="136363"/>
              </a:lnSpc>
              <a:spcBef>
                <a:spcPts val="0"/>
              </a:spcBef>
              <a:spcAft>
                <a:spcPts val="800"/>
              </a:spcAft>
              <a:buClr>
                <a:srgbClr val="333333"/>
              </a:buClr>
              <a:buSzPct val="100000"/>
              <a:buFont typeface="Arial"/>
              <a:buChar char="●"/>
            </a:pPr>
            <a:r>
              <a:rPr sz="1600" lang="en">
                <a:solidFill>
                  <a:srgbClr val="333333"/>
                </a:solidFill>
              </a:rPr>
              <a:t>Multi-resource scheduling (memory, CPU, disk, and ports)</a:t>
            </a:r>
          </a:p>
          <a:p>
            <a:pPr rtl="0" lvl="0" indent="-330200" marL="457200">
              <a:lnSpc>
                <a:spcPct val="136363"/>
              </a:lnSpc>
              <a:spcBef>
                <a:spcPts val="0"/>
              </a:spcBef>
              <a:spcAft>
                <a:spcPts val="800"/>
              </a:spcAft>
              <a:buClr>
                <a:srgbClr val="333333"/>
              </a:buClr>
              <a:buSzPct val="100000"/>
              <a:buFont typeface="Arial"/>
              <a:buChar char="●"/>
            </a:pPr>
            <a:r>
              <a:rPr sz="1600" lang="en">
                <a:solidFill>
                  <a:srgbClr val="333333"/>
                </a:solidFill>
              </a:rPr>
              <a:t>Java, Python and C++ APIs for developing new parallel applications</a:t>
            </a:r>
          </a:p>
          <a:p>
            <a:pPr rtl="0" lvl="0" indent="-330200" marL="457200">
              <a:lnSpc>
                <a:spcPct val="136363"/>
              </a:lnSpc>
              <a:spcBef>
                <a:spcPts val="0"/>
              </a:spcBef>
              <a:spcAft>
                <a:spcPts val="800"/>
              </a:spcAft>
              <a:buClr>
                <a:srgbClr val="333333"/>
              </a:buClr>
              <a:buSzPct val="100000"/>
              <a:buFont typeface="Arial"/>
              <a:buChar char="●"/>
            </a:pPr>
            <a:r>
              <a:rPr sz="1600" lang="en">
                <a:solidFill>
                  <a:srgbClr val="333333"/>
                </a:solidFill>
              </a:rPr>
              <a:t>Web UI for viewing cluster state</a:t>
            </a:r>
          </a:p>
          <a:p>
            <a:pPr rtl="0" lvl="0">
              <a:spcBef>
                <a:spcPts val="0"/>
              </a:spcBef>
              <a:buNone/>
            </a:pPr>
            <a:r>
              <a:t/>
            </a:r>
            <a:endParaRPr sz="1600"/>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y="0" x="0"/>
          <a:ext cy="0" cx="0"/>
          <a:chOff y="0" x="0"/>
          <a:chExt cy="0" cx="0"/>
        </a:xfrm>
      </p:grpSpPr>
      <p:sp>
        <p:nvSpPr>
          <p:cNvPr id="158" name="Shape 158"/>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Font typeface="Arial"/>
              <a:buNone/>
            </a:pPr>
            <a:r>
              <a:t/>
            </a:r>
            <a:endParaRPr strike="noStrike" u="none" b="1" cap="none" baseline="0" sz="3600" i="0">
              <a:solidFill>
                <a:schemeClr val="dk1"/>
              </a:solidFill>
              <a:latin typeface="Arial"/>
              <a:ea typeface="Arial"/>
              <a:cs typeface="Arial"/>
              <a:sym typeface="Arial"/>
            </a:endParaRPr>
          </a:p>
        </p:txBody>
      </p:sp>
      <p:sp>
        <p:nvSpPr>
          <p:cNvPr id="159" name="Shape 159"/>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l" rtl="0" lvl="0" marR="0" indent="-152400" marL="34290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endParaRPr>
          </a:p>
        </p:txBody>
      </p:sp>
      <p:pic>
        <p:nvPicPr>
          <p:cNvPr id="160" name="Shape 160"/>
          <p:cNvPicPr preferRelativeResize="0"/>
          <p:nvPr/>
        </p:nvPicPr>
        <p:blipFill rotWithShape="1">
          <a:blip r:embed="rId3">
            <a:alphaModFix/>
          </a:blip>
          <a:srcRect t="0" b="0" r="0" l="0"/>
          <a:stretch/>
        </p:blipFill>
        <p:spPr>
          <a:xfrm>
            <a:off y="78750" x="655450"/>
            <a:ext cy="4985999" cx="740370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y="0" x="0"/>
          <a:ext cy="0" cx="0"/>
          <a:chOff y="0" x="0"/>
          <a:chExt cy="0" cx="0"/>
        </a:xfrm>
      </p:grpSpPr>
      <p:sp>
        <p:nvSpPr>
          <p:cNvPr id="165" name="Shape 165"/>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Font typeface="Arial"/>
              <a:buNone/>
            </a:pPr>
            <a:r>
              <a:t/>
            </a:r>
            <a:endParaRPr strike="noStrike" u="none" b="1" cap="none" baseline="0" sz="3600" i="0">
              <a:solidFill>
                <a:schemeClr val="dk1"/>
              </a:solidFill>
              <a:latin typeface="Arial"/>
              <a:ea typeface="Arial"/>
              <a:cs typeface="Arial"/>
              <a:sym typeface="Arial"/>
            </a:endParaRPr>
          </a:p>
        </p:txBody>
      </p:sp>
      <p:sp>
        <p:nvSpPr>
          <p:cNvPr id="166" name="Shape 166"/>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l" rtl="0" lvl="0" marR="0" indent="-152400" marL="34290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endParaRPr>
          </a:p>
        </p:txBody>
      </p:sp>
      <p:pic>
        <p:nvPicPr>
          <p:cNvPr id="167" name="Shape 167"/>
          <p:cNvPicPr preferRelativeResize="0"/>
          <p:nvPr/>
        </p:nvPicPr>
        <p:blipFill rotWithShape="1">
          <a:blip r:embed="rId3">
            <a:alphaModFix/>
          </a:blip>
          <a:srcRect t="0" b="0" r="0" l="0"/>
          <a:stretch/>
        </p:blipFill>
        <p:spPr>
          <a:xfrm>
            <a:off y="152400" x="914400"/>
            <a:ext cy="4945799" cx="7167599"/>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y="0" x="0"/>
          <a:ext cy="0" cx="0"/>
          <a:chOff y="0" x="0"/>
          <a:chExt cy="0" cx="0"/>
        </a:xfrm>
      </p:grpSpPr>
      <p:sp>
        <p:nvSpPr>
          <p:cNvPr id="172" name="Shape 17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chemeClr val="dk1"/>
                </a:solidFill>
              </a:rPr>
              <a:t>Resources &amp; Attributes</a:t>
            </a:r>
          </a:p>
        </p:txBody>
      </p:sp>
      <p:sp>
        <p:nvSpPr>
          <p:cNvPr id="173" name="Shape 17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0" marL="190500">
              <a:spcBef>
                <a:spcPts val="0"/>
              </a:spcBef>
              <a:buNone/>
            </a:pPr>
            <a:r>
              <a:rPr sz="2200" lang="en">
                <a:solidFill>
                  <a:srgbClr val="333333"/>
                </a:solidFill>
              </a:rPr>
              <a:t>The Mesos system has two basic methods to describe the slaves that comprise a cluster. One of these is managed by the Mesos master, the other is simply passed onwards to the frameworks using the cluster.</a:t>
            </a:r>
          </a:p>
          <a:p>
            <a:pPr rtl="0" lvl="0" indent="0" marL="0">
              <a:lnSpc>
                <a:spcPct val="110000"/>
              </a:lnSpc>
              <a:spcBef>
                <a:spcPts val="1500"/>
              </a:spcBef>
              <a:spcAft>
                <a:spcPts val="800"/>
              </a:spcAft>
              <a:buClr>
                <a:schemeClr val="dk1"/>
              </a:buClr>
              <a:buSzPct val="47826"/>
              <a:buFont typeface="Arial"/>
              <a:buNone/>
            </a:pPr>
            <a:r>
              <a:rPr b="1" sz="2300" lang="en">
                <a:solidFill>
                  <a:srgbClr val="333333"/>
                </a:solidFill>
              </a:rPr>
              <a:t>Attributes</a:t>
            </a:r>
          </a:p>
          <a:p>
            <a:pPr rtl="0" lvl="0" indent="0" marL="0">
              <a:lnSpc>
                <a:spcPct val="136363"/>
              </a:lnSpc>
              <a:spcBef>
                <a:spcPts val="0"/>
              </a:spcBef>
              <a:spcAft>
                <a:spcPts val="800"/>
              </a:spcAft>
              <a:buClr>
                <a:schemeClr val="dk1"/>
              </a:buClr>
              <a:buSzPct val="100000"/>
              <a:buFont typeface="Arial"/>
              <a:buNone/>
            </a:pPr>
            <a:r>
              <a:rPr sz="1100" lang="en">
                <a:solidFill>
                  <a:srgbClr val="333333"/>
                </a:solidFill>
              </a:rPr>
              <a:t>The attributes are simply key value string pairs that Mesos passes along when it sends offers to frameworks.</a:t>
            </a:r>
          </a:p>
          <a:p>
            <a:pPr rtl="0" lvl="0" indent="0" marL="0">
              <a:lnSpc>
                <a:spcPct val="142857"/>
              </a:lnSpc>
              <a:spcBef>
                <a:spcPts val="0"/>
              </a:spcBef>
              <a:spcAft>
                <a:spcPts val="800"/>
              </a:spcAft>
              <a:buClr>
                <a:schemeClr val="dk1"/>
              </a:buClr>
              <a:buSzPct val="110000"/>
              <a:buFont typeface="Arial"/>
              <a:buNone/>
            </a:pPr>
            <a:r>
              <a:rPr sz="1000" lang="en">
                <a:solidFill>
                  <a:srgbClr val="333333"/>
                </a:solidFill>
                <a:latin typeface="Consolas"/>
                <a:ea typeface="Consolas"/>
                <a:cs typeface="Consolas"/>
                <a:sym typeface="Consolas"/>
              </a:rPr>
              <a:t>attributes : attribute ( ";" attribute )*</a:t>
            </a:r>
            <a:br>
              <a:rPr sz="1000" lang="en">
                <a:solidFill>
                  <a:srgbClr val="333333"/>
                </a:solidFill>
                <a:latin typeface="Consolas"/>
                <a:ea typeface="Consolas"/>
                <a:cs typeface="Consolas"/>
                <a:sym typeface="Consolas"/>
              </a:rPr>
            </a:br>
            <a:br>
              <a:rPr sz="1000" lang="en">
                <a:solidFill>
                  <a:srgbClr val="333333"/>
                </a:solidFill>
                <a:latin typeface="Consolas"/>
                <a:ea typeface="Consolas"/>
                <a:cs typeface="Consolas"/>
                <a:sym typeface="Consolas"/>
              </a:rPr>
            </a:br>
            <a:r>
              <a:rPr sz="1000" lang="en">
                <a:solidFill>
                  <a:srgbClr val="333333"/>
                </a:solidFill>
                <a:latin typeface="Consolas"/>
                <a:ea typeface="Consolas"/>
                <a:cs typeface="Consolas"/>
                <a:sym typeface="Consolas"/>
              </a:rPr>
              <a:t>attribute : labelString ":" ( labelString | "," )+</a:t>
            </a:r>
            <a:br>
              <a:rPr sz="1000" lang="en">
                <a:solidFill>
                  <a:srgbClr val="333333"/>
                </a:solidFill>
                <a:latin typeface="Consolas"/>
                <a:ea typeface="Consolas"/>
                <a:cs typeface="Consolas"/>
                <a:sym typeface="Consolas"/>
              </a:rPr>
            </a:br>
          </a:p>
          <a:p>
            <a:pPr rtl="0" lvl="0" indent="0" marL="0">
              <a:lnSpc>
                <a:spcPct val="115000"/>
              </a:lnSpc>
              <a:spcBef>
                <a:spcPts val="0"/>
              </a:spcBef>
              <a:buClr>
                <a:schemeClr val="dk1"/>
              </a:buClr>
              <a:buFont typeface="Arial"/>
              <a:buNone/>
            </a:pPr>
            <a:r>
              <a:t/>
            </a:r>
            <a:endParaRPr sz="1000">
              <a:solidFill>
                <a:srgbClr val="333333"/>
              </a:solidFill>
              <a:latin typeface="Consolas"/>
              <a:ea typeface="Consolas"/>
              <a:cs typeface="Consolas"/>
              <a:sym typeface="Consolas"/>
            </a:endParaRPr>
          </a:p>
          <a:p>
            <a:pPr rtl="0" lvl="0" indent="0" marL="190500">
              <a:spcBef>
                <a:spcPts val="0"/>
              </a:spcBef>
              <a:buNone/>
            </a:pPr>
            <a:r>
              <a:t/>
            </a:r>
            <a:endParaRPr sz="2200">
              <a:solidFill>
                <a:srgbClr val="333333"/>
              </a:solidFill>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y="0" x="0"/>
          <a:ext cy="0" cx="0"/>
          <a:chOff y="0" x="0"/>
          <a:chExt cy="0" cx="0"/>
        </a:xfrm>
      </p:grpSpPr>
      <p:sp>
        <p:nvSpPr>
          <p:cNvPr id="178" name="Shape 178"/>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chemeClr val="dk1"/>
                </a:solidFill>
              </a:rPr>
              <a:t>Resources</a:t>
            </a:r>
          </a:p>
        </p:txBody>
      </p:sp>
      <p:sp>
        <p:nvSpPr>
          <p:cNvPr id="179" name="Shape 17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0" marL="0">
              <a:lnSpc>
                <a:spcPct val="136363"/>
              </a:lnSpc>
              <a:spcBef>
                <a:spcPts val="0"/>
              </a:spcBef>
              <a:spcAft>
                <a:spcPts val="800"/>
              </a:spcAft>
              <a:buClr>
                <a:schemeClr val="dk1"/>
              </a:buClr>
              <a:buSzPct val="91666"/>
              <a:buFont typeface="Arial"/>
              <a:buNone/>
            </a:pPr>
            <a:r>
              <a:rPr sz="1200" lang="en">
                <a:solidFill>
                  <a:srgbClr val="333333"/>
                </a:solidFill>
              </a:rPr>
              <a:t>The Mesos system can manage 3 different </a:t>
            </a:r>
            <a:r>
              <a:rPr sz="1200" lang="en" i="1">
                <a:solidFill>
                  <a:srgbClr val="333333"/>
                </a:solidFill>
              </a:rPr>
              <a:t>types</a:t>
            </a:r>
            <a:r>
              <a:rPr sz="1200" lang="en">
                <a:solidFill>
                  <a:srgbClr val="333333"/>
                </a:solidFill>
              </a:rPr>
              <a:t> of resources: scalars, ranges, and sets. These are used to represent the different resources that a Mesos slave has to offer. For example, a scalar resource type could be used to represent the amount of memory on a slave. Each resource is identified by a key string.</a:t>
            </a:r>
          </a:p>
          <a:p>
            <a:pPr rtl="0" lvl="0" indent="0" marL="0">
              <a:lnSpc>
                <a:spcPct val="142857"/>
              </a:lnSpc>
              <a:spcBef>
                <a:spcPts val="0"/>
              </a:spcBef>
              <a:spcAft>
                <a:spcPts val="800"/>
              </a:spcAft>
              <a:buClr>
                <a:schemeClr val="dk1"/>
              </a:buClr>
              <a:buSzPct val="91666"/>
              <a:buFont typeface="Arial"/>
              <a:buNone/>
            </a:pPr>
            <a:r>
              <a:rPr sz="1200" lang="en">
                <a:solidFill>
                  <a:srgbClr val="333333"/>
                </a:solidFill>
                <a:latin typeface="Consolas"/>
                <a:ea typeface="Consolas"/>
                <a:cs typeface="Consolas"/>
                <a:sym typeface="Consolas"/>
              </a:rPr>
              <a:t>resources : resource ( ";" resource )*</a:t>
            </a:r>
            <a:br>
              <a:rPr sz="1200" lang="en">
                <a:solidFill>
                  <a:srgbClr val="333333"/>
                </a:solidFill>
                <a:latin typeface="Consolas"/>
                <a:ea typeface="Consolas"/>
                <a:cs typeface="Consolas"/>
                <a:sym typeface="Consolas"/>
              </a:rPr>
            </a:br>
            <a:r>
              <a:rPr sz="1200" lang="en">
                <a:solidFill>
                  <a:srgbClr val="333333"/>
                </a:solidFill>
                <a:latin typeface="Consolas"/>
                <a:ea typeface="Consolas"/>
                <a:cs typeface="Consolas"/>
                <a:sym typeface="Consolas"/>
              </a:rPr>
              <a:t>resource : key ":" ( scalar | range | set )</a:t>
            </a:r>
            <a:br>
              <a:rPr sz="1200" lang="en">
                <a:solidFill>
                  <a:srgbClr val="333333"/>
                </a:solidFill>
                <a:latin typeface="Consolas"/>
                <a:ea typeface="Consolas"/>
                <a:cs typeface="Consolas"/>
                <a:sym typeface="Consolas"/>
              </a:rPr>
            </a:br>
            <a:r>
              <a:rPr sz="1200" lang="en">
                <a:solidFill>
                  <a:srgbClr val="333333"/>
                </a:solidFill>
                <a:latin typeface="Consolas"/>
                <a:ea typeface="Consolas"/>
                <a:cs typeface="Consolas"/>
                <a:sym typeface="Consolas"/>
              </a:rPr>
              <a:t>key : labelString ( "(" resourceRole ")" )?</a:t>
            </a:r>
            <a:br>
              <a:rPr sz="1200" lang="en">
                <a:solidFill>
                  <a:srgbClr val="333333"/>
                </a:solidFill>
                <a:latin typeface="Consolas"/>
                <a:ea typeface="Consolas"/>
                <a:cs typeface="Consolas"/>
                <a:sym typeface="Consolas"/>
              </a:rPr>
            </a:br>
            <a:r>
              <a:rPr sz="1200" lang="en">
                <a:solidFill>
                  <a:srgbClr val="333333"/>
                </a:solidFill>
                <a:latin typeface="Consolas"/>
                <a:ea typeface="Consolas"/>
                <a:cs typeface="Consolas"/>
                <a:sym typeface="Consolas"/>
              </a:rPr>
              <a:t>scalar : floatValue</a:t>
            </a:r>
            <a:br>
              <a:rPr sz="1200" lang="en">
                <a:solidFill>
                  <a:srgbClr val="333333"/>
                </a:solidFill>
                <a:latin typeface="Consolas"/>
                <a:ea typeface="Consolas"/>
                <a:cs typeface="Consolas"/>
                <a:sym typeface="Consolas"/>
              </a:rPr>
            </a:br>
            <a:r>
              <a:rPr sz="1200" lang="en">
                <a:solidFill>
                  <a:srgbClr val="333333"/>
                </a:solidFill>
                <a:latin typeface="Consolas"/>
                <a:ea typeface="Consolas"/>
                <a:cs typeface="Consolas"/>
                <a:sym typeface="Consolas"/>
              </a:rPr>
              <a:t>range : "[" rangeValue ( "," rangeValue )* "]"</a:t>
            </a:r>
            <a:br>
              <a:rPr sz="1200" lang="en">
                <a:solidFill>
                  <a:srgbClr val="333333"/>
                </a:solidFill>
                <a:latin typeface="Consolas"/>
                <a:ea typeface="Consolas"/>
                <a:cs typeface="Consolas"/>
                <a:sym typeface="Consolas"/>
              </a:rPr>
            </a:br>
            <a:r>
              <a:rPr sz="1200" lang="en">
                <a:solidFill>
                  <a:srgbClr val="333333"/>
                </a:solidFill>
                <a:latin typeface="Consolas"/>
                <a:ea typeface="Consolas"/>
                <a:cs typeface="Consolas"/>
                <a:sym typeface="Consolas"/>
              </a:rPr>
              <a:t>rangeValue : scalar "-" scalar</a:t>
            </a:r>
            <a:br>
              <a:rPr sz="1200" lang="en">
                <a:solidFill>
                  <a:srgbClr val="333333"/>
                </a:solidFill>
                <a:latin typeface="Consolas"/>
                <a:ea typeface="Consolas"/>
                <a:cs typeface="Consolas"/>
                <a:sym typeface="Consolas"/>
              </a:rPr>
            </a:br>
            <a:r>
              <a:rPr sz="1200" lang="en">
                <a:solidFill>
                  <a:srgbClr val="333333"/>
                </a:solidFill>
                <a:latin typeface="Consolas"/>
                <a:ea typeface="Consolas"/>
                <a:cs typeface="Consolas"/>
                <a:sym typeface="Consolas"/>
              </a:rPr>
              <a:t>set : "{" labelString ( "," labelString )* "}"</a:t>
            </a:r>
            <a:br>
              <a:rPr sz="1200" lang="en">
                <a:solidFill>
                  <a:srgbClr val="333333"/>
                </a:solidFill>
                <a:latin typeface="Consolas"/>
                <a:ea typeface="Consolas"/>
                <a:cs typeface="Consolas"/>
                <a:sym typeface="Consolas"/>
              </a:rPr>
            </a:br>
            <a:r>
              <a:rPr sz="1200" lang="en">
                <a:solidFill>
                  <a:srgbClr val="333333"/>
                </a:solidFill>
                <a:latin typeface="Consolas"/>
                <a:ea typeface="Consolas"/>
                <a:cs typeface="Consolas"/>
                <a:sym typeface="Consolas"/>
              </a:rPr>
              <a:t>resourceRole : labelString | "*"</a:t>
            </a:r>
            <a:br>
              <a:rPr sz="1200" lang="en">
                <a:solidFill>
                  <a:srgbClr val="333333"/>
                </a:solidFill>
                <a:latin typeface="Consolas"/>
                <a:ea typeface="Consolas"/>
                <a:cs typeface="Consolas"/>
                <a:sym typeface="Consolas"/>
              </a:rPr>
            </a:br>
            <a:r>
              <a:rPr sz="1200" lang="en">
                <a:solidFill>
                  <a:srgbClr val="333333"/>
                </a:solidFill>
                <a:latin typeface="Consolas"/>
                <a:ea typeface="Consolas"/>
                <a:cs typeface="Consolas"/>
                <a:sym typeface="Consolas"/>
              </a:rPr>
              <a:t>labelString : [a-zA-Z0-9_/.-]</a:t>
            </a:r>
            <a:br>
              <a:rPr sz="1200" lang="en">
                <a:solidFill>
                  <a:srgbClr val="333333"/>
                </a:solidFill>
                <a:latin typeface="Consolas"/>
                <a:ea typeface="Consolas"/>
                <a:cs typeface="Consolas"/>
                <a:sym typeface="Consolas"/>
              </a:rPr>
            </a:br>
            <a:r>
              <a:rPr sz="1200" lang="en">
                <a:solidFill>
                  <a:srgbClr val="333333"/>
                </a:solidFill>
                <a:latin typeface="Consolas"/>
                <a:ea typeface="Consolas"/>
                <a:cs typeface="Consolas"/>
                <a:sym typeface="Consolas"/>
              </a:rPr>
              <a:t>floatValue : ( intValue ( "." intValue )? ) | ...</a:t>
            </a:r>
            <a:br>
              <a:rPr sz="1200" lang="en">
                <a:solidFill>
                  <a:srgbClr val="333333"/>
                </a:solidFill>
                <a:latin typeface="Consolas"/>
                <a:ea typeface="Consolas"/>
                <a:cs typeface="Consolas"/>
                <a:sym typeface="Consolas"/>
              </a:rPr>
            </a:br>
            <a:r>
              <a:rPr sz="1200" lang="en">
                <a:solidFill>
                  <a:srgbClr val="333333"/>
                </a:solidFill>
                <a:latin typeface="Consolas"/>
                <a:ea typeface="Consolas"/>
                <a:cs typeface="Consolas"/>
                <a:sym typeface="Consolas"/>
              </a:rPr>
              <a:t>intValue : [0-9]+</a:t>
            </a:r>
          </a:p>
          <a:p>
            <a:pPr rtl="0" lvl="0">
              <a:spcBef>
                <a:spcPts val="0"/>
              </a:spcBef>
              <a:buNone/>
            </a:pPr>
            <a:r>
              <a:t/>
            </a:r>
            <a:endParaRPr sz="1200"/>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y="0" x="0"/>
          <a:ext cy="0" cx="0"/>
          <a:chOff y="0" x="0"/>
          <a:chExt cy="0" cx="0"/>
        </a:xfrm>
      </p:grpSpPr>
      <p:sp>
        <p:nvSpPr>
          <p:cNvPr id="184" name="Shape 18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lnSpc>
                <a:spcPct val="110000"/>
              </a:lnSpc>
              <a:spcBef>
                <a:spcPts val="1500"/>
              </a:spcBef>
              <a:spcAft>
                <a:spcPts val="800"/>
              </a:spcAft>
              <a:buClr>
                <a:schemeClr val="dk1"/>
              </a:buClr>
              <a:buSzPct val="47826"/>
              <a:buFont typeface="Arial"/>
              <a:buNone/>
            </a:pPr>
            <a:r>
              <a:rPr b="1" sz="2300" lang="en">
                <a:solidFill>
                  <a:srgbClr val="333333"/>
                </a:solidFill>
              </a:rPr>
              <a:t>Predefined Uses &amp; Conventions</a:t>
            </a:r>
          </a:p>
          <a:p>
            <a:pPr rtl="0" lvl="0">
              <a:spcBef>
                <a:spcPts val="0"/>
              </a:spcBef>
              <a:buNone/>
            </a:pPr>
            <a:r>
              <a:t/>
            </a:r>
            <a:endParaRPr/>
          </a:p>
        </p:txBody>
      </p:sp>
      <p:sp>
        <p:nvSpPr>
          <p:cNvPr id="185" name="Shape 18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0" marL="0">
              <a:lnSpc>
                <a:spcPct val="136363"/>
              </a:lnSpc>
              <a:spcBef>
                <a:spcPts val="0"/>
              </a:spcBef>
              <a:spcAft>
                <a:spcPts val="800"/>
              </a:spcAft>
              <a:buClr>
                <a:schemeClr val="dk1"/>
              </a:buClr>
              <a:buSzPct val="100000"/>
              <a:buFont typeface="Arial"/>
              <a:buNone/>
            </a:pPr>
            <a:r>
              <a:rPr sz="1100" lang="en">
                <a:solidFill>
                  <a:srgbClr val="333333"/>
                </a:solidFill>
              </a:rPr>
              <a:t>The Mesos master has a few resources that it pre-defines in how it handles them. At the current time, this list consist of:</a:t>
            </a:r>
          </a:p>
          <a:p>
            <a:pPr rtl="0" lvl="0" indent="-298450" marL="457200">
              <a:lnSpc>
                <a:spcPct val="136363"/>
              </a:lnSpc>
              <a:spcBef>
                <a:spcPts val="0"/>
              </a:spcBef>
              <a:spcAft>
                <a:spcPts val="800"/>
              </a:spcAft>
              <a:buClr>
                <a:srgbClr val="333333"/>
              </a:buClr>
              <a:buSzPct val="110000"/>
              <a:buFont typeface="Arial"/>
              <a:buChar char="●"/>
            </a:pPr>
            <a:r>
              <a:rPr sz="1000" lang="en">
                <a:solidFill>
                  <a:srgbClr val="C7254E"/>
                </a:solidFill>
                <a:latin typeface="Consolas"/>
                <a:ea typeface="Consolas"/>
                <a:cs typeface="Consolas"/>
                <a:sym typeface="Consolas"/>
              </a:rPr>
              <a:t>cpu</a:t>
            </a:r>
          </a:p>
          <a:p>
            <a:pPr rtl="0" lvl="0" indent="-298450" marL="457200">
              <a:lnSpc>
                <a:spcPct val="136363"/>
              </a:lnSpc>
              <a:spcBef>
                <a:spcPts val="0"/>
              </a:spcBef>
              <a:spcAft>
                <a:spcPts val="800"/>
              </a:spcAft>
              <a:buClr>
                <a:srgbClr val="333333"/>
              </a:buClr>
              <a:buSzPct val="110000"/>
              <a:buFont typeface="Arial"/>
              <a:buChar char="●"/>
            </a:pPr>
            <a:r>
              <a:rPr sz="1000" lang="en">
                <a:solidFill>
                  <a:srgbClr val="C7254E"/>
                </a:solidFill>
                <a:latin typeface="Consolas"/>
                <a:ea typeface="Consolas"/>
                <a:cs typeface="Consolas"/>
                <a:sym typeface="Consolas"/>
              </a:rPr>
              <a:t>mem</a:t>
            </a:r>
          </a:p>
          <a:p>
            <a:pPr rtl="0" lvl="0" indent="-298450" marL="457200">
              <a:lnSpc>
                <a:spcPct val="136363"/>
              </a:lnSpc>
              <a:spcBef>
                <a:spcPts val="0"/>
              </a:spcBef>
              <a:spcAft>
                <a:spcPts val="800"/>
              </a:spcAft>
              <a:buClr>
                <a:srgbClr val="333333"/>
              </a:buClr>
              <a:buSzPct val="110000"/>
              <a:buFont typeface="Arial"/>
              <a:buChar char="●"/>
            </a:pPr>
            <a:r>
              <a:rPr sz="1000" lang="en">
                <a:solidFill>
                  <a:srgbClr val="C7254E"/>
                </a:solidFill>
                <a:latin typeface="Consolas"/>
                <a:ea typeface="Consolas"/>
                <a:cs typeface="Consolas"/>
                <a:sym typeface="Consolas"/>
              </a:rPr>
              <a:t>disk</a:t>
            </a:r>
          </a:p>
          <a:p>
            <a:pPr rtl="0" lvl="0" indent="-298450" marL="457200">
              <a:lnSpc>
                <a:spcPct val="136363"/>
              </a:lnSpc>
              <a:spcBef>
                <a:spcPts val="0"/>
              </a:spcBef>
              <a:spcAft>
                <a:spcPts val="800"/>
              </a:spcAft>
              <a:buClr>
                <a:srgbClr val="333333"/>
              </a:buClr>
              <a:buSzPct val="110000"/>
              <a:buFont typeface="Arial"/>
              <a:buChar char="●"/>
            </a:pPr>
            <a:r>
              <a:rPr sz="1000" lang="en">
                <a:solidFill>
                  <a:srgbClr val="C7254E"/>
                </a:solidFill>
                <a:latin typeface="Consolas"/>
                <a:ea typeface="Consolas"/>
                <a:cs typeface="Consolas"/>
                <a:sym typeface="Consolas"/>
              </a:rPr>
              <a:t>ports</a:t>
            </a:r>
          </a:p>
          <a:p>
            <a:pPr rtl="0" lvl="0" indent="0" marL="0">
              <a:lnSpc>
                <a:spcPct val="136363"/>
              </a:lnSpc>
              <a:spcBef>
                <a:spcPts val="0"/>
              </a:spcBef>
              <a:spcAft>
                <a:spcPts val="800"/>
              </a:spcAft>
              <a:buClr>
                <a:schemeClr val="dk1"/>
              </a:buClr>
              <a:buSzPct val="100000"/>
              <a:buFont typeface="Arial"/>
              <a:buNone/>
            </a:pPr>
            <a:r>
              <a:rPr sz="1100" lang="en">
                <a:solidFill>
                  <a:srgbClr val="333333"/>
                </a:solidFill>
              </a:rPr>
              <a:t>In particular, a slave without </a:t>
            </a:r>
            <a:r>
              <a:rPr sz="1000" lang="en">
                <a:solidFill>
                  <a:srgbClr val="C7254E"/>
                </a:solidFill>
                <a:latin typeface="Consolas"/>
                <a:ea typeface="Consolas"/>
                <a:cs typeface="Consolas"/>
                <a:sym typeface="Consolas"/>
              </a:rPr>
              <a:t>cpu</a:t>
            </a:r>
            <a:r>
              <a:rPr sz="1100" lang="en">
                <a:solidFill>
                  <a:srgbClr val="333333"/>
                </a:solidFill>
              </a:rPr>
              <a:t> and </a:t>
            </a:r>
            <a:r>
              <a:rPr sz="1000" lang="en">
                <a:solidFill>
                  <a:srgbClr val="C7254E"/>
                </a:solidFill>
                <a:latin typeface="Consolas"/>
                <a:ea typeface="Consolas"/>
                <a:cs typeface="Consolas"/>
                <a:sym typeface="Consolas"/>
              </a:rPr>
              <a:t>mem</a:t>
            </a:r>
            <a:r>
              <a:rPr sz="1100" lang="en">
                <a:solidFill>
                  <a:srgbClr val="333333"/>
                </a:solidFill>
              </a:rPr>
              <a:t> resources will never have its resources advertised to any frameworks. Also, the Master’s user interface interprets the scalars in</a:t>
            </a:r>
            <a:r>
              <a:rPr sz="1000" lang="en">
                <a:solidFill>
                  <a:srgbClr val="C7254E"/>
                </a:solidFill>
                <a:latin typeface="Consolas"/>
                <a:ea typeface="Consolas"/>
                <a:cs typeface="Consolas"/>
                <a:sym typeface="Consolas"/>
              </a:rPr>
              <a:t>mem</a:t>
            </a:r>
            <a:r>
              <a:rPr sz="1100" lang="en">
                <a:solidFill>
                  <a:srgbClr val="333333"/>
                </a:solidFill>
              </a:rPr>
              <a:t> and </a:t>
            </a:r>
            <a:r>
              <a:rPr sz="1000" lang="en">
                <a:solidFill>
                  <a:srgbClr val="C7254E"/>
                </a:solidFill>
                <a:latin typeface="Consolas"/>
                <a:ea typeface="Consolas"/>
                <a:cs typeface="Consolas"/>
                <a:sym typeface="Consolas"/>
              </a:rPr>
              <a:t>disk</a:t>
            </a:r>
            <a:r>
              <a:rPr sz="1100" lang="en">
                <a:solidFill>
                  <a:srgbClr val="333333"/>
                </a:solidFill>
              </a:rPr>
              <a:t> in terms of </a:t>
            </a:r>
            <a:r>
              <a:rPr sz="1000" lang="en" i="1">
                <a:solidFill>
                  <a:srgbClr val="C7254E"/>
                </a:solidFill>
                <a:latin typeface="Consolas"/>
                <a:ea typeface="Consolas"/>
                <a:cs typeface="Consolas"/>
                <a:sym typeface="Consolas"/>
              </a:rPr>
              <a:t>MB</a:t>
            </a:r>
            <a:r>
              <a:rPr sz="1100" lang="en">
                <a:solidFill>
                  <a:srgbClr val="333333"/>
                </a:solidFill>
              </a:rPr>
              <a:t>. IE: the value </a:t>
            </a:r>
            <a:r>
              <a:rPr sz="1000" lang="en">
                <a:solidFill>
                  <a:srgbClr val="C7254E"/>
                </a:solidFill>
                <a:latin typeface="Consolas"/>
                <a:ea typeface="Consolas"/>
                <a:cs typeface="Consolas"/>
                <a:sym typeface="Consolas"/>
              </a:rPr>
              <a:t>15000</a:t>
            </a:r>
            <a:r>
              <a:rPr sz="1100" lang="en">
                <a:solidFill>
                  <a:srgbClr val="333333"/>
                </a:solidFill>
              </a:rPr>
              <a:t> is displayed as </a:t>
            </a:r>
            <a:r>
              <a:rPr sz="1000" lang="en">
                <a:solidFill>
                  <a:srgbClr val="C7254E"/>
                </a:solidFill>
                <a:latin typeface="Consolas"/>
                <a:ea typeface="Consolas"/>
                <a:cs typeface="Consolas"/>
                <a:sym typeface="Consolas"/>
              </a:rPr>
              <a:t>14.65GB</a:t>
            </a:r>
            <a:r>
              <a:rPr sz="1100" lang="en">
                <a:solidFill>
                  <a:srgbClr val="333333"/>
                </a:solidFill>
              </a:rPr>
              <a:t>.</a:t>
            </a:r>
          </a:p>
          <a:p>
            <a:pPr rtl="0" lv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y="0" x="0"/>
          <a:ext cy="0" cx="0"/>
          <a:chOff y="0" x="0"/>
          <a:chExt cy="0" cx="0"/>
        </a:xfrm>
      </p:grpSpPr>
      <p:sp>
        <p:nvSpPr>
          <p:cNvPr id="55" name="Shape 55"/>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Pr>
              <a:t>Joe Stein</a:t>
            </a:r>
          </a:p>
        </p:txBody>
      </p:sp>
      <p:sp>
        <p:nvSpPr>
          <p:cNvPr id="56" name="Shape 56"/>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l" rtl="0" lvl="0" marR="0" indent="-317500" marL="457200">
              <a:lnSpc>
                <a:spcPct val="100000"/>
              </a:lnSpc>
              <a:spcBef>
                <a:spcPts val="0"/>
              </a:spcBef>
              <a:spcAft>
                <a:spcPts val="0"/>
              </a:spcAft>
              <a:buClr>
                <a:schemeClr val="dk1"/>
              </a:buClr>
              <a:buSzPct val="166665"/>
              <a:buFont typeface="Arial"/>
              <a:buChar char="•"/>
            </a:pPr>
            <a:r>
              <a:rPr strike="noStrike" u="none" b="0" cap="none" baseline="0" sz="1400" lang="en" i="0">
                <a:solidFill>
                  <a:schemeClr val="dk1"/>
                </a:solidFill>
                <a:latin typeface="Arial"/>
                <a:ea typeface="Arial"/>
                <a:cs typeface="Arial"/>
                <a:sym typeface="Arial"/>
              </a:rPr>
              <a:t>Developer, Architect &amp; Technologist</a:t>
            </a:r>
          </a:p>
          <a:p>
            <a:pPr algn="l" rtl="0" lvl="0" marR="0" indent="-317500" marL="457200">
              <a:lnSpc>
                <a:spcPct val="100000"/>
              </a:lnSpc>
              <a:spcBef>
                <a:spcPts val="600"/>
              </a:spcBef>
              <a:spcAft>
                <a:spcPts val="0"/>
              </a:spcAft>
              <a:buClr>
                <a:schemeClr val="dk1"/>
              </a:buClr>
              <a:buSzPct val="166665"/>
              <a:buFont typeface="Arial"/>
              <a:buChar char="•"/>
            </a:pPr>
            <a:r>
              <a:rPr strike="noStrike" u="none" b="0" cap="none" baseline="0" sz="1400" lang="en" i="0">
                <a:solidFill>
                  <a:schemeClr val="dk1"/>
                </a:solidFill>
                <a:latin typeface="Arial"/>
                <a:ea typeface="Arial"/>
                <a:cs typeface="Arial"/>
                <a:sym typeface="Arial"/>
              </a:rPr>
              <a:t>Founder &amp; Principal Consultant =&gt; Big Data Open Source Security LLC - </a:t>
            </a:r>
            <a:r>
              <a:rPr strike="noStrike" u="sng" b="0" cap="none" baseline="0" sz="1400" lang="en" i="0">
                <a:solidFill>
                  <a:schemeClr val="hlink"/>
                </a:solidFill>
                <a:latin typeface="Arial"/>
                <a:ea typeface="Arial"/>
                <a:cs typeface="Arial"/>
                <a:sym typeface="Arial"/>
                <a:hlinkClick r:id="rId3"/>
              </a:rPr>
              <a:t>http://stealth.ly</a:t>
            </a:r>
          </a:p>
          <a:p>
            <a:pPr algn="l" rtl="0" lvl="0" marR="0" indent="-152400" marL="342900">
              <a:lnSpc>
                <a:spcPct val="100000"/>
              </a:lnSpc>
              <a:spcBef>
                <a:spcPts val="600"/>
              </a:spcBef>
              <a:spcAft>
                <a:spcPts val="0"/>
              </a:spcAft>
              <a:buClr>
                <a:schemeClr val="dk1"/>
              </a:buClr>
              <a:buFont typeface="Arial"/>
              <a:buNone/>
            </a:pPr>
            <a:r>
              <a:t/>
            </a:r>
            <a:endParaRPr strike="noStrike" u="sng" b="0" cap="none" baseline="0" sz="1400" i="0">
              <a:solidFill>
                <a:schemeClr val="hlink"/>
              </a:solidFill>
              <a:latin typeface="Arial"/>
              <a:ea typeface="Arial"/>
              <a:cs typeface="Arial"/>
              <a:sym typeface="Arial"/>
              <a:hlinkClick r:id="rId4"/>
            </a:endParaRPr>
          </a:p>
          <a:p>
            <a:pPr algn="l" rtl="0" lvl="0" marR="0" indent="0" marL="457200">
              <a:lnSpc>
                <a:spcPct val="100000"/>
              </a:lnSpc>
              <a:spcBef>
                <a:spcPts val="600"/>
              </a:spcBef>
              <a:spcAft>
                <a:spcPts val="0"/>
              </a:spcAft>
              <a:buClr>
                <a:schemeClr val="dk1"/>
              </a:buClr>
              <a:buSzPct val="25000"/>
              <a:buFont typeface="Arial"/>
              <a:buNone/>
            </a:pPr>
            <a:r>
              <a:rPr strike="noStrike" u="none" b="0" cap="none" baseline="0" sz="1200" lang="en" i="0">
                <a:solidFill>
                  <a:srgbClr val="333333"/>
                </a:solidFill>
                <a:latin typeface="Arial"/>
                <a:ea typeface="Arial"/>
                <a:cs typeface="Arial"/>
                <a:sym typeface="Arial"/>
              </a:rPr>
              <a:t>Big Data Open Source Security LLC provides professional services and product solutions for the collection, storage, transfer, real-time analytics, batch processing and reporting for complex data streams, data sets and distributed systems. BDOSS is all about the "glue" and helping companies to not only figure out what Big Data Infrastructure Components to use but also how to change their existing (or build new) systems to work with them. </a:t>
            </a:r>
          </a:p>
          <a:p>
            <a:pPr algn="l" rtl="0" lvl="0" marR="0" indent="-152400" marL="342900">
              <a:lnSpc>
                <a:spcPct val="100000"/>
              </a:lnSpc>
              <a:spcBef>
                <a:spcPts val="600"/>
              </a:spcBef>
              <a:spcAft>
                <a:spcPts val="0"/>
              </a:spcAft>
              <a:buClr>
                <a:schemeClr val="dk1"/>
              </a:buClr>
              <a:buFont typeface="Arial"/>
              <a:buNone/>
            </a:pPr>
            <a:r>
              <a:t/>
            </a:r>
            <a:endParaRPr strike="noStrike" u="none" b="0" cap="none" baseline="0" sz="1200" i="0">
              <a:solidFill>
                <a:srgbClr val="333333"/>
              </a:solidFill>
              <a:latin typeface="Arial"/>
              <a:ea typeface="Arial"/>
              <a:cs typeface="Arial"/>
              <a:sym typeface="Arial"/>
            </a:endParaRPr>
          </a:p>
          <a:p>
            <a:pPr algn="l" rtl="0" lvl="0" marR="0" indent="-317500" marL="457200">
              <a:lnSpc>
                <a:spcPct val="100000"/>
              </a:lnSpc>
              <a:spcBef>
                <a:spcPts val="600"/>
              </a:spcBef>
              <a:spcAft>
                <a:spcPts val="0"/>
              </a:spcAft>
              <a:buClr>
                <a:schemeClr val="dk1"/>
              </a:buClr>
              <a:buSzPct val="166665"/>
              <a:buFont typeface="Arial"/>
              <a:buChar char="•"/>
            </a:pPr>
            <a:r>
              <a:rPr strike="noStrike" u="none" b="0" cap="none" baseline="0" sz="1400" lang="en" i="0">
                <a:solidFill>
                  <a:schemeClr val="dk1"/>
                </a:solidFill>
                <a:latin typeface="Arial"/>
                <a:ea typeface="Arial"/>
                <a:cs typeface="Arial"/>
                <a:sym typeface="Arial"/>
              </a:rPr>
              <a:t>Apache Kafka Committer &amp; PMC member</a:t>
            </a:r>
          </a:p>
          <a:p>
            <a:pPr algn="l" rtl="0" lvl="0" marR="0" indent="-317500" marL="457200">
              <a:lnSpc>
                <a:spcPct val="100000"/>
              </a:lnSpc>
              <a:spcBef>
                <a:spcPts val="600"/>
              </a:spcBef>
              <a:spcAft>
                <a:spcPts val="0"/>
              </a:spcAft>
              <a:buClr>
                <a:schemeClr val="dk1"/>
              </a:buClr>
              <a:buSzPct val="166665"/>
              <a:buFont typeface="Arial"/>
              <a:buChar char="•"/>
            </a:pPr>
            <a:r>
              <a:rPr strike="noStrike" u="none" b="0" cap="none" baseline="0" sz="1400" lang="en" i="0">
                <a:solidFill>
                  <a:schemeClr val="dk1"/>
                </a:solidFill>
                <a:latin typeface="Arial"/>
                <a:ea typeface="Arial"/>
                <a:cs typeface="Arial"/>
                <a:sym typeface="Arial"/>
              </a:rPr>
              <a:t>Blog &amp; Podcast - </a:t>
            </a:r>
            <a:r>
              <a:rPr strike="noStrike" u="sng" b="0" cap="none" baseline="0" sz="1400" lang="en" i="0">
                <a:solidFill>
                  <a:schemeClr val="hlink"/>
                </a:solidFill>
                <a:latin typeface="Arial"/>
                <a:ea typeface="Arial"/>
                <a:cs typeface="Arial"/>
                <a:sym typeface="Arial"/>
                <a:hlinkClick r:id="rId5"/>
              </a:rPr>
              <a:t>http://allthingshadoop.com</a:t>
            </a:r>
          </a:p>
          <a:p>
            <a:pPr algn="l" rtl="0" lvl="0" marR="0" indent="-317500" marL="457200">
              <a:lnSpc>
                <a:spcPct val="100000"/>
              </a:lnSpc>
              <a:spcBef>
                <a:spcPts val="600"/>
              </a:spcBef>
              <a:spcAft>
                <a:spcPts val="0"/>
              </a:spcAft>
              <a:buClr>
                <a:schemeClr val="dk1"/>
              </a:buClr>
              <a:buSzPct val="166665"/>
              <a:buFont typeface="Arial"/>
              <a:buChar char="•"/>
            </a:pPr>
            <a:r>
              <a:rPr strike="noStrike" u="none" b="0" cap="none" baseline="0" sz="1400" lang="en" i="0">
                <a:solidFill>
                  <a:schemeClr val="dk1"/>
                </a:solidFill>
                <a:latin typeface="Arial"/>
                <a:ea typeface="Arial"/>
                <a:cs typeface="Arial"/>
                <a:sym typeface="Arial"/>
              </a:rPr>
              <a:t>Twitter </a:t>
            </a:r>
            <a:r>
              <a:rPr strike="noStrike" u="sng" b="0" cap="none" baseline="0" sz="1400" lang="en" i="0">
                <a:solidFill>
                  <a:schemeClr val="hlink"/>
                </a:solidFill>
                <a:latin typeface="Arial"/>
                <a:ea typeface="Arial"/>
                <a:cs typeface="Arial"/>
                <a:sym typeface="Arial"/>
                <a:hlinkClick r:id="rId6"/>
              </a:rPr>
              <a:t>@allthingshadoop</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y="0" x="0"/>
          <a:ext cy="0" cx="0"/>
          <a:chOff y="0" x="0"/>
          <a:chExt cy="0" cx="0"/>
        </a:xfrm>
      </p:grpSpPr>
      <p:sp>
        <p:nvSpPr>
          <p:cNvPr id="190" name="Shape 19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0" marL="0">
              <a:lnSpc>
                <a:spcPct val="136363"/>
              </a:lnSpc>
              <a:spcBef>
                <a:spcPts val="0"/>
              </a:spcBef>
              <a:spcAft>
                <a:spcPts val="800"/>
              </a:spcAft>
              <a:buClr>
                <a:schemeClr val="dk1"/>
              </a:buClr>
              <a:buSzPct val="100000"/>
              <a:buFont typeface="Arial"/>
              <a:buNone/>
            </a:pPr>
            <a:r>
              <a:rPr sz="1100" lang="en">
                <a:solidFill>
                  <a:srgbClr val="333333"/>
                </a:solidFill>
              </a:rPr>
              <a:t>Here are some examples for configuring the Mesos slaves.</a:t>
            </a:r>
          </a:p>
          <a:p>
            <a:pPr rtl="0" lvl="0" indent="0" marL="0">
              <a:lnSpc>
                <a:spcPct val="142857"/>
              </a:lnSpc>
              <a:spcBef>
                <a:spcPts val="0"/>
              </a:spcBef>
              <a:spcAft>
                <a:spcPts val="800"/>
              </a:spcAft>
              <a:buClr>
                <a:schemeClr val="dk1"/>
              </a:buClr>
              <a:buSzPct val="110000"/>
              <a:buFont typeface="Arial"/>
              <a:buNone/>
            </a:pPr>
            <a:r>
              <a:rPr sz="1000" lang="en">
                <a:solidFill>
                  <a:srgbClr val="333333"/>
                </a:solidFill>
                <a:latin typeface="Consolas"/>
                <a:ea typeface="Consolas"/>
                <a:cs typeface="Consolas"/>
                <a:sym typeface="Consolas"/>
              </a:rPr>
              <a:t>--resources='cpu:24;mem:24576;disk:409600;ports:[21000-24000];disks:{1,2,3,4,5,6,7,8}'</a:t>
            </a:r>
            <a:br>
              <a:rPr sz="1000" lang="en">
                <a:solidFill>
                  <a:srgbClr val="333333"/>
                </a:solidFill>
                <a:latin typeface="Consolas"/>
                <a:ea typeface="Consolas"/>
                <a:cs typeface="Consolas"/>
                <a:sym typeface="Consolas"/>
              </a:rPr>
            </a:br>
            <a:r>
              <a:rPr sz="1000" lang="en">
                <a:solidFill>
                  <a:srgbClr val="333333"/>
                </a:solidFill>
                <a:latin typeface="Consolas"/>
                <a:ea typeface="Consolas"/>
                <a:cs typeface="Consolas"/>
                <a:sym typeface="Consolas"/>
              </a:rPr>
              <a:t>--attributes='dc:1;floor:2;aisle:6;rack:aa;server:15;os:trusty;jvm:7u68;docker:1.5'</a:t>
            </a:r>
          </a:p>
          <a:p>
            <a:pPr rtl="0" lvl="0" indent="0" marL="0">
              <a:lnSpc>
                <a:spcPct val="136363"/>
              </a:lnSpc>
              <a:spcBef>
                <a:spcPts val="0"/>
              </a:spcBef>
              <a:spcAft>
                <a:spcPts val="800"/>
              </a:spcAft>
              <a:buClr>
                <a:schemeClr val="dk1"/>
              </a:buClr>
              <a:buSzPct val="100000"/>
              <a:buFont typeface="Arial"/>
              <a:buNone/>
            </a:pPr>
            <a:r>
              <a:rPr sz="1100" lang="en">
                <a:solidFill>
                  <a:srgbClr val="333333"/>
                </a:solidFill>
              </a:rPr>
              <a:t>In this case, we have three different types of resources, scalars, a range, and a set. They are called </a:t>
            </a:r>
            <a:r>
              <a:rPr sz="1000" lang="en">
                <a:solidFill>
                  <a:srgbClr val="C7254E"/>
                </a:solidFill>
                <a:latin typeface="Consolas"/>
                <a:ea typeface="Consolas"/>
                <a:cs typeface="Consolas"/>
                <a:sym typeface="Consolas"/>
              </a:rPr>
              <a:t>cpu</a:t>
            </a:r>
            <a:r>
              <a:rPr sz="1100" lang="en">
                <a:solidFill>
                  <a:srgbClr val="333333"/>
                </a:solidFill>
              </a:rPr>
              <a:t>, </a:t>
            </a:r>
            <a:r>
              <a:rPr sz="1000" lang="en">
                <a:solidFill>
                  <a:srgbClr val="C7254E"/>
                </a:solidFill>
                <a:latin typeface="Consolas"/>
                <a:ea typeface="Consolas"/>
                <a:cs typeface="Consolas"/>
                <a:sym typeface="Consolas"/>
              </a:rPr>
              <a:t>mem</a:t>
            </a:r>
            <a:r>
              <a:rPr sz="1100" lang="en">
                <a:solidFill>
                  <a:srgbClr val="333333"/>
                </a:solidFill>
              </a:rPr>
              <a:t>, </a:t>
            </a:r>
            <a:r>
              <a:rPr sz="1000" lang="en">
                <a:solidFill>
                  <a:srgbClr val="C7254E"/>
                </a:solidFill>
                <a:latin typeface="Consolas"/>
                <a:ea typeface="Consolas"/>
                <a:cs typeface="Consolas"/>
                <a:sym typeface="Consolas"/>
              </a:rPr>
              <a:t>disk</a:t>
            </a:r>
            <a:r>
              <a:rPr sz="1100" lang="en">
                <a:solidFill>
                  <a:srgbClr val="333333"/>
                </a:solidFill>
              </a:rPr>
              <a:t>, and the range type is </a:t>
            </a:r>
            <a:r>
              <a:rPr sz="1000" lang="en">
                <a:solidFill>
                  <a:srgbClr val="C7254E"/>
                </a:solidFill>
                <a:latin typeface="Consolas"/>
                <a:ea typeface="Consolas"/>
                <a:cs typeface="Consolas"/>
                <a:sym typeface="Consolas"/>
              </a:rPr>
              <a:t>ports</a:t>
            </a:r>
            <a:r>
              <a:rPr sz="1100" lang="en">
                <a:solidFill>
                  <a:srgbClr val="333333"/>
                </a:solidFill>
              </a:rPr>
              <a:t>.</a:t>
            </a:r>
          </a:p>
          <a:p>
            <a:pPr rtl="0" lvl="0" indent="-298450" marL="457200">
              <a:lnSpc>
                <a:spcPct val="136363"/>
              </a:lnSpc>
              <a:spcBef>
                <a:spcPts val="0"/>
              </a:spcBef>
              <a:spcAft>
                <a:spcPts val="800"/>
              </a:spcAft>
              <a:buClr>
                <a:srgbClr val="333333"/>
              </a:buClr>
              <a:buSzPct val="100000"/>
              <a:buFont typeface="Arial"/>
              <a:buChar char="●"/>
            </a:pPr>
            <a:r>
              <a:rPr sz="1100" lang="en">
                <a:solidFill>
                  <a:srgbClr val="333333"/>
                </a:solidFill>
              </a:rPr>
              <a:t>scalar called </a:t>
            </a:r>
            <a:r>
              <a:rPr sz="1000" lang="en">
                <a:solidFill>
                  <a:srgbClr val="C7254E"/>
                </a:solidFill>
                <a:latin typeface="Consolas"/>
                <a:ea typeface="Consolas"/>
                <a:cs typeface="Consolas"/>
                <a:sym typeface="Consolas"/>
              </a:rPr>
              <a:t>cpu</a:t>
            </a:r>
            <a:r>
              <a:rPr sz="1100" lang="en">
                <a:solidFill>
                  <a:srgbClr val="333333"/>
                </a:solidFill>
              </a:rPr>
              <a:t>, with the value </a:t>
            </a:r>
            <a:r>
              <a:rPr sz="1000" lang="en">
                <a:solidFill>
                  <a:srgbClr val="C7254E"/>
                </a:solidFill>
                <a:latin typeface="Consolas"/>
                <a:ea typeface="Consolas"/>
                <a:cs typeface="Consolas"/>
                <a:sym typeface="Consolas"/>
              </a:rPr>
              <a:t>24</a:t>
            </a:r>
          </a:p>
          <a:p>
            <a:pPr rtl="0" lvl="0" indent="-298450" marL="457200">
              <a:lnSpc>
                <a:spcPct val="136363"/>
              </a:lnSpc>
              <a:spcBef>
                <a:spcPts val="0"/>
              </a:spcBef>
              <a:spcAft>
                <a:spcPts val="800"/>
              </a:spcAft>
              <a:buClr>
                <a:srgbClr val="333333"/>
              </a:buClr>
              <a:buSzPct val="100000"/>
              <a:buFont typeface="Arial"/>
              <a:buChar char="●"/>
            </a:pPr>
            <a:r>
              <a:rPr sz="1100" lang="en">
                <a:solidFill>
                  <a:srgbClr val="333333"/>
                </a:solidFill>
              </a:rPr>
              <a:t>scalar called </a:t>
            </a:r>
            <a:r>
              <a:rPr sz="1000" lang="en">
                <a:solidFill>
                  <a:srgbClr val="C7254E"/>
                </a:solidFill>
                <a:latin typeface="Consolas"/>
                <a:ea typeface="Consolas"/>
                <a:cs typeface="Consolas"/>
                <a:sym typeface="Consolas"/>
              </a:rPr>
              <a:t>mem</a:t>
            </a:r>
            <a:r>
              <a:rPr sz="1100" lang="en">
                <a:solidFill>
                  <a:srgbClr val="333333"/>
                </a:solidFill>
              </a:rPr>
              <a:t>, with the value </a:t>
            </a:r>
            <a:r>
              <a:rPr sz="1000" lang="en">
                <a:solidFill>
                  <a:srgbClr val="C7254E"/>
                </a:solidFill>
                <a:latin typeface="Consolas"/>
                <a:ea typeface="Consolas"/>
                <a:cs typeface="Consolas"/>
                <a:sym typeface="Consolas"/>
              </a:rPr>
              <a:t>24576</a:t>
            </a:r>
          </a:p>
          <a:p>
            <a:pPr rtl="0" lvl="0" indent="-298450" marL="457200">
              <a:lnSpc>
                <a:spcPct val="136363"/>
              </a:lnSpc>
              <a:spcBef>
                <a:spcPts val="0"/>
              </a:spcBef>
              <a:spcAft>
                <a:spcPts val="800"/>
              </a:spcAft>
              <a:buClr>
                <a:srgbClr val="333333"/>
              </a:buClr>
              <a:buSzPct val="100000"/>
              <a:buFont typeface="Arial"/>
              <a:buChar char="●"/>
            </a:pPr>
            <a:r>
              <a:rPr sz="1100" lang="en">
                <a:solidFill>
                  <a:srgbClr val="333333"/>
                </a:solidFill>
              </a:rPr>
              <a:t>scalar called </a:t>
            </a:r>
            <a:r>
              <a:rPr sz="1000" lang="en">
                <a:solidFill>
                  <a:srgbClr val="C7254E"/>
                </a:solidFill>
                <a:latin typeface="Consolas"/>
                <a:ea typeface="Consolas"/>
                <a:cs typeface="Consolas"/>
                <a:sym typeface="Consolas"/>
              </a:rPr>
              <a:t>disk</a:t>
            </a:r>
            <a:r>
              <a:rPr sz="1100" lang="en">
                <a:solidFill>
                  <a:srgbClr val="333333"/>
                </a:solidFill>
              </a:rPr>
              <a:t>, with the value </a:t>
            </a:r>
            <a:r>
              <a:rPr sz="1000" lang="en">
                <a:solidFill>
                  <a:srgbClr val="C7254E"/>
                </a:solidFill>
                <a:latin typeface="Consolas"/>
                <a:ea typeface="Consolas"/>
                <a:cs typeface="Consolas"/>
                <a:sym typeface="Consolas"/>
              </a:rPr>
              <a:t>409600</a:t>
            </a:r>
          </a:p>
          <a:p>
            <a:pPr rtl="0" lvl="0" indent="-298450" marL="457200">
              <a:lnSpc>
                <a:spcPct val="136363"/>
              </a:lnSpc>
              <a:spcBef>
                <a:spcPts val="0"/>
              </a:spcBef>
              <a:spcAft>
                <a:spcPts val="800"/>
              </a:spcAft>
              <a:buClr>
                <a:srgbClr val="333333"/>
              </a:buClr>
              <a:buSzPct val="100000"/>
              <a:buFont typeface="Arial"/>
              <a:buChar char="●"/>
            </a:pPr>
            <a:r>
              <a:rPr sz="1100" lang="en">
                <a:solidFill>
                  <a:srgbClr val="333333"/>
                </a:solidFill>
              </a:rPr>
              <a:t>range called </a:t>
            </a:r>
            <a:r>
              <a:rPr sz="1000" lang="en">
                <a:solidFill>
                  <a:srgbClr val="C7254E"/>
                </a:solidFill>
                <a:latin typeface="Consolas"/>
                <a:ea typeface="Consolas"/>
                <a:cs typeface="Consolas"/>
                <a:sym typeface="Consolas"/>
              </a:rPr>
              <a:t>ports</a:t>
            </a:r>
            <a:r>
              <a:rPr sz="1100" lang="en">
                <a:solidFill>
                  <a:srgbClr val="333333"/>
                </a:solidFill>
              </a:rPr>
              <a:t>, with values </a:t>
            </a:r>
            <a:r>
              <a:rPr sz="1000" lang="en">
                <a:solidFill>
                  <a:srgbClr val="C7254E"/>
                </a:solidFill>
                <a:latin typeface="Consolas"/>
                <a:ea typeface="Consolas"/>
                <a:cs typeface="Consolas"/>
                <a:sym typeface="Consolas"/>
              </a:rPr>
              <a:t>21000</a:t>
            </a:r>
            <a:r>
              <a:rPr sz="1100" lang="en">
                <a:solidFill>
                  <a:srgbClr val="333333"/>
                </a:solidFill>
              </a:rPr>
              <a:t> through </a:t>
            </a:r>
            <a:r>
              <a:rPr sz="1000" lang="en">
                <a:solidFill>
                  <a:srgbClr val="C7254E"/>
                </a:solidFill>
                <a:latin typeface="Consolas"/>
                <a:ea typeface="Consolas"/>
                <a:cs typeface="Consolas"/>
                <a:sym typeface="Consolas"/>
              </a:rPr>
              <a:t>24000</a:t>
            </a:r>
            <a:r>
              <a:rPr sz="1100" lang="en">
                <a:solidFill>
                  <a:srgbClr val="333333"/>
                </a:solidFill>
              </a:rPr>
              <a:t> (inclusive)</a:t>
            </a:r>
          </a:p>
          <a:p>
            <a:pPr rtl="0" lvl="0" indent="-298450" marL="457200">
              <a:lnSpc>
                <a:spcPct val="136363"/>
              </a:lnSpc>
              <a:spcBef>
                <a:spcPts val="0"/>
              </a:spcBef>
              <a:spcAft>
                <a:spcPts val="800"/>
              </a:spcAft>
              <a:buClr>
                <a:srgbClr val="333333"/>
              </a:buClr>
              <a:buSzPct val="100000"/>
              <a:buFont typeface="Arial"/>
              <a:buChar char="●"/>
            </a:pPr>
            <a:r>
              <a:rPr sz="1100" lang="en">
                <a:solidFill>
                  <a:srgbClr val="333333"/>
                </a:solidFill>
              </a:rPr>
              <a:t>set called </a:t>
            </a:r>
            <a:r>
              <a:rPr sz="1000" lang="en">
                <a:solidFill>
                  <a:srgbClr val="C7254E"/>
                </a:solidFill>
                <a:latin typeface="Consolas"/>
                <a:ea typeface="Consolas"/>
                <a:cs typeface="Consolas"/>
                <a:sym typeface="Consolas"/>
              </a:rPr>
              <a:t>disks</a:t>
            </a:r>
            <a:r>
              <a:rPr sz="1100" lang="en">
                <a:solidFill>
                  <a:srgbClr val="333333"/>
                </a:solidFill>
              </a:rPr>
              <a:t>, with the values </a:t>
            </a:r>
            <a:r>
              <a:rPr sz="1000" lang="en">
                <a:solidFill>
                  <a:srgbClr val="C7254E"/>
                </a:solidFill>
                <a:latin typeface="Consolas"/>
                <a:ea typeface="Consolas"/>
                <a:cs typeface="Consolas"/>
                <a:sym typeface="Consolas"/>
              </a:rPr>
              <a:t>1</a:t>
            </a:r>
            <a:r>
              <a:rPr sz="1100" lang="en">
                <a:solidFill>
                  <a:srgbClr val="333333"/>
                </a:solidFill>
              </a:rPr>
              <a:t>, </a:t>
            </a:r>
            <a:r>
              <a:rPr sz="1000" lang="en">
                <a:solidFill>
                  <a:srgbClr val="C7254E"/>
                </a:solidFill>
                <a:latin typeface="Consolas"/>
                <a:ea typeface="Consolas"/>
                <a:cs typeface="Consolas"/>
                <a:sym typeface="Consolas"/>
              </a:rPr>
              <a:t>2</a:t>
            </a:r>
            <a:r>
              <a:rPr sz="1100" lang="en">
                <a:solidFill>
                  <a:srgbClr val="333333"/>
                </a:solidFill>
              </a:rPr>
              <a:t>, etc which we can concatenate later /mnt/disk/{diskNum} and each task can own a disk</a:t>
            </a:r>
          </a:p>
          <a:p>
            <a:pPr rtl="0" lvl="0">
              <a:spcBef>
                <a:spcPts val="0"/>
              </a:spcBef>
              <a:buNone/>
            </a:pPr>
            <a:r>
              <a:t/>
            </a:r>
            <a:endParaRPr/>
          </a:p>
        </p:txBody>
      </p:sp>
      <p:sp>
        <p:nvSpPr>
          <p:cNvPr id="191" name="Shape 19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2300" lang="en">
                <a:solidFill>
                  <a:srgbClr val="333333"/>
                </a:solidFill>
              </a:rPr>
              <a:t>Examples</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y="0" x="0"/>
          <a:ext cy="0" cx="0"/>
          <a:chOff y="0" x="0"/>
          <a:chExt cy="0" cx="0"/>
        </a:xfrm>
      </p:grpSpPr>
      <p:sp>
        <p:nvSpPr>
          <p:cNvPr id="196" name="Shape 19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chemeClr val="dk1"/>
                </a:solidFill>
              </a:rPr>
              <a:t>Roles</a:t>
            </a:r>
          </a:p>
        </p:txBody>
      </p:sp>
      <p:sp>
        <p:nvSpPr>
          <p:cNvPr id="197" name="Shape 19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0" marL="190500">
              <a:spcBef>
                <a:spcPts val="0"/>
              </a:spcBef>
              <a:buNone/>
            </a:pPr>
            <a:r>
              <a:rPr sz="1200" lang="en">
                <a:solidFill>
                  <a:srgbClr val="242629"/>
                </a:solidFill>
              </a:rPr>
              <a:t>Total consumable resources per slave, in the form 'name(role):value;name(role):value...'. This value can be set to limit resources per role, or to overstate the number of resources that are available to the slave. </a:t>
            </a:r>
          </a:p>
          <a:p>
            <a:pPr rtl="0" lvl="0" indent="0" marL="190500">
              <a:spcBef>
                <a:spcPts val="0"/>
              </a:spcBef>
              <a:buClr>
                <a:schemeClr val="dk1"/>
              </a:buClr>
              <a:buSzPct val="100000"/>
              <a:buFont typeface="Arial"/>
              <a:buNone/>
            </a:pPr>
            <a:r>
              <a:rPr sz="1100" lang="en">
                <a:solidFill>
                  <a:srgbClr val="242629"/>
                </a:solidFill>
                <a:latin typeface="Consolas"/>
                <a:ea typeface="Consolas"/>
                <a:cs typeface="Consolas"/>
                <a:sym typeface="Consolas"/>
              </a:rPr>
              <a:t>--resources="cpus(*):8; mem(*):15360; disk(*):710534; ports(*):[31000-32000]"</a:t>
            </a:r>
          </a:p>
          <a:p>
            <a:pPr rtl="0" lvl="0">
              <a:spcBef>
                <a:spcPts val="0"/>
              </a:spcBef>
              <a:buClr>
                <a:schemeClr val="dk1"/>
              </a:buClr>
              <a:buSzPct val="100000"/>
              <a:buFont typeface="Arial"/>
              <a:buNone/>
            </a:pPr>
            <a:r>
              <a:rPr sz="1100" lang="en">
                <a:solidFill>
                  <a:srgbClr val="242629"/>
                </a:solidFill>
                <a:latin typeface="Consolas"/>
                <a:ea typeface="Consolas"/>
                <a:cs typeface="Consolas"/>
                <a:sym typeface="Consolas"/>
              </a:rPr>
              <a:t>--resources="cpus(prod):8; cpus(stage):2 mem(*):15360; disk(*):710534; ports(*):[31000-32000]"</a:t>
            </a:r>
          </a:p>
          <a:p>
            <a:pPr rtl="0" lvl="0">
              <a:spcBef>
                <a:spcPts val="0"/>
              </a:spcBef>
              <a:buNone/>
            </a:pPr>
            <a:r>
              <a:rPr sz="1200" lang="en">
                <a:solidFill>
                  <a:srgbClr val="242629"/>
                </a:solidFill>
              </a:rPr>
              <a:t>All * roles will be detected, so you can specify only the resources that are not all roles (*). </a:t>
            </a:r>
            <a:r>
              <a:rPr sz="1100" lang="en">
                <a:solidFill>
                  <a:srgbClr val="242629"/>
                </a:solidFill>
                <a:latin typeface="Consolas"/>
                <a:ea typeface="Consolas"/>
                <a:cs typeface="Consolas"/>
                <a:sym typeface="Consolas"/>
              </a:rPr>
              <a:t>--resources="cpus(prod):8; cpus(stage)"</a:t>
            </a:r>
          </a:p>
          <a:p>
            <a:pPr rtl="0" lvl="0">
              <a:spcBef>
                <a:spcPts val="0"/>
              </a:spcBef>
              <a:buNone/>
            </a:pPr>
            <a:r>
              <a:t/>
            </a:r>
            <a:endParaRPr sz="1100">
              <a:solidFill>
                <a:srgbClr val="242629"/>
              </a:solidFill>
              <a:latin typeface="Consolas"/>
              <a:ea typeface="Consolas"/>
              <a:cs typeface="Consolas"/>
              <a:sym typeface="Consolas"/>
            </a:endParaRPr>
          </a:p>
          <a:p>
            <a:pPr rtl="0" lvl="0" indent="0" marL="190500">
              <a:spcBef>
                <a:spcPts val="0"/>
              </a:spcBef>
              <a:buNone/>
            </a:pPr>
            <a:r>
              <a:rPr sz="1100" lang="en">
                <a:solidFill>
                  <a:srgbClr val="242629"/>
                </a:solidFill>
                <a:latin typeface="Consolas"/>
                <a:ea typeface="Consolas"/>
                <a:cs typeface="Consolas"/>
                <a:sym typeface="Consolas"/>
              </a:rPr>
              <a:t>Frameworks bind a specific roles or any. A default roll (instead of *) can also be configured.</a:t>
            </a:r>
          </a:p>
          <a:p>
            <a:pPr rtl="0" lvl="0" indent="0" marL="190500">
              <a:spcBef>
                <a:spcPts val="0"/>
              </a:spcBef>
              <a:buNone/>
            </a:pPr>
            <a:r>
              <a:t/>
            </a:r>
            <a:endParaRPr sz="1100">
              <a:solidFill>
                <a:srgbClr val="242629"/>
              </a:solidFill>
              <a:latin typeface="Consolas"/>
              <a:ea typeface="Consolas"/>
              <a:cs typeface="Consolas"/>
              <a:sym typeface="Consolas"/>
            </a:endParaRPr>
          </a:p>
          <a:p>
            <a:pPr rtl="0" lvl="0" indent="0" marL="190500">
              <a:spcBef>
                <a:spcPts val="0"/>
              </a:spcBef>
              <a:buNone/>
            </a:pPr>
            <a:r>
              <a:rPr sz="1100" lang="en">
                <a:solidFill>
                  <a:srgbClr val="242629"/>
                </a:solidFill>
                <a:latin typeface="Consolas"/>
                <a:ea typeface="Consolas"/>
                <a:cs typeface="Consolas"/>
                <a:sym typeface="Consolas"/>
              </a:rPr>
              <a:t>Roles can be used to isolate and segregate frameworks.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y="0" x="0"/>
          <a:ext cy="0" cx="0"/>
          <a:chOff y="0" x="0"/>
          <a:chExt cy="0" cx="0"/>
        </a:xfrm>
      </p:grpSpPr>
      <p:sp>
        <p:nvSpPr>
          <p:cNvPr id="202" name="Shape 202"/>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Pr>
              <a:t>Marathon</a:t>
            </a:r>
          </a:p>
        </p:txBody>
      </p:sp>
      <p:sp>
        <p:nvSpPr>
          <p:cNvPr id="203" name="Shape 203"/>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l" rtl="0" lvl="0" marR="0" indent="-152400" marL="342900">
              <a:lnSpc>
                <a:spcPct val="100000"/>
              </a:lnSpc>
              <a:spcBef>
                <a:spcPts val="0"/>
              </a:spcBef>
              <a:spcAft>
                <a:spcPts val="0"/>
              </a:spcAft>
              <a:buClr>
                <a:schemeClr val="dk1"/>
              </a:buClr>
              <a:buSzPct val="25000"/>
              <a:buFont typeface="Arial"/>
              <a:buNone/>
            </a:pPr>
            <a:r>
              <a:rPr strike="noStrike" u="sng" b="0" cap="none" baseline="0" sz="1400" lang="en" i="0">
                <a:solidFill>
                  <a:schemeClr val="hlink"/>
                </a:solidFill>
                <a:latin typeface="Arial"/>
                <a:ea typeface="Arial"/>
                <a:cs typeface="Arial"/>
                <a:sym typeface="Arial"/>
                <a:hlinkClick r:id="rId3"/>
              </a:rPr>
              <a:t>https://github.com/mesosphere/marathon</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400" lang="en" i="0">
                <a:solidFill>
                  <a:schemeClr val="dk1"/>
                </a:solidFill>
                <a:latin typeface="Arial"/>
                <a:ea typeface="Arial"/>
                <a:cs typeface="Arial"/>
                <a:sym typeface="Arial"/>
              </a:rPr>
              <a:t>Cluster-wide init and control system for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400" lang="en" i="0">
                <a:solidFill>
                  <a:schemeClr val="dk1"/>
                </a:solidFill>
                <a:latin typeface="Arial"/>
                <a:ea typeface="Arial"/>
                <a:cs typeface="Arial"/>
                <a:sym typeface="Arial"/>
              </a:rPr>
              <a:t>services in cgroups or docker based on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400" lang="en" i="0">
                <a:solidFill>
                  <a:schemeClr val="dk1"/>
                </a:solidFill>
                <a:latin typeface="Arial"/>
                <a:ea typeface="Arial"/>
                <a:cs typeface="Arial"/>
                <a:sym typeface="Arial"/>
              </a:rPr>
              <a:t>Apache Mesos</a:t>
            </a:r>
          </a:p>
        </p:txBody>
      </p:sp>
      <p:pic>
        <p:nvPicPr>
          <p:cNvPr id="204" name="Shape 204"/>
          <p:cNvPicPr preferRelativeResize="0"/>
          <p:nvPr/>
        </p:nvPicPr>
        <p:blipFill rotWithShape="1">
          <a:blip r:embed="rId4">
            <a:alphaModFix/>
          </a:blip>
          <a:srcRect t="0" b="0" r="0" l="0"/>
          <a:stretch/>
        </p:blipFill>
        <p:spPr>
          <a:xfrm>
            <a:off y="300037" x="4417085"/>
            <a:ext cy="4543500" cx="4029000"/>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y="0" x="0"/>
          <a:ext cy="0" cx="0"/>
          <a:chOff y="0" x="0"/>
          <a:chExt cy="0" cx="0"/>
        </a:xfrm>
      </p:grpSpPr>
      <p:sp>
        <p:nvSpPr>
          <p:cNvPr id="209" name="Shape 20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chemeClr val="dk1"/>
                </a:solidFill>
              </a:rPr>
              <a:t>Constraints</a:t>
            </a:r>
          </a:p>
        </p:txBody>
      </p:sp>
      <p:sp>
        <p:nvSpPr>
          <p:cNvPr id="210" name="Shape 21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0" marL="0">
              <a:lnSpc>
                <a:spcPct val="162272"/>
              </a:lnSpc>
              <a:spcBef>
                <a:spcPts val="0"/>
              </a:spcBef>
              <a:spcAft>
                <a:spcPts val="800"/>
              </a:spcAft>
              <a:buClr>
                <a:schemeClr val="dk1"/>
              </a:buClr>
              <a:buSzPct val="100000"/>
              <a:buFont typeface="Arial"/>
              <a:buNone/>
            </a:pPr>
            <a:r>
              <a:rPr sz="1100" lang="en">
                <a:solidFill>
                  <a:srgbClr val="323539"/>
                </a:solidFill>
              </a:rPr>
              <a:t>Constraints control where apps run to allow optimizing for fault tolerance or locality. Constraints are made up of three parts: a field name, an operator, and an optional parameter. The field can be the slave hostname or any Mesos slave attribute.</a:t>
            </a:r>
          </a:p>
          <a:p>
            <a:pPr rtl="0" lvl="0" indent="0" marL="0">
              <a:lnSpc>
                <a:spcPct val="110000"/>
              </a:lnSpc>
              <a:spcBef>
                <a:spcPts val="1500"/>
              </a:spcBef>
              <a:spcAft>
                <a:spcPts val="800"/>
              </a:spcAft>
              <a:buClr>
                <a:schemeClr val="dk1"/>
              </a:buClr>
              <a:buSzPct val="47826"/>
              <a:buFont typeface="Arial"/>
              <a:buNone/>
            </a:pPr>
            <a:r>
              <a:rPr b="1" sz="2300" lang="en">
                <a:solidFill>
                  <a:srgbClr val="323539"/>
                </a:solidFill>
              </a:rPr>
              <a:t>Fields</a:t>
            </a:r>
          </a:p>
          <a:p>
            <a:pPr rtl="0" lvl="0" indent="0" marL="0">
              <a:lnSpc>
                <a:spcPct val="110000"/>
              </a:lnSpc>
              <a:spcBef>
                <a:spcPts val="1500"/>
              </a:spcBef>
              <a:spcAft>
                <a:spcPts val="800"/>
              </a:spcAft>
              <a:buClr>
                <a:schemeClr val="dk1"/>
              </a:buClr>
              <a:buSzPct val="61111"/>
              <a:buFont typeface="Arial"/>
              <a:buNone/>
            </a:pPr>
            <a:r>
              <a:rPr b="1" sz="1800" lang="en">
                <a:solidFill>
                  <a:srgbClr val="323539"/>
                </a:solidFill>
              </a:rPr>
              <a:t>Hostname field</a:t>
            </a:r>
          </a:p>
          <a:p>
            <a:pPr rtl="0" lvl="0" indent="0" marL="0">
              <a:lnSpc>
                <a:spcPct val="162272"/>
              </a:lnSpc>
              <a:spcBef>
                <a:spcPts val="0"/>
              </a:spcBef>
              <a:spcAft>
                <a:spcPts val="800"/>
              </a:spcAft>
              <a:buClr>
                <a:schemeClr val="dk1"/>
              </a:buClr>
              <a:buSzPct val="110000"/>
              <a:buFont typeface="Arial"/>
              <a:buNone/>
            </a:pPr>
            <a:r>
              <a:rPr sz="1000" lang="en">
                <a:solidFill>
                  <a:srgbClr val="C7254E"/>
                </a:solidFill>
                <a:latin typeface="Consolas"/>
                <a:ea typeface="Consolas"/>
                <a:cs typeface="Consolas"/>
                <a:sym typeface="Consolas"/>
              </a:rPr>
              <a:t>hostname</a:t>
            </a:r>
            <a:r>
              <a:rPr sz="1100" lang="en">
                <a:solidFill>
                  <a:srgbClr val="323539"/>
                </a:solidFill>
              </a:rPr>
              <a:t> field matches the slave hostnames, see </a:t>
            </a:r>
            <a:r>
              <a:rPr sz="1000" lang="en">
                <a:solidFill>
                  <a:srgbClr val="C7254E"/>
                </a:solidFill>
                <a:latin typeface="Consolas"/>
                <a:ea typeface="Consolas"/>
                <a:cs typeface="Consolas"/>
                <a:sym typeface="Consolas"/>
              </a:rPr>
              <a:t>UNIQUE operator</a:t>
            </a:r>
            <a:r>
              <a:rPr sz="1100" lang="en">
                <a:solidFill>
                  <a:srgbClr val="323539"/>
                </a:solidFill>
              </a:rPr>
              <a:t> for usage example.</a:t>
            </a:r>
          </a:p>
          <a:p>
            <a:pPr rtl="0" lvl="0" indent="0" marL="0">
              <a:lnSpc>
                <a:spcPct val="162272"/>
              </a:lnSpc>
              <a:spcBef>
                <a:spcPts val="0"/>
              </a:spcBef>
              <a:spcAft>
                <a:spcPts val="800"/>
              </a:spcAft>
              <a:buClr>
                <a:schemeClr val="dk1"/>
              </a:buClr>
              <a:buSzPct val="110000"/>
              <a:buFont typeface="Arial"/>
              <a:buNone/>
            </a:pPr>
            <a:r>
              <a:rPr sz="1000" lang="en">
                <a:solidFill>
                  <a:srgbClr val="C7254E"/>
                </a:solidFill>
                <a:latin typeface="Consolas"/>
                <a:ea typeface="Consolas"/>
                <a:cs typeface="Consolas"/>
                <a:sym typeface="Consolas"/>
              </a:rPr>
              <a:t>hostname</a:t>
            </a:r>
            <a:r>
              <a:rPr sz="1100" lang="en">
                <a:solidFill>
                  <a:srgbClr val="323539"/>
                </a:solidFill>
              </a:rPr>
              <a:t> field supports all operators of Marathon.</a:t>
            </a:r>
          </a:p>
          <a:p>
            <a:pPr rtl="0" lvl="0" indent="0" marL="0">
              <a:lnSpc>
                <a:spcPct val="110000"/>
              </a:lnSpc>
              <a:spcBef>
                <a:spcPts val="1500"/>
              </a:spcBef>
              <a:spcAft>
                <a:spcPts val="800"/>
              </a:spcAft>
              <a:buClr>
                <a:schemeClr val="dk1"/>
              </a:buClr>
              <a:buSzPct val="61111"/>
              <a:buFont typeface="Arial"/>
              <a:buNone/>
            </a:pPr>
            <a:r>
              <a:rPr b="1" sz="1800" lang="en">
                <a:solidFill>
                  <a:srgbClr val="323539"/>
                </a:solidFill>
              </a:rPr>
              <a:t>Attribute field</a:t>
            </a:r>
          </a:p>
          <a:p>
            <a:pPr rtl="0" lvl="0" indent="0" marL="0">
              <a:lnSpc>
                <a:spcPct val="162272"/>
              </a:lnSpc>
              <a:spcBef>
                <a:spcPts val="0"/>
              </a:spcBef>
              <a:spcAft>
                <a:spcPts val="800"/>
              </a:spcAft>
              <a:buClr>
                <a:schemeClr val="dk1"/>
              </a:buClr>
              <a:buSzPct val="100000"/>
              <a:buFont typeface="Arial"/>
              <a:buNone/>
            </a:pPr>
            <a:r>
              <a:rPr sz="1100" lang="en">
                <a:solidFill>
                  <a:srgbClr val="323539"/>
                </a:solidFill>
              </a:rPr>
              <a:t>If the field name is none of the above, it will be treated as a Mesos slave attribute. Mesos slave attribute is a way to tag a slave node, see </a:t>
            </a:r>
            <a:r>
              <a:rPr sz="1000" lang="en">
                <a:solidFill>
                  <a:srgbClr val="C7254E"/>
                </a:solidFill>
                <a:latin typeface="Consolas"/>
                <a:ea typeface="Consolas"/>
                <a:cs typeface="Consolas"/>
                <a:sym typeface="Consolas"/>
              </a:rPr>
              <a:t>mesos-slave --help</a:t>
            </a:r>
            <a:r>
              <a:rPr sz="1100" lang="en">
                <a:solidFill>
                  <a:srgbClr val="323539"/>
                </a:solidFill>
              </a:rPr>
              <a:t> to learn how to set the attributes.</a:t>
            </a:r>
          </a:p>
          <a:p>
            <a:pPr rtl="0" lvl="0">
              <a:spcBef>
                <a:spcPts val="0"/>
              </a:spcBef>
              <a:buNone/>
            </a:pPr>
            <a:r>
              <a:t/>
            </a: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y="0" x="0"/>
          <a:ext cy="0" cx="0"/>
          <a:chOff y="0" x="0"/>
          <a:chExt cy="0" cx="0"/>
        </a:xfrm>
      </p:grpSpPr>
      <p:sp>
        <p:nvSpPr>
          <p:cNvPr id="215" name="Shape 21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chemeClr val="dk1"/>
                </a:solidFill>
              </a:rPr>
              <a:t>Unique </a:t>
            </a:r>
          </a:p>
        </p:txBody>
      </p:sp>
      <p:sp>
        <p:nvSpPr>
          <p:cNvPr id="216" name="Shape 21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0" marL="0">
              <a:lnSpc>
                <a:spcPct val="162272"/>
              </a:lnSpc>
              <a:spcBef>
                <a:spcPts val="0"/>
              </a:spcBef>
              <a:spcAft>
                <a:spcPts val="800"/>
              </a:spcAft>
              <a:buClr>
                <a:schemeClr val="dk1"/>
              </a:buClr>
              <a:buSzPct val="110000"/>
              <a:buFont typeface="Arial"/>
              <a:buNone/>
            </a:pPr>
            <a:r>
              <a:rPr sz="1000" lang="en">
                <a:solidFill>
                  <a:srgbClr val="C7254E"/>
                </a:solidFill>
                <a:latin typeface="Consolas"/>
                <a:ea typeface="Consolas"/>
                <a:cs typeface="Consolas"/>
                <a:sym typeface="Consolas"/>
              </a:rPr>
              <a:t>UNIQUE</a:t>
            </a:r>
            <a:r>
              <a:rPr sz="1100" lang="en">
                <a:solidFill>
                  <a:srgbClr val="323539"/>
                </a:solidFill>
              </a:rPr>
              <a:t> tells Marathon to enforce uniqueness of the attribute across all of an app's tasks. For example the following constraint ensures that there is only one app task running on each host:</a:t>
            </a:r>
          </a:p>
          <a:p>
            <a:pPr rtl="0" lvl="0" indent="0" marL="0">
              <a:lnSpc>
                <a:spcPct val="162272"/>
              </a:lnSpc>
              <a:spcBef>
                <a:spcPts val="0"/>
              </a:spcBef>
              <a:spcAft>
                <a:spcPts val="800"/>
              </a:spcAft>
              <a:buClr>
                <a:schemeClr val="dk1"/>
              </a:buClr>
              <a:buSzPct val="100000"/>
              <a:buFont typeface="Arial"/>
              <a:buNone/>
            </a:pPr>
            <a:r>
              <a:rPr sz="1100" lang="en">
                <a:solidFill>
                  <a:srgbClr val="323539"/>
                </a:solidFill>
              </a:rPr>
              <a:t>via the Marathon gem:</a:t>
            </a:r>
          </a:p>
          <a:p>
            <a:pPr rtl="0" lvl="0" indent="0" marL="0">
              <a:lnSpc>
                <a:spcPct val="142857"/>
              </a:lnSpc>
              <a:spcBef>
                <a:spcPts val="0"/>
              </a:spcBef>
              <a:spcAft>
                <a:spcPts val="800"/>
              </a:spcAft>
              <a:buClr>
                <a:schemeClr val="dk1"/>
              </a:buClr>
              <a:buSzPct val="110000"/>
              <a:buFont typeface="Arial"/>
              <a:buNone/>
            </a:pPr>
            <a:r>
              <a:rPr sz="1000" lang="en">
                <a:solidFill>
                  <a:srgbClr val="008080"/>
                </a:solidFill>
                <a:latin typeface="Consolas"/>
                <a:ea typeface="Consolas"/>
                <a:cs typeface="Consolas"/>
                <a:sym typeface="Consolas"/>
              </a:rPr>
              <a:t>$ </a:t>
            </a:r>
            <a:r>
              <a:rPr sz="1000" lang="en">
                <a:solidFill>
                  <a:srgbClr val="333333"/>
                </a:solidFill>
                <a:latin typeface="Consolas"/>
                <a:ea typeface="Consolas"/>
                <a:cs typeface="Consolas"/>
                <a:sym typeface="Consolas"/>
              </a:rPr>
              <a:t>marathon start -i sleep -C </a:t>
            </a:r>
            <a:r>
              <a:rPr sz="1000" lang="en">
                <a:solidFill>
                  <a:srgbClr val="DD1144"/>
                </a:solidFill>
                <a:latin typeface="Consolas"/>
                <a:ea typeface="Consolas"/>
                <a:cs typeface="Consolas"/>
                <a:sym typeface="Consolas"/>
              </a:rPr>
              <a:t>'sleep 60'</a:t>
            </a:r>
            <a:r>
              <a:rPr sz="1000" lang="en">
                <a:solidFill>
                  <a:srgbClr val="333333"/>
                </a:solidFill>
                <a:latin typeface="Consolas"/>
                <a:ea typeface="Consolas"/>
                <a:cs typeface="Consolas"/>
                <a:sym typeface="Consolas"/>
              </a:rPr>
              <a:t> -n </a:t>
            </a:r>
            <a:r>
              <a:rPr sz="1000" lang="en">
                <a:solidFill>
                  <a:srgbClr val="009999"/>
                </a:solidFill>
                <a:latin typeface="Consolas"/>
                <a:ea typeface="Consolas"/>
                <a:cs typeface="Consolas"/>
                <a:sym typeface="Consolas"/>
              </a:rPr>
              <a:t>3</a:t>
            </a:r>
            <a:r>
              <a:rPr sz="1000" lang="en">
                <a:solidFill>
                  <a:srgbClr val="333333"/>
                </a:solidFill>
                <a:latin typeface="Consolas"/>
                <a:ea typeface="Consolas"/>
                <a:cs typeface="Consolas"/>
                <a:sym typeface="Consolas"/>
              </a:rPr>
              <a:t> --constraint hostname:UNIQUE</a:t>
            </a:r>
            <a:br>
              <a:rPr sz="1000" lang="en">
                <a:solidFill>
                  <a:srgbClr val="333333"/>
                </a:solidFill>
                <a:latin typeface="Consolas"/>
                <a:ea typeface="Consolas"/>
                <a:cs typeface="Consolas"/>
                <a:sym typeface="Consolas"/>
              </a:rPr>
            </a:br>
          </a:p>
          <a:p>
            <a:pPr rtl="0" lvl="0" indent="0" marL="0">
              <a:lnSpc>
                <a:spcPct val="162272"/>
              </a:lnSpc>
              <a:spcBef>
                <a:spcPts val="0"/>
              </a:spcBef>
              <a:spcAft>
                <a:spcPts val="800"/>
              </a:spcAft>
              <a:buClr>
                <a:schemeClr val="dk1"/>
              </a:buClr>
              <a:buSzPct val="100000"/>
              <a:buFont typeface="Arial"/>
              <a:buNone/>
            </a:pPr>
            <a:r>
              <a:rPr sz="1100" lang="en">
                <a:solidFill>
                  <a:srgbClr val="323539"/>
                </a:solidFill>
              </a:rPr>
              <a:t>via curl:</a:t>
            </a:r>
          </a:p>
          <a:p>
            <a:pPr rtl="0" lvl="0" indent="0" marL="0">
              <a:lnSpc>
                <a:spcPct val="142857"/>
              </a:lnSpc>
              <a:spcBef>
                <a:spcPts val="0"/>
              </a:spcBef>
              <a:spcAft>
                <a:spcPts val="800"/>
              </a:spcAft>
              <a:buClr>
                <a:schemeClr val="dk1"/>
              </a:buClr>
              <a:buSzPct val="110000"/>
              <a:buFont typeface="Arial"/>
              <a:buNone/>
            </a:pPr>
            <a:r>
              <a:rPr sz="1000" lang="en">
                <a:solidFill>
                  <a:srgbClr val="008080"/>
                </a:solidFill>
                <a:latin typeface="Consolas"/>
                <a:ea typeface="Consolas"/>
                <a:cs typeface="Consolas"/>
                <a:sym typeface="Consolas"/>
              </a:rPr>
              <a:t>$ </a:t>
            </a:r>
            <a:r>
              <a:rPr sz="1000" lang="en">
                <a:solidFill>
                  <a:srgbClr val="333333"/>
                </a:solidFill>
                <a:latin typeface="Consolas"/>
                <a:ea typeface="Consolas"/>
                <a:cs typeface="Consolas"/>
                <a:sym typeface="Consolas"/>
              </a:rPr>
              <a:t>curl -X POST -H </a:t>
            </a:r>
            <a:r>
              <a:rPr sz="1000" lang="en">
                <a:solidFill>
                  <a:srgbClr val="DD1144"/>
                </a:solidFill>
                <a:latin typeface="Consolas"/>
                <a:ea typeface="Consolas"/>
                <a:cs typeface="Consolas"/>
                <a:sym typeface="Consolas"/>
              </a:rPr>
              <a:t>"Content-type: application/json"</a:t>
            </a:r>
            <a:r>
              <a:rPr sz="1000" lang="en">
                <a:solidFill>
                  <a:srgbClr val="333333"/>
                </a:solidFill>
                <a:latin typeface="Consolas"/>
                <a:ea typeface="Consolas"/>
                <a:cs typeface="Consolas"/>
                <a:sym typeface="Consolas"/>
              </a:rPr>
              <a:t> localhost:8080/v1/apps/start -d </a:t>
            </a:r>
            <a:r>
              <a:rPr sz="1000" lang="en">
                <a:solidFill>
                  <a:srgbClr val="DD1144"/>
                </a:solidFill>
                <a:latin typeface="Consolas"/>
                <a:ea typeface="Consolas"/>
                <a:cs typeface="Consolas"/>
                <a:sym typeface="Consolas"/>
              </a:rPr>
              <a:t>'{</a:t>
            </a:r>
            <a:br>
              <a:rPr sz="1000" lang="en">
                <a:solidFill>
                  <a:srgbClr val="333333"/>
                </a:solidFill>
                <a:latin typeface="Consolas"/>
                <a:ea typeface="Consolas"/>
                <a:cs typeface="Consolas"/>
                <a:sym typeface="Consolas"/>
              </a:rPr>
            </a:br>
            <a:r>
              <a:rPr sz="1000" lang="en">
                <a:solidFill>
                  <a:srgbClr val="DD1144"/>
                </a:solidFill>
                <a:latin typeface="Consolas"/>
                <a:ea typeface="Consolas"/>
                <a:cs typeface="Consolas"/>
                <a:sym typeface="Consolas"/>
              </a:rPr>
              <a:t>    "id": "sleep-unique",</a:t>
            </a:r>
            <a:br>
              <a:rPr sz="1000" lang="en">
                <a:solidFill>
                  <a:srgbClr val="333333"/>
                </a:solidFill>
                <a:latin typeface="Consolas"/>
                <a:ea typeface="Consolas"/>
                <a:cs typeface="Consolas"/>
                <a:sym typeface="Consolas"/>
              </a:rPr>
            </a:br>
            <a:r>
              <a:rPr sz="1000" lang="en">
                <a:solidFill>
                  <a:srgbClr val="DD1144"/>
                </a:solidFill>
                <a:latin typeface="Consolas"/>
                <a:ea typeface="Consolas"/>
                <a:cs typeface="Consolas"/>
                <a:sym typeface="Consolas"/>
              </a:rPr>
              <a:t>    "cmd": "sleep 60",</a:t>
            </a:r>
            <a:br>
              <a:rPr sz="1000" lang="en">
                <a:solidFill>
                  <a:srgbClr val="333333"/>
                </a:solidFill>
                <a:latin typeface="Consolas"/>
                <a:ea typeface="Consolas"/>
                <a:cs typeface="Consolas"/>
                <a:sym typeface="Consolas"/>
              </a:rPr>
            </a:br>
            <a:r>
              <a:rPr sz="1000" lang="en">
                <a:solidFill>
                  <a:srgbClr val="DD1144"/>
                </a:solidFill>
                <a:latin typeface="Consolas"/>
                <a:ea typeface="Consolas"/>
                <a:cs typeface="Consolas"/>
                <a:sym typeface="Consolas"/>
              </a:rPr>
              <a:t>    "instances": 3,</a:t>
            </a:r>
            <a:br>
              <a:rPr sz="1000" lang="en">
                <a:solidFill>
                  <a:srgbClr val="333333"/>
                </a:solidFill>
                <a:latin typeface="Consolas"/>
                <a:ea typeface="Consolas"/>
                <a:cs typeface="Consolas"/>
                <a:sym typeface="Consolas"/>
              </a:rPr>
            </a:br>
            <a:r>
              <a:rPr sz="1000" lang="en">
                <a:solidFill>
                  <a:srgbClr val="DD1144"/>
                </a:solidFill>
                <a:latin typeface="Consolas"/>
                <a:ea typeface="Consolas"/>
                <a:cs typeface="Consolas"/>
                <a:sym typeface="Consolas"/>
              </a:rPr>
              <a:t>    "constraints": [["hostname", "UNIQUE"]]</a:t>
            </a:r>
            <a:br>
              <a:rPr sz="1000" lang="en">
                <a:solidFill>
                  <a:srgbClr val="333333"/>
                </a:solidFill>
                <a:latin typeface="Consolas"/>
                <a:ea typeface="Consolas"/>
                <a:cs typeface="Consolas"/>
                <a:sym typeface="Consolas"/>
              </a:rPr>
            </a:br>
            <a:r>
              <a:rPr sz="1000" lang="en">
                <a:solidFill>
                  <a:srgbClr val="DD1144"/>
                </a:solidFill>
                <a:latin typeface="Consolas"/>
                <a:ea typeface="Consolas"/>
                <a:cs typeface="Consolas"/>
                <a:sym typeface="Consolas"/>
              </a:rPr>
              <a:t>  }'</a:t>
            </a:r>
            <a:br>
              <a:rPr sz="1000" lang="en">
                <a:solidFill>
                  <a:srgbClr val="333333"/>
                </a:solidFill>
                <a:latin typeface="Consolas"/>
                <a:ea typeface="Consolas"/>
                <a:cs typeface="Consolas"/>
                <a:sym typeface="Consolas"/>
              </a:rPr>
            </a:br>
          </a:p>
          <a:p>
            <a:pPr rtl="0" lvl="0" indent="0" marL="0">
              <a:lnSpc>
                <a:spcPct val="162272"/>
              </a:lnSpc>
              <a:spcBef>
                <a:spcPts val="0"/>
              </a:spcBef>
              <a:buClr>
                <a:schemeClr val="dk1"/>
              </a:buClr>
              <a:buFont typeface="Arial"/>
              <a:buNone/>
            </a:pPr>
            <a:r>
              <a:t/>
            </a:r>
            <a:endParaRPr sz="1000">
              <a:solidFill>
                <a:srgbClr val="333333"/>
              </a:solidFill>
              <a:latin typeface="Consolas"/>
              <a:ea typeface="Consolas"/>
              <a:cs typeface="Consolas"/>
              <a:sym typeface="Consolas"/>
            </a:endParaRPr>
          </a:p>
          <a:p>
            <a:pPr rtl="0" lvl="0">
              <a:spcBef>
                <a:spcPts val="0"/>
              </a:spcBef>
              <a:buNone/>
            </a:pPr>
            <a:r>
              <a:t/>
            </a:r>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y="0" x="0"/>
          <a:ext cy="0" cx="0"/>
          <a:chOff y="0" x="0"/>
          <a:chExt cy="0" cx="0"/>
        </a:xfrm>
      </p:grpSpPr>
      <p:sp>
        <p:nvSpPr>
          <p:cNvPr id="221" name="Shape 22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0" marL="0">
              <a:lnSpc>
                <a:spcPct val="162272"/>
              </a:lnSpc>
              <a:spcBef>
                <a:spcPts val="0"/>
              </a:spcBef>
              <a:spcAft>
                <a:spcPts val="800"/>
              </a:spcAft>
              <a:buClr>
                <a:schemeClr val="dk1"/>
              </a:buClr>
              <a:buSzPct val="110000"/>
              <a:buFont typeface="Arial"/>
              <a:buNone/>
            </a:pPr>
            <a:r>
              <a:rPr sz="1000" lang="en">
                <a:solidFill>
                  <a:srgbClr val="C7254E"/>
                </a:solidFill>
                <a:latin typeface="Consolas"/>
                <a:ea typeface="Consolas"/>
                <a:cs typeface="Consolas"/>
                <a:sym typeface="Consolas"/>
              </a:rPr>
              <a:t>CLUSTER</a:t>
            </a:r>
            <a:r>
              <a:rPr sz="1100" lang="en">
                <a:solidFill>
                  <a:srgbClr val="323539"/>
                </a:solidFill>
              </a:rPr>
              <a:t> allows you to run all of your app's tasks on slaves that share a certain attribute. </a:t>
            </a:r>
          </a:p>
          <a:p>
            <a:pPr rtl="0" lvl="0" indent="0" marL="0">
              <a:lnSpc>
                <a:spcPct val="142857"/>
              </a:lnSpc>
              <a:spcBef>
                <a:spcPts val="0"/>
              </a:spcBef>
              <a:spcAft>
                <a:spcPts val="800"/>
              </a:spcAft>
              <a:buClr>
                <a:schemeClr val="dk1"/>
              </a:buClr>
              <a:buSzPct val="110000"/>
              <a:buFont typeface="Arial"/>
              <a:buNone/>
            </a:pPr>
            <a:r>
              <a:rPr sz="1000" lang="en">
                <a:solidFill>
                  <a:srgbClr val="008080"/>
                </a:solidFill>
                <a:latin typeface="Consolas"/>
                <a:ea typeface="Consolas"/>
                <a:cs typeface="Consolas"/>
                <a:sym typeface="Consolas"/>
              </a:rPr>
              <a:t>$ </a:t>
            </a:r>
            <a:r>
              <a:rPr sz="1000" lang="en">
                <a:solidFill>
                  <a:srgbClr val="333333"/>
                </a:solidFill>
                <a:latin typeface="Consolas"/>
                <a:ea typeface="Consolas"/>
                <a:cs typeface="Consolas"/>
                <a:sym typeface="Consolas"/>
              </a:rPr>
              <a:t>curl -X POST -H </a:t>
            </a:r>
            <a:r>
              <a:rPr sz="1000" lang="en">
                <a:solidFill>
                  <a:srgbClr val="DD1144"/>
                </a:solidFill>
                <a:latin typeface="Consolas"/>
                <a:ea typeface="Consolas"/>
                <a:cs typeface="Consolas"/>
                <a:sym typeface="Consolas"/>
              </a:rPr>
              <a:t>"Content-type: application/json"</a:t>
            </a:r>
            <a:r>
              <a:rPr sz="1000" lang="en">
                <a:solidFill>
                  <a:srgbClr val="333333"/>
                </a:solidFill>
                <a:latin typeface="Consolas"/>
                <a:ea typeface="Consolas"/>
                <a:cs typeface="Consolas"/>
                <a:sym typeface="Consolas"/>
              </a:rPr>
              <a:t> localhost:8080/v1/apps/start -d </a:t>
            </a:r>
            <a:r>
              <a:rPr sz="1000" lang="en">
                <a:solidFill>
                  <a:srgbClr val="DD1144"/>
                </a:solidFill>
                <a:latin typeface="Consolas"/>
                <a:ea typeface="Consolas"/>
                <a:cs typeface="Consolas"/>
                <a:sym typeface="Consolas"/>
              </a:rPr>
              <a:t>'{</a:t>
            </a:r>
            <a:br>
              <a:rPr sz="1000" lang="en">
                <a:solidFill>
                  <a:srgbClr val="333333"/>
                </a:solidFill>
                <a:latin typeface="Consolas"/>
                <a:ea typeface="Consolas"/>
                <a:cs typeface="Consolas"/>
                <a:sym typeface="Consolas"/>
              </a:rPr>
            </a:br>
            <a:r>
              <a:rPr sz="1000" lang="en">
                <a:solidFill>
                  <a:srgbClr val="DD1144"/>
                </a:solidFill>
                <a:latin typeface="Consolas"/>
                <a:ea typeface="Consolas"/>
                <a:cs typeface="Consolas"/>
                <a:sym typeface="Consolas"/>
              </a:rPr>
              <a:t>    "id": "sleep-cluster",</a:t>
            </a:r>
            <a:br>
              <a:rPr sz="1000" lang="en">
                <a:solidFill>
                  <a:srgbClr val="333333"/>
                </a:solidFill>
                <a:latin typeface="Consolas"/>
                <a:ea typeface="Consolas"/>
                <a:cs typeface="Consolas"/>
                <a:sym typeface="Consolas"/>
              </a:rPr>
            </a:br>
            <a:r>
              <a:rPr sz="1000" lang="en">
                <a:solidFill>
                  <a:srgbClr val="DD1144"/>
                </a:solidFill>
                <a:latin typeface="Consolas"/>
                <a:ea typeface="Consolas"/>
                <a:cs typeface="Consolas"/>
                <a:sym typeface="Consolas"/>
              </a:rPr>
              <a:t>    "cmd": "sleep 60",</a:t>
            </a:r>
            <a:br>
              <a:rPr sz="1000" lang="en">
                <a:solidFill>
                  <a:srgbClr val="333333"/>
                </a:solidFill>
                <a:latin typeface="Consolas"/>
                <a:ea typeface="Consolas"/>
                <a:cs typeface="Consolas"/>
                <a:sym typeface="Consolas"/>
              </a:rPr>
            </a:br>
            <a:r>
              <a:rPr sz="1000" lang="en">
                <a:solidFill>
                  <a:srgbClr val="DD1144"/>
                </a:solidFill>
                <a:latin typeface="Consolas"/>
                <a:ea typeface="Consolas"/>
                <a:cs typeface="Consolas"/>
                <a:sym typeface="Consolas"/>
              </a:rPr>
              <a:t>    "instances": 3,</a:t>
            </a:r>
            <a:br>
              <a:rPr sz="1000" lang="en">
                <a:solidFill>
                  <a:srgbClr val="333333"/>
                </a:solidFill>
                <a:latin typeface="Consolas"/>
                <a:ea typeface="Consolas"/>
                <a:cs typeface="Consolas"/>
                <a:sym typeface="Consolas"/>
              </a:rPr>
            </a:br>
            <a:r>
              <a:rPr sz="1000" lang="en">
                <a:solidFill>
                  <a:srgbClr val="DD1144"/>
                </a:solidFill>
                <a:latin typeface="Consolas"/>
                <a:ea typeface="Consolas"/>
                <a:cs typeface="Consolas"/>
                <a:sym typeface="Consolas"/>
              </a:rPr>
              <a:t>    "constraints": [["rack_id", "CLUSTER", "rack-1"]]</a:t>
            </a:r>
            <a:br>
              <a:rPr sz="1000" lang="en">
                <a:solidFill>
                  <a:srgbClr val="333333"/>
                </a:solidFill>
                <a:latin typeface="Consolas"/>
                <a:ea typeface="Consolas"/>
                <a:cs typeface="Consolas"/>
                <a:sym typeface="Consolas"/>
              </a:rPr>
            </a:br>
            <a:r>
              <a:rPr sz="1000" lang="en">
                <a:solidFill>
                  <a:srgbClr val="DD1144"/>
                </a:solidFill>
                <a:latin typeface="Consolas"/>
                <a:ea typeface="Consolas"/>
                <a:cs typeface="Consolas"/>
                <a:sym typeface="Consolas"/>
              </a:rPr>
              <a:t>  }'</a:t>
            </a:r>
          </a:p>
          <a:p>
            <a:pPr rtl="0" lvl="0" indent="0" marL="0">
              <a:lnSpc>
                <a:spcPct val="162272"/>
              </a:lnSpc>
              <a:spcBef>
                <a:spcPts val="0"/>
              </a:spcBef>
              <a:spcAft>
                <a:spcPts val="800"/>
              </a:spcAft>
              <a:buClr>
                <a:schemeClr val="dk1"/>
              </a:buClr>
              <a:buSzPct val="100000"/>
              <a:buFont typeface="Arial"/>
              <a:buNone/>
            </a:pPr>
            <a:r>
              <a:rPr sz="1100" lang="en">
                <a:solidFill>
                  <a:srgbClr val="323539"/>
                </a:solidFill>
              </a:rPr>
              <a:t>You can also use this attribute to tie an application to a specific node by using the hostname property:</a:t>
            </a:r>
          </a:p>
          <a:p>
            <a:pPr rtl="0" lvl="0" indent="0" marL="0">
              <a:lnSpc>
                <a:spcPct val="142857"/>
              </a:lnSpc>
              <a:spcBef>
                <a:spcPts val="0"/>
              </a:spcBef>
              <a:spcAft>
                <a:spcPts val="800"/>
              </a:spcAft>
              <a:buClr>
                <a:schemeClr val="dk1"/>
              </a:buClr>
              <a:buSzPct val="110000"/>
              <a:buFont typeface="Arial"/>
              <a:buNone/>
            </a:pPr>
            <a:r>
              <a:rPr sz="1000" lang="en">
                <a:solidFill>
                  <a:srgbClr val="008080"/>
                </a:solidFill>
                <a:latin typeface="Consolas"/>
                <a:ea typeface="Consolas"/>
                <a:cs typeface="Consolas"/>
                <a:sym typeface="Consolas"/>
              </a:rPr>
              <a:t>$ </a:t>
            </a:r>
            <a:r>
              <a:rPr sz="1000" lang="en">
                <a:solidFill>
                  <a:srgbClr val="333333"/>
                </a:solidFill>
                <a:latin typeface="Consolas"/>
                <a:ea typeface="Consolas"/>
                <a:cs typeface="Consolas"/>
                <a:sym typeface="Consolas"/>
              </a:rPr>
              <a:t>curl -X POST -H </a:t>
            </a:r>
            <a:r>
              <a:rPr sz="1000" lang="en">
                <a:solidFill>
                  <a:srgbClr val="DD1144"/>
                </a:solidFill>
                <a:latin typeface="Consolas"/>
                <a:ea typeface="Consolas"/>
                <a:cs typeface="Consolas"/>
                <a:sym typeface="Consolas"/>
              </a:rPr>
              <a:t>"Content-type: application/json"</a:t>
            </a:r>
            <a:r>
              <a:rPr sz="1000" lang="en">
                <a:solidFill>
                  <a:srgbClr val="333333"/>
                </a:solidFill>
                <a:latin typeface="Consolas"/>
                <a:ea typeface="Consolas"/>
                <a:cs typeface="Consolas"/>
                <a:sym typeface="Consolas"/>
              </a:rPr>
              <a:t> localhost:8080/v1/apps/start -d </a:t>
            </a:r>
            <a:r>
              <a:rPr sz="1000" lang="en">
                <a:solidFill>
                  <a:srgbClr val="DD1144"/>
                </a:solidFill>
                <a:latin typeface="Consolas"/>
                <a:ea typeface="Consolas"/>
                <a:cs typeface="Consolas"/>
                <a:sym typeface="Consolas"/>
              </a:rPr>
              <a:t>'{</a:t>
            </a:r>
            <a:br>
              <a:rPr sz="1000" lang="en">
                <a:solidFill>
                  <a:srgbClr val="333333"/>
                </a:solidFill>
                <a:latin typeface="Consolas"/>
                <a:ea typeface="Consolas"/>
                <a:cs typeface="Consolas"/>
                <a:sym typeface="Consolas"/>
              </a:rPr>
            </a:br>
            <a:r>
              <a:rPr sz="1000" lang="en">
                <a:solidFill>
                  <a:srgbClr val="DD1144"/>
                </a:solidFill>
                <a:latin typeface="Consolas"/>
                <a:ea typeface="Consolas"/>
                <a:cs typeface="Consolas"/>
                <a:sym typeface="Consolas"/>
              </a:rPr>
              <a:t>    "id": "sleep-cluster",</a:t>
            </a:r>
            <a:br>
              <a:rPr sz="1000" lang="en">
                <a:solidFill>
                  <a:srgbClr val="333333"/>
                </a:solidFill>
                <a:latin typeface="Consolas"/>
                <a:ea typeface="Consolas"/>
                <a:cs typeface="Consolas"/>
                <a:sym typeface="Consolas"/>
              </a:rPr>
            </a:br>
            <a:r>
              <a:rPr sz="1000" lang="en">
                <a:solidFill>
                  <a:srgbClr val="DD1144"/>
                </a:solidFill>
                <a:latin typeface="Consolas"/>
                <a:ea typeface="Consolas"/>
                <a:cs typeface="Consolas"/>
                <a:sym typeface="Consolas"/>
              </a:rPr>
              <a:t>    "cmd": "sleep 60",</a:t>
            </a:r>
            <a:br>
              <a:rPr sz="1000" lang="en">
                <a:solidFill>
                  <a:srgbClr val="333333"/>
                </a:solidFill>
                <a:latin typeface="Consolas"/>
                <a:ea typeface="Consolas"/>
                <a:cs typeface="Consolas"/>
                <a:sym typeface="Consolas"/>
              </a:rPr>
            </a:br>
            <a:r>
              <a:rPr sz="1000" lang="en">
                <a:solidFill>
                  <a:srgbClr val="DD1144"/>
                </a:solidFill>
                <a:latin typeface="Consolas"/>
                <a:ea typeface="Consolas"/>
                <a:cs typeface="Consolas"/>
                <a:sym typeface="Consolas"/>
              </a:rPr>
              <a:t>    "instances": 3,</a:t>
            </a:r>
            <a:br>
              <a:rPr sz="1000" lang="en">
                <a:solidFill>
                  <a:srgbClr val="333333"/>
                </a:solidFill>
                <a:latin typeface="Consolas"/>
                <a:ea typeface="Consolas"/>
                <a:cs typeface="Consolas"/>
                <a:sym typeface="Consolas"/>
              </a:rPr>
            </a:br>
            <a:r>
              <a:rPr sz="1000" lang="en">
                <a:solidFill>
                  <a:srgbClr val="DD1144"/>
                </a:solidFill>
                <a:latin typeface="Consolas"/>
                <a:ea typeface="Consolas"/>
                <a:cs typeface="Consolas"/>
                <a:sym typeface="Consolas"/>
              </a:rPr>
              <a:t>    "constraints": [["hostname", "CLUSTER", "a.specific.node.com"]]</a:t>
            </a:r>
            <a:br>
              <a:rPr sz="1000" lang="en">
                <a:solidFill>
                  <a:srgbClr val="333333"/>
                </a:solidFill>
                <a:latin typeface="Consolas"/>
                <a:ea typeface="Consolas"/>
                <a:cs typeface="Consolas"/>
                <a:sym typeface="Consolas"/>
              </a:rPr>
            </a:br>
            <a:r>
              <a:rPr sz="1000" lang="en">
                <a:solidFill>
                  <a:srgbClr val="DD1144"/>
                </a:solidFill>
                <a:latin typeface="Consolas"/>
                <a:ea typeface="Consolas"/>
                <a:cs typeface="Consolas"/>
                <a:sym typeface="Consolas"/>
              </a:rPr>
              <a:t>  }'</a:t>
            </a:r>
          </a:p>
          <a:p>
            <a:pPr rtl="0" lvl="0">
              <a:spcBef>
                <a:spcPts val="0"/>
              </a:spcBef>
              <a:buNone/>
            </a:pPr>
            <a:r>
              <a:t/>
            </a:r>
            <a:endParaRPr/>
          </a:p>
        </p:txBody>
      </p:sp>
      <p:sp>
        <p:nvSpPr>
          <p:cNvPr id="222" name="Shape 22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chemeClr val="dk1"/>
                </a:solidFill>
              </a:rPr>
              <a:t>Cluster</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y="0" x="0"/>
          <a:ext cy="0" cx="0"/>
          <a:chOff y="0" x="0"/>
          <a:chExt cy="0" cx="0"/>
        </a:xfrm>
      </p:grpSpPr>
      <p:sp>
        <p:nvSpPr>
          <p:cNvPr id="227" name="Shape 22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chemeClr val="dk1"/>
                </a:solidFill>
              </a:rPr>
              <a:t>Group By</a:t>
            </a:r>
          </a:p>
        </p:txBody>
      </p:sp>
      <p:sp>
        <p:nvSpPr>
          <p:cNvPr id="228" name="Shape 22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0" marL="0">
              <a:lnSpc>
                <a:spcPct val="162272"/>
              </a:lnSpc>
              <a:spcBef>
                <a:spcPts val="0"/>
              </a:spcBef>
              <a:spcAft>
                <a:spcPts val="800"/>
              </a:spcAft>
              <a:buClr>
                <a:schemeClr val="dk1"/>
              </a:buClr>
              <a:buSzPct val="110000"/>
              <a:buFont typeface="Arial"/>
              <a:buNone/>
            </a:pPr>
            <a:r>
              <a:rPr sz="1000" lang="en">
                <a:solidFill>
                  <a:srgbClr val="C7254E"/>
                </a:solidFill>
                <a:latin typeface="Consolas"/>
                <a:ea typeface="Consolas"/>
                <a:cs typeface="Consolas"/>
                <a:sym typeface="Consolas"/>
              </a:rPr>
              <a:t>GROUP_BY</a:t>
            </a:r>
            <a:r>
              <a:rPr sz="1100" lang="en">
                <a:solidFill>
                  <a:srgbClr val="323539"/>
                </a:solidFill>
              </a:rPr>
              <a:t> can be used to distribute tasks evenly across racks or datacenters for high availability.</a:t>
            </a:r>
          </a:p>
          <a:p>
            <a:pPr rtl="0" lvl="0" indent="0" marL="0">
              <a:lnSpc>
                <a:spcPct val="162272"/>
              </a:lnSpc>
              <a:spcBef>
                <a:spcPts val="0"/>
              </a:spcBef>
              <a:spcAft>
                <a:spcPts val="800"/>
              </a:spcAft>
              <a:buClr>
                <a:schemeClr val="dk1"/>
              </a:buClr>
              <a:buSzPct val="100000"/>
              <a:buFont typeface="Arial"/>
              <a:buNone/>
            </a:pPr>
            <a:r>
              <a:rPr sz="1100" lang="en">
                <a:solidFill>
                  <a:srgbClr val="323539"/>
                </a:solidFill>
              </a:rPr>
              <a:t>via the Marathon gem:</a:t>
            </a:r>
          </a:p>
          <a:p>
            <a:pPr rtl="0" lvl="0" indent="0" marL="0">
              <a:lnSpc>
                <a:spcPct val="142857"/>
              </a:lnSpc>
              <a:spcBef>
                <a:spcPts val="0"/>
              </a:spcBef>
              <a:spcAft>
                <a:spcPts val="800"/>
              </a:spcAft>
              <a:buClr>
                <a:schemeClr val="dk1"/>
              </a:buClr>
              <a:buSzPct val="110000"/>
              <a:buFont typeface="Arial"/>
              <a:buNone/>
            </a:pPr>
            <a:r>
              <a:rPr sz="1000" lang="en">
                <a:solidFill>
                  <a:srgbClr val="008080"/>
                </a:solidFill>
                <a:latin typeface="Consolas"/>
                <a:ea typeface="Consolas"/>
                <a:cs typeface="Consolas"/>
                <a:sym typeface="Consolas"/>
              </a:rPr>
              <a:t>$ </a:t>
            </a:r>
            <a:r>
              <a:rPr sz="1000" lang="en">
                <a:solidFill>
                  <a:srgbClr val="333333"/>
                </a:solidFill>
                <a:latin typeface="Consolas"/>
                <a:ea typeface="Consolas"/>
                <a:cs typeface="Consolas"/>
                <a:sym typeface="Consolas"/>
              </a:rPr>
              <a:t>marathon start -i sleep -C </a:t>
            </a:r>
            <a:r>
              <a:rPr sz="1000" lang="en">
                <a:solidFill>
                  <a:srgbClr val="DD1144"/>
                </a:solidFill>
                <a:latin typeface="Consolas"/>
                <a:ea typeface="Consolas"/>
                <a:cs typeface="Consolas"/>
                <a:sym typeface="Consolas"/>
              </a:rPr>
              <a:t>'sleep 60'</a:t>
            </a:r>
            <a:r>
              <a:rPr sz="1000" lang="en">
                <a:solidFill>
                  <a:srgbClr val="333333"/>
                </a:solidFill>
                <a:latin typeface="Consolas"/>
                <a:ea typeface="Consolas"/>
                <a:cs typeface="Consolas"/>
                <a:sym typeface="Consolas"/>
              </a:rPr>
              <a:t> -n </a:t>
            </a:r>
            <a:r>
              <a:rPr sz="1000" lang="en">
                <a:solidFill>
                  <a:srgbClr val="009999"/>
                </a:solidFill>
                <a:latin typeface="Consolas"/>
                <a:ea typeface="Consolas"/>
                <a:cs typeface="Consolas"/>
                <a:sym typeface="Consolas"/>
              </a:rPr>
              <a:t>3</a:t>
            </a:r>
            <a:r>
              <a:rPr sz="1000" lang="en">
                <a:solidFill>
                  <a:srgbClr val="333333"/>
                </a:solidFill>
                <a:latin typeface="Consolas"/>
                <a:ea typeface="Consolas"/>
                <a:cs typeface="Consolas"/>
                <a:sym typeface="Consolas"/>
              </a:rPr>
              <a:t> --constraint rack_id:GROUP_BY</a:t>
            </a:r>
            <a:br>
              <a:rPr sz="1000" lang="en">
                <a:solidFill>
                  <a:srgbClr val="333333"/>
                </a:solidFill>
                <a:latin typeface="Consolas"/>
                <a:ea typeface="Consolas"/>
                <a:cs typeface="Consolas"/>
                <a:sym typeface="Consolas"/>
              </a:rPr>
            </a:br>
          </a:p>
          <a:p>
            <a:pPr rtl="0" lvl="0" indent="0" marL="0">
              <a:lnSpc>
                <a:spcPct val="162272"/>
              </a:lnSpc>
              <a:spcBef>
                <a:spcPts val="0"/>
              </a:spcBef>
              <a:spcAft>
                <a:spcPts val="800"/>
              </a:spcAft>
              <a:buClr>
                <a:schemeClr val="dk1"/>
              </a:buClr>
              <a:buSzPct val="100000"/>
              <a:buFont typeface="Arial"/>
              <a:buNone/>
            </a:pPr>
            <a:r>
              <a:rPr sz="1100" lang="en">
                <a:solidFill>
                  <a:srgbClr val="323539"/>
                </a:solidFill>
              </a:rPr>
              <a:t>via curl:</a:t>
            </a:r>
          </a:p>
          <a:p>
            <a:pPr rtl="0" lvl="0" indent="0" marL="0">
              <a:lnSpc>
                <a:spcPct val="142857"/>
              </a:lnSpc>
              <a:spcBef>
                <a:spcPts val="0"/>
              </a:spcBef>
              <a:spcAft>
                <a:spcPts val="800"/>
              </a:spcAft>
              <a:buClr>
                <a:schemeClr val="dk1"/>
              </a:buClr>
              <a:buSzPct val="110000"/>
              <a:buFont typeface="Arial"/>
              <a:buNone/>
            </a:pPr>
            <a:r>
              <a:rPr sz="1000" lang="en">
                <a:solidFill>
                  <a:srgbClr val="008080"/>
                </a:solidFill>
                <a:latin typeface="Consolas"/>
                <a:ea typeface="Consolas"/>
                <a:cs typeface="Consolas"/>
                <a:sym typeface="Consolas"/>
              </a:rPr>
              <a:t>$ </a:t>
            </a:r>
            <a:r>
              <a:rPr sz="1000" lang="en">
                <a:solidFill>
                  <a:srgbClr val="333333"/>
                </a:solidFill>
                <a:latin typeface="Consolas"/>
                <a:ea typeface="Consolas"/>
                <a:cs typeface="Consolas"/>
                <a:sym typeface="Consolas"/>
              </a:rPr>
              <a:t>curl -X POST -H </a:t>
            </a:r>
            <a:r>
              <a:rPr sz="1000" lang="en">
                <a:solidFill>
                  <a:srgbClr val="DD1144"/>
                </a:solidFill>
                <a:latin typeface="Consolas"/>
                <a:ea typeface="Consolas"/>
                <a:cs typeface="Consolas"/>
                <a:sym typeface="Consolas"/>
              </a:rPr>
              <a:t>"Content-type: application/json"</a:t>
            </a:r>
            <a:r>
              <a:rPr sz="1000" lang="en">
                <a:solidFill>
                  <a:srgbClr val="333333"/>
                </a:solidFill>
                <a:latin typeface="Consolas"/>
                <a:ea typeface="Consolas"/>
                <a:cs typeface="Consolas"/>
                <a:sym typeface="Consolas"/>
              </a:rPr>
              <a:t> localhost:8080/v1/apps/start -d </a:t>
            </a:r>
            <a:r>
              <a:rPr sz="1000" lang="en">
                <a:solidFill>
                  <a:srgbClr val="DD1144"/>
                </a:solidFill>
                <a:latin typeface="Consolas"/>
                <a:ea typeface="Consolas"/>
                <a:cs typeface="Consolas"/>
                <a:sym typeface="Consolas"/>
              </a:rPr>
              <a:t>'{</a:t>
            </a:r>
            <a:br>
              <a:rPr sz="1000" lang="en">
                <a:solidFill>
                  <a:srgbClr val="333333"/>
                </a:solidFill>
                <a:latin typeface="Consolas"/>
                <a:ea typeface="Consolas"/>
                <a:cs typeface="Consolas"/>
                <a:sym typeface="Consolas"/>
              </a:rPr>
            </a:br>
            <a:r>
              <a:rPr sz="1000" lang="en">
                <a:solidFill>
                  <a:srgbClr val="DD1144"/>
                </a:solidFill>
                <a:latin typeface="Consolas"/>
                <a:ea typeface="Consolas"/>
                <a:cs typeface="Consolas"/>
                <a:sym typeface="Consolas"/>
              </a:rPr>
              <a:t>    "id": "sleep-group-by",</a:t>
            </a:r>
            <a:br>
              <a:rPr sz="1000" lang="en">
                <a:solidFill>
                  <a:srgbClr val="333333"/>
                </a:solidFill>
                <a:latin typeface="Consolas"/>
                <a:ea typeface="Consolas"/>
                <a:cs typeface="Consolas"/>
                <a:sym typeface="Consolas"/>
              </a:rPr>
            </a:br>
            <a:r>
              <a:rPr sz="1000" lang="en">
                <a:solidFill>
                  <a:srgbClr val="DD1144"/>
                </a:solidFill>
                <a:latin typeface="Consolas"/>
                <a:ea typeface="Consolas"/>
                <a:cs typeface="Consolas"/>
                <a:sym typeface="Consolas"/>
              </a:rPr>
              <a:t>    "cmd": "sleep 60",</a:t>
            </a:r>
            <a:br>
              <a:rPr sz="1000" lang="en">
                <a:solidFill>
                  <a:srgbClr val="333333"/>
                </a:solidFill>
                <a:latin typeface="Consolas"/>
                <a:ea typeface="Consolas"/>
                <a:cs typeface="Consolas"/>
                <a:sym typeface="Consolas"/>
              </a:rPr>
            </a:br>
            <a:r>
              <a:rPr sz="1000" lang="en">
                <a:solidFill>
                  <a:srgbClr val="DD1144"/>
                </a:solidFill>
                <a:latin typeface="Consolas"/>
                <a:ea typeface="Consolas"/>
                <a:cs typeface="Consolas"/>
                <a:sym typeface="Consolas"/>
              </a:rPr>
              <a:t>    "instances": 3,</a:t>
            </a:r>
            <a:br>
              <a:rPr sz="1000" lang="en">
                <a:solidFill>
                  <a:srgbClr val="333333"/>
                </a:solidFill>
                <a:latin typeface="Consolas"/>
                <a:ea typeface="Consolas"/>
                <a:cs typeface="Consolas"/>
                <a:sym typeface="Consolas"/>
              </a:rPr>
            </a:br>
            <a:r>
              <a:rPr sz="1000" lang="en">
                <a:solidFill>
                  <a:srgbClr val="DD1144"/>
                </a:solidFill>
                <a:latin typeface="Consolas"/>
                <a:ea typeface="Consolas"/>
                <a:cs typeface="Consolas"/>
                <a:sym typeface="Consolas"/>
              </a:rPr>
              <a:t>    "constraints": [["rack_id", "GROUP_BY"]]</a:t>
            </a:r>
            <a:br>
              <a:rPr sz="1000" lang="en">
                <a:solidFill>
                  <a:srgbClr val="333333"/>
                </a:solidFill>
                <a:latin typeface="Consolas"/>
                <a:ea typeface="Consolas"/>
                <a:cs typeface="Consolas"/>
                <a:sym typeface="Consolas"/>
              </a:rPr>
            </a:br>
            <a:r>
              <a:rPr sz="1000" lang="en">
                <a:solidFill>
                  <a:srgbClr val="DD1144"/>
                </a:solidFill>
                <a:latin typeface="Consolas"/>
                <a:ea typeface="Consolas"/>
                <a:cs typeface="Consolas"/>
                <a:sym typeface="Consolas"/>
              </a:rPr>
              <a:t>  }'</a:t>
            </a:r>
            <a:br>
              <a:rPr sz="1000" lang="en">
                <a:solidFill>
                  <a:srgbClr val="333333"/>
                </a:solidFill>
                <a:latin typeface="Consolas"/>
                <a:ea typeface="Consolas"/>
                <a:cs typeface="Consolas"/>
                <a:sym typeface="Consolas"/>
              </a:rPr>
            </a:br>
          </a:p>
          <a:p>
            <a:pPr rtl="0" lvl="0" indent="0" marL="0">
              <a:lnSpc>
                <a:spcPct val="162272"/>
              </a:lnSpc>
              <a:spcBef>
                <a:spcPts val="0"/>
              </a:spcBef>
              <a:spcAft>
                <a:spcPts val="800"/>
              </a:spcAft>
              <a:buClr>
                <a:schemeClr val="dk1"/>
              </a:buClr>
              <a:buSzPct val="100000"/>
              <a:buFont typeface="Arial"/>
              <a:buNone/>
            </a:pPr>
            <a:r>
              <a:rPr sz="1100" lang="en">
                <a:solidFill>
                  <a:srgbClr val="323539"/>
                </a:solidFill>
              </a:rPr>
              <a:t>Optionally, you can specify a minimum number of groups to try and achieve.</a:t>
            </a:r>
          </a:p>
          <a:p>
            <a:pPr rtl="0" lvl="0">
              <a:spcBef>
                <a:spcPts val="0"/>
              </a:spcBef>
              <a:buNone/>
            </a:pPr>
            <a:r>
              <a:t/>
            </a:r>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y="0" x="0"/>
          <a:ext cy="0" cx="0"/>
          <a:chOff y="0" x="0"/>
          <a:chExt cy="0" cx="0"/>
        </a:xfrm>
      </p:grpSpPr>
      <p:sp>
        <p:nvSpPr>
          <p:cNvPr id="233" name="Shape 23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chemeClr val="dk1"/>
                </a:solidFill>
              </a:rPr>
              <a:t>Like</a:t>
            </a:r>
          </a:p>
        </p:txBody>
      </p:sp>
      <p:sp>
        <p:nvSpPr>
          <p:cNvPr id="234" name="Shape 23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0" marL="0">
              <a:lnSpc>
                <a:spcPct val="162272"/>
              </a:lnSpc>
              <a:spcBef>
                <a:spcPts val="0"/>
              </a:spcBef>
              <a:spcAft>
                <a:spcPts val="800"/>
              </a:spcAft>
              <a:buClr>
                <a:schemeClr val="dk1"/>
              </a:buClr>
              <a:buSzPct val="110000"/>
              <a:buFont typeface="Arial"/>
              <a:buNone/>
            </a:pPr>
            <a:r>
              <a:rPr sz="1000" lang="en">
                <a:solidFill>
                  <a:srgbClr val="C7254E"/>
                </a:solidFill>
                <a:latin typeface="Consolas"/>
                <a:ea typeface="Consolas"/>
                <a:cs typeface="Consolas"/>
                <a:sym typeface="Consolas"/>
              </a:rPr>
              <a:t>LIKE</a:t>
            </a:r>
            <a:r>
              <a:rPr sz="1100" lang="en">
                <a:solidFill>
                  <a:srgbClr val="323539"/>
                </a:solidFill>
              </a:rPr>
              <a:t> accepts a regular expression as parameter, and allows you to run your tasks only on the slaves whose field values match the regular expression.</a:t>
            </a:r>
          </a:p>
          <a:p>
            <a:pPr rtl="0" lvl="0" indent="0" marL="0">
              <a:lnSpc>
                <a:spcPct val="162272"/>
              </a:lnSpc>
              <a:spcBef>
                <a:spcPts val="0"/>
              </a:spcBef>
              <a:spcAft>
                <a:spcPts val="800"/>
              </a:spcAft>
              <a:buClr>
                <a:schemeClr val="dk1"/>
              </a:buClr>
              <a:buSzPct val="100000"/>
              <a:buFont typeface="Arial"/>
              <a:buNone/>
            </a:pPr>
            <a:r>
              <a:rPr sz="1100" lang="en">
                <a:solidFill>
                  <a:srgbClr val="323539"/>
                </a:solidFill>
              </a:rPr>
              <a:t>via the Marathon gem:</a:t>
            </a:r>
          </a:p>
          <a:p>
            <a:pPr rtl="0" lvl="0" indent="0" marL="0">
              <a:lnSpc>
                <a:spcPct val="142857"/>
              </a:lnSpc>
              <a:spcBef>
                <a:spcPts val="0"/>
              </a:spcBef>
              <a:spcAft>
                <a:spcPts val="800"/>
              </a:spcAft>
              <a:buClr>
                <a:schemeClr val="dk1"/>
              </a:buClr>
              <a:buSzPct val="110000"/>
              <a:buFont typeface="Arial"/>
              <a:buNone/>
            </a:pPr>
            <a:r>
              <a:rPr sz="1000" lang="en">
                <a:solidFill>
                  <a:srgbClr val="008080"/>
                </a:solidFill>
                <a:latin typeface="Consolas"/>
                <a:ea typeface="Consolas"/>
                <a:cs typeface="Consolas"/>
                <a:sym typeface="Consolas"/>
              </a:rPr>
              <a:t>$ </a:t>
            </a:r>
            <a:r>
              <a:rPr sz="1000" lang="en">
                <a:solidFill>
                  <a:srgbClr val="333333"/>
                </a:solidFill>
                <a:latin typeface="Consolas"/>
                <a:ea typeface="Consolas"/>
                <a:cs typeface="Consolas"/>
                <a:sym typeface="Consolas"/>
              </a:rPr>
              <a:t>marathon start -i sleep -C </a:t>
            </a:r>
            <a:r>
              <a:rPr sz="1000" lang="en">
                <a:solidFill>
                  <a:srgbClr val="DD1144"/>
                </a:solidFill>
                <a:latin typeface="Consolas"/>
                <a:ea typeface="Consolas"/>
                <a:cs typeface="Consolas"/>
                <a:sym typeface="Consolas"/>
              </a:rPr>
              <a:t>'sleep 60'</a:t>
            </a:r>
            <a:r>
              <a:rPr sz="1000" lang="en">
                <a:solidFill>
                  <a:srgbClr val="333333"/>
                </a:solidFill>
                <a:latin typeface="Consolas"/>
                <a:ea typeface="Consolas"/>
                <a:cs typeface="Consolas"/>
                <a:sym typeface="Consolas"/>
              </a:rPr>
              <a:t> -n </a:t>
            </a:r>
            <a:r>
              <a:rPr sz="1000" lang="en">
                <a:solidFill>
                  <a:srgbClr val="009999"/>
                </a:solidFill>
                <a:latin typeface="Consolas"/>
                <a:ea typeface="Consolas"/>
                <a:cs typeface="Consolas"/>
                <a:sym typeface="Consolas"/>
              </a:rPr>
              <a:t>3</a:t>
            </a:r>
            <a:r>
              <a:rPr sz="1000" lang="en">
                <a:solidFill>
                  <a:srgbClr val="333333"/>
                </a:solidFill>
                <a:latin typeface="Consolas"/>
                <a:ea typeface="Consolas"/>
                <a:cs typeface="Consolas"/>
                <a:sym typeface="Consolas"/>
              </a:rPr>
              <a:t> --constraint rack_id:LIKE:rack-</a:t>
            </a:r>
            <a:r>
              <a:rPr b="1" sz="1000" lang="en">
                <a:solidFill>
                  <a:srgbClr val="333333"/>
                </a:solidFill>
                <a:latin typeface="Consolas"/>
                <a:ea typeface="Consolas"/>
                <a:cs typeface="Consolas"/>
                <a:sym typeface="Consolas"/>
              </a:rPr>
              <a:t>[</a:t>
            </a:r>
            <a:r>
              <a:rPr sz="1000" lang="en">
                <a:solidFill>
                  <a:srgbClr val="333333"/>
                </a:solidFill>
                <a:latin typeface="Consolas"/>
                <a:ea typeface="Consolas"/>
                <a:cs typeface="Consolas"/>
                <a:sym typeface="Consolas"/>
              </a:rPr>
              <a:t>1-3</a:t>
            </a:r>
            <a:r>
              <a:rPr b="1" sz="1000" lang="en">
                <a:solidFill>
                  <a:srgbClr val="333333"/>
                </a:solidFill>
                <a:latin typeface="Consolas"/>
                <a:ea typeface="Consolas"/>
                <a:cs typeface="Consolas"/>
                <a:sym typeface="Consolas"/>
              </a:rPr>
              <a:t>]</a:t>
            </a:r>
            <a:br>
              <a:rPr sz="1000" lang="en">
                <a:solidFill>
                  <a:srgbClr val="333333"/>
                </a:solidFill>
                <a:latin typeface="Consolas"/>
                <a:ea typeface="Consolas"/>
                <a:cs typeface="Consolas"/>
                <a:sym typeface="Consolas"/>
              </a:rPr>
            </a:br>
          </a:p>
          <a:p>
            <a:pPr rtl="0" lvl="0" indent="0" marL="0">
              <a:lnSpc>
                <a:spcPct val="162272"/>
              </a:lnSpc>
              <a:spcBef>
                <a:spcPts val="0"/>
              </a:spcBef>
              <a:spcAft>
                <a:spcPts val="800"/>
              </a:spcAft>
              <a:buClr>
                <a:schemeClr val="dk1"/>
              </a:buClr>
              <a:buSzPct val="100000"/>
              <a:buFont typeface="Arial"/>
              <a:buNone/>
            </a:pPr>
            <a:r>
              <a:rPr sz="1100" lang="en">
                <a:solidFill>
                  <a:srgbClr val="323539"/>
                </a:solidFill>
              </a:rPr>
              <a:t>via curl:</a:t>
            </a:r>
          </a:p>
          <a:p>
            <a:pPr rtl="0" lvl="0" indent="0" marL="0">
              <a:lnSpc>
                <a:spcPct val="142857"/>
              </a:lnSpc>
              <a:spcBef>
                <a:spcPts val="0"/>
              </a:spcBef>
              <a:spcAft>
                <a:spcPts val="800"/>
              </a:spcAft>
              <a:buClr>
                <a:schemeClr val="dk1"/>
              </a:buClr>
              <a:buSzPct val="110000"/>
              <a:buFont typeface="Arial"/>
              <a:buNone/>
            </a:pPr>
            <a:r>
              <a:rPr sz="1000" lang="en">
                <a:solidFill>
                  <a:srgbClr val="008080"/>
                </a:solidFill>
                <a:latin typeface="Consolas"/>
                <a:ea typeface="Consolas"/>
                <a:cs typeface="Consolas"/>
                <a:sym typeface="Consolas"/>
              </a:rPr>
              <a:t>$ </a:t>
            </a:r>
            <a:r>
              <a:rPr sz="1000" lang="en">
                <a:solidFill>
                  <a:srgbClr val="333333"/>
                </a:solidFill>
                <a:latin typeface="Consolas"/>
                <a:ea typeface="Consolas"/>
                <a:cs typeface="Consolas"/>
                <a:sym typeface="Consolas"/>
              </a:rPr>
              <a:t>curl -X POST -H </a:t>
            </a:r>
            <a:r>
              <a:rPr sz="1000" lang="en">
                <a:solidFill>
                  <a:srgbClr val="DD1144"/>
                </a:solidFill>
                <a:latin typeface="Consolas"/>
                <a:ea typeface="Consolas"/>
                <a:cs typeface="Consolas"/>
                <a:sym typeface="Consolas"/>
              </a:rPr>
              <a:t>"Content-type: application/json"</a:t>
            </a:r>
            <a:r>
              <a:rPr sz="1000" lang="en">
                <a:solidFill>
                  <a:srgbClr val="333333"/>
                </a:solidFill>
                <a:latin typeface="Consolas"/>
                <a:ea typeface="Consolas"/>
                <a:cs typeface="Consolas"/>
                <a:sym typeface="Consolas"/>
              </a:rPr>
              <a:t> localhost:8080/v1/apps/start -d </a:t>
            </a:r>
            <a:r>
              <a:rPr sz="1000" lang="en">
                <a:solidFill>
                  <a:srgbClr val="DD1144"/>
                </a:solidFill>
                <a:latin typeface="Consolas"/>
                <a:ea typeface="Consolas"/>
                <a:cs typeface="Consolas"/>
                <a:sym typeface="Consolas"/>
              </a:rPr>
              <a:t>'{</a:t>
            </a:r>
            <a:br>
              <a:rPr sz="1000" lang="en">
                <a:solidFill>
                  <a:srgbClr val="333333"/>
                </a:solidFill>
                <a:latin typeface="Consolas"/>
                <a:ea typeface="Consolas"/>
                <a:cs typeface="Consolas"/>
                <a:sym typeface="Consolas"/>
              </a:rPr>
            </a:br>
            <a:r>
              <a:rPr sz="1000" lang="en">
                <a:solidFill>
                  <a:srgbClr val="DD1144"/>
                </a:solidFill>
                <a:latin typeface="Consolas"/>
                <a:ea typeface="Consolas"/>
                <a:cs typeface="Consolas"/>
                <a:sym typeface="Consolas"/>
              </a:rPr>
              <a:t>    "id": "sleep-group-by",</a:t>
            </a:r>
            <a:br>
              <a:rPr sz="1000" lang="en">
                <a:solidFill>
                  <a:srgbClr val="333333"/>
                </a:solidFill>
                <a:latin typeface="Consolas"/>
                <a:ea typeface="Consolas"/>
                <a:cs typeface="Consolas"/>
                <a:sym typeface="Consolas"/>
              </a:rPr>
            </a:br>
            <a:r>
              <a:rPr sz="1000" lang="en">
                <a:solidFill>
                  <a:srgbClr val="DD1144"/>
                </a:solidFill>
                <a:latin typeface="Consolas"/>
                <a:ea typeface="Consolas"/>
                <a:cs typeface="Consolas"/>
                <a:sym typeface="Consolas"/>
              </a:rPr>
              <a:t>    "cmd": "sleep 60",</a:t>
            </a:r>
            <a:br>
              <a:rPr sz="1000" lang="en">
                <a:solidFill>
                  <a:srgbClr val="333333"/>
                </a:solidFill>
                <a:latin typeface="Consolas"/>
                <a:ea typeface="Consolas"/>
                <a:cs typeface="Consolas"/>
                <a:sym typeface="Consolas"/>
              </a:rPr>
            </a:br>
            <a:r>
              <a:rPr sz="1000" lang="en">
                <a:solidFill>
                  <a:srgbClr val="DD1144"/>
                </a:solidFill>
                <a:latin typeface="Consolas"/>
                <a:ea typeface="Consolas"/>
                <a:cs typeface="Consolas"/>
                <a:sym typeface="Consolas"/>
              </a:rPr>
              <a:t>    "instances": 3,</a:t>
            </a:r>
            <a:br>
              <a:rPr sz="1000" lang="en">
                <a:solidFill>
                  <a:srgbClr val="333333"/>
                </a:solidFill>
                <a:latin typeface="Consolas"/>
                <a:ea typeface="Consolas"/>
                <a:cs typeface="Consolas"/>
                <a:sym typeface="Consolas"/>
              </a:rPr>
            </a:br>
            <a:r>
              <a:rPr sz="1000" lang="en">
                <a:solidFill>
                  <a:srgbClr val="DD1144"/>
                </a:solidFill>
                <a:latin typeface="Consolas"/>
                <a:ea typeface="Consolas"/>
                <a:cs typeface="Consolas"/>
                <a:sym typeface="Consolas"/>
              </a:rPr>
              <a:t>    "constraints": [["rack_id", "LIKE", "rack-[1-3]"]]</a:t>
            </a:r>
            <a:br>
              <a:rPr sz="1000" lang="en">
                <a:solidFill>
                  <a:srgbClr val="333333"/>
                </a:solidFill>
                <a:latin typeface="Consolas"/>
                <a:ea typeface="Consolas"/>
                <a:cs typeface="Consolas"/>
                <a:sym typeface="Consolas"/>
              </a:rPr>
            </a:br>
            <a:r>
              <a:rPr sz="1000" lang="en">
                <a:solidFill>
                  <a:srgbClr val="DD1144"/>
                </a:solidFill>
                <a:latin typeface="Consolas"/>
                <a:ea typeface="Consolas"/>
                <a:cs typeface="Consolas"/>
                <a:sym typeface="Consolas"/>
              </a:rPr>
              <a:t>  }'</a:t>
            </a:r>
            <a:br>
              <a:rPr sz="1000" lang="en">
                <a:solidFill>
                  <a:srgbClr val="333333"/>
                </a:solidFill>
                <a:latin typeface="Consolas"/>
                <a:ea typeface="Consolas"/>
                <a:cs typeface="Consolas"/>
                <a:sym typeface="Consolas"/>
              </a:rPr>
            </a:br>
          </a:p>
          <a:p>
            <a:pPr rtl="0" lvl="0" indent="0" marL="0">
              <a:lnSpc>
                <a:spcPct val="162272"/>
              </a:lnSpc>
              <a:spcBef>
                <a:spcPts val="0"/>
              </a:spcBef>
              <a:buClr>
                <a:schemeClr val="dk1"/>
              </a:buClr>
              <a:buFont typeface="Arial"/>
              <a:buNone/>
            </a:pPr>
            <a:r>
              <a:t/>
            </a:r>
            <a:endParaRPr sz="1000">
              <a:solidFill>
                <a:srgbClr val="333333"/>
              </a:solidFill>
              <a:latin typeface="Consolas"/>
              <a:ea typeface="Consolas"/>
              <a:cs typeface="Consolas"/>
              <a:sym typeface="Consolas"/>
            </a:endParaRPr>
          </a:p>
          <a:p>
            <a:pPr rtl="0" lvl="0">
              <a:spcBef>
                <a:spcPts val="0"/>
              </a:spcBef>
              <a:buNone/>
            </a:pPr>
            <a:r>
              <a:t/>
            </a:r>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y="0" x="0"/>
          <a:ext cy="0" cx="0"/>
          <a:chOff y="0" x="0"/>
          <a:chExt cy="0" cx="0"/>
        </a:xfrm>
      </p:grpSpPr>
      <p:sp>
        <p:nvSpPr>
          <p:cNvPr id="239" name="Shape 23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chemeClr val="dk1"/>
                </a:solidFill>
              </a:rPr>
              <a:t>Unlike</a:t>
            </a:r>
          </a:p>
        </p:txBody>
      </p:sp>
      <p:sp>
        <p:nvSpPr>
          <p:cNvPr id="240" name="Shape 24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marR="0" indent="0" marL="0">
              <a:lnSpc>
                <a:spcPct val="162272"/>
              </a:lnSpc>
              <a:spcBef>
                <a:spcPts val="0"/>
              </a:spcBef>
              <a:spcAft>
                <a:spcPts val="800"/>
              </a:spcAft>
              <a:buClr>
                <a:schemeClr val="dk1"/>
              </a:buClr>
              <a:buSzPct val="100000"/>
              <a:buFont typeface="Arial"/>
              <a:buNone/>
            </a:pPr>
            <a:r>
              <a:rPr sz="1100" lang="en">
                <a:solidFill>
                  <a:srgbClr val="323539"/>
                </a:solidFill>
              </a:rPr>
              <a:t>Just like </a:t>
            </a:r>
            <a:r>
              <a:rPr sz="1000" lang="en">
                <a:solidFill>
                  <a:srgbClr val="C7254E"/>
                </a:solidFill>
                <a:latin typeface="Consolas"/>
                <a:ea typeface="Consolas"/>
                <a:cs typeface="Consolas"/>
                <a:sym typeface="Consolas"/>
              </a:rPr>
              <a:t>LIKE</a:t>
            </a:r>
            <a:r>
              <a:rPr sz="1100" lang="en">
                <a:solidFill>
                  <a:srgbClr val="323539"/>
                </a:solidFill>
              </a:rPr>
              <a:t> operator, but only run tasks on slaves whose field values don't match the regular expression.</a:t>
            </a:r>
          </a:p>
          <a:p>
            <a:pPr rtl="0" lvl="0" marR="0" indent="0" marL="0">
              <a:lnSpc>
                <a:spcPct val="162272"/>
              </a:lnSpc>
              <a:spcBef>
                <a:spcPts val="0"/>
              </a:spcBef>
              <a:spcAft>
                <a:spcPts val="800"/>
              </a:spcAft>
              <a:buClr>
                <a:schemeClr val="dk1"/>
              </a:buClr>
              <a:buSzPct val="100000"/>
              <a:buFont typeface="Arial"/>
              <a:buNone/>
            </a:pPr>
            <a:r>
              <a:rPr sz="1100" lang="en">
                <a:solidFill>
                  <a:srgbClr val="323539"/>
                </a:solidFill>
              </a:rPr>
              <a:t>via the Marathon gem:</a:t>
            </a:r>
          </a:p>
          <a:p>
            <a:pPr rtl="0" lvl="0" marR="0" indent="0" marL="0">
              <a:lnSpc>
                <a:spcPct val="142857"/>
              </a:lnSpc>
              <a:spcBef>
                <a:spcPts val="0"/>
              </a:spcBef>
              <a:spcAft>
                <a:spcPts val="800"/>
              </a:spcAft>
              <a:buClr>
                <a:schemeClr val="dk1"/>
              </a:buClr>
              <a:buSzPct val="110000"/>
              <a:buFont typeface="Arial"/>
              <a:buNone/>
            </a:pPr>
            <a:r>
              <a:rPr sz="1000" lang="en">
                <a:solidFill>
                  <a:srgbClr val="008080"/>
                </a:solidFill>
                <a:latin typeface="Consolas"/>
                <a:ea typeface="Consolas"/>
                <a:cs typeface="Consolas"/>
                <a:sym typeface="Consolas"/>
              </a:rPr>
              <a:t>$ </a:t>
            </a:r>
            <a:r>
              <a:rPr sz="1000" lang="en">
                <a:solidFill>
                  <a:srgbClr val="333333"/>
                </a:solidFill>
                <a:latin typeface="Consolas"/>
                <a:ea typeface="Consolas"/>
                <a:cs typeface="Consolas"/>
                <a:sym typeface="Consolas"/>
              </a:rPr>
              <a:t>marathon start -i sleep -C </a:t>
            </a:r>
            <a:r>
              <a:rPr sz="1000" lang="en">
                <a:solidFill>
                  <a:srgbClr val="DD1144"/>
                </a:solidFill>
                <a:latin typeface="Consolas"/>
                <a:ea typeface="Consolas"/>
                <a:cs typeface="Consolas"/>
                <a:sym typeface="Consolas"/>
              </a:rPr>
              <a:t>'sleep 60'</a:t>
            </a:r>
            <a:r>
              <a:rPr sz="1000" lang="en">
                <a:solidFill>
                  <a:srgbClr val="333333"/>
                </a:solidFill>
                <a:latin typeface="Consolas"/>
                <a:ea typeface="Consolas"/>
                <a:cs typeface="Consolas"/>
                <a:sym typeface="Consolas"/>
              </a:rPr>
              <a:t> -n </a:t>
            </a:r>
            <a:r>
              <a:rPr sz="1000" lang="en">
                <a:solidFill>
                  <a:srgbClr val="009999"/>
                </a:solidFill>
                <a:latin typeface="Consolas"/>
                <a:ea typeface="Consolas"/>
                <a:cs typeface="Consolas"/>
                <a:sym typeface="Consolas"/>
              </a:rPr>
              <a:t>3</a:t>
            </a:r>
            <a:r>
              <a:rPr sz="1000" lang="en">
                <a:solidFill>
                  <a:srgbClr val="333333"/>
                </a:solidFill>
                <a:latin typeface="Consolas"/>
                <a:ea typeface="Consolas"/>
                <a:cs typeface="Consolas"/>
                <a:sym typeface="Consolas"/>
              </a:rPr>
              <a:t> --constraint rack_id:UNLIKE:rack-</a:t>
            </a:r>
            <a:r>
              <a:rPr b="1" sz="1000" lang="en">
                <a:solidFill>
                  <a:srgbClr val="333333"/>
                </a:solidFill>
                <a:latin typeface="Consolas"/>
                <a:ea typeface="Consolas"/>
                <a:cs typeface="Consolas"/>
                <a:sym typeface="Consolas"/>
              </a:rPr>
              <a:t>[</a:t>
            </a:r>
            <a:r>
              <a:rPr sz="1000" lang="en">
                <a:solidFill>
                  <a:srgbClr val="333333"/>
                </a:solidFill>
                <a:latin typeface="Consolas"/>
                <a:ea typeface="Consolas"/>
                <a:cs typeface="Consolas"/>
                <a:sym typeface="Consolas"/>
              </a:rPr>
              <a:t>7-9</a:t>
            </a:r>
            <a:r>
              <a:rPr b="1" sz="1000" lang="en">
                <a:solidFill>
                  <a:srgbClr val="333333"/>
                </a:solidFill>
                <a:latin typeface="Consolas"/>
                <a:ea typeface="Consolas"/>
                <a:cs typeface="Consolas"/>
                <a:sym typeface="Consolas"/>
              </a:rPr>
              <a:t>]</a:t>
            </a:r>
            <a:br>
              <a:rPr sz="1000" lang="en">
                <a:solidFill>
                  <a:srgbClr val="333333"/>
                </a:solidFill>
                <a:latin typeface="Consolas"/>
                <a:ea typeface="Consolas"/>
                <a:cs typeface="Consolas"/>
                <a:sym typeface="Consolas"/>
              </a:rPr>
            </a:br>
          </a:p>
          <a:p>
            <a:pPr rtl="0" lvl="0" marR="0" indent="0" marL="0">
              <a:lnSpc>
                <a:spcPct val="162272"/>
              </a:lnSpc>
              <a:spcBef>
                <a:spcPts val="0"/>
              </a:spcBef>
              <a:spcAft>
                <a:spcPts val="800"/>
              </a:spcAft>
              <a:buClr>
                <a:schemeClr val="dk1"/>
              </a:buClr>
              <a:buSzPct val="100000"/>
              <a:buFont typeface="Arial"/>
              <a:buNone/>
            </a:pPr>
            <a:r>
              <a:rPr sz="1100" lang="en">
                <a:solidFill>
                  <a:srgbClr val="323539"/>
                </a:solidFill>
              </a:rPr>
              <a:t>via curl:</a:t>
            </a:r>
          </a:p>
          <a:p>
            <a:pPr rtl="0" lvl="0" marR="0" indent="0" marL="0">
              <a:lnSpc>
                <a:spcPct val="142857"/>
              </a:lnSpc>
              <a:spcBef>
                <a:spcPts val="0"/>
              </a:spcBef>
              <a:spcAft>
                <a:spcPts val="800"/>
              </a:spcAft>
              <a:buClr>
                <a:schemeClr val="dk1"/>
              </a:buClr>
              <a:buSzPct val="110000"/>
              <a:buFont typeface="Arial"/>
              <a:buNone/>
            </a:pPr>
            <a:r>
              <a:rPr sz="1000" lang="en">
                <a:solidFill>
                  <a:srgbClr val="008080"/>
                </a:solidFill>
                <a:latin typeface="Consolas"/>
                <a:ea typeface="Consolas"/>
                <a:cs typeface="Consolas"/>
                <a:sym typeface="Consolas"/>
              </a:rPr>
              <a:t>$ </a:t>
            </a:r>
            <a:r>
              <a:rPr sz="1000" lang="en">
                <a:solidFill>
                  <a:srgbClr val="333333"/>
                </a:solidFill>
                <a:latin typeface="Consolas"/>
                <a:ea typeface="Consolas"/>
                <a:cs typeface="Consolas"/>
                <a:sym typeface="Consolas"/>
              </a:rPr>
              <a:t>curl -X POST -H </a:t>
            </a:r>
            <a:r>
              <a:rPr sz="1000" lang="en">
                <a:solidFill>
                  <a:srgbClr val="DD1144"/>
                </a:solidFill>
                <a:latin typeface="Consolas"/>
                <a:ea typeface="Consolas"/>
                <a:cs typeface="Consolas"/>
                <a:sym typeface="Consolas"/>
              </a:rPr>
              <a:t>"Content-type: application/json"</a:t>
            </a:r>
            <a:r>
              <a:rPr sz="1000" lang="en">
                <a:solidFill>
                  <a:srgbClr val="333333"/>
                </a:solidFill>
                <a:latin typeface="Consolas"/>
                <a:ea typeface="Consolas"/>
                <a:cs typeface="Consolas"/>
                <a:sym typeface="Consolas"/>
              </a:rPr>
              <a:t> localhost:8080/v1/apps/start -d </a:t>
            </a:r>
            <a:r>
              <a:rPr sz="1000" lang="en">
                <a:solidFill>
                  <a:srgbClr val="DD1144"/>
                </a:solidFill>
                <a:latin typeface="Consolas"/>
                <a:ea typeface="Consolas"/>
                <a:cs typeface="Consolas"/>
                <a:sym typeface="Consolas"/>
              </a:rPr>
              <a:t>'{</a:t>
            </a:r>
            <a:br>
              <a:rPr sz="1000" lang="en">
                <a:solidFill>
                  <a:srgbClr val="333333"/>
                </a:solidFill>
                <a:latin typeface="Consolas"/>
                <a:ea typeface="Consolas"/>
                <a:cs typeface="Consolas"/>
                <a:sym typeface="Consolas"/>
              </a:rPr>
            </a:br>
            <a:r>
              <a:rPr sz="1000" lang="en">
                <a:solidFill>
                  <a:srgbClr val="DD1144"/>
                </a:solidFill>
                <a:latin typeface="Consolas"/>
                <a:ea typeface="Consolas"/>
                <a:cs typeface="Consolas"/>
                <a:sym typeface="Consolas"/>
              </a:rPr>
              <a:t>    "id": "sleep-group-by",</a:t>
            </a:r>
            <a:br>
              <a:rPr sz="1000" lang="en">
                <a:solidFill>
                  <a:srgbClr val="333333"/>
                </a:solidFill>
                <a:latin typeface="Consolas"/>
                <a:ea typeface="Consolas"/>
                <a:cs typeface="Consolas"/>
                <a:sym typeface="Consolas"/>
              </a:rPr>
            </a:br>
            <a:r>
              <a:rPr sz="1000" lang="en">
                <a:solidFill>
                  <a:srgbClr val="DD1144"/>
                </a:solidFill>
                <a:latin typeface="Consolas"/>
                <a:ea typeface="Consolas"/>
                <a:cs typeface="Consolas"/>
                <a:sym typeface="Consolas"/>
              </a:rPr>
              <a:t>    "cmd": "sleep 60",</a:t>
            </a:r>
            <a:br>
              <a:rPr sz="1000" lang="en">
                <a:solidFill>
                  <a:srgbClr val="333333"/>
                </a:solidFill>
                <a:latin typeface="Consolas"/>
                <a:ea typeface="Consolas"/>
                <a:cs typeface="Consolas"/>
                <a:sym typeface="Consolas"/>
              </a:rPr>
            </a:br>
            <a:r>
              <a:rPr sz="1000" lang="en">
                <a:solidFill>
                  <a:srgbClr val="DD1144"/>
                </a:solidFill>
                <a:latin typeface="Consolas"/>
                <a:ea typeface="Consolas"/>
                <a:cs typeface="Consolas"/>
                <a:sym typeface="Consolas"/>
              </a:rPr>
              <a:t>    "instances": 3,</a:t>
            </a:r>
            <a:br>
              <a:rPr sz="1000" lang="en">
                <a:solidFill>
                  <a:srgbClr val="333333"/>
                </a:solidFill>
                <a:latin typeface="Consolas"/>
                <a:ea typeface="Consolas"/>
                <a:cs typeface="Consolas"/>
                <a:sym typeface="Consolas"/>
              </a:rPr>
            </a:br>
            <a:r>
              <a:rPr sz="1000" lang="en">
                <a:solidFill>
                  <a:srgbClr val="DD1144"/>
                </a:solidFill>
                <a:latin typeface="Consolas"/>
                <a:ea typeface="Consolas"/>
                <a:cs typeface="Consolas"/>
                <a:sym typeface="Consolas"/>
              </a:rPr>
              <a:t>    "constraints": [["rack_id", "UNLIKE", "rack-[7-9]"]]</a:t>
            </a:r>
            <a:br>
              <a:rPr sz="1000" lang="en">
                <a:solidFill>
                  <a:srgbClr val="333333"/>
                </a:solidFill>
                <a:latin typeface="Consolas"/>
                <a:ea typeface="Consolas"/>
                <a:cs typeface="Consolas"/>
                <a:sym typeface="Consolas"/>
              </a:rPr>
            </a:br>
            <a:r>
              <a:rPr sz="1000" lang="en">
                <a:solidFill>
                  <a:srgbClr val="DD1144"/>
                </a:solidFill>
                <a:latin typeface="Consolas"/>
                <a:ea typeface="Consolas"/>
                <a:cs typeface="Consolas"/>
                <a:sym typeface="Consolas"/>
              </a:rPr>
              <a:t>  }'</a:t>
            </a:r>
            <a:br>
              <a:rPr sz="1000" lang="en">
                <a:solidFill>
                  <a:srgbClr val="333333"/>
                </a:solidFill>
                <a:latin typeface="Consolas"/>
                <a:ea typeface="Consolas"/>
                <a:cs typeface="Consolas"/>
                <a:sym typeface="Consolas"/>
              </a:rPr>
            </a:br>
          </a:p>
          <a:p>
            <a:pPr rtl="0" lvl="0" marR="0" indent="0" marL="0">
              <a:lnSpc>
                <a:spcPct val="162272"/>
              </a:lnSpc>
              <a:spcBef>
                <a:spcPts val="0"/>
              </a:spcBef>
              <a:buClr>
                <a:schemeClr val="dk1"/>
              </a:buClr>
              <a:buFont typeface="Arial"/>
              <a:buNone/>
            </a:pPr>
            <a:r>
              <a:t/>
            </a:r>
            <a:endParaRPr sz="1000">
              <a:solidFill>
                <a:srgbClr val="333333"/>
              </a:solidFill>
              <a:latin typeface="Consolas"/>
              <a:ea typeface="Consolas"/>
              <a:cs typeface="Consolas"/>
              <a:sym typeface="Consolas"/>
            </a:endParaRPr>
          </a:p>
          <a:p>
            <a:pPr rtl="0" lvl="0">
              <a:spcBef>
                <a:spcPts val="0"/>
              </a:spcBef>
              <a:buNone/>
            </a:pPr>
            <a:r>
              <a:t/>
            </a:r>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y="0" x="0"/>
          <a:ext cy="0" cx="0"/>
          <a:chOff y="0" x="0"/>
          <a:chExt cy="0" cx="0"/>
        </a:xfrm>
      </p:grpSpPr>
      <p:sp>
        <p:nvSpPr>
          <p:cNvPr id="245" name="Shape 24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chemeClr val="dk1"/>
                </a:solidFill>
              </a:rPr>
              <a:t>Running in Marathon</a:t>
            </a:r>
          </a:p>
        </p:txBody>
      </p:sp>
      <p:sp>
        <p:nvSpPr>
          <p:cNvPr id="246" name="Shape 24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0" marL="0">
              <a:spcBef>
                <a:spcPts val="0"/>
              </a:spcBef>
              <a:buNone/>
            </a:pPr>
            <a:r>
              <a:rPr sz="1800" lang="en"/>
              <a:t>TAG=sample</a:t>
            </a:r>
            <a:br>
              <a:rPr sz="1800" lang="en"/>
            </a:br>
            <a:r>
              <a:rPr sz="1800" lang="en"/>
              <a:t>APP=xyz</a:t>
            </a:r>
            <a:br>
              <a:rPr sz="1800" lang="en"/>
            </a:br>
            <a:r>
              <a:rPr sz="1800" lang="en"/>
              <a:t>ID=$TAG-$APP</a:t>
            </a:r>
            <a:br>
              <a:rPr sz="1800" lang="en"/>
            </a:br>
            <a:r>
              <a:rPr sz="1800" lang="en"/>
              <a:t>CMD=”./yourScript "'$HOST'" "'$PORT0'" "'$PORT1'</a:t>
            </a:r>
          </a:p>
          <a:p>
            <a:pPr rtl="0" lvl="0" indent="0" marL="0">
              <a:spcBef>
                <a:spcPts val="0"/>
              </a:spcBef>
              <a:buNone/>
            </a:pPr>
            <a:br>
              <a:rPr sz="1800" lang="en"/>
            </a:br>
            <a:r>
              <a:rPr sz="1800" lang="en"/>
              <a:t>JSON=$(printf '{ "id": "%s", "cmd": "%s", "cpus": %s, "mem": %s, "instances": %s, "uris": ["%s"], "ports": [0,0] , “env”:{ “JAVA_OPTS”,”%s”}' "$ID" “$CMD" "0.1" "256" "1" "</a:t>
            </a:r>
            <a:r>
              <a:rPr u="sng" sz="1800" lang="en">
                <a:solidFill>
                  <a:schemeClr val="hlink"/>
                </a:solidFill>
                <a:hlinkClick r:id="rId3"/>
              </a:rPr>
              <a:t>http://dns/path/yourScriptAndStuff.tgz</a:t>
            </a:r>
            <a:r>
              <a:rPr sz="1800" lang="en"/>
              <a:t>" “-Xmx 128”)</a:t>
            </a:r>
          </a:p>
          <a:p>
            <a:pPr rtl="0" lvl="0">
              <a:spcBef>
                <a:spcPts val="0"/>
              </a:spcBef>
              <a:buNone/>
            </a:pPr>
            <a:r>
              <a:t/>
            </a:r>
            <a:endParaRPr sz="1800"/>
          </a:p>
          <a:p>
            <a:pPr rtl="0" lvl="0" indent="0" marL="0">
              <a:spcBef>
                <a:spcPts val="0"/>
              </a:spcBef>
              <a:buNone/>
            </a:pPr>
            <a:r>
              <a:rPr sz="1800" lang="en"/>
              <a:t>curl -i -X POST -H "Content-Type: application/json" -d "$JSON" http://localhost:8080/v2/apps </a:t>
            </a:r>
          </a:p>
          <a:p>
            <a:pPr rtl="0" lvl="0">
              <a:spcBef>
                <a:spcPts val="0"/>
              </a:spcBef>
              <a:buNone/>
            </a:pPr>
            <a:r>
              <a:t/>
            </a:r>
            <a:endParaRPr sz="1800"/>
          </a:p>
          <a:p>
            <a:pPr rtl="0" lvl="0">
              <a:spcBef>
                <a:spcPts val="0"/>
              </a:spcBef>
              <a:buNone/>
            </a:pPr>
            <a:r>
              <a:t/>
            </a:r>
            <a:endParaRPr sz="180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y="0" x="0"/>
          <a:ext cy="0" cx="0"/>
          <a:chOff y="0" x="0"/>
          <a:chExt cy="0" cx="0"/>
        </a:xfrm>
      </p:grpSpPr>
      <p:sp>
        <p:nvSpPr>
          <p:cNvPr id="61" name="Shape 6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b="1" sz="3600" lang="en">
                <a:solidFill>
                  <a:schemeClr val="dk1"/>
                </a:solidFill>
              </a:rPr>
              <a:t>Overview</a:t>
            </a:r>
          </a:p>
        </p:txBody>
      </p:sp>
      <p:sp>
        <p:nvSpPr>
          <p:cNvPr id="62" name="Shape 6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sz="3000" lang="en"/>
              <a:t>Quick intro to Mesos</a:t>
            </a:r>
          </a:p>
          <a:p>
            <a:pPr rtl="0" lvl="0" indent="-419100" marL="457200">
              <a:spcBef>
                <a:spcPts val="0"/>
              </a:spcBef>
              <a:buClr>
                <a:schemeClr val="dk1"/>
              </a:buClr>
              <a:buSzPct val="100000"/>
              <a:buFont typeface="Arial"/>
              <a:buChar char="●"/>
            </a:pPr>
            <a:r>
              <a:rPr sz="3000" lang="en"/>
              <a:t>Marathon </a:t>
            </a:r>
            <a:r>
              <a:rPr sz="3000" lang="en">
                <a:solidFill>
                  <a:schemeClr val="dk1"/>
                </a:solidFill>
              </a:rPr>
              <a:t>Framework</a:t>
            </a:r>
          </a:p>
          <a:p>
            <a:pPr rtl="0" lvl="0" indent="-419100" marL="457200">
              <a:spcBef>
                <a:spcPts val="0"/>
              </a:spcBef>
              <a:buClr>
                <a:schemeClr val="dk1"/>
              </a:buClr>
              <a:buSzPct val="100000"/>
              <a:buFont typeface="Arial"/>
              <a:buChar char="●"/>
            </a:pPr>
            <a:r>
              <a:rPr sz="3000" lang="en"/>
              <a:t>Aurora </a:t>
            </a:r>
            <a:r>
              <a:rPr sz="3000" lang="en">
                <a:solidFill>
                  <a:schemeClr val="dk1"/>
                </a:solidFill>
              </a:rPr>
              <a:t>Framework</a:t>
            </a:r>
          </a:p>
          <a:p>
            <a:pPr lvl="0" indent="-419100" marL="457200">
              <a:spcBef>
                <a:spcPts val="0"/>
              </a:spcBef>
              <a:buClr>
                <a:schemeClr val="dk1"/>
              </a:buClr>
              <a:buSzPct val="100000"/>
              <a:buFont typeface="Arial"/>
              <a:buChar char="●"/>
            </a:pPr>
            <a:r>
              <a:rPr sz="3000" lang="en"/>
              <a:t>Custom Framework</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y="0" x="0"/>
          <a:ext cy="0" cx="0"/>
          <a:chOff y="0" x="0"/>
          <a:chExt cy="0" cx="0"/>
        </a:xfrm>
      </p:grpSpPr>
      <p:sp>
        <p:nvSpPr>
          <p:cNvPr id="251" name="Shape 25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chemeClr val="dk1"/>
                </a:solidFill>
              </a:rPr>
              <a:t>yourScript</a:t>
            </a:r>
          </a:p>
        </p:txBody>
      </p:sp>
      <p:sp>
        <p:nvSpPr>
          <p:cNvPr id="252" name="Shape 25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a:t>
            </a:r>
            <a:r>
              <a:rPr lang="en">
                <a:solidFill>
                  <a:schemeClr val="dk1"/>
                </a:solidFill>
              </a:rPr>
              <a:t>think of it as a distributed application launching in the cloud</a:t>
            </a:r>
          </a:p>
          <a:p>
            <a:pPr rtl="0" lvl="0">
              <a:spcBef>
                <a:spcPts val="0"/>
              </a:spcBef>
              <a:buNone/>
            </a:pPr>
            <a:r>
              <a:t/>
            </a:r>
            <a:endParaRPr>
              <a:solidFill>
                <a:schemeClr val="dk1"/>
              </a:solidFill>
            </a:endParaRPr>
          </a:p>
          <a:p>
            <a:pPr rtl="0" lvl="0">
              <a:spcBef>
                <a:spcPts val="0"/>
              </a:spcBef>
              <a:buNone/>
            </a:pPr>
            <a:r>
              <a:rPr lang="en"/>
              <a:t>HOST=$1</a:t>
            </a:r>
          </a:p>
          <a:p>
            <a:pPr rtl="0" lvl="0">
              <a:spcBef>
                <a:spcPts val="0"/>
              </a:spcBef>
              <a:buNone/>
            </a:pPr>
            <a:r>
              <a:rPr lang="en"/>
              <a:t>PORT0=$2</a:t>
            </a:r>
          </a:p>
          <a:p>
            <a:pPr rtl="0" lvl="0">
              <a:spcBef>
                <a:spcPts val="0"/>
              </a:spcBef>
              <a:buNone/>
            </a:pPr>
            <a:r>
              <a:rPr lang="en"/>
              <a:t>PORT1=$3</a:t>
            </a:r>
          </a:p>
          <a:p>
            <a:pPr rtl="0" lvl="0">
              <a:spcBef>
                <a:spcPts val="0"/>
              </a:spcBef>
              <a:buNone/>
            </a:pPr>
            <a:r>
              <a:t/>
            </a:r>
            <a:endParaRPr/>
          </a:p>
          <a:p>
            <a:pPr rtl="0" lvl="0">
              <a:spcBef>
                <a:spcPts val="0"/>
              </a:spcBef>
              <a:buNone/>
            </a:pPr>
            <a:r>
              <a:rPr lang="en"/>
              <a:t>#talk to zookeeper or etcd or mesos dns</a:t>
            </a:r>
          </a:p>
          <a:p>
            <a:pPr rtl="0" lvl="0">
              <a:spcBef>
                <a:spcPts val="0"/>
              </a:spcBef>
              <a:buNone/>
            </a:pPr>
            <a:r>
              <a:t/>
            </a:r>
            <a:endParaRPr/>
          </a:p>
          <a:p>
            <a:pPr rtl="0" lvl="0">
              <a:spcBef>
                <a:spcPts val="0"/>
              </a:spcBef>
              <a:buNone/>
            </a:pPr>
            <a:r>
              <a:rPr lang="en"/>
              <a:t>#call marathon rest api</a:t>
            </a:r>
          </a:p>
          <a:p>
            <a:pPr rtl="0" lvl="0">
              <a:spcBef>
                <a:spcPts val="0"/>
              </a:spcBef>
              <a:buNone/>
            </a:pPr>
            <a:r>
              <a:t/>
            </a:r>
            <a:endParaRPr/>
          </a:p>
          <a:p>
            <a:pPr rtl="0" lvl="0">
              <a:spcBef>
                <a:spcPts val="0"/>
              </a:spcBef>
              <a:buNone/>
            </a:pPr>
            <a:r>
              <a:rPr lang="en"/>
              <a:t>#spawn another process, they are all in your cgroup =8^) woot woot</a:t>
            </a:r>
          </a:p>
          <a:p>
            <a:pPr rtl="0" lvl="0">
              <a:spcBef>
                <a:spcPts val="0"/>
              </a:spcBef>
              <a:buNone/>
            </a:pPr>
            <a:r>
              <a:t/>
            </a:r>
            <a:endParaRPr/>
          </a:p>
          <a:p>
            <a:pPr rtl="0" lvl="0">
              <a:spcBef>
                <a:spcPts val="0"/>
              </a:spcBef>
              <a:buNone/>
            </a:pPr>
            <a:r>
              <a:t/>
            </a:r>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y="0" x="0"/>
          <a:ext cy="0" cx="0"/>
          <a:chOff y="0" x="0"/>
          <a:chExt cy="0" cx="0"/>
        </a:xfrm>
      </p:grpSpPr>
      <p:sp>
        <p:nvSpPr>
          <p:cNvPr id="257" name="Shape 25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chemeClr val="dk1"/>
                </a:solidFill>
              </a:rPr>
              <a:t>Persisting Data</a:t>
            </a:r>
          </a:p>
        </p:txBody>
      </p:sp>
      <p:sp>
        <p:nvSpPr>
          <p:cNvPr id="258" name="Shape 25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30200" marL="457200">
              <a:spcBef>
                <a:spcPts val="0"/>
              </a:spcBef>
              <a:buClr>
                <a:schemeClr val="dk1"/>
              </a:buClr>
              <a:buSzPct val="100000"/>
              <a:buFont typeface="Arial"/>
              <a:buChar char="●"/>
            </a:pPr>
            <a:r>
              <a:rPr sz="1600" lang="en"/>
              <a:t>Write data outside the sandbox, the other kids will not mind.</a:t>
            </a:r>
          </a:p>
          <a:p>
            <a:pPr rtl="0" lvl="1" indent="-330200" marL="914400">
              <a:spcBef>
                <a:spcPts val="0"/>
              </a:spcBef>
              <a:buClr>
                <a:schemeClr val="dk1"/>
              </a:buClr>
              <a:buSzPct val="100000"/>
              <a:buFont typeface="Arial"/>
              <a:buChar char="○"/>
            </a:pPr>
            <a:r>
              <a:rPr sz="1600" lang="en"/>
              <a:t>/var/lib/data/&lt;tag&gt;/&lt;app&gt;</a:t>
            </a:r>
          </a:p>
          <a:p>
            <a:pPr rtl="0" lvl="0" indent="-330200" marL="457200">
              <a:spcBef>
                <a:spcPts val="0"/>
              </a:spcBef>
              <a:buClr>
                <a:schemeClr val="dk1"/>
              </a:buClr>
              <a:buSzPct val="100000"/>
              <a:buFont typeface="Arial"/>
              <a:buChar char="●"/>
            </a:pPr>
            <a:r>
              <a:rPr sz="1600" lang="en"/>
              <a:t>Careful about starvation, use the constraints and roles to manage this.</a:t>
            </a:r>
          </a:p>
          <a:p>
            <a:pPr rtl="0" lvl="0" indent="-330200" marL="457200">
              <a:spcBef>
                <a:spcPts val="0"/>
              </a:spcBef>
              <a:buClr>
                <a:schemeClr val="dk1"/>
              </a:buClr>
              <a:buSzPct val="100000"/>
              <a:buFont typeface="Arial"/>
              <a:buChar char="●"/>
            </a:pPr>
            <a:r>
              <a:rPr sz="1600" lang="en"/>
              <a:t>Future improvements </a:t>
            </a:r>
            <a:r>
              <a:rPr u="sng" sz="1600" lang="en">
                <a:solidFill>
                  <a:schemeClr val="hlink"/>
                </a:solidFill>
                <a:hlinkClick r:id="rId3"/>
              </a:rPr>
              <a:t>https://issues.apache.org/jira/browse/MESOS-2018</a:t>
            </a:r>
            <a:r>
              <a:rPr sz="1600" lang="en"/>
              <a:t> This is a feature to provide better support for running stateful services on Mesos such as HDFS (Distributed Filesystem), Cassandra (Distributed Database), or MySQL (Local Database). Current resource reservations (henceforth called "static" reservations) are statically determined by the slave operator at slave start time, and individual frameworks have no authority to reserve resources themselves. Dynamic reservations allow a framework to dynamically/lazily reserve offered resources, such that those resources will only be re-offered to the same framework (or other frameworks with the same role). This is especially useful if the framework's task stored some state on the slave, and needs a guaranteed set of resources reserved so that it can re-launch a task on the same slave to recover that state.</a:t>
            </a:r>
          </a:p>
          <a:p>
            <a:pPr rtl="0" lvl="0" indent="0" marL="0">
              <a:spcBef>
                <a:spcPts val="0"/>
              </a:spcBef>
              <a:buNone/>
            </a:pPr>
            <a:r>
              <a:t/>
            </a:r>
            <a:endParaRPr sz="1600"/>
          </a:p>
          <a:p>
            <a:pPr rtl="0" lvl="0" indent="0" marL="0">
              <a:spcBef>
                <a:spcPts val="0"/>
              </a:spcBef>
              <a:buNone/>
            </a:pPr>
            <a:r>
              <a:t/>
            </a:r>
            <a:endParaRPr sz="1600"/>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y="0" x="0"/>
          <a:ext cy="0" cx="0"/>
          <a:chOff y="0" x="0"/>
          <a:chExt cy="0" cx="0"/>
        </a:xfrm>
      </p:grpSpPr>
      <p:sp>
        <p:nvSpPr>
          <p:cNvPr id="263" name="Shape 263"/>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Pr>
              <a:t>Apache Aurora</a:t>
            </a:r>
          </a:p>
        </p:txBody>
      </p:sp>
      <p:sp>
        <p:nvSpPr>
          <p:cNvPr id="264" name="Shape 264"/>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l" rtl="0" lvl="0" marR="0" indent="-152400" marL="342900">
              <a:lnSpc>
                <a:spcPct val="100000"/>
              </a:lnSpc>
              <a:spcBef>
                <a:spcPts val="0"/>
              </a:spcBef>
              <a:spcAft>
                <a:spcPts val="0"/>
              </a:spcAft>
              <a:buClr>
                <a:schemeClr val="dk1"/>
              </a:buClr>
              <a:buSzPct val="25000"/>
              <a:buFont typeface="Arial"/>
              <a:buNone/>
            </a:pPr>
            <a:r>
              <a:rPr strike="noStrike" u="sng" b="0" cap="none" baseline="0" sz="3000" lang="en" i="0">
                <a:solidFill>
                  <a:schemeClr val="hlink"/>
                </a:solidFill>
                <a:latin typeface="Arial"/>
                <a:ea typeface="Arial"/>
                <a:cs typeface="Arial"/>
                <a:sym typeface="Arial"/>
                <a:hlinkClick r:id="rId3"/>
              </a:rPr>
              <a:t>http://aurora.incubator.apache.org/</a:t>
            </a:r>
          </a:p>
          <a:p>
            <a:pPr algn="l" rtl="0" lvl="0" marR="0" indent="-152400" marL="342900">
              <a:lnSpc>
                <a:spcPct val="100000"/>
              </a:lnSpc>
              <a:spcBef>
                <a:spcPts val="60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endParaRP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2400" lang="en" i="0">
                <a:solidFill>
                  <a:schemeClr val="dk1"/>
                </a:solidFill>
                <a:latin typeface="Arial"/>
                <a:ea typeface="Arial"/>
                <a:cs typeface="Arial"/>
                <a:sym typeface="Arial"/>
              </a:rPr>
              <a:t>Apache Aurora is a service scheduler that runs on top of Mesos, enabling you to run long-running services that take advantage of Mesos' scalability, fault-tolerance, and resource isolation. Apache Aurora is currently part of the Apache Incubator.</a:t>
            </a:r>
          </a:p>
          <a:p>
            <a:pPr algn="l" rtl="0" lvl="0" marR="0" indent="-152400" marL="342900">
              <a:lnSpc>
                <a:spcPct val="100000"/>
              </a:lnSpc>
              <a:spcBef>
                <a:spcPts val="60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endParaRPr>
          </a:p>
        </p:txBody>
      </p:sp>
      <p:pic>
        <p:nvPicPr>
          <p:cNvPr id="265" name="Shape 265"/>
          <p:cNvPicPr preferRelativeResize="0"/>
          <p:nvPr/>
        </p:nvPicPr>
        <p:blipFill rotWithShape="1">
          <a:blip r:embed="rId4">
            <a:alphaModFix/>
          </a:blip>
          <a:srcRect t="0" b="0" r="0" l="0"/>
          <a:stretch/>
        </p:blipFill>
        <p:spPr>
          <a:xfrm>
            <a:off y="3973330" x="3508623"/>
            <a:ext cy="952499" cx="3048000"/>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y="0" x="0"/>
          <a:ext cy="0" cx="0"/>
          <a:chOff y="0" x="0"/>
          <a:chExt cy="0" cx="0"/>
        </a:xfrm>
      </p:grpSpPr>
      <p:sp>
        <p:nvSpPr>
          <p:cNvPr id="270" name="Shape 27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b="1" sz="3600" lang="en">
                <a:solidFill>
                  <a:schemeClr val="dk1"/>
                </a:solidFill>
              </a:rPr>
              <a:t>Thermos</a:t>
            </a:r>
          </a:p>
        </p:txBody>
      </p:sp>
      <p:sp>
        <p:nvSpPr>
          <p:cNvPr id="271" name="Shape 271"/>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t/>
            </a:r>
            <a:endParaRPr/>
          </a:p>
        </p:txBody>
      </p:sp>
      <p:pic>
        <p:nvPicPr>
          <p:cNvPr id="272" name="Shape 272"/>
          <p:cNvPicPr preferRelativeResize="0"/>
          <p:nvPr/>
        </p:nvPicPr>
        <p:blipFill>
          <a:blip r:embed="rId3">
            <a:alphaModFix/>
          </a:blip>
          <a:stretch>
            <a:fillRect/>
          </a:stretch>
        </p:blipFill>
        <p:spPr>
          <a:xfrm>
            <a:off y="1200150" x="2376800"/>
            <a:ext cy="3725699" cx="3885158"/>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y="0" x="0"/>
          <a:ext cy="0" cx="0"/>
          <a:chOff y="0" x="0"/>
          <a:chExt cy="0" cx="0"/>
        </a:xfrm>
      </p:grpSpPr>
      <p:sp>
        <p:nvSpPr>
          <p:cNvPr id="277" name="Shape 277"/>
          <p:cNvSpPr txBox="1"/>
          <p:nvPr>
            <p:ph type="title"/>
          </p:nvPr>
        </p:nvSpPr>
        <p:spPr>
          <a:xfrm>
            <a:off y="205978" x="457200"/>
            <a:ext cy="857400" cx="8229600"/>
          </a:xfrm>
          <a:prstGeom prst="rect">
            <a:avLst/>
          </a:prstGeom>
        </p:spPr>
        <p:txBody>
          <a:bodyPr bIns="91425" rIns="91425" lIns="91425" tIns="91425" anchor="b" anchorCtr="0">
            <a:noAutofit/>
          </a:bodyPr>
          <a:lstStyle/>
          <a:p>
            <a:pPr lvl="0">
              <a:spcBef>
                <a:spcPts val="0"/>
              </a:spcBef>
              <a:buNone/>
            </a:pPr>
            <a:r>
              <a:rPr b="1" sz="3600" lang="en">
                <a:solidFill>
                  <a:schemeClr val="dk1"/>
                </a:solidFill>
              </a:rPr>
              <a:t>Job Objects</a:t>
            </a:r>
          </a:p>
        </p:txBody>
      </p:sp>
      <p:sp>
        <p:nvSpPr>
          <p:cNvPr id="278" name="Shape 278"/>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t/>
            </a:r>
            <a:endParaRPr/>
          </a:p>
        </p:txBody>
      </p:sp>
      <p:pic>
        <p:nvPicPr>
          <p:cNvPr id="279" name="Shape 279"/>
          <p:cNvPicPr preferRelativeResize="0"/>
          <p:nvPr/>
        </p:nvPicPr>
        <p:blipFill>
          <a:blip r:embed="rId3">
            <a:alphaModFix/>
          </a:blip>
          <a:stretch>
            <a:fillRect/>
          </a:stretch>
        </p:blipFill>
        <p:spPr>
          <a:xfrm>
            <a:off y="1200149" x="477150"/>
            <a:ext cy="3582099" cx="8189699"/>
          </a:xfrm>
          <a:prstGeom prst="rect">
            <a:avLst/>
          </a:prstGeom>
          <a:noFill/>
          <a:ln>
            <a:noFill/>
          </a:ln>
        </p:spPr>
      </p:pic>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y="0" x="0"/>
          <a:ext cy="0" cx="0"/>
          <a:chOff y="0" x="0"/>
          <a:chExt cy="0" cx="0"/>
        </a:xfrm>
      </p:grpSpPr>
      <p:sp>
        <p:nvSpPr>
          <p:cNvPr id="284" name="Shape 28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Job Lifecycle</a:t>
            </a:r>
          </a:p>
        </p:txBody>
      </p:sp>
      <p:sp>
        <p:nvSpPr>
          <p:cNvPr id="285" name="Shape 285"/>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t/>
            </a:r>
            <a:endParaRPr/>
          </a:p>
        </p:txBody>
      </p:sp>
      <p:pic>
        <p:nvPicPr>
          <p:cNvPr id="286" name="Shape 286"/>
          <p:cNvPicPr preferRelativeResize="0"/>
          <p:nvPr/>
        </p:nvPicPr>
        <p:blipFill>
          <a:blip r:embed="rId3">
            <a:alphaModFix/>
          </a:blip>
          <a:stretch>
            <a:fillRect/>
          </a:stretch>
        </p:blipFill>
        <p:spPr>
          <a:xfrm>
            <a:off y="1172312" x="1192900"/>
            <a:ext cy="3781375" cx="5415650"/>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y="0" x="0"/>
          <a:ext cy="0" cx="0"/>
          <a:chOff y="0" x="0"/>
          <a:chExt cy="0" cx="0"/>
        </a:xfrm>
      </p:grpSpPr>
      <p:sp>
        <p:nvSpPr>
          <p:cNvPr id="291" name="Shape 29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sz="1800" lang="en">
                <a:solidFill>
                  <a:srgbClr val="004A63"/>
                </a:solidFill>
              </a:rPr>
              <a:t>hello_world.aurora</a:t>
            </a:r>
          </a:p>
        </p:txBody>
      </p:sp>
      <p:sp>
        <p:nvSpPr>
          <p:cNvPr id="292" name="Shape 29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lnSpc>
                <a:spcPct val="142857"/>
              </a:lnSpc>
              <a:spcBef>
                <a:spcPts val="0"/>
              </a:spcBef>
              <a:spcAft>
                <a:spcPts val="800"/>
              </a:spcAft>
              <a:buClr>
                <a:schemeClr val="dk1"/>
              </a:buClr>
              <a:buSzPct val="110000"/>
              <a:buFont typeface="Arial"/>
              <a:buNone/>
            </a:pPr>
            <a:r>
              <a:rPr sz="1000" lang="en">
                <a:latin typeface="Consolas"/>
                <a:ea typeface="Consolas"/>
                <a:cs typeface="Consolas"/>
                <a:sym typeface="Consolas"/>
              </a:rPr>
              <a:t>import os</a:t>
            </a:r>
            <a:br>
              <a:rPr sz="1000" lang="en">
                <a:latin typeface="Consolas"/>
                <a:ea typeface="Consolas"/>
                <a:cs typeface="Consolas"/>
                <a:sym typeface="Consolas"/>
              </a:rPr>
            </a:br>
            <a:r>
              <a:rPr sz="1000" lang="en">
                <a:latin typeface="Consolas"/>
                <a:ea typeface="Consolas"/>
                <a:cs typeface="Consolas"/>
                <a:sym typeface="Consolas"/>
              </a:rPr>
              <a:t>hello_world_process = Process(name = 'hello_world', cmdline = 'echo hello world')</a:t>
            </a:r>
            <a:br>
              <a:rPr sz="1000" lang="en">
                <a:latin typeface="Consolas"/>
                <a:ea typeface="Consolas"/>
                <a:cs typeface="Consolas"/>
                <a:sym typeface="Consolas"/>
              </a:rPr>
            </a:br>
            <a:r>
              <a:rPr sz="1000" lang="en">
                <a:latin typeface="Consolas"/>
                <a:ea typeface="Consolas"/>
                <a:cs typeface="Consolas"/>
                <a:sym typeface="Consolas"/>
              </a:rPr>
              <a:t>hello_world_task = Task(</a:t>
            </a:r>
            <a:br>
              <a:rPr sz="1000" lang="en">
                <a:latin typeface="Consolas"/>
                <a:ea typeface="Consolas"/>
                <a:cs typeface="Consolas"/>
                <a:sym typeface="Consolas"/>
              </a:rPr>
            </a:br>
            <a:r>
              <a:rPr sz="1000" lang="en">
                <a:latin typeface="Consolas"/>
                <a:ea typeface="Consolas"/>
                <a:cs typeface="Consolas"/>
                <a:sym typeface="Consolas"/>
              </a:rPr>
              <a:t>  resources = Resources(cpu = 0.1, ram = 16 * MB, disk = 16 * MB),</a:t>
            </a:r>
            <a:br>
              <a:rPr sz="1000" lang="en">
                <a:latin typeface="Consolas"/>
                <a:ea typeface="Consolas"/>
                <a:cs typeface="Consolas"/>
                <a:sym typeface="Consolas"/>
              </a:rPr>
            </a:br>
            <a:r>
              <a:rPr sz="1000" lang="en">
                <a:latin typeface="Consolas"/>
                <a:ea typeface="Consolas"/>
                <a:cs typeface="Consolas"/>
                <a:sym typeface="Consolas"/>
              </a:rPr>
              <a:t>  processes = [hello_world_process])</a:t>
            </a:r>
            <a:br>
              <a:rPr sz="1000" lang="en">
                <a:latin typeface="Consolas"/>
                <a:ea typeface="Consolas"/>
                <a:cs typeface="Consolas"/>
                <a:sym typeface="Consolas"/>
              </a:rPr>
            </a:br>
            <a:r>
              <a:rPr sz="1000" lang="en">
                <a:latin typeface="Consolas"/>
                <a:ea typeface="Consolas"/>
                <a:cs typeface="Consolas"/>
                <a:sym typeface="Consolas"/>
              </a:rPr>
              <a:t>hello_world_job = Job(</a:t>
            </a:r>
            <a:br>
              <a:rPr sz="1000" lang="en">
                <a:latin typeface="Consolas"/>
                <a:ea typeface="Consolas"/>
                <a:cs typeface="Consolas"/>
                <a:sym typeface="Consolas"/>
              </a:rPr>
            </a:br>
            <a:r>
              <a:rPr sz="1000" lang="en">
                <a:latin typeface="Consolas"/>
                <a:ea typeface="Consolas"/>
                <a:cs typeface="Consolas"/>
                <a:sym typeface="Consolas"/>
              </a:rPr>
              <a:t>  cluster = 'cluster1',</a:t>
            </a:r>
            <a:br>
              <a:rPr sz="1000" lang="en">
                <a:latin typeface="Consolas"/>
                <a:ea typeface="Consolas"/>
                <a:cs typeface="Consolas"/>
                <a:sym typeface="Consolas"/>
              </a:rPr>
            </a:br>
            <a:r>
              <a:rPr sz="1000" lang="en">
                <a:latin typeface="Consolas"/>
                <a:ea typeface="Consolas"/>
                <a:cs typeface="Consolas"/>
                <a:sym typeface="Consolas"/>
              </a:rPr>
              <a:t>  role = os.getenv('USER'),</a:t>
            </a:r>
            <a:br>
              <a:rPr sz="1000" lang="en">
                <a:latin typeface="Consolas"/>
                <a:ea typeface="Consolas"/>
                <a:cs typeface="Consolas"/>
                <a:sym typeface="Consolas"/>
              </a:rPr>
            </a:br>
            <a:r>
              <a:rPr sz="1000" lang="en">
                <a:latin typeface="Consolas"/>
                <a:ea typeface="Consolas"/>
                <a:cs typeface="Consolas"/>
                <a:sym typeface="Consolas"/>
              </a:rPr>
              <a:t>  task = hello_world_task)</a:t>
            </a:r>
            <a:br>
              <a:rPr sz="1000" lang="en">
                <a:latin typeface="Consolas"/>
                <a:ea typeface="Consolas"/>
                <a:cs typeface="Consolas"/>
                <a:sym typeface="Consolas"/>
              </a:rPr>
            </a:br>
            <a:r>
              <a:rPr sz="1000" lang="en">
                <a:latin typeface="Consolas"/>
                <a:ea typeface="Consolas"/>
                <a:cs typeface="Consolas"/>
                <a:sym typeface="Consolas"/>
              </a:rPr>
              <a:t>jobs = [hello_world_job]</a:t>
            </a:r>
          </a:p>
          <a:p>
            <a:pPr rtl="0" lvl="0">
              <a:lnSpc>
                <a:spcPct val="136363"/>
              </a:lnSpc>
              <a:spcBef>
                <a:spcPts val="0"/>
              </a:spcBef>
              <a:spcAft>
                <a:spcPts val="800"/>
              </a:spcAft>
              <a:buClr>
                <a:schemeClr val="dk1"/>
              </a:buClr>
              <a:buSzPct val="100000"/>
              <a:buFont typeface="Arial"/>
              <a:buNone/>
            </a:pPr>
            <a:r>
              <a:rPr sz="1100" lang="en">
                <a:solidFill>
                  <a:srgbClr val="333333"/>
                </a:solidFill>
              </a:rPr>
              <a:t>Then issue the following commands to create and kill the job, using your own values for the job key.</a:t>
            </a:r>
          </a:p>
          <a:p>
            <a:pPr rtl="0" lvl="0">
              <a:lnSpc>
                <a:spcPct val="142857"/>
              </a:lnSpc>
              <a:spcBef>
                <a:spcPts val="0"/>
              </a:spcBef>
              <a:spcAft>
                <a:spcPts val="800"/>
              </a:spcAft>
              <a:buNone/>
            </a:pPr>
            <a:r>
              <a:rPr sz="1000" lang="en">
                <a:latin typeface="Consolas"/>
                <a:ea typeface="Consolas"/>
                <a:cs typeface="Consolas"/>
                <a:sym typeface="Consolas"/>
              </a:rPr>
              <a:t>aurora job create cluster1/$USER/test/hello_world hello_world.aurora</a:t>
            </a:r>
          </a:p>
          <a:p>
            <a:pPr rtl="0" lvl="0">
              <a:lnSpc>
                <a:spcPct val="142857"/>
              </a:lnSpc>
              <a:spcBef>
                <a:spcPts val="0"/>
              </a:spcBef>
              <a:spcAft>
                <a:spcPts val="800"/>
              </a:spcAft>
              <a:buClr>
                <a:schemeClr val="dk1"/>
              </a:buClr>
              <a:buSzPct val="110000"/>
              <a:buFont typeface="Arial"/>
              <a:buNone/>
            </a:pPr>
            <a:br>
              <a:rPr sz="1000" lang="en">
                <a:latin typeface="Consolas"/>
                <a:ea typeface="Consolas"/>
                <a:cs typeface="Consolas"/>
                <a:sym typeface="Consolas"/>
              </a:rPr>
            </a:br>
            <a:r>
              <a:rPr sz="1000" lang="en">
                <a:latin typeface="Consolas"/>
                <a:ea typeface="Consolas"/>
                <a:cs typeface="Consolas"/>
                <a:sym typeface="Consolas"/>
              </a:rPr>
              <a:t>aurora job kill cluster1/$USER/test/hello_world</a:t>
            </a:r>
            <a:br>
              <a:rPr sz="1000" lang="en">
                <a:latin typeface="Consolas"/>
                <a:ea typeface="Consolas"/>
                <a:cs typeface="Consolas"/>
                <a:sym typeface="Consolas"/>
              </a:rPr>
            </a:br>
          </a:p>
          <a:p>
            <a:pPr rtl="0" lvl="0">
              <a:lnSpc>
                <a:spcPct val="115000"/>
              </a:lnSpc>
              <a:spcBef>
                <a:spcPts val="0"/>
              </a:spcBef>
              <a:buClr>
                <a:schemeClr val="dk1"/>
              </a:buClr>
              <a:buFont typeface="Arial"/>
              <a:buNone/>
            </a:pPr>
            <a:r>
              <a:t/>
            </a:r>
            <a:endParaRPr sz="1000">
              <a:latin typeface="Consolas"/>
              <a:ea typeface="Consolas"/>
              <a:cs typeface="Consolas"/>
              <a:sym typeface="Consolas"/>
            </a:endParaRPr>
          </a:p>
          <a:p>
            <a:pPr>
              <a:spcBef>
                <a:spcPts val="0"/>
              </a:spcBef>
              <a:buNone/>
            </a:pPr>
            <a:r>
              <a:t/>
            </a:r>
            <a:endParaRP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y="0" x="0"/>
          <a:ext cy="0" cx="0"/>
          <a:chOff y="0" x="0"/>
          <a:chExt cy="0" cx="0"/>
        </a:xfrm>
      </p:grpSpPr>
      <p:sp>
        <p:nvSpPr>
          <p:cNvPr id="297" name="Shape 297"/>
          <p:cNvSpPr txBox="1"/>
          <p:nvPr>
            <p:ph idx="1" type="body"/>
          </p:nvPr>
        </p:nvSpPr>
        <p:spPr>
          <a:xfrm>
            <a:off y="1200150" x="457200"/>
            <a:ext cy="3725699" cx="8229600"/>
          </a:xfrm>
          <a:prstGeom prst="rect">
            <a:avLst/>
          </a:prstGeom>
        </p:spPr>
        <p:txBody>
          <a:bodyPr bIns="91425" rIns="91425" lIns="91425" tIns="91425" anchor="t" anchorCtr="0">
            <a:noAutofit/>
          </a:bodyPr>
          <a:lstStyle/>
          <a:p>
            <a:pPr lvl="0">
              <a:spcBef>
                <a:spcPts val="0"/>
              </a:spcBef>
              <a:buNone/>
            </a:pPr>
            <a:r>
              <a:rPr sz="1200" lang="en"/>
              <a:t>import os</a:t>
            </a:r>
            <a:br>
              <a:rPr sz="1200" lang="en"/>
            </a:br>
            <a:r>
              <a:rPr sz="1200" lang="en"/>
              <a:t>import textwrap</a:t>
            </a:r>
            <a:br>
              <a:rPr sz="1200" lang="en"/>
            </a:br>
            <a:br>
              <a:rPr sz="1200" lang="en"/>
            </a:br>
            <a:r>
              <a:rPr sz="1200" lang="en"/>
              <a:t>class Profile(Struct):</a:t>
            </a:r>
            <a:br>
              <a:rPr sz="1200" lang="en"/>
            </a:br>
            <a:r>
              <a:rPr sz="1200" lang="en"/>
              <a:t>  archive = Default(String, 'https://archive.apache.org/dist')</a:t>
            </a:r>
            <a:br>
              <a:rPr sz="1200" lang="en"/>
            </a:br>
            <a:r>
              <a:rPr sz="1200" lang="en"/>
              <a:t>  gpg_grp = Default(String, 'https://people.apache.org/keys/group')</a:t>
            </a:r>
            <a:br>
              <a:rPr sz="1200" lang="en"/>
            </a:br>
            <a:r>
              <a:rPr sz="1200" lang="en"/>
              <a:t>  svc = Default(String, 'kafka')</a:t>
            </a:r>
            <a:br>
              <a:rPr sz="1200" lang="en"/>
            </a:br>
            <a:r>
              <a:rPr sz="1200" lang="en"/>
              <a:t>  svc_ver = Default(String, '0.8.1.1')</a:t>
            </a:r>
            <a:br>
              <a:rPr sz="1200" lang="en"/>
            </a:br>
            <a:r>
              <a:rPr sz="1200" lang="en"/>
              <a:t>  svc_ver_scala = Default(String, '2.10')</a:t>
            </a:r>
            <a:br>
              <a:rPr sz="1200" lang="en"/>
            </a:br>
            <a:r>
              <a:rPr sz="1200" lang="en"/>
              <a:t>  svc_prop_file = Default(String, 'server.properties')</a:t>
            </a:r>
            <a:br>
              <a:rPr sz="1200" lang="en"/>
            </a:br>
            <a:r>
              <a:rPr sz="1200" lang="en"/>
              <a:t>  jvm_heap = Default(String, '-Xmx1G -Xms1G')</a:t>
            </a:r>
            <a:br>
              <a:rPr sz="1200" lang="en"/>
            </a:br>
            <a:br>
              <a:rPr sz="1200" lang="en"/>
            </a:br>
            <a:r>
              <a:rPr sz="1200" lang="en"/>
              <a:t>common = Process(</a:t>
            </a:r>
            <a:br>
              <a:rPr sz="1200" lang="en"/>
            </a:br>
            <a:r>
              <a:rPr sz="1200" lang="en"/>
              <a:t>  name = 'fetch commons',</a:t>
            </a:r>
            <a:br>
              <a:rPr sz="1200" lang="en"/>
            </a:br>
            <a:r>
              <a:rPr sz="1200" lang="en"/>
              <a:t>  cmdline = textwrap.dedent("""</a:t>
            </a:r>
            <a:br>
              <a:rPr sz="1200" lang="en"/>
            </a:br>
            <a:r>
              <a:rPr sz="1200" lang="en"/>
              <a:t>    hdfs dfs -get /dist/scripts.tgz</a:t>
            </a:r>
            <a:br>
              <a:rPr sz="1200" lang="en"/>
            </a:br>
            <a:r>
              <a:rPr sz="1200" lang="en"/>
              <a:t>    tar xf scripts.tgz</a:t>
            </a:r>
            <a:br>
              <a:rPr sz="1200" lang="en"/>
            </a:br>
            <a:r>
              <a:rPr sz="1200" lang="en"/>
              <a:t>  """)</a:t>
            </a:r>
            <a:br>
              <a:rPr sz="1200" lang="en"/>
            </a:br>
            <a:r>
              <a:rPr sz="1200" lang="en"/>
              <a:t>)</a:t>
            </a:r>
            <a:br>
              <a:rPr sz="1200" lang="en"/>
            </a:br>
            <a:br>
              <a:rPr sz="1200" lang="en"/>
            </a:br>
          </a:p>
        </p:txBody>
      </p:sp>
      <p:sp>
        <p:nvSpPr>
          <p:cNvPr id="298" name="Shape 298"/>
          <p:cNvSpPr txBox="1"/>
          <p:nvPr>
            <p:ph type="title"/>
          </p:nvPr>
        </p:nvSpPr>
        <p:spPr>
          <a:xfrm>
            <a:off y="205978" x="457200"/>
            <a:ext cy="857400" cx="8229600"/>
          </a:xfrm>
          <a:prstGeom prst="rect">
            <a:avLst/>
          </a:prstGeom>
        </p:spPr>
        <p:txBody>
          <a:bodyPr bIns="91425" rIns="91425" lIns="91425" tIns="91425" anchor="b" anchorCtr="0">
            <a:noAutofit/>
          </a:bodyPr>
          <a:lstStyle/>
          <a:p>
            <a:pPr lvl="0">
              <a:spcBef>
                <a:spcPts val="0"/>
              </a:spcBef>
              <a:buNone/>
            </a:pPr>
            <a:r>
              <a:rPr lang="en"/>
              <a:t>Kafka on Aurora</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y="0" x="0"/>
          <a:ext cy="0" cx="0"/>
          <a:chOff y="0" x="0"/>
          <a:chExt cy="0" cx="0"/>
        </a:xfrm>
      </p:grpSpPr>
      <p:sp>
        <p:nvSpPr>
          <p:cNvPr id="303" name="Shape 30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Kafka on Aurora</a:t>
            </a:r>
          </a:p>
        </p:txBody>
      </p:sp>
      <p:sp>
        <p:nvSpPr>
          <p:cNvPr id="304" name="Shape 30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91666"/>
              <a:buFont typeface="Arial"/>
              <a:buNone/>
            </a:pPr>
            <a:r>
              <a:rPr sz="1200" lang="en"/>
              <a:t>dist = Process(</a:t>
            </a:r>
            <a:br>
              <a:rPr sz="1200" lang="en"/>
            </a:br>
            <a:r>
              <a:rPr sz="1200" lang="en"/>
              <a:t>  name = 'fetch {{profile.svc}} v{{profile.svc_ver_scala}}-{{profile.svc_ver}} distribution',</a:t>
            </a:r>
            <a:br>
              <a:rPr sz="1200" lang="en"/>
            </a:br>
            <a:r>
              <a:rPr sz="1200" lang="en"/>
              <a:t>  cmdline = textwrap.dedent("""</a:t>
            </a:r>
            <a:br>
              <a:rPr sz="1200" lang="en"/>
            </a:br>
            <a:r>
              <a:rPr sz="1200" lang="en"/>
              <a:t>    command -v curl &gt;/dev/null 2&gt;&amp;1 || { echo &gt;&amp;2 "error: 'curl' is not installed. Aborting."; exit 1; }</a:t>
            </a:r>
            <a:br>
              <a:rPr sz="1200" lang="en"/>
            </a:br>
            <a:r>
              <a:rPr sz="1200" lang="en"/>
              <a:t>    eval curl -sSfL '-O {{profile.archive}}/kafka/{{profile.svc_ver}}/kafka_{{profile.svc_ver_scala}}-{{profile.svc_ver}}.tgz'{,.asc,.md5}</a:t>
            </a:r>
            <a:br>
              <a:rPr sz="1200" lang="en"/>
            </a:br>
            <a:r>
              <a:rPr sz="1200" lang="en"/>
              <a:t>    if command -v md5sum &gt;/dev/null; then</a:t>
            </a:r>
            <a:br>
              <a:rPr sz="1200" lang="en"/>
            </a:br>
            <a:r>
              <a:rPr sz="1200" lang="en"/>
              <a:t>      md5sum -c kafka_{{profile.svc_ver_scala}}-{{profile.svc_ver}}.tgz.md5</a:t>
            </a:r>
            <a:br>
              <a:rPr sz="1200" lang="en"/>
            </a:br>
            <a:r>
              <a:rPr sz="1200" lang="en"/>
              <a:t>    else</a:t>
            </a:r>
            <a:br>
              <a:rPr sz="1200" lang="en"/>
            </a:br>
            <a:r>
              <a:rPr sz="1200" lang="en"/>
              <a:t>      echo "warn: 'md5sum' is not installed. Check skipped." &gt;&amp;2</a:t>
            </a:r>
            <a:br>
              <a:rPr sz="1200" lang="en"/>
            </a:br>
            <a:r>
              <a:rPr sz="1200" lang="en"/>
              <a:t>    fi</a:t>
            </a:r>
            <a:br>
              <a:rPr sz="1200" lang="en"/>
            </a:br>
            <a:r>
              <a:rPr sz="1200" lang="en"/>
              <a:t>    if command -v gpg &gt;/dev/null; then</a:t>
            </a:r>
            <a:br>
              <a:rPr sz="1200" lang="en"/>
            </a:br>
            <a:r>
              <a:rPr sz="1200" lang="en"/>
              <a:t>      curl -sSfL {{profile.gpg_grp}}/kafka.asc | gpg --import</a:t>
            </a:r>
            <a:br>
              <a:rPr sz="1200" lang="en"/>
            </a:br>
            <a:r>
              <a:rPr sz="1200" lang="en"/>
              <a:t>      gpg kafka_{{profile.svc_ver_scala}}-{{profile.svc_ver}}.tgz.asc</a:t>
            </a:r>
            <a:br>
              <a:rPr sz="1200" lang="en"/>
            </a:br>
            <a:r>
              <a:rPr sz="1200" lang="en"/>
              <a:t>    else</a:t>
            </a:r>
            <a:br>
              <a:rPr sz="1200" lang="en"/>
            </a:br>
            <a:r>
              <a:rPr sz="1200" lang="en"/>
              <a:t>      echo "warn: 'gpg' is not installed. Signature verification skipped." &gt;&amp;2</a:t>
            </a:r>
            <a:br>
              <a:rPr sz="1200" lang="en"/>
            </a:br>
            <a:r>
              <a:rPr sz="1200" lang="en"/>
              <a:t>    fi</a:t>
            </a:r>
            <a:br>
              <a:rPr sz="1200" lang="en"/>
            </a:br>
            <a:r>
              <a:rPr sz="1200" lang="en"/>
              <a:t>    tar xf kafka_{{profile.svc_ver_scala}}-{{profile.svc_ver}}.tgz</a:t>
            </a:r>
            <a:br>
              <a:rPr sz="1200" lang="en"/>
            </a:br>
            <a:r>
              <a:rPr sz="1200" lang="en"/>
              <a:t>  """)</a:t>
            </a:r>
            <a:br>
              <a:rPr sz="1200" lang="en"/>
            </a:br>
            <a:r>
              <a:rPr sz="1200" lang="en"/>
              <a:t>)</a:t>
            </a:r>
          </a:p>
          <a:p>
            <a:pPr rtl="0" lvl="0">
              <a:spcBef>
                <a:spcPts val="0"/>
              </a:spcBef>
              <a:buClr>
                <a:schemeClr val="dk1"/>
              </a:buClr>
              <a:buFont typeface="Arial"/>
              <a:buNone/>
            </a:pPr>
            <a:r>
              <a:t/>
            </a:r>
            <a:endParaRPr sz="1200"/>
          </a:p>
          <a:p>
            <a:pPr>
              <a:spcBef>
                <a:spcPts val="0"/>
              </a:spcBef>
              <a:buNone/>
            </a:pPr>
            <a:r>
              <a:t/>
            </a:r>
            <a:endParaRP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y="0" x="0"/>
          <a:ext cy="0" cx="0"/>
          <a:chOff y="0" x="0"/>
          <a:chExt cy="0" cx="0"/>
        </a:xfrm>
      </p:grpSpPr>
      <p:sp>
        <p:nvSpPr>
          <p:cNvPr id="309" name="Shape 309"/>
          <p:cNvSpPr txBox="1"/>
          <p:nvPr>
            <p:ph idx="1" type="body"/>
          </p:nvPr>
        </p:nvSpPr>
        <p:spPr>
          <a:xfrm>
            <a:off y="1200150" x="457200"/>
            <a:ext cy="3725699" cx="8229600"/>
          </a:xfrm>
          <a:prstGeom prst="rect">
            <a:avLst/>
          </a:prstGeom>
        </p:spPr>
        <p:txBody>
          <a:bodyPr bIns="91425" rIns="91425" lIns="91425" tIns="91425" anchor="t" anchorCtr="0">
            <a:noAutofit/>
          </a:bodyPr>
          <a:lstStyle/>
          <a:p>
            <a:pPr lvl="0">
              <a:spcBef>
                <a:spcPts val="0"/>
              </a:spcBef>
              <a:buNone/>
            </a:pPr>
            <a:r>
              <a:rPr sz="1200" lang="en"/>
              <a:t>register = Process(</a:t>
            </a:r>
            <a:br>
              <a:rPr sz="1200" lang="en"/>
            </a:br>
            <a:r>
              <a:rPr sz="1200" lang="en"/>
              <a:t>  name = 'register-service',</a:t>
            </a:r>
            <a:br>
              <a:rPr sz="1200" lang="en"/>
            </a:br>
            <a:r>
              <a:rPr sz="1200" lang="en"/>
              <a:t>  cmdline = textwrap.dedent("""</a:t>
            </a:r>
            <a:br>
              <a:rPr sz="1200" lang="en"/>
            </a:br>
            <a:r>
              <a:rPr sz="1200" lang="en"/>
              <a:t>    export IP=$(host `hostname` | tr ' ' '\n' | tail -1)</a:t>
            </a:r>
            <a:br>
              <a:rPr sz="1200" lang="en"/>
            </a:br>
            <a:r>
              <a:rPr sz="1200" lang="en"/>
              <a:t>    ./scripts/common/registry.sh -r {{profile.svc}}-{{environment}} -i {{mesos.instance}} -p "$IP:{{thermos.ports[client]}}"</a:t>
            </a:r>
            <a:br>
              <a:rPr sz="1200" lang="en"/>
            </a:br>
            <a:r>
              <a:rPr sz="1200" lang="en"/>
              <a:t>  """)</a:t>
            </a:r>
            <a:br>
              <a:rPr sz="1200" lang="en"/>
            </a:br>
            <a:r>
              <a:rPr sz="1200" lang="en"/>
              <a:t>)</a:t>
            </a:r>
            <a:br>
              <a:rPr sz="1200" lang="en"/>
            </a:br>
            <a:br>
              <a:rPr sz="1200" lang="en"/>
            </a:br>
            <a:r>
              <a:rPr sz="1200" lang="en"/>
              <a:t>unregister = Process(</a:t>
            </a:r>
            <a:br>
              <a:rPr sz="1200" lang="en"/>
            </a:br>
            <a:r>
              <a:rPr sz="1200" lang="en"/>
              <a:t>  name = 'unregister-service',</a:t>
            </a:r>
            <a:br>
              <a:rPr sz="1200" lang="en"/>
            </a:br>
            <a:r>
              <a:rPr sz="1200" lang="en"/>
              <a:t>  final = True,</a:t>
            </a:r>
            <a:br>
              <a:rPr sz="1200" lang="en"/>
            </a:br>
            <a:r>
              <a:rPr sz="1200" lang="en"/>
              <a:t>  cmdline = textwrap.dedent("""</a:t>
            </a:r>
            <a:br>
              <a:rPr sz="1200" lang="en"/>
            </a:br>
            <a:r>
              <a:rPr sz="1200" lang="en"/>
              <a:t>    ./scripts/common/registry.sh -u {{profile.svc}}-{{environment}} -i {{mesos.instance}}</a:t>
            </a:r>
            <a:br>
              <a:rPr sz="1200" lang="en"/>
            </a:br>
            <a:r>
              <a:rPr sz="1200" lang="en"/>
              <a:t>  """)</a:t>
            </a:r>
            <a:br>
              <a:rPr sz="1200" lang="en"/>
            </a:br>
            <a:r>
              <a:rPr sz="1200" lang="en"/>
              <a:t>)</a:t>
            </a:r>
            <a:br>
              <a:rPr sz="1200" lang="en"/>
            </a:br>
            <a:br>
              <a:rPr sz="1200" lang="en"/>
            </a:br>
          </a:p>
        </p:txBody>
      </p:sp>
      <p:sp>
        <p:nvSpPr>
          <p:cNvPr id="310" name="Shape 310"/>
          <p:cNvSpPr txBox="1"/>
          <p:nvPr>
            <p:ph type="title"/>
          </p:nvPr>
        </p:nvSpPr>
        <p:spPr>
          <a:xfrm>
            <a:off y="205978" x="457200"/>
            <a:ext cy="857400" cx="8229600"/>
          </a:xfrm>
          <a:prstGeom prst="rect">
            <a:avLst/>
          </a:prstGeom>
        </p:spPr>
        <p:txBody>
          <a:bodyPr bIns="91425" rIns="91425" lIns="91425" tIns="91425" anchor="b" anchorCtr="0">
            <a:noAutofit/>
          </a:bodyPr>
          <a:lstStyle/>
          <a:p>
            <a:pPr lvl="0">
              <a:spcBef>
                <a:spcPts val="0"/>
              </a:spcBef>
              <a:buNone/>
            </a:pPr>
            <a:r>
              <a:rPr lang="en"/>
              <a:t>Kafka on Aurora</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y="0" x="0"/>
          <a:ext cy="0" cx="0"/>
          <a:chOff y="0" x="0"/>
          <a:chExt cy="0" cx="0"/>
        </a:xfrm>
      </p:grpSpPr>
      <p:sp>
        <p:nvSpPr>
          <p:cNvPr id="67" name="Shape 6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t/>
            </a:r>
            <a:endParaRPr/>
          </a:p>
        </p:txBody>
      </p:sp>
      <p:sp>
        <p:nvSpPr>
          <p:cNvPr id="68" name="Shape 6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69" name="Shape 69"/>
          <p:cNvPicPr preferRelativeResize="0"/>
          <p:nvPr/>
        </p:nvPicPr>
        <p:blipFill>
          <a:blip r:embed="rId3">
            <a:alphaModFix/>
          </a:blip>
          <a:stretch>
            <a:fillRect/>
          </a:stretch>
        </p:blipFill>
        <p:spPr>
          <a:xfrm>
            <a:off y="205975" x="1417622"/>
            <a:ext cy="4719875" cx="6293176"/>
          </a:xfrm>
          <a:prstGeom prst="rect">
            <a:avLst/>
          </a:prstGeom>
          <a:noFill/>
          <a:ln>
            <a:noFill/>
          </a:ln>
        </p:spPr>
      </p:pic>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y="0" x="0"/>
          <a:ext cy="0" cx="0"/>
          <a:chOff y="0" x="0"/>
          <a:chExt cy="0" cx="0"/>
        </a:xfrm>
      </p:grpSpPr>
      <p:sp>
        <p:nvSpPr>
          <p:cNvPr id="315" name="Shape 315"/>
          <p:cNvSpPr txBox="1"/>
          <p:nvPr>
            <p:ph idx="1" type="body"/>
          </p:nvPr>
        </p:nvSpPr>
        <p:spPr>
          <a:xfrm>
            <a:off y="1200150" x="457200"/>
            <a:ext cy="3725699" cx="8229600"/>
          </a:xfrm>
          <a:prstGeom prst="rect">
            <a:avLst/>
          </a:prstGeom>
        </p:spPr>
        <p:txBody>
          <a:bodyPr bIns="91425" rIns="91425" lIns="91425" tIns="91425" anchor="t" anchorCtr="0">
            <a:noAutofit/>
          </a:bodyPr>
          <a:lstStyle/>
          <a:p>
            <a:pPr lvl="0">
              <a:spcBef>
                <a:spcPts val="0"/>
              </a:spcBef>
              <a:buNone/>
            </a:pPr>
            <a:r>
              <a:rPr sz="800" lang="en"/>
              <a:t>config = Process(</a:t>
            </a:r>
            <a:br>
              <a:rPr sz="800" lang="en"/>
            </a:br>
            <a:r>
              <a:rPr sz="800" lang="en"/>
              <a:t>  name = 'create {{profile.svc_prop_file}}',</a:t>
            </a:r>
            <a:br>
              <a:rPr sz="800" lang="en"/>
            </a:br>
            <a:r>
              <a:rPr sz="800" lang="en"/>
              <a:t>  cmdline = textwrap.dedent("""</a:t>
            </a:r>
            <a:br>
              <a:rPr sz="800" lang="en"/>
            </a:br>
            <a:r>
              <a:rPr sz="800" lang="en"/>
              <a:t>    export ZK_CONNECT=$(echo -e `./scripts/common/registry.sh -q zookeeper-{{environment}}-client` | awk '{printf("%s,", $0)}')</a:t>
            </a:r>
            <a:br>
              <a:rPr sz="800" lang="en"/>
            </a:br>
            <a:r>
              <a:rPr sz="800" lang="en"/>
              <a:t>    export IP=$(host `hostname` | tr ' ' '\n' | tail -1)</a:t>
            </a:r>
            <a:br>
              <a:rPr sz="800" lang="en"/>
            </a:br>
            <a:r>
              <a:rPr sz="800" lang="en"/>
              <a:t>    echo -e "</a:t>
            </a:r>
            <a:br>
              <a:rPr sz="800" lang="en"/>
            </a:br>
            <a:r>
              <a:rPr sz="800" lang="en"/>
              <a:t>    broker.id={{mesos.instance}}</a:t>
            </a:r>
            <a:br>
              <a:rPr sz="800" lang="en"/>
            </a:br>
            <a:r>
              <a:rPr sz="800" lang="en"/>
              <a:t>    port={{thermos.ports[client]}}</a:t>
            </a:r>
            <a:br>
              <a:rPr sz="800" lang="en"/>
            </a:br>
            <a:r>
              <a:rPr sz="800" lang="en"/>
              <a:t>    host.name=$IP</a:t>
            </a:r>
            <a:br>
              <a:rPr sz="800" lang="en"/>
            </a:br>
            <a:r>
              <a:rPr sz="800" lang="en"/>
              <a:t>    advertised.host.name=$IP</a:t>
            </a:r>
            <a:br>
              <a:rPr sz="800" lang="en"/>
            </a:br>
            <a:r>
              <a:rPr sz="800" lang="en"/>
              <a:t>    num.network.threads=2</a:t>
            </a:r>
            <a:br>
              <a:rPr sz="800" lang="en"/>
            </a:br>
            <a:r>
              <a:rPr sz="800" lang="en"/>
              <a:t>    num.io.threads=8</a:t>
            </a:r>
            <a:br>
              <a:rPr sz="800" lang="en"/>
            </a:br>
            <a:r>
              <a:rPr sz="800" lang="en"/>
              <a:t>    socket.send.buffer.bytes=1048576</a:t>
            </a:r>
            <a:br>
              <a:rPr sz="800" lang="en"/>
            </a:br>
            <a:r>
              <a:rPr sz="800" lang="en"/>
              <a:t>    socket.receive.buffer.bytes=1048576</a:t>
            </a:r>
            <a:br>
              <a:rPr sz="800" lang="en"/>
            </a:br>
            <a:r>
              <a:rPr sz="800" lang="en"/>
              <a:t>    socket.request.max.bytes=104857600</a:t>
            </a:r>
            <a:br>
              <a:rPr sz="800" lang="en"/>
            </a:br>
            <a:r>
              <a:rPr sz="800" lang="en"/>
              <a:t>    log.dirs=kafka-logs</a:t>
            </a:r>
            <a:br>
              <a:rPr sz="800" lang="en"/>
            </a:br>
            <a:r>
              <a:rPr sz="800" lang="en"/>
              <a:t>    num.partitions=1</a:t>
            </a:r>
            <a:br>
              <a:rPr sz="800" lang="en"/>
            </a:br>
            <a:r>
              <a:rPr sz="800" lang="en"/>
              <a:t>    log.retention.hours=168</a:t>
            </a:r>
            <a:br>
              <a:rPr sz="800" lang="en"/>
            </a:br>
            <a:r>
              <a:rPr sz="800" lang="en"/>
              <a:t>    log.segment.bytes=536870912</a:t>
            </a:r>
            <a:br>
              <a:rPr sz="800" lang="en"/>
            </a:br>
            <a:r>
              <a:rPr sz="800" lang="en"/>
              <a:t>    log.retention.check.interval.ms=60000</a:t>
            </a:r>
            <a:br>
              <a:rPr sz="800" lang="en"/>
            </a:br>
            <a:r>
              <a:rPr sz="800" lang="en"/>
              <a:t>    log.cleaner.enable=false</a:t>
            </a:r>
            <a:br>
              <a:rPr sz="800" lang="en"/>
            </a:br>
            <a:r>
              <a:rPr sz="800" lang="en"/>
              <a:t>    zookeeper.connect=$ZK_CONNECT</a:t>
            </a:r>
            <a:br>
              <a:rPr sz="800" lang="en"/>
            </a:br>
            <a:r>
              <a:rPr sz="800" lang="en"/>
              <a:t>    zookeeper.connection.timeout.ms=30000</a:t>
            </a:r>
            <a:br>
              <a:rPr sz="800" lang="en"/>
            </a:br>
            <a:r>
              <a:rPr sz="800" lang="en"/>
              <a:t>    " &gt; {{profile.svc_prop_file}}</a:t>
            </a:r>
            <a:br>
              <a:rPr sz="800" lang="en"/>
            </a:br>
            <a:br>
              <a:rPr sz="800" lang="en"/>
            </a:br>
            <a:r>
              <a:rPr sz="800" lang="en"/>
              <a:t>    echo "Wrote '{{profile.svc_prop_file}}':"</a:t>
            </a:r>
            <a:br>
              <a:rPr sz="800" lang="en"/>
            </a:br>
            <a:r>
              <a:rPr sz="800" lang="en"/>
              <a:t>    cat {{profile.svc_prop_file}}</a:t>
            </a:r>
            <a:br>
              <a:rPr sz="800" lang="en"/>
            </a:br>
            <a:r>
              <a:rPr sz="800" lang="en"/>
              <a:t>  """)</a:t>
            </a:r>
            <a:br>
              <a:rPr sz="800" lang="en"/>
            </a:br>
            <a:r>
              <a:rPr sz="800" lang="en"/>
              <a:t>)</a:t>
            </a:r>
            <a:br>
              <a:rPr sz="800" lang="en"/>
            </a:br>
            <a:br>
              <a:rPr sz="800" lang="en"/>
            </a:br>
          </a:p>
        </p:txBody>
      </p:sp>
      <p:sp>
        <p:nvSpPr>
          <p:cNvPr id="316" name="Shape 31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Kafka on Aurora</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y="0" x="0"/>
          <a:ext cy="0" cx="0"/>
          <a:chOff y="0" x="0"/>
          <a:chExt cy="0" cx="0"/>
        </a:xfrm>
      </p:grpSpPr>
      <p:sp>
        <p:nvSpPr>
          <p:cNvPr id="321" name="Shape 321"/>
          <p:cNvSpPr txBox="1"/>
          <p:nvPr>
            <p:ph idx="1" type="body"/>
          </p:nvPr>
        </p:nvSpPr>
        <p:spPr>
          <a:xfrm>
            <a:off y="1200150" x="457200"/>
            <a:ext cy="3725699" cx="8229600"/>
          </a:xfrm>
          <a:prstGeom prst="rect">
            <a:avLst/>
          </a:prstGeom>
        </p:spPr>
        <p:txBody>
          <a:bodyPr bIns="91425" rIns="91425" lIns="91425" tIns="91425" anchor="t" anchorCtr="0">
            <a:noAutofit/>
          </a:bodyPr>
          <a:lstStyle/>
          <a:p>
            <a:pPr lvl="0">
              <a:spcBef>
                <a:spcPts val="0"/>
              </a:spcBef>
              <a:buNone/>
            </a:pPr>
            <a:r>
              <a:rPr sz="1200" lang="en"/>
              <a:t>run = Process(</a:t>
            </a:r>
            <a:br>
              <a:rPr sz="1200" lang="en"/>
            </a:br>
            <a:r>
              <a:rPr sz="1200" lang="en"/>
              <a:t>  name = 'run {{profile.svc}}',</a:t>
            </a:r>
            <a:br>
              <a:rPr sz="1200" lang="en"/>
            </a:br>
            <a:r>
              <a:rPr sz="1200" lang="en"/>
              <a:t>  cmdline = textwrap.dedent("""</a:t>
            </a:r>
            <a:br>
              <a:rPr sz="1200" lang="en"/>
            </a:br>
            <a:r>
              <a:rPr sz="1200" lang="en"/>
              <a:t>    export KAFKA_LOG4J_OPTS="-Dlog4j.configuration=file:kafka_{{profile.svc_ver_scala}}-{{profile.svc_ver}}/config/log4j.properties"</a:t>
            </a:r>
            <a:br>
              <a:rPr sz="1200" lang="en"/>
            </a:br>
            <a:r>
              <a:rPr sz="1200" lang="en"/>
              <a:t>    export KAFKA_HEAP_OPTS="{{profile.jvm_heap}}"</a:t>
            </a:r>
            <a:br>
              <a:rPr sz="1200" lang="en"/>
            </a:br>
            <a:r>
              <a:rPr sz="1200" lang="en"/>
              <a:t>    export EXTRA_ARGS="-name kafkaServer -loggc"</a:t>
            </a:r>
            <a:br>
              <a:rPr sz="1200" lang="en"/>
            </a:br>
            <a:br>
              <a:rPr sz="1200" lang="en"/>
            </a:br>
            <a:r>
              <a:rPr sz="1200" lang="en"/>
              <a:t>    kafka_{{profile.svc_ver_scala}}-{{profile.svc_ver}}/bin/kafka-run-class.sh $EXTRA_ARGS kafka.Kafka {{profile.svc_prop_file}}</a:t>
            </a:r>
            <a:br>
              <a:rPr sz="1200" lang="en"/>
            </a:br>
            <a:r>
              <a:rPr sz="1200" lang="en"/>
              <a:t>  """)</a:t>
            </a:r>
            <a:br>
              <a:rPr sz="1200" lang="en"/>
            </a:br>
            <a:r>
              <a:rPr sz="1200" lang="en"/>
              <a:t>)</a:t>
            </a:r>
            <a:br>
              <a:rPr sz="1200" lang="en"/>
            </a:br>
            <a:br>
              <a:rPr sz="1200" lang="en"/>
            </a:br>
          </a:p>
        </p:txBody>
      </p:sp>
      <p:sp>
        <p:nvSpPr>
          <p:cNvPr id="322" name="Shape 32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Kafka on Aurora</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y="0" x="0"/>
          <a:ext cy="0" cx="0"/>
          <a:chOff y="0" x="0"/>
          <a:chExt cy="0" cx="0"/>
        </a:xfrm>
      </p:grpSpPr>
      <p:sp>
        <p:nvSpPr>
          <p:cNvPr id="327" name="Shape 32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Kafka on Aurora</a:t>
            </a:r>
          </a:p>
        </p:txBody>
      </p:sp>
      <p:sp>
        <p:nvSpPr>
          <p:cNvPr id="328" name="Shape 328"/>
          <p:cNvSpPr txBox="1"/>
          <p:nvPr>
            <p:ph idx="1" type="body"/>
          </p:nvPr>
        </p:nvSpPr>
        <p:spPr>
          <a:xfrm>
            <a:off y="1200150" x="457200"/>
            <a:ext cy="3725699" cx="8229600"/>
          </a:xfrm>
          <a:prstGeom prst="rect">
            <a:avLst/>
          </a:prstGeom>
        </p:spPr>
        <p:txBody>
          <a:bodyPr bIns="91425" rIns="91425" lIns="91425" tIns="91425" anchor="t" anchorCtr="0">
            <a:noAutofit/>
          </a:bodyPr>
          <a:lstStyle/>
          <a:p>
            <a:pPr lvl="0">
              <a:spcBef>
                <a:spcPts val="0"/>
              </a:spcBef>
              <a:buNone/>
            </a:pPr>
            <a:r>
              <a:rPr sz="1200" lang="en"/>
              <a:t>base_task = Task(</a:t>
            </a:r>
            <a:br>
              <a:rPr sz="1200" lang="en"/>
            </a:br>
            <a:r>
              <a:rPr sz="1200" lang="en"/>
              <a:t>  processes = [register, unregister, common, dist, config, run],</a:t>
            </a:r>
            <a:br>
              <a:rPr sz="1200" lang="en"/>
            </a:br>
            <a:r>
              <a:rPr sz="1200" lang="en"/>
              <a:t>  constraints = </a:t>
            </a:r>
            <a:br>
              <a:rPr sz="1200" lang="en"/>
            </a:br>
            <a:r>
              <a:rPr sz="1200" lang="en"/>
              <a:t>    order(dist, run) +</a:t>
            </a:r>
            <a:br>
              <a:rPr sz="1200" lang="en"/>
            </a:br>
            <a:r>
              <a:rPr sz="1200" lang="en"/>
              <a:t>    order(common, register) +</a:t>
            </a:r>
            <a:br>
              <a:rPr sz="1200" lang="en"/>
            </a:br>
            <a:r>
              <a:rPr sz="1200" lang="en"/>
              <a:t>    order(common, config, run)</a:t>
            </a:r>
            <a:br>
              <a:rPr sz="1200" lang="en"/>
            </a:br>
            <a:r>
              <a:rPr sz="1200" lang="en"/>
              <a:t>)</a:t>
            </a:r>
            <a:br>
              <a:rPr sz="1200" lang="en"/>
            </a:br>
            <a:br>
              <a:rPr sz="1200" lang="en"/>
            </a:br>
            <a:r>
              <a:rPr sz="1200" lang="en"/>
              <a:t>staging_task = base_task(</a:t>
            </a:r>
            <a:br>
              <a:rPr sz="1200" lang="en"/>
            </a:br>
            <a:r>
              <a:rPr sz="1200" lang="en"/>
              <a:t>  resources = Resources(cpu = 1.0, ram = 1280*MB, disk = 5*GB)</a:t>
            </a:r>
            <a:br>
              <a:rPr sz="1200" lang="en"/>
            </a:br>
            <a:r>
              <a:rPr sz="1200" lang="en"/>
              <a:t>)</a:t>
            </a:r>
            <a:br>
              <a:rPr sz="1200" lang="en"/>
            </a:br>
            <a:br>
              <a:rPr sz="1200" lang="en"/>
            </a:br>
            <a:r>
              <a:rPr sz="1200" lang="en"/>
              <a:t>production_task = base_task(</a:t>
            </a:r>
            <a:br>
              <a:rPr sz="1200" lang="en"/>
            </a:br>
            <a:r>
              <a:rPr sz="1200" lang="en"/>
              <a:t>  resources = Resources(cpu = 24.0, ram = 23040*MB, disk = 10000*GB)</a:t>
            </a:r>
            <a:br>
              <a:rPr sz="1200" lang="en"/>
            </a:br>
            <a:r>
              <a:rPr sz="1200" lang="en"/>
              <a:t>)</a:t>
            </a:r>
            <a:br>
              <a:rPr sz="1200" lang="en"/>
            </a:b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y="0" x="0"/>
          <a:ext cy="0" cx="0"/>
          <a:chOff y="0" x="0"/>
          <a:chExt cy="0" cx="0"/>
        </a:xfrm>
      </p:grpSpPr>
      <p:sp>
        <p:nvSpPr>
          <p:cNvPr id="333" name="Shape 33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Kafka on Aurora</a:t>
            </a:r>
          </a:p>
        </p:txBody>
      </p:sp>
      <p:sp>
        <p:nvSpPr>
          <p:cNvPr id="334" name="Shape 33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137500"/>
              <a:buFont typeface="Arial"/>
              <a:buNone/>
            </a:pPr>
            <a:r>
              <a:rPr sz="800" lang="en"/>
              <a:t>DEVELOPMENT = Profile()</a:t>
            </a:r>
            <a:br>
              <a:rPr sz="800" lang="en"/>
            </a:br>
            <a:r>
              <a:rPr sz="800" lang="en"/>
              <a:t>PRODUCTION = Profile(</a:t>
            </a:r>
            <a:br>
              <a:rPr sz="800" lang="en"/>
            </a:br>
            <a:r>
              <a:rPr sz="800" lang="en"/>
              <a:t>  jvm_heap = '-Xmx4G -Xms4G'</a:t>
            </a:r>
            <a:br>
              <a:rPr sz="800" lang="en"/>
            </a:br>
            <a:r>
              <a:rPr sz="800" lang="en"/>
              <a:t>)</a:t>
            </a:r>
            <a:br>
              <a:rPr sz="800" lang="en"/>
            </a:br>
            <a:r>
              <a:rPr sz="800" lang="en"/>
              <a:t>base_job = Service(</a:t>
            </a:r>
            <a:br>
              <a:rPr sz="800" lang="en"/>
            </a:br>
            <a:r>
              <a:rPr sz="800" lang="en"/>
              <a:t>  name = 'kafka',</a:t>
            </a:r>
            <a:br>
              <a:rPr sz="800" lang="en"/>
            </a:br>
            <a:r>
              <a:rPr sz="800" lang="en"/>
              <a:t>  role = os.getenv('USER')</a:t>
            </a:r>
            <a:br>
              <a:rPr sz="800" lang="en"/>
            </a:br>
            <a:r>
              <a:rPr sz="800" lang="en"/>
              <a:t>)</a:t>
            </a:r>
            <a:br>
              <a:rPr sz="800" lang="en"/>
            </a:br>
            <a:r>
              <a:rPr sz="800" lang="en"/>
              <a:t>jobs = [</a:t>
            </a:r>
            <a:br>
              <a:rPr sz="800" lang="en"/>
            </a:br>
            <a:r>
              <a:rPr sz="800" lang="en"/>
              <a:t>  base_job(</a:t>
            </a:r>
            <a:br>
              <a:rPr sz="800" lang="en"/>
            </a:br>
            <a:r>
              <a:rPr sz="800" lang="en"/>
              <a:t>    cluster = dc1,</a:t>
            </a:r>
            <a:br>
              <a:rPr sz="800" lang="en"/>
            </a:br>
            <a:r>
              <a:rPr sz="800" lang="en"/>
              <a:t>    environment = 'devel',</a:t>
            </a:r>
            <a:br>
              <a:rPr sz="800" lang="en"/>
            </a:br>
            <a:r>
              <a:rPr sz="800" lang="en"/>
              <a:t>    instances = 4000,</a:t>
            </a:r>
            <a:br>
              <a:rPr sz="800" lang="en"/>
            </a:br>
            <a:r>
              <a:rPr sz="800" lang="en"/>
              <a:t>    contact = ‘root@localhost',</a:t>
            </a:r>
            <a:br>
              <a:rPr sz="800" lang="en"/>
            </a:br>
            <a:r>
              <a:rPr sz="800" lang="en"/>
              <a:t>    task = staging_task.bind(</a:t>
            </a:r>
            <a:br>
              <a:rPr sz="800" lang="en"/>
            </a:br>
            <a:r>
              <a:rPr sz="800" lang="en"/>
              <a:t>      profile = DEVELOPMENT</a:t>
            </a:r>
            <a:br>
              <a:rPr sz="800" lang="en"/>
            </a:br>
            <a:r>
              <a:rPr sz="800" lang="en"/>
              <a:t>    )</a:t>
            </a:r>
            <a:br>
              <a:rPr sz="800" lang="en"/>
            </a:br>
            <a:r>
              <a:rPr sz="800" lang="en"/>
              <a:t>  ),</a:t>
            </a:r>
            <a:br>
              <a:rPr sz="800" lang="en"/>
            </a:br>
            <a:r>
              <a:rPr sz="800" lang="en"/>
              <a:t>  base_job(</a:t>
            </a:r>
            <a:br>
              <a:rPr sz="800" lang="en"/>
            </a:br>
            <a:r>
              <a:rPr sz="800" lang="en"/>
              <a:t>    cluster = ‘dc1’,</a:t>
            </a:r>
            <a:br>
              <a:rPr sz="800" lang="en"/>
            </a:br>
            <a:r>
              <a:rPr sz="800" lang="en"/>
              <a:t>    environment = 'prod',</a:t>
            </a:r>
            <a:br>
              <a:rPr sz="800" lang="en"/>
            </a:br>
            <a:r>
              <a:rPr sz="800" lang="en"/>
              <a:t>    instances = 150,</a:t>
            </a:r>
            <a:br>
              <a:rPr sz="800" lang="en"/>
            </a:br>
            <a:r>
              <a:rPr sz="800" lang="en"/>
              <a:t>    production = True,</a:t>
            </a:r>
            <a:br>
              <a:rPr sz="800" lang="en"/>
            </a:br>
            <a:r>
              <a:rPr sz="800" lang="en"/>
              <a:t>    contact = ‘root@localhost',</a:t>
            </a:r>
            <a:br>
              <a:rPr sz="800" lang="en"/>
            </a:br>
            <a:r>
              <a:rPr sz="800" lang="en"/>
              <a:t>    task = production_task.bind(</a:t>
            </a:r>
            <a:br>
              <a:rPr sz="800" lang="en"/>
            </a:br>
            <a:r>
              <a:rPr sz="800" lang="en"/>
              <a:t>      profile = PRODUCTION</a:t>
            </a:r>
            <a:br>
              <a:rPr sz="800" lang="en"/>
            </a:br>
            <a:r>
              <a:rPr sz="800" lang="en"/>
              <a:t>    )</a:t>
            </a:r>
            <a:br>
              <a:rPr sz="800" lang="en"/>
            </a:br>
            <a:r>
              <a:rPr sz="800" lang="en"/>
              <a:t>  )</a:t>
            </a:r>
            <a:br>
              <a:rPr sz="800" lang="en"/>
            </a:br>
            <a:r>
              <a:rPr sz="800" lang="en"/>
              <a:t>]</a:t>
            </a:r>
          </a:p>
          <a:p>
            <a:pPr>
              <a:spcBef>
                <a:spcPts val="0"/>
              </a:spcBef>
              <a:buNone/>
            </a:pPr>
            <a:r>
              <a:t/>
            </a:r>
            <a:endParaRPr sz="800"/>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y="0" x="0"/>
          <a:ext cy="0" cx="0"/>
          <a:chOff y="0" x="0"/>
          <a:chExt cy="0" cx="0"/>
        </a:xfrm>
      </p:grpSpPr>
      <p:sp>
        <p:nvSpPr>
          <p:cNvPr id="339" name="Shape 33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2600" lang="en">
                <a:solidFill>
                  <a:schemeClr val="dk1"/>
                </a:solidFill>
              </a:rPr>
              <a:t>The future of Kafka on Mesos</a:t>
            </a:r>
          </a:p>
        </p:txBody>
      </p:sp>
      <p:sp>
        <p:nvSpPr>
          <p:cNvPr id="340" name="Shape 34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55600" marL="457200">
              <a:spcBef>
                <a:spcPts val="0"/>
              </a:spcBef>
              <a:buClr>
                <a:schemeClr val="dk1"/>
              </a:buClr>
              <a:buSzPct val="100000"/>
              <a:buFont typeface="Arial"/>
              <a:buChar char="●"/>
            </a:pPr>
            <a:r>
              <a:rPr sz="2000" lang="en"/>
              <a:t>A Mesos Kafka framework </a:t>
            </a:r>
            <a:r>
              <a:rPr u="sng" sz="2000" lang="en">
                <a:solidFill>
                  <a:schemeClr val="hlink"/>
                </a:solidFill>
                <a:hlinkClick r:id="rId3"/>
              </a:rPr>
              <a:t>https://github.com/mesos/kafka</a:t>
            </a:r>
          </a:p>
          <a:p>
            <a:pPr rtl="0" lvl="0" indent="0" marL="0">
              <a:spcBef>
                <a:spcPts val="0"/>
              </a:spcBef>
              <a:buNone/>
            </a:pPr>
            <a:r>
              <a:t/>
            </a:r>
            <a:endParaRPr sz="2000"/>
          </a:p>
          <a:p>
            <a:pPr rtl="0" lvl="0" indent="0" marL="0">
              <a:spcBef>
                <a:spcPts val="0"/>
              </a:spcBef>
              <a:buNone/>
            </a:pPr>
            <a:r>
              <a:t/>
            </a:r>
            <a:endParaRPr sz="2000"/>
          </a:p>
          <a:p>
            <a:pPr rtl="0" lvl="0" indent="0" marL="0">
              <a:spcBef>
                <a:spcPts val="0"/>
              </a:spcBef>
              <a:buNone/>
            </a:pPr>
            <a:r>
              <a:t/>
            </a:r>
            <a:endParaRPr sz="2000"/>
          </a:p>
        </p:txBody>
      </p:sp>
      <p:pic>
        <p:nvPicPr>
          <p:cNvPr id="341" name="Shape 341"/>
          <p:cNvPicPr preferRelativeResize="0"/>
          <p:nvPr/>
        </p:nvPicPr>
        <p:blipFill>
          <a:blip r:embed="rId4">
            <a:alphaModFix/>
          </a:blip>
          <a:stretch>
            <a:fillRect/>
          </a:stretch>
        </p:blipFill>
        <p:spPr>
          <a:xfrm>
            <a:off y="1823625" x="2500750"/>
            <a:ext cy="2923299" cx="2923299"/>
          </a:xfrm>
          <a:prstGeom prst="rect">
            <a:avLst/>
          </a:prstGeom>
          <a:noFill/>
          <a:ln>
            <a:noFill/>
          </a:ln>
        </p:spPr>
      </p:pic>
      <p:pic>
        <p:nvPicPr>
          <p:cNvPr id="342" name="Shape 342"/>
          <p:cNvPicPr preferRelativeResize="0"/>
          <p:nvPr/>
        </p:nvPicPr>
        <p:blipFill>
          <a:blip r:embed="rId5">
            <a:alphaModFix/>
          </a:blip>
          <a:stretch>
            <a:fillRect/>
          </a:stretch>
        </p:blipFill>
        <p:spPr>
          <a:xfrm>
            <a:off y="2132297" x="5143075"/>
            <a:ext cy="2437549" cx="1562525"/>
          </a:xfrm>
          <a:prstGeom prst="rect">
            <a:avLst/>
          </a:prstGeom>
          <a:noFill/>
          <a:ln>
            <a:noFill/>
          </a:ln>
        </p:spPr>
      </p:pic>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y="0" x="0"/>
          <a:ext cy="0" cx="0"/>
          <a:chOff y="0" x="0"/>
          <a:chExt cy="0" cx="0"/>
        </a:xfrm>
      </p:grpSpPr>
      <p:sp>
        <p:nvSpPr>
          <p:cNvPr id="347" name="Shape 347"/>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Pr>
              <a:t>Sample Frameworks</a:t>
            </a:r>
          </a:p>
        </p:txBody>
      </p:sp>
      <p:sp>
        <p:nvSpPr>
          <p:cNvPr id="348" name="Shape 348"/>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l" rtl="0" lvl="0" marR="0" indent="-152400" marL="342900">
              <a:lnSpc>
                <a:spcPct val="100000"/>
              </a:lnSpc>
              <a:spcBef>
                <a:spcPts val="0"/>
              </a:spcBef>
              <a:spcAft>
                <a:spcPts val="0"/>
              </a:spcAft>
              <a:buClr>
                <a:schemeClr val="dk1"/>
              </a:buClr>
              <a:buSzPct val="25000"/>
              <a:buFont typeface="Arial"/>
              <a:buNone/>
            </a:pPr>
            <a:r>
              <a:rPr strike="noStrike" u="none" b="0" cap="none" baseline="0" sz="1800" lang="en" i="0">
                <a:solidFill>
                  <a:schemeClr val="dk1"/>
                </a:solidFill>
                <a:latin typeface="Arial"/>
                <a:ea typeface="Arial"/>
                <a:cs typeface="Arial"/>
                <a:sym typeface="Arial"/>
              </a:rPr>
              <a:t>C++ - </a:t>
            </a:r>
            <a:r>
              <a:rPr strike="noStrike" u="sng" b="0" cap="none" baseline="0" sz="1800" lang="en" i="0">
                <a:solidFill>
                  <a:schemeClr val="hlink"/>
                </a:solidFill>
                <a:latin typeface="Arial"/>
                <a:ea typeface="Arial"/>
                <a:cs typeface="Arial"/>
                <a:sym typeface="Arial"/>
                <a:hlinkClick r:id="rId3"/>
              </a:rPr>
              <a:t>https://github.com/apache/mesos/tree/master/src/examples</a:t>
            </a:r>
          </a:p>
          <a:p>
            <a:pPr algn="l" rtl="0" lvl="0" marR="0" indent="-152400" marL="342900">
              <a:lnSpc>
                <a:spcPct val="100000"/>
              </a:lnSpc>
              <a:spcBef>
                <a:spcPts val="600"/>
              </a:spcBef>
              <a:spcAft>
                <a:spcPts val="0"/>
              </a:spcAft>
              <a:buClr>
                <a:schemeClr val="dk1"/>
              </a:buClr>
              <a:buFont typeface="Arial"/>
              <a:buNone/>
            </a:pPr>
            <a:r>
              <a:t/>
            </a:r>
            <a:endParaRPr strike="noStrike" u="none" b="0" cap="none" baseline="0" sz="1800" i="0">
              <a:solidFill>
                <a:schemeClr val="dk1"/>
              </a:solidFill>
              <a:latin typeface="Arial"/>
              <a:ea typeface="Arial"/>
              <a:cs typeface="Arial"/>
              <a:sym typeface="Arial"/>
            </a:endParaRP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800" lang="en" i="0">
                <a:solidFill>
                  <a:schemeClr val="dk1"/>
                </a:solidFill>
                <a:latin typeface="Arial"/>
                <a:ea typeface="Arial"/>
                <a:cs typeface="Arial"/>
                <a:sym typeface="Arial"/>
              </a:rPr>
              <a:t>Java - </a:t>
            </a:r>
            <a:r>
              <a:rPr strike="noStrike" u="sng" b="0" cap="none" baseline="0" sz="1800" lang="en" i="0">
                <a:solidFill>
                  <a:schemeClr val="hlink"/>
                </a:solidFill>
                <a:latin typeface="Arial"/>
                <a:ea typeface="Arial"/>
                <a:cs typeface="Arial"/>
                <a:sym typeface="Arial"/>
                <a:hlinkClick r:id="rId4"/>
              </a:rPr>
              <a:t>https://github.com/apache/mesos/tree/master/src/examples/java</a:t>
            </a:r>
          </a:p>
          <a:p>
            <a:pPr algn="l" rtl="0" lvl="0" marR="0" indent="-152400" marL="342900">
              <a:lnSpc>
                <a:spcPct val="100000"/>
              </a:lnSpc>
              <a:spcBef>
                <a:spcPts val="600"/>
              </a:spcBef>
              <a:spcAft>
                <a:spcPts val="0"/>
              </a:spcAft>
              <a:buClr>
                <a:schemeClr val="dk1"/>
              </a:buClr>
              <a:buFont typeface="Arial"/>
              <a:buNone/>
            </a:pPr>
            <a:r>
              <a:t/>
            </a:r>
            <a:endParaRPr strike="noStrike" u="none" b="0" cap="none" baseline="0" sz="1800" i="0">
              <a:solidFill>
                <a:schemeClr val="dk1"/>
              </a:solidFill>
              <a:latin typeface="Arial"/>
              <a:ea typeface="Arial"/>
              <a:cs typeface="Arial"/>
              <a:sym typeface="Arial"/>
            </a:endParaRP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800" lang="en" i="0">
                <a:solidFill>
                  <a:schemeClr val="dk1"/>
                </a:solidFill>
                <a:latin typeface="Arial"/>
                <a:ea typeface="Arial"/>
                <a:cs typeface="Arial"/>
                <a:sym typeface="Arial"/>
              </a:rPr>
              <a:t>Python - </a:t>
            </a:r>
            <a:r>
              <a:rPr strike="noStrike" u="sng" b="0" cap="none" baseline="0" sz="1800" lang="en" i="0">
                <a:solidFill>
                  <a:schemeClr val="hlink"/>
                </a:solidFill>
                <a:latin typeface="Arial"/>
                <a:ea typeface="Arial"/>
                <a:cs typeface="Arial"/>
                <a:sym typeface="Arial"/>
                <a:hlinkClick r:id="rId5"/>
              </a:rPr>
              <a:t>https://github.com/apache/mesos/tree/master/src/examples/python</a:t>
            </a:r>
          </a:p>
          <a:p>
            <a:pPr algn="l" rtl="0" lvl="0" marR="0" indent="-152400" marL="342900">
              <a:lnSpc>
                <a:spcPct val="100000"/>
              </a:lnSpc>
              <a:spcBef>
                <a:spcPts val="600"/>
              </a:spcBef>
              <a:spcAft>
                <a:spcPts val="0"/>
              </a:spcAft>
              <a:buClr>
                <a:schemeClr val="dk1"/>
              </a:buClr>
              <a:buFont typeface="Arial"/>
              <a:buNone/>
            </a:pPr>
            <a:r>
              <a:t/>
            </a:r>
            <a:endParaRPr strike="noStrike" u="none" b="0" cap="none" baseline="0" sz="1800" i="0">
              <a:solidFill>
                <a:schemeClr val="dk1"/>
              </a:solidFill>
              <a:latin typeface="Arial"/>
              <a:ea typeface="Arial"/>
              <a:cs typeface="Arial"/>
              <a:sym typeface="Arial"/>
            </a:endParaRP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800" lang="en" i="0">
                <a:solidFill>
                  <a:schemeClr val="dk1"/>
                </a:solidFill>
                <a:latin typeface="Arial"/>
                <a:ea typeface="Arial"/>
                <a:cs typeface="Arial"/>
                <a:sym typeface="Arial"/>
              </a:rPr>
              <a:t>Scala - </a:t>
            </a:r>
            <a:r>
              <a:rPr strike="noStrike" u="sng" b="0" cap="none" baseline="0" sz="1800" lang="en" i="0">
                <a:solidFill>
                  <a:schemeClr val="hlink"/>
                </a:solidFill>
                <a:latin typeface="Arial"/>
                <a:ea typeface="Arial"/>
                <a:cs typeface="Arial"/>
                <a:sym typeface="Arial"/>
                <a:hlinkClick r:id="rId6"/>
              </a:rPr>
              <a:t>https://github.com/mesosphere/scala-sbt-mesos-framework.g8</a:t>
            </a:r>
          </a:p>
          <a:p>
            <a:pPr algn="l" rtl="0" lvl="0" marR="0" indent="-152400" marL="342900">
              <a:lnSpc>
                <a:spcPct val="100000"/>
              </a:lnSpc>
              <a:spcBef>
                <a:spcPts val="600"/>
              </a:spcBef>
              <a:spcAft>
                <a:spcPts val="0"/>
              </a:spcAft>
              <a:buClr>
                <a:schemeClr val="dk1"/>
              </a:buClr>
              <a:buFont typeface="Arial"/>
              <a:buNone/>
            </a:pPr>
            <a:r>
              <a:t/>
            </a:r>
            <a:endParaRPr strike="noStrike" u="none" b="0" cap="none" baseline="0" sz="1800" i="0">
              <a:solidFill>
                <a:schemeClr val="dk1"/>
              </a:solidFill>
              <a:latin typeface="Arial"/>
              <a:ea typeface="Arial"/>
              <a:cs typeface="Arial"/>
              <a:sym typeface="Arial"/>
            </a:endParaRP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800" lang="en" i="0">
                <a:solidFill>
                  <a:schemeClr val="dk1"/>
                </a:solidFill>
                <a:latin typeface="Arial"/>
                <a:ea typeface="Arial"/>
                <a:cs typeface="Arial"/>
                <a:sym typeface="Arial"/>
              </a:rPr>
              <a:t>Go - </a:t>
            </a:r>
            <a:r>
              <a:rPr strike="noStrike" u="sng" b="0" cap="none" baseline="0" sz="1800" lang="en" i="0">
                <a:solidFill>
                  <a:schemeClr val="hlink"/>
                </a:solidFill>
                <a:latin typeface="Arial"/>
                <a:ea typeface="Arial"/>
                <a:cs typeface="Arial"/>
                <a:sym typeface="Arial"/>
                <a:hlinkClick r:id="rId7"/>
              </a:rPr>
              <a:t>https://github.com/mesosphere/mesos-go</a:t>
            </a:r>
          </a:p>
          <a:p>
            <a:pPr algn="l" rtl="0" lvl="0" marR="0" indent="-152400" marL="342900">
              <a:lnSpc>
                <a:spcPct val="100000"/>
              </a:lnSpc>
              <a:spcBef>
                <a:spcPts val="600"/>
              </a:spcBef>
              <a:spcAft>
                <a:spcPts val="0"/>
              </a:spcAft>
              <a:buClr>
                <a:schemeClr val="dk1"/>
              </a:buClr>
              <a:buFont typeface="Arial"/>
              <a:buNone/>
            </a:pPr>
            <a:r>
              <a:t/>
            </a:r>
            <a:endParaRPr strike="noStrike" u="none" b="0" cap="none" baseline="0" sz="1800" i="0">
              <a:solidFill>
                <a:schemeClr val="dk1"/>
              </a:solidFill>
              <a:latin typeface="Arial"/>
              <a:ea typeface="Arial"/>
              <a:cs typeface="Arial"/>
              <a:sym typeface="Arial"/>
            </a:endParaRP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y="0" x="0"/>
          <a:ext cy="0" cx="0"/>
          <a:chOff y="0" x="0"/>
          <a:chExt cy="0" cx="0"/>
        </a:xfrm>
      </p:grpSpPr>
      <p:sp>
        <p:nvSpPr>
          <p:cNvPr id="353" name="Shape 35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u="sng" lang="en">
                <a:solidFill>
                  <a:schemeClr val="hlink"/>
                </a:solidFill>
                <a:hlinkClick r:id="rId3"/>
              </a:rPr>
              <a:t>https://github.com/apache/mesos/blob/master/include/mesos/mesos.proto</a:t>
            </a:r>
            <a:br>
              <a:rPr lang="en"/>
            </a:br>
          </a:p>
          <a:p>
            <a:pPr rtl="0" lvl="0" indent="0" marL="0">
              <a:lnSpc>
                <a:spcPct val="136500"/>
              </a:lnSpc>
              <a:spcBef>
                <a:spcPts val="0"/>
              </a:spcBef>
              <a:buNone/>
            </a:pPr>
            <a:r>
              <a:rPr lang="en">
                <a:solidFill>
                  <a:srgbClr val="A71D5D"/>
                </a:solidFill>
                <a:latin typeface="Consolas"/>
                <a:ea typeface="Consolas"/>
                <a:cs typeface="Consolas"/>
                <a:sym typeface="Consolas"/>
              </a:rPr>
              <a:t>message</a:t>
            </a:r>
            <a:r>
              <a:rPr lang="en">
                <a:solidFill>
                  <a:srgbClr val="333333"/>
                </a:solidFill>
                <a:latin typeface="Consolas"/>
                <a:ea typeface="Consolas"/>
                <a:cs typeface="Consolas"/>
                <a:sym typeface="Consolas"/>
              </a:rPr>
              <a:t> </a:t>
            </a:r>
            <a:r>
              <a:rPr lang="en">
                <a:solidFill>
                  <a:srgbClr val="795DA3"/>
                </a:solidFill>
                <a:latin typeface="Consolas"/>
                <a:ea typeface="Consolas"/>
                <a:cs typeface="Consolas"/>
                <a:sym typeface="Consolas"/>
              </a:rPr>
              <a:t>FrameworkInfo</a:t>
            </a:r>
            <a:r>
              <a:rPr lang="en">
                <a:solidFill>
                  <a:srgbClr val="333333"/>
                </a:solidFill>
                <a:latin typeface="Consolas"/>
                <a:ea typeface="Consolas"/>
                <a:cs typeface="Consolas"/>
                <a:sym typeface="Consolas"/>
              </a:rPr>
              <a:t> {</a:t>
            </a:r>
          </a:p>
          <a:p>
            <a:pPr rtl="0" lvl="0" indent="0" marL="0">
              <a:lnSpc>
                <a:spcPct val="136500"/>
              </a:lnSpc>
              <a:spcBef>
                <a:spcPts val="0"/>
              </a:spcBef>
              <a:buNone/>
            </a:pPr>
            <a:r>
              <a:rPr lang="en">
                <a:solidFill>
                  <a:srgbClr val="333333"/>
                </a:solidFill>
                <a:latin typeface="Consolas"/>
                <a:ea typeface="Consolas"/>
                <a:cs typeface="Consolas"/>
                <a:sym typeface="Consolas"/>
              </a:rPr>
              <a:t> </a:t>
            </a:r>
            <a:r>
              <a:rPr lang="en">
                <a:solidFill>
                  <a:srgbClr val="A71D5D"/>
                </a:solidFill>
                <a:latin typeface="Consolas"/>
                <a:ea typeface="Consolas"/>
                <a:cs typeface="Consolas"/>
                <a:sym typeface="Consolas"/>
              </a:rPr>
              <a:t>required</a:t>
            </a:r>
            <a:r>
              <a:rPr lang="en">
                <a:solidFill>
                  <a:srgbClr val="333333"/>
                </a:solidFill>
                <a:latin typeface="Consolas"/>
                <a:ea typeface="Consolas"/>
                <a:cs typeface="Consolas"/>
                <a:sym typeface="Consolas"/>
              </a:rPr>
              <a:t> </a:t>
            </a:r>
            <a:r>
              <a:rPr lang="en">
                <a:solidFill>
                  <a:srgbClr val="A71D5D"/>
                </a:solidFill>
                <a:latin typeface="Consolas"/>
                <a:ea typeface="Consolas"/>
                <a:cs typeface="Consolas"/>
                <a:sym typeface="Consolas"/>
              </a:rPr>
              <a:t>string</a:t>
            </a:r>
            <a:r>
              <a:rPr lang="en">
                <a:solidFill>
                  <a:srgbClr val="333333"/>
                </a:solidFill>
                <a:latin typeface="Consolas"/>
                <a:ea typeface="Consolas"/>
                <a:cs typeface="Consolas"/>
                <a:sym typeface="Consolas"/>
              </a:rPr>
              <a:t> user = </a:t>
            </a:r>
            <a:r>
              <a:rPr lang="en">
                <a:solidFill>
                  <a:srgbClr val="0086B3"/>
                </a:solidFill>
                <a:latin typeface="Consolas"/>
                <a:ea typeface="Consolas"/>
                <a:cs typeface="Consolas"/>
                <a:sym typeface="Consolas"/>
              </a:rPr>
              <a:t>1</a:t>
            </a:r>
            <a:r>
              <a:rPr lang="en">
                <a:solidFill>
                  <a:srgbClr val="333333"/>
                </a:solidFill>
                <a:latin typeface="Consolas"/>
                <a:ea typeface="Consolas"/>
                <a:cs typeface="Consolas"/>
                <a:sym typeface="Consolas"/>
              </a:rPr>
              <a:t>;</a:t>
            </a:r>
          </a:p>
          <a:p>
            <a:pPr rtl="0" lvl="0" indent="0" marL="0">
              <a:lnSpc>
                <a:spcPct val="136500"/>
              </a:lnSpc>
              <a:spcBef>
                <a:spcPts val="0"/>
              </a:spcBef>
              <a:buNone/>
            </a:pPr>
            <a:r>
              <a:rPr lang="en">
                <a:solidFill>
                  <a:srgbClr val="333333"/>
                </a:solidFill>
                <a:latin typeface="Consolas"/>
                <a:ea typeface="Consolas"/>
                <a:cs typeface="Consolas"/>
                <a:sym typeface="Consolas"/>
              </a:rPr>
              <a:t> </a:t>
            </a:r>
            <a:r>
              <a:rPr lang="en">
                <a:solidFill>
                  <a:srgbClr val="A71D5D"/>
                </a:solidFill>
                <a:latin typeface="Consolas"/>
                <a:ea typeface="Consolas"/>
                <a:cs typeface="Consolas"/>
                <a:sym typeface="Consolas"/>
              </a:rPr>
              <a:t>required</a:t>
            </a:r>
            <a:r>
              <a:rPr lang="en">
                <a:solidFill>
                  <a:srgbClr val="333333"/>
                </a:solidFill>
                <a:latin typeface="Consolas"/>
                <a:ea typeface="Consolas"/>
                <a:cs typeface="Consolas"/>
                <a:sym typeface="Consolas"/>
              </a:rPr>
              <a:t> </a:t>
            </a:r>
            <a:r>
              <a:rPr lang="en">
                <a:solidFill>
                  <a:srgbClr val="A71D5D"/>
                </a:solidFill>
                <a:latin typeface="Consolas"/>
                <a:ea typeface="Consolas"/>
                <a:cs typeface="Consolas"/>
                <a:sym typeface="Consolas"/>
              </a:rPr>
              <a:t>string</a:t>
            </a:r>
            <a:r>
              <a:rPr lang="en">
                <a:solidFill>
                  <a:srgbClr val="333333"/>
                </a:solidFill>
                <a:latin typeface="Consolas"/>
                <a:ea typeface="Consolas"/>
                <a:cs typeface="Consolas"/>
                <a:sym typeface="Consolas"/>
              </a:rPr>
              <a:t> name = </a:t>
            </a:r>
            <a:r>
              <a:rPr lang="en">
                <a:solidFill>
                  <a:srgbClr val="0086B3"/>
                </a:solidFill>
                <a:latin typeface="Consolas"/>
                <a:ea typeface="Consolas"/>
                <a:cs typeface="Consolas"/>
                <a:sym typeface="Consolas"/>
              </a:rPr>
              <a:t>2</a:t>
            </a:r>
            <a:r>
              <a:rPr lang="en">
                <a:solidFill>
                  <a:srgbClr val="333333"/>
                </a:solidFill>
                <a:latin typeface="Consolas"/>
                <a:ea typeface="Consolas"/>
                <a:cs typeface="Consolas"/>
                <a:sym typeface="Consolas"/>
              </a:rPr>
              <a:t>;</a:t>
            </a:r>
          </a:p>
          <a:p>
            <a:pPr rtl="0" lvl="0" indent="0" marL="0">
              <a:lnSpc>
                <a:spcPct val="136500"/>
              </a:lnSpc>
              <a:spcBef>
                <a:spcPts val="0"/>
              </a:spcBef>
              <a:buNone/>
            </a:pPr>
            <a:r>
              <a:rPr lang="en">
                <a:solidFill>
                  <a:srgbClr val="333333"/>
                </a:solidFill>
                <a:latin typeface="Consolas"/>
                <a:ea typeface="Consolas"/>
                <a:cs typeface="Consolas"/>
                <a:sym typeface="Consolas"/>
              </a:rPr>
              <a:t> </a:t>
            </a:r>
            <a:r>
              <a:rPr lang="en">
                <a:solidFill>
                  <a:srgbClr val="A71D5D"/>
                </a:solidFill>
                <a:latin typeface="Consolas"/>
                <a:ea typeface="Consolas"/>
                <a:cs typeface="Consolas"/>
                <a:sym typeface="Consolas"/>
              </a:rPr>
              <a:t>optional</a:t>
            </a:r>
            <a:r>
              <a:rPr lang="en">
                <a:solidFill>
                  <a:srgbClr val="333333"/>
                </a:solidFill>
                <a:latin typeface="Consolas"/>
                <a:ea typeface="Consolas"/>
                <a:cs typeface="Consolas"/>
                <a:sym typeface="Consolas"/>
              </a:rPr>
              <a:t> </a:t>
            </a:r>
            <a:r>
              <a:rPr lang="en">
                <a:solidFill>
                  <a:srgbClr val="0086B3"/>
                </a:solidFill>
                <a:latin typeface="Consolas"/>
                <a:ea typeface="Consolas"/>
                <a:cs typeface="Consolas"/>
                <a:sym typeface="Consolas"/>
              </a:rPr>
              <a:t>FrameworkID</a:t>
            </a:r>
            <a:r>
              <a:rPr lang="en">
                <a:solidFill>
                  <a:srgbClr val="333333"/>
                </a:solidFill>
                <a:latin typeface="Consolas"/>
                <a:ea typeface="Consolas"/>
                <a:cs typeface="Consolas"/>
                <a:sym typeface="Consolas"/>
              </a:rPr>
              <a:t> id = </a:t>
            </a:r>
            <a:r>
              <a:rPr lang="en">
                <a:solidFill>
                  <a:srgbClr val="0086B3"/>
                </a:solidFill>
                <a:latin typeface="Consolas"/>
                <a:ea typeface="Consolas"/>
                <a:cs typeface="Consolas"/>
                <a:sym typeface="Consolas"/>
              </a:rPr>
              <a:t>3</a:t>
            </a:r>
            <a:r>
              <a:rPr lang="en">
                <a:solidFill>
                  <a:srgbClr val="333333"/>
                </a:solidFill>
                <a:latin typeface="Consolas"/>
                <a:ea typeface="Consolas"/>
                <a:cs typeface="Consolas"/>
                <a:sym typeface="Consolas"/>
              </a:rPr>
              <a:t>;</a:t>
            </a:r>
          </a:p>
          <a:p>
            <a:pPr rtl="0" lvl="0" indent="0" marL="0">
              <a:lnSpc>
                <a:spcPct val="136500"/>
              </a:lnSpc>
              <a:spcBef>
                <a:spcPts val="0"/>
              </a:spcBef>
              <a:buNone/>
            </a:pPr>
            <a:r>
              <a:rPr lang="en">
                <a:solidFill>
                  <a:srgbClr val="333333"/>
                </a:solidFill>
                <a:latin typeface="Consolas"/>
                <a:ea typeface="Consolas"/>
                <a:cs typeface="Consolas"/>
                <a:sym typeface="Consolas"/>
              </a:rPr>
              <a:t> </a:t>
            </a:r>
            <a:r>
              <a:rPr lang="en">
                <a:solidFill>
                  <a:srgbClr val="A71D5D"/>
                </a:solidFill>
                <a:latin typeface="Consolas"/>
                <a:ea typeface="Consolas"/>
                <a:cs typeface="Consolas"/>
                <a:sym typeface="Consolas"/>
              </a:rPr>
              <a:t>optional</a:t>
            </a:r>
            <a:r>
              <a:rPr lang="en">
                <a:solidFill>
                  <a:srgbClr val="333333"/>
                </a:solidFill>
                <a:latin typeface="Consolas"/>
                <a:ea typeface="Consolas"/>
                <a:cs typeface="Consolas"/>
                <a:sym typeface="Consolas"/>
              </a:rPr>
              <a:t> </a:t>
            </a:r>
            <a:r>
              <a:rPr lang="en">
                <a:solidFill>
                  <a:srgbClr val="0086B3"/>
                </a:solidFill>
                <a:latin typeface="Consolas"/>
                <a:ea typeface="Consolas"/>
                <a:cs typeface="Consolas"/>
                <a:sym typeface="Consolas"/>
              </a:rPr>
              <a:t>double</a:t>
            </a:r>
            <a:r>
              <a:rPr lang="en">
                <a:solidFill>
                  <a:srgbClr val="333333"/>
                </a:solidFill>
                <a:latin typeface="Consolas"/>
                <a:ea typeface="Consolas"/>
                <a:cs typeface="Consolas"/>
                <a:sym typeface="Consolas"/>
              </a:rPr>
              <a:t> failover_timeout = </a:t>
            </a:r>
            <a:r>
              <a:rPr lang="en">
                <a:solidFill>
                  <a:srgbClr val="0086B3"/>
                </a:solidFill>
                <a:latin typeface="Consolas"/>
                <a:ea typeface="Consolas"/>
                <a:cs typeface="Consolas"/>
                <a:sym typeface="Consolas"/>
              </a:rPr>
              <a:t>4</a:t>
            </a:r>
            <a:r>
              <a:rPr lang="en">
                <a:solidFill>
                  <a:srgbClr val="333333"/>
                </a:solidFill>
                <a:latin typeface="Consolas"/>
                <a:ea typeface="Consolas"/>
                <a:cs typeface="Consolas"/>
                <a:sym typeface="Consolas"/>
              </a:rPr>
              <a:t> [</a:t>
            </a:r>
            <a:r>
              <a:rPr lang="en">
                <a:solidFill>
                  <a:srgbClr val="795DA3"/>
                </a:solidFill>
                <a:latin typeface="Consolas"/>
                <a:ea typeface="Consolas"/>
                <a:cs typeface="Consolas"/>
                <a:sym typeface="Consolas"/>
              </a:rPr>
              <a:t>default</a:t>
            </a:r>
            <a:r>
              <a:rPr lang="en">
                <a:solidFill>
                  <a:srgbClr val="333333"/>
                </a:solidFill>
                <a:latin typeface="Consolas"/>
                <a:ea typeface="Consolas"/>
                <a:cs typeface="Consolas"/>
                <a:sym typeface="Consolas"/>
              </a:rPr>
              <a:t> = </a:t>
            </a:r>
            <a:r>
              <a:rPr lang="en">
                <a:solidFill>
                  <a:srgbClr val="0086B3"/>
                </a:solidFill>
                <a:latin typeface="Consolas"/>
                <a:ea typeface="Consolas"/>
                <a:cs typeface="Consolas"/>
                <a:sym typeface="Consolas"/>
              </a:rPr>
              <a:t>0</a:t>
            </a:r>
            <a:r>
              <a:rPr lang="en">
                <a:solidFill>
                  <a:srgbClr val="333333"/>
                </a:solidFill>
                <a:latin typeface="Consolas"/>
                <a:ea typeface="Consolas"/>
                <a:cs typeface="Consolas"/>
                <a:sym typeface="Consolas"/>
              </a:rPr>
              <a:t>.0];</a:t>
            </a:r>
          </a:p>
          <a:p>
            <a:pPr rtl="0" lvl="0" indent="0" marL="0">
              <a:lnSpc>
                <a:spcPct val="136500"/>
              </a:lnSpc>
              <a:spcBef>
                <a:spcPts val="0"/>
              </a:spcBef>
              <a:buNone/>
            </a:pPr>
            <a:r>
              <a:rPr lang="en">
                <a:solidFill>
                  <a:srgbClr val="333333"/>
                </a:solidFill>
                <a:latin typeface="Consolas"/>
                <a:ea typeface="Consolas"/>
                <a:cs typeface="Consolas"/>
                <a:sym typeface="Consolas"/>
              </a:rPr>
              <a:t> </a:t>
            </a:r>
            <a:r>
              <a:rPr lang="en">
                <a:solidFill>
                  <a:srgbClr val="A71D5D"/>
                </a:solidFill>
                <a:latin typeface="Consolas"/>
                <a:ea typeface="Consolas"/>
                <a:cs typeface="Consolas"/>
                <a:sym typeface="Consolas"/>
              </a:rPr>
              <a:t>optional</a:t>
            </a:r>
            <a:r>
              <a:rPr lang="en">
                <a:solidFill>
                  <a:srgbClr val="333333"/>
                </a:solidFill>
                <a:latin typeface="Consolas"/>
                <a:ea typeface="Consolas"/>
                <a:cs typeface="Consolas"/>
                <a:sym typeface="Consolas"/>
              </a:rPr>
              <a:t> </a:t>
            </a:r>
            <a:r>
              <a:rPr lang="en">
                <a:solidFill>
                  <a:srgbClr val="A71D5D"/>
                </a:solidFill>
                <a:latin typeface="Consolas"/>
                <a:ea typeface="Consolas"/>
                <a:cs typeface="Consolas"/>
                <a:sym typeface="Consolas"/>
              </a:rPr>
              <a:t>bool</a:t>
            </a:r>
            <a:r>
              <a:rPr lang="en">
                <a:solidFill>
                  <a:srgbClr val="333333"/>
                </a:solidFill>
                <a:latin typeface="Consolas"/>
                <a:ea typeface="Consolas"/>
                <a:cs typeface="Consolas"/>
                <a:sym typeface="Consolas"/>
              </a:rPr>
              <a:t> checkpoint = </a:t>
            </a:r>
            <a:r>
              <a:rPr lang="en">
                <a:solidFill>
                  <a:srgbClr val="0086B3"/>
                </a:solidFill>
                <a:latin typeface="Consolas"/>
                <a:ea typeface="Consolas"/>
                <a:cs typeface="Consolas"/>
                <a:sym typeface="Consolas"/>
              </a:rPr>
              <a:t>5</a:t>
            </a:r>
            <a:r>
              <a:rPr lang="en">
                <a:solidFill>
                  <a:srgbClr val="333333"/>
                </a:solidFill>
                <a:latin typeface="Consolas"/>
                <a:ea typeface="Consolas"/>
                <a:cs typeface="Consolas"/>
                <a:sym typeface="Consolas"/>
              </a:rPr>
              <a:t> [</a:t>
            </a:r>
            <a:r>
              <a:rPr lang="en">
                <a:solidFill>
                  <a:srgbClr val="795DA3"/>
                </a:solidFill>
                <a:latin typeface="Consolas"/>
                <a:ea typeface="Consolas"/>
                <a:cs typeface="Consolas"/>
                <a:sym typeface="Consolas"/>
              </a:rPr>
              <a:t>default</a:t>
            </a:r>
            <a:r>
              <a:rPr lang="en">
                <a:solidFill>
                  <a:srgbClr val="333333"/>
                </a:solidFill>
                <a:latin typeface="Consolas"/>
                <a:ea typeface="Consolas"/>
                <a:cs typeface="Consolas"/>
                <a:sym typeface="Consolas"/>
              </a:rPr>
              <a:t> = </a:t>
            </a:r>
            <a:r>
              <a:rPr lang="en">
                <a:solidFill>
                  <a:srgbClr val="0086B3"/>
                </a:solidFill>
                <a:latin typeface="Consolas"/>
                <a:ea typeface="Consolas"/>
                <a:cs typeface="Consolas"/>
                <a:sym typeface="Consolas"/>
              </a:rPr>
              <a:t>false</a:t>
            </a:r>
            <a:r>
              <a:rPr lang="en">
                <a:solidFill>
                  <a:srgbClr val="333333"/>
                </a:solidFill>
                <a:latin typeface="Consolas"/>
                <a:ea typeface="Consolas"/>
                <a:cs typeface="Consolas"/>
                <a:sym typeface="Consolas"/>
              </a:rPr>
              <a:t>];</a:t>
            </a:r>
          </a:p>
          <a:p>
            <a:pPr rtl="0" lvl="0" indent="0" marL="0">
              <a:lnSpc>
                <a:spcPct val="136500"/>
              </a:lnSpc>
              <a:spcBef>
                <a:spcPts val="0"/>
              </a:spcBef>
              <a:buNone/>
            </a:pPr>
            <a:r>
              <a:rPr lang="en">
                <a:solidFill>
                  <a:srgbClr val="333333"/>
                </a:solidFill>
                <a:latin typeface="Consolas"/>
                <a:ea typeface="Consolas"/>
                <a:cs typeface="Consolas"/>
                <a:sym typeface="Consolas"/>
              </a:rPr>
              <a:t> </a:t>
            </a:r>
            <a:r>
              <a:rPr lang="en">
                <a:solidFill>
                  <a:srgbClr val="A71D5D"/>
                </a:solidFill>
                <a:latin typeface="Consolas"/>
                <a:ea typeface="Consolas"/>
                <a:cs typeface="Consolas"/>
                <a:sym typeface="Consolas"/>
              </a:rPr>
              <a:t>optional</a:t>
            </a:r>
            <a:r>
              <a:rPr lang="en">
                <a:solidFill>
                  <a:srgbClr val="333333"/>
                </a:solidFill>
                <a:latin typeface="Consolas"/>
                <a:ea typeface="Consolas"/>
                <a:cs typeface="Consolas"/>
                <a:sym typeface="Consolas"/>
              </a:rPr>
              <a:t> </a:t>
            </a:r>
            <a:r>
              <a:rPr lang="en">
                <a:solidFill>
                  <a:srgbClr val="A71D5D"/>
                </a:solidFill>
                <a:latin typeface="Consolas"/>
                <a:ea typeface="Consolas"/>
                <a:cs typeface="Consolas"/>
                <a:sym typeface="Consolas"/>
              </a:rPr>
              <a:t>string</a:t>
            </a:r>
            <a:r>
              <a:rPr lang="en">
                <a:solidFill>
                  <a:srgbClr val="333333"/>
                </a:solidFill>
                <a:latin typeface="Consolas"/>
                <a:ea typeface="Consolas"/>
                <a:cs typeface="Consolas"/>
                <a:sym typeface="Consolas"/>
              </a:rPr>
              <a:t> role = </a:t>
            </a:r>
            <a:r>
              <a:rPr lang="en">
                <a:solidFill>
                  <a:srgbClr val="0086B3"/>
                </a:solidFill>
                <a:latin typeface="Consolas"/>
                <a:ea typeface="Consolas"/>
                <a:cs typeface="Consolas"/>
                <a:sym typeface="Consolas"/>
              </a:rPr>
              <a:t>6</a:t>
            </a:r>
            <a:r>
              <a:rPr lang="en">
                <a:solidFill>
                  <a:srgbClr val="333333"/>
                </a:solidFill>
                <a:latin typeface="Consolas"/>
                <a:ea typeface="Consolas"/>
                <a:cs typeface="Consolas"/>
                <a:sym typeface="Consolas"/>
              </a:rPr>
              <a:t> [</a:t>
            </a:r>
            <a:r>
              <a:rPr lang="en">
                <a:solidFill>
                  <a:srgbClr val="795DA3"/>
                </a:solidFill>
                <a:latin typeface="Consolas"/>
                <a:ea typeface="Consolas"/>
                <a:cs typeface="Consolas"/>
                <a:sym typeface="Consolas"/>
              </a:rPr>
              <a:t>default</a:t>
            </a:r>
            <a:r>
              <a:rPr lang="en">
                <a:solidFill>
                  <a:srgbClr val="333333"/>
                </a:solidFill>
                <a:latin typeface="Consolas"/>
                <a:ea typeface="Consolas"/>
                <a:cs typeface="Consolas"/>
                <a:sym typeface="Consolas"/>
              </a:rPr>
              <a:t> = </a:t>
            </a:r>
            <a:r>
              <a:rPr lang="en">
                <a:solidFill>
                  <a:srgbClr val="183691"/>
                </a:solidFill>
                <a:latin typeface="Consolas"/>
                <a:ea typeface="Consolas"/>
                <a:cs typeface="Consolas"/>
                <a:sym typeface="Consolas"/>
              </a:rPr>
              <a:t>"*"</a:t>
            </a:r>
            <a:r>
              <a:rPr lang="en">
                <a:solidFill>
                  <a:srgbClr val="333333"/>
                </a:solidFill>
                <a:latin typeface="Consolas"/>
                <a:ea typeface="Consolas"/>
                <a:cs typeface="Consolas"/>
                <a:sym typeface="Consolas"/>
              </a:rPr>
              <a:t>];</a:t>
            </a:r>
          </a:p>
          <a:p>
            <a:pPr rtl="0" lvl="0" indent="0" marL="0">
              <a:lnSpc>
                <a:spcPct val="136500"/>
              </a:lnSpc>
              <a:spcBef>
                <a:spcPts val="0"/>
              </a:spcBef>
              <a:buNone/>
            </a:pPr>
            <a:r>
              <a:rPr lang="en">
                <a:solidFill>
                  <a:srgbClr val="333333"/>
                </a:solidFill>
                <a:latin typeface="Consolas"/>
                <a:ea typeface="Consolas"/>
                <a:cs typeface="Consolas"/>
                <a:sym typeface="Consolas"/>
              </a:rPr>
              <a:t> </a:t>
            </a:r>
            <a:r>
              <a:rPr lang="en">
                <a:solidFill>
                  <a:srgbClr val="A71D5D"/>
                </a:solidFill>
                <a:latin typeface="Consolas"/>
                <a:ea typeface="Consolas"/>
                <a:cs typeface="Consolas"/>
                <a:sym typeface="Consolas"/>
              </a:rPr>
              <a:t>optional</a:t>
            </a:r>
            <a:r>
              <a:rPr lang="en">
                <a:solidFill>
                  <a:srgbClr val="333333"/>
                </a:solidFill>
                <a:latin typeface="Consolas"/>
                <a:ea typeface="Consolas"/>
                <a:cs typeface="Consolas"/>
                <a:sym typeface="Consolas"/>
              </a:rPr>
              <a:t> </a:t>
            </a:r>
            <a:r>
              <a:rPr lang="en">
                <a:solidFill>
                  <a:srgbClr val="A71D5D"/>
                </a:solidFill>
                <a:latin typeface="Consolas"/>
                <a:ea typeface="Consolas"/>
                <a:cs typeface="Consolas"/>
                <a:sym typeface="Consolas"/>
              </a:rPr>
              <a:t>string</a:t>
            </a:r>
            <a:r>
              <a:rPr lang="en">
                <a:solidFill>
                  <a:srgbClr val="333333"/>
                </a:solidFill>
                <a:latin typeface="Consolas"/>
                <a:ea typeface="Consolas"/>
                <a:cs typeface="Consolas"/>
                <a:sym typeface="Consolas"/>
              </a:rPr>
              <a:t> hostname = </a:t>
            </a:r>
            <a:r>
              <a:rPr lang="en">
                <a:solidFill>
                  <a:srgbClr val="0086B3"/>
                </a:solidFill>
                <a:latin typeface="Consolas"/>
                <a:ea typeface="Consolas"/>
                <a:cs typeface="Consolas"/>
                <a:sym typeface="Consolas"/>
              </a:rPr>
              <a:t>7</a:t>
            </a:r>
            <a:r>
              <a:rPr lang="en">
                <a:solidFill>
                  <a:srgbClr val="333333"/>
                </a:solidFill>
                <a:latin typeface="Consolas"/>
                <a:ea typeface="Consolas"/>
                <a:cs typeface="Consolas"/>
                <a:sym typeface="Consolas"/>
              </a:rPr>
              <a:t>;</a:t>
            </a:r>
          </a:p>
          <a:p>
            <a:pPr rtl="0" lvl="0" indent="0" marL="0">
              <a:lnSpc>
                <a:spcPct val="136500"/>
              </a:lnSpc>
              <a:spcBef>
                <a:spcPts val="0"/>
              </a:spcBef>
              <a:buNone/>
            </a:pPr>
            <a:r>
              <a:rPr lang="en">
                <a:solidFill>
                  <a:srgbClr val="333333"/>
                </a:solidFill>
                <a:latin typeface="Consolas"/>
                <a:ea typeface="Consolas"/>
                <a:cs typeface="Consolas"/>
                <a:sym typeface="Consolas"/>
              </a:rPr>
              <a:t> </a:t>
            </a:r>
            <a:r>
              <a:rPr lang="en">
                <a:solidFill>
                  <a:srgbClr val="A71D5D"/>
                </a:solidFill>
                <a:latin typeface="Consolas"/>
                <a:ea typeface="Consolas"/>
                <a:cs typeface="Consolas"/>
                <a:sym typeface="Consolas"/>
              </a:rPr>
              <a:t>optional</a:t>
            </a:r>
            <a:r>
              <a:rPr lang="en">
                <a:solidFill>
                  <a:srgbClr val="333333"/>
                </a:solidFill>
                <a:latin typeface="Consolas"/>
                <a:ea typeface="Consolas"/>
                <a:cs typeface="Consolas"/>
                <a:sym typeface="Consolas"/>
              </a:rPr>
              <a:t> </a:t>
            </a:r>
            <a:r>
              <a:rPr lang="en">
                <a:solidFill>
                  <a:srgbClr val="A71D5D"/>
                </a:solidFill>
                <a:latin typeface="Consolas"/>
                <a:ea typeface="Consolas"/>
                <a:cs typeface="Consolas"/>
                <a:sym typeface="Consolas"/>
              </a:rPr>
              <a:t>string</a:t>
            </a:r>
            <a:r>
              <a:rPr lang="en">
                <a:solidFill>
                  <a:srgbClr val="333333"/>
                </a:solidFill>
                <a:latin typeface="Consolas"/>
                <a:ea typeface="Consolas"/>
                <a:cs typeface="Consolas"/>
                <a:sym typeface="Consolas"/>
              </a:rPr>
              <a:t> principal = </a:t>
            </a:r>
            <a:r>
              <a:rPr lang="en">
                <a:solidFill>
                  <a:srgbClr val="0086B3"/>
                </a:solidFill>
                <a:latin typeface="Consolas"/>
                <a:ea typeface="Consolas"/>
                <a:cs typeface="Consolas"/>
                <a:sym typeface="Consolas"/>
              </a:rPr>
              <a:t>8</a:t>
            </a:r>
            <a:r>
              <a:rPr lang="en">
                <a:solidFill>
                  <a:srgbClr val="333333"/>
                </a:solidFill>
                <a:latin typeface="Consolas"/>
                <a:ea typeface="Consolas"/>
                <a:cs typeface="Consolas"/>
                <a:sym typeface="Consolas"/>
              </a:rPr>
              <a:t>;</a:t>
            </a:r>
          </a:p>
          <a:p>
            <a:pPr rtl="0" lvl="0" indent="0" marL="0">
              <a:lnSpc>
                <a:spcPct val="136500"/>
              </a:lnSpc>
              <a:spcBef>
                <a:spcPts val="0"/>
              </a:spcBef>
              <a:buNone/>
            </a:pPr>
            <a:r>
              <a:rPr lang="en">
                <a:solidFill>
                  <a:srgbClr val="333333"/>
                </a:solidFill>
                <a:latin typeface="Consolas"/>
                <a:ea typeface="Consolas"/>
                <a:cs typeface="Consolas"/>
                <a:sym typeface="Consolas"/>
              </a:rPr>
              <a:t> </a:t>
            </a:r>
            <a:r>
              <a:rPr lang="en">
                <a:solidFill>
                  <a:srgbClr val="A71D5D"/>
                </a:solidFill>
                <a:latin typeface="Consolas"/>
                <a:ea typeface="Consolas"/>
                <a:cs typeface="Consolas"/>
                <a:sym typeface="Consolas"/>
              </a:rPr>
              <a:t>optional</a:t>
            </a:r>
            <a:r>
              <a:rPr lang="en">
                <a:solidFill>
                  <a:srgbClr val="333333"/>
                </a:solidFill>
                <a:latin typeface="Consolas"/>
                <a:ea typeface="Consolas"/>
                <a:cs typeface="Consolas"/>
                <a:sym typeface="Consolas"/>
              </a:rPr>
              <a:t> </a:t>
            </a:r>
            <a:r>
              <a:rPr lang="en">
                <a:solidFill>
                  <a:srgbClr val="A71D5D"/>
                </a:solidFill>
                <a:latin typeface="Consolas"/>
                <a:ea typeface="Consolas"/>
                <a:cs typeface="Consolas"/>
                <a:sym typeface="Consolas"/>
              </a:rPr>
              <a:t>string</a:t>
            </a:r>
            <a:r>
              <a:rPr lang="en">
                <a:solidFill>
                  <a:srgbClr val="333333"/>
                </a:solidFill>
                <a:latin typeface="Consolas"/>
                <a:ea typeface="Consolas"/>
                <a:cs typeface="Consolas"/>
                <a:sym typeface="Consolas"/>
              </a:rPr>
              <a:t> webui_url = </a:t>
            </a:r>
            <a:r>
              <a:rPr lang="en">
                <a:solidFill>
                  <a:srgbClr val="0086B3"/>
                </a:solidFill>
                <a:latin typeface="Consolas"/>
                <a:ea typeface="Consolas"/>
                <a:cs typeface="Consolas"/>
                <a:sym typeface="Consolas"/>
              </a:rPr>
              <a:t>9</a:t>
            </a:r>
            <a:r>
              <a:rPr lang="en">
                <a:solidFill>
                  <a:srgbClr val="333333"/>
                </a:solidFill>
                <a:latin typeface="Consolas"/>
                <a:ea typeface="Consolas"/>
                <a:cs typeface="Consolas"/>
                <a:sym typeface="Consolas"/>
              </a:rPr>
              <a:t>;</a:t>
            </a:r>
          </a:p>
          <a:p>
            <a:pPr rtl="0" lvl="0" indent="0" marL="0">
              <a:lnSpc>
                <a:spcPct val="136500"/>
              </a:lnSpc>
              <a:spcBef>
                <a:spcPts val="0"/>
              </a:spcBef>
              <a:buNone/>
            </a:pPr>
            <a:r>
              <a:rPr lang="en">
                <a:solidFill>
                  <a:srgbClr val="333333"/>
                </a:solidFill>
                <a:latin typeface="Consolas"/>
                <a:ea typeface="Consolas"/>
                <a:cs typeface="Consolas"/>
                <a:sym typeface="Consolas"/>
              </a:rPr>
              <a:t>}</a:t>
            </a:r>
          </a:p>
          <a:p>
            <a:pPr rtl="0" lvl="0">
              <a:spcBef>
                <a:spcPts val="0"/>
              </a:spcBef>
              <a:buNone/>
            </a:pPr>
            <a:r>
              <a:t/>
            </a:r>
            <a:endParaRPr/>
          </a:p>
        </p:txBody>
      </p:sp>
      <p:sp>
        <p:nvSpPr>
          <p:cNvPr id="354" name="Shape 35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chemeClr val="dk1"/>
                </a:solidFill>
              </a:rPr>
              <a:t>FrameworkInfo</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y="0" x="0"/>
          <a:ext cy="0" cx="0"/>
          <a:chOff y="0" x="0"/>
          <a:chExt cy="0" cx="0"/>
        </a:xfrm>
      </p:grpSpPr>
      <p:sp>
        <p:nvSpPr>
          <p:cNvPr id="359" name="Shape 35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b="1" sz="3600" lang="en">
                <a:solidFill>
                  <a:schemeClr val="dk1"/>
                </a:solidFill>
              </a:rPr>
              <a:t>TaskInfo</a:t>
            </a:r>
          </a:p>
        </p:txBody>
      </p:sp>
      <p:sp>
        <p:nvSpPr>
          <p:cNvPr id="360" name="Shape 36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indent="0" marL="0">
              <a:lnSpc>
                <a:spcPct val="136500"/>
              </a:lnSpc>
              <a:spcBef>
                <a:spcPts val="0"/>
              </a:spcBef>
              <a:buNone/>
            </a:pPr>
            <a:r>
              <a:rPr sz="900" lang="en">
                <a:solidFill>
                  <a:srgbClr val="A71D5D"/>
                </a:solidFill>
                <a:latin typeface="Consolas"/>
                <a:ea typeface="Consolas"/>
                <a:cs typeface="Consolas"/>
                <a:sym typeface="Consolas"/>
              </a:rPr>
              <a:t>message</a:t>
            </a:r>
            <a:r>
              <a:rPr sz="900" lang="en">
                <a:solidFill>
                  <a:srgbClr val="333333"/>
                </a:solidFill>
                <a:latin typeface="Consolas"/>
                <a:ea typeface="Consolas"/>
                <a:cs typeface="Consolas"/>
                <a:sym typeface="Consolas"/>
              </a:rPr>
              <a:t> </a:t>
            </a:r>
            <a:r>
              <a:rPr sz="900" lang="en">
                <a:solidFill>
                  <a:srgbClr val="795DA3"/>
                </a:solidFill>
                <a:latin typeface="Consolas"/>
                <a:ea typeface="Consolas"/>
                <a:cs typeface="Consolas"/>
                <a:sym typeface="Consolas"/>
              </a:rPr>
              <a:t>TaskInfo</a:t>
            </a:r>
            <a:r>
              <a:rPr sz="900" lang="en">
                <a:solidFill>
                  <a:srgbClr val="333333"/>
                </a:solidFill>
                <a:latin typeface="Consolas"/>
                <a:ea typeface="Consolas"/>
                <a:cs typeface="Consolas"/>
                <a:sym typeface="Consolas"/>
              </a:rPr>
              <a:t> {</a:t>
            </a:r>
          </a:p>
          <a:p>
            <a:pPr rtl="0" indent="0" marL="0">
              <a:lnSpc>
                <a:spcPct val="136500"/>
              </a:lnSpc>
              <a:spcBef>
                <a:spcPts val="0"/>
              </a:spcBef>
              <a:buNone/>
            </a:pPr>
            <a:r>
              <a:rPr sz="900" lang="en">
                <a:solidFill>
                  <a:srgbClr val="333333"/>
                </a:solidFill>
                <a:latin typeface="Consolas"/>
                <a:ea typeface="Consolas"/>
                <a:cs typeface="Consolas"/>
                <a:sym typeface="Consolas"/>
              </a:rPr>
              <a:t> </a:t>
            </a:r>
            <a:r>
              <a:rPr sz="900" lang="en">
                <a:solidFill>
                  <a:srgbClr val="A71D5D"/>
                </a:solidFill>
                <a:latin typeface="Consolas"/>
                <a:ea typeface="Consolas"/>
                <a:cs typeface="Consolas"/>
                <a:sym typeface="Consolas"/>
              </a:rPr>
              <a:t>required</a:t>
            </a:r>
            <a:r>
              <a:rPr sz="900" lang="en">
                <a:solidFill>
                  <a:srgbClr val="333333"/>
                </a:solidFill>
                <a:latin typeface="Consolas"/>
                <a:ea typeface="Consolas"/>
                <a:cs typeface="Consolas"/>
                <a:sym typeface="Consolas"/>
              </a:rPr>
              <a:t> </a:t>
            </a:r>
            <a:r>
              <a:rPr sz="900" lang="en">
                <a:solidFill>
                  <a:srgbClr val="A71D5D"/>
                </a:solidFill>
                <a:latin typeface="Consolas"/>
                <a:ea typeface="Consolas"/>
                <a:cs typeface="Consolas"/>
                <a:sym typeface="Consolas"/>
              </a:rPr>
              <a:t>string</a:t>
            </a:r>
            <a:r>
              <a:rPr sz="900" lang="en">
                <a:solidFill>
                  <a:srgbClr val="333333"/>
                </a:solidFill>
                <a:latin typeface="Consolas"/>
                <a:ea typeface="Consolas"/>
                <a:cs typeface="Consolas"/>
                <a:sym typeface="Consolas"/>
              </a:rPr>
              <a:t> name = </a:t>
            </a:r>
            <a:r>
              <a:rPr sz="900" lang="en">
                <a:solidFill>
                  <a:srgbClr val="0086B3"/>
                </a:solidFill>
                <a:latin typeface="Consolas"/>
                <a:ea typeface="Consolas"/>
                <a:cs typeface="Consolas"/>
                <a:sym typeface="Consolas"/>
              </a:rPr>
              <a:t>1</a:t>
            </a:r>
            <a:r>
              <a:rPr sz="900" lang="en">
                <a:solidFill>
                  <a:srgbClr val="333333"/>
                </a:solidFill>
                <a:latin typeface="Consolas"/>
                <a:ea typeface="Consolas"/>
                <a:cs typeface="Consolas"/>
                <a:sym typeface="Consolas"/>
              </a:rPr>
              <a:t>;</a:t>
            </a:r>
          </a:p>
          <a:p>
            <a:pPr rtl="0" indent="0" marL="0">
              <a:lnSpc>
                <a:spcPct val="136500"/>
              </a:lnSpc>
              <a:spcBef>
                <a:spcPts val="0"/>
              </a:spcBef>
              <a:buNone/>
            </a:pPr>
            <a:r>
              <a:rPr sz="900" lang="en">
                <a:solidFill>
                  <a:srgbClr val="333333"/>
                </a:solidFill>
                <a:latin typeface="Consolas"/>
                <a:ea typeface="Consolas"/>
                <a:cs typeface="Consolas"/>
                <a:sym typeface="Consolas"/>
              </a:rPr>
              <a:t> </a:t>
            </a:r>
            <a:r>
              <a:rPr sz="900" lang="en">
                <a:solidFill>
                  <a:srgbClr val="A71D5D"/>
                </a:solidFill>
                <a:latin typeface="Consolas"/>
                <a:ea typeface="Consolas"/>
                <a:cs typeface="Consolas"/>
                <a:sym typeface="Consolas"/>
              </a:rPr>
              <a:t>required</a:t>
            </a:r>
            <a:r>
              <a:rPr sz="900" lang="en">
                <a:solidFill>
                  <a:srgbClr val="333333"/>
                </a:solidFill>
                <a:latin typeface="Consolas"/>
                <a:ea typeface="Consolas"/>
                <a:cs typeface="Consolas"/>
                <a:sym typeface="Consolas"/>
              </a:rPr>
              <a:t> </a:t>
            </a:r>
            <a:r>
              <a:rPr sz="900" lang="en">
                <a:solidFill>
                  <a:srgbClr val="0086B3"/>
                </a:solidFill>
                <a:latin typeface="Consolas"/>
                <a:ea typeface="Consolas"/>
                <a:cs typeface="Consolas"/>
                <a:sym typeface="Consolas"/>
              </a:rPr>
              <a:t>TaskID</a:t>
            </a:r>
            <a:r>
              <a:rPr sz="900" lang="en">
                <a:solidFill>
                  <a:srgbClr val="333333"/>
                </a:solidFill>
                <a:latin typeface="Consolas"/>
                <a:ea typeface="Consolas"/>
                <a:cs typeface="Consolas"/>
                <a:sym typeface="Consolas"/>
              </a:rPr>
              <a:t> task_id = </a:t>
            </a:r>
            <a:r>
              <a:rPr sz="900" lang="en">
                <a:solidFill>
                  <a:srgbClr val="0086B3"/>
                </a:solidFill>
                <a:latin typeface="Consolas"/>
                <a:ea typeface="Consolas"/>
                <a:cs typeface="Consolas"/>
                <a:sym typeface="Consolas"/>
              </a:rPr>
              <a:t>2</a:t>
            </a:r>
            <a:r>
              <a:rPr sz="900" lang="en">
                <a:solidFill>
                  <a:srgbClr val="333333"/>
                </a:solidFill>
                <a:latin typeface="Consolas"/>
                <a:ea typeface="Consolas"/>
                <a:cs typeface="Consolas"/>
                <a:sym typeface="Consolas"/>
              </a:rPr>
              <a:t>;</a:t>
            </a:r>
          </a:p>
          <a:p>
            <a:pPr rtl="0" indent="0" marL="0">
              <a:lnSpc>
                <a:spcPct val="136500"/>
              </a:lnSpc>
              <a:spcBef>
                <a:spcPts val="0"/>
              </a:spcBef>
              <a:buNone/>
            </a:pPr>
            <a:r>
              <a:rPr sz="900" lang="en">
                <a:solidFill>
                  <a:srgbClr val="333333"/>
                </a:solidFill>
                <a:latin typeface="Consolas"/>
                <a:ea typeface="Consolas"/>
                <a:cs typeface="Consolas"/>
                <a:sym typeface="Consolas"/>
              </a:rPr>
              <a:t> </a:t>
            </a:r>
            <a:r>
              <a:rPr sz="900" lang="en">
                <a:solidFill>
                  <a:srgbClr val="A71D5D"/>
                </a:solidFill>
                <a:latin typeface="Consolas"/>
                <a:ea typeface="Consolas"/>
                <a:cs typeface="Consolas"/>
                <a:sym typeface="Consolas"/>
              </a:rPr>
              <a:t>required</a:t>
            </a:r>
            <a:r>
              <a:rPr sz="900" lang="en">
                <a:solidFill>
                  <a:srgbClr val="333333"/>
                </a:solidFill>
                <a:latin typeface="Consolas"/>
                <a:ea typeface="Consolas"/>
                <a:cs typeface="Consolas"/>
                <a:sym typeface="Consolas"/>
              </a:rPr>
              <a:t> </a:t>
            </a:r>
            <a:r>
              <a:rPr sz="900" lang="en">
                <a:solidFill>
                  <a:srgbClr val="0086B3"/>
                </a:solidFill>
                <a:latin typeface="Consolas"/>
                <a:ea typeface="Consolas"/>
                <a:cs typeface="Consolas"/>
                <a:sym typeface="Consolas"/>
              </a:rPr>
              <a:t>SlaveID</a:t>
            </a:r>
            <a:r>
              <a:rPr sz="900" lang="en">
                <a:solidFill>
                  <a:srgbClr val="333333"/>
                </a:solidFill>
                <a:latin typeface="Consolas"/>
                <a:ea typeface="Consolas"/>
                <a:cs typeface="Consolas"/>
                <a:sym typeface="Consolas"/>
              </a:rPr>
              <a:t> slave_id = </a:t>
            </a:r>
            <a:r>
              <a:rPr sz="900" lang="en">
                <a:solidFill>
                  <a:srgbClr val="0086B3"/>
                </a:solidFill>
                <a:latin typeface="Consolas"/>
                <a:ea typeface="Consolas"/>
                <a:cs typeface="Consolas"/>
                <a:sym typeface="Consolas"/>
              </a:rPr>
              <a:t>3</a:t>
            </a:r>
            <a:r>
              <a:rPr sz="900" lang="en">
                <a:solidFill>
                  <a:srgbClr val="333333"/>
                </a:solidFill>
                <a:latin typeface="Consolas"/>
                <a:ea typeface="Consolas"/>
                <a:cs typeface="Consolas"/>
                <a:sym typeface="Consolas"/>
              </a:rPr>
              <a:t>;</a:t>
            </a:r>
          </a:p>
          <a:p>
            <a:pPr rtl="0" indent="0" marL="0">
              <a:lnSpc>
                <a:spcPct val="136500"/>
              </a:lnSpc>
              <a:spcBef>
                <a:spcPts val="0"/>
              </a:spcBef>
              <a:buNone/>
            </a:pPr>
            <a:r>
              <a:rPr sz="900" lang="en">
                <a:solidFill>
                  <a:srgbClr val="333333"/>
                </a:solidFill>
                <a:latin typeface="Consolas"/>
                <a:ea typeface="Consolas"/>
                <a:cs typeface="Consolas"/>
                <a:sym typeface="Consolas"/>
              </a:rPr>
              <a:t> </a:t>
            </a:r>
            <a:r>
              <a:rPr sz="900" lang="en">
                <a:solidFill>
                  <a:srgbClr val="A71D5D"/>
                </a:solidFill>
                <a:latin typeface="Consolas"/>
                <a:ea typeface="Consolas"/>
                <a:cs typeface="Consolas"/>
                <a:sym typeface="Consolas"/>
              </a:rPr>
              <a:t>repeated</a:t>
            </a:r>
            <a:r>
              <a:rPr sz="900" lang="en">
                <a:solidFill>
                  <a:srgbClr val="333333"/>
                </a:solidFill>
                <a:latin typeface="Consolas"/>
                <a:ea typeface="Consolas"/>
                <a:cs typeface="Consolas"/>
                <a:sym typeface="Consolas"/>
              </a:rPr>
              <a:t> </a:t>
            </a:r>
            <a:r>
              <a:rPr sz="900" lang="en">
                <a:solidFill>
                  <a:srgbClr val="0086B3"/>
                </a:solidFill>
                <a:latin typeface="Consolas"/>
                <a:ea typeface="Consolas"/>
                <a:cs typeface="Consolas"/>
                <a:sym typeface="Consolas"/>
              </a:rPr>
              <a:t>Resource</a:t>
            </a:r>
            <a:r>
              <a:rPr sz="900" lang="en">
                <a:solidFill>
                  <a:srgbClr val="333333"/>
                </a:solidFill>
                <a:latin typeface="Consolas"/>
                <a:ea typeface="Consolas"/>
                <a:cs typeface="Consolas"/>
                <a:sym typeface="Consolas"/>
              </a:rPr>
              <a:t> resources = </a:t>
            </a:r>
            <a:r>
              <a:rPr sz="900" lang="en">
                <a:solidFill>
                  <a:srgbClr val="0086B3"/>
                </a:solidFill>
                <a:latin typeface="Consolas"/>
                <a:ea typeface="Consolas"/>
                <a:cs typeface="Consolas"/>
                <a:sym typeface="Consolas"/>
              </a:rPr>
              <a:t>4</a:t>
            </a:r>
            <a:r>
              <a:rPr sz="900" lang="en">
                <a:solidFill>
                  <a:srgbClr val="333333"/>
                </a:solidFill>
                <a:latin typeface="Consolas"/>
                <a:ea typeface="Consolas"/>
                <a:cs typeface="Consolas"/>
                <a:sym typeface="Consolas"/>
              </a:rPr>
              <a:t>;</a:t>
            </a:r>
          </a:p>
          <a:p>
            <a:pPr rtl="0" indent="0" marL="0">
              <a:lnSpc>
                <a:spcPct val="136500"/>
              </a:lnSpc>
              <a:spcBef>
                <a:spcPts val="0"/>
              </a:spcBef>
              <a:buNone/>
            </a:pPr>
            <a:r>
              <a:rPr sz="900" lang="en">
                <a:solidFill>
                  <a:srgbClr val="333333"/>
                </a:solidFill>
                <a:latin typeface="Consolas"/>
                <a:ea typeface="Consolas"/>
                <a:cs typeface="Consolas"/>
                <a:sym typeface="Consolas"/>
              </a:rPr>
              <a:t> </a:t>
            </a:r>
            <a:r>
              <a:rPr sz="900" lang="en">
                <a:solidFill>
                  <a:srgbClr val="A71D5D"/>
                </a:solidFill>
                <a:latin typeface="Consolas"/>
                <a:ea typeface="Consolas"/>
                <a:cs typeface="Consolas"/>
                <a:sym typeface="Consolas"/>
              </a:rPr>
              <a:t>optional</a:t>
            </a:r>
            <a:r>
              <a:rPr sz="900" lang="en">
                <a:solidFill>
                  <a:srgbClr val="333333"/>
                </a:solidFill>
                <a:latin typeface="Consolas"/>
                <a:ea typeface="Consolas"/>
                <a:cs typeface="Consolas"/>
                <a:sym typeface="Consolas"/>
              </a:rPr>
              <a:t> </a:t>
            </a:r>
            <a:r>
              <a:rPr sz="900" lang="en">
                <a:solidFill>
                  <a:srgbClr val="0086B3"/>
                </a:solidFill>
                <a:latin typeface="Consolas"/>
                <a:ea typeface="Consolas"/>
                <a:cs typeface="Consolas"/>
                <a:sym typeface="Consolas"/>
              </a:rPr>
              <a:t>ExecutorInfo</a:t>
            </a:r>
            <a:r>
              <a:rPr sz="900" lang="en">
                <a:solidFill>
                  <a:srgbClr val="333333"/>
                </a:solidFill>
                <a:latin typeface="Consolas"/>
                <a:ea typeface="Consolas"/>
                <a:cs typeface="Consolas"/>
                <a:sym typeface="Consolas"/>
              </a:rPr>
              <a:t> executor = </a:t>
            </a:r>
            <a:r>
              <a:rPr sz="900" lang="en">
                <a:solidFill>
                  <a:srgbClr val="0086B3"/>
                </a:solidFill>
                <a:latin typeface="Consolas"/>
                <a:ea typeface="Consolas"/>
                <a:cs typeface="Consolas"/>
                <a:sym typeface="Consolas"/>
              </a:rPr>
              <a:t>5</a:t>
            </a:r>
            <a:r>
              <a:rPr sz="900" lang="en">
                <a:solidFill>
                  <a:srgbClr val="333333"/>
                </a:solidFill>
                <a:latin typeface="Consolas"/>
                <a:ea typeface="Consolas"/>
                <a:cs typeface="Consolas"/>
                <a:sym typeface="Consolas"/>
              </a:rPr>
              <a:t>;</a:t>
            </a:r>
          </a:p>
          <a:p>
            <a:pPr rtl="0" indent="0" marL="0">
              <a:lnSpc>
                <a:spcPct val="136500"/>
              </a:lnSpc>
              <a:spcBef>
                <a:spcPts val="0"/>
              </a:spcBef>
              <a:buNone/>
            </a:pPr>
            <a:r>
              <a:rPr sz="900" lang="en">
                <a:solidFill>
                  <a:srgbClr val="333333"/>
                </a:solidFill>
                <a:latin typeface="Consolas"/>
                <a:ea typeface="Consolas"/>
                <a:cs typeface="Consolas"/>
                <a:sym typeface="Consolas"/>
              </a:rPr>
              <a:t> </a:t>
            </a:r>
            <a:r>
              <a:rPr sz="900" lang="en">
                <a:solidFill>
                  <a:srgbClr val="A71D5D"/>
                </a:solidFill>
                <a:latin typeface="Consolas"/>
                <a:ea typeface="Consolas"/>
                <a:cs typeface="Consolas"/>
                <a:sym typeface="Consolas"/>
              </a:rPr>
              <a:t>optional</a:t>
            </a:r>
            <a:r>
              <a:rPr sz="900" lang="en">
                <a:solidFill>
                  <a:srgbClr val="333333"/>
                </a:solidFill>
                <a:latin typeface="Consolas"/>
                <a:ea typeface="Consolas"/>
                <a:cs typeface="Consolas"/>
                <a:sym typeface="Consolas"/>
              </a:rPr>
              <a:t> </a:t>
            </a:r>
            <a:r>
              <a:rPr sz="900" lang="en">
                <a:solidFill>
                  <a:srgbClr val="0086B3"/>
                </a:solidFill>
                <a:latin typeface="Consolas"/>
                <a:ea typeface="Consolas"/>
                <a:cs typeface="Consolas"/>
                <a:sym typeface="Consolas"/>
              </a:rPr>
              <a:t>CommandInfo</a:t>
            </a:r>
            <a:r>
              <a:rPr sz="900" lang="en">
                <a:solidFill>
                  <a:srgbClr val="333333"/>
                </a:solidFill>
                <a:latin typeface="Consolas"/>
                <a:ea typeface="Consolas"/>
                <a:cs typeface="Consolas"/>
                <a:sym typeface="Consolas"/>
              </a:rPr>
              <a:t> command = </a:t>
            </a:r>
            <a:r>
              <a:rPr sz="900" lang="en">
                <a:solidFill>
                  <a:srgbClr val="0086B3"/>
                </a:solidFill>
                <a:latin typeface="Consolas"/>
                <a:ea typeface="Consolas"/>
                <a:cs typeface="Consolas"/>
                <a:sym typeface="Consolas"/>
              </a:rPr>
              <a:t>7</a:t>
            </a:r>
            <a:r>
              <a:rPr sz="900" lang="en">
                <a:solidFill>
                  <a:srgbClr val="333333"/>
                </a:solidFill>
                <a:latin typeface="Consolas"/>
                <a:ea typeface="Consolas"/>
                <a:cs typeface="Consolas"/>
                <a:sym typeface="Consolas"/>
              </a:rPr>
              <a:t>;</a:t>
            </a:r>
          </a:p>
          <a:p>
            <a:pPr rtl="0" indent="0" marL="0">
              <a:lnSpc>
                <a:spcPct val="136500"/>
              </a:lnSpc>
              <a:spcBef>
                <a:spcPts val="0"/>
              </a:spcBef>
              <a:buNone/>
            </a:pPr>
            <a:r>
              <a:rPr sz="900" lang="en">
                <a:solidFill>
                  <a:srgbClr val="333333"/>
                </a:solidFill>
                <a:latin typeface="Consolas"/>
                <a:ea typeface="Consolas"/>
                <a:cs typeface="Consolas"/>
                <a:sym typeface="Consolas"/>
              </a:rPr>
              <a:t> </a:t>
            </a:r>
            <a:r>
              <a:rPr sz="900" lang="en">
                <a:solidFill>
                  <a:srgbClr val="A71D5D"/>
                </a:solidFill>
                <a:latin typeface="Consolas"/>
                <a:ea typeface="Consolas"/>
                <a:cs typeface="Consolas"/>
                <a:sym typeface="Consolas"/>
              </a:rPr>
              <a:t>optional</a:t>
            </a:r>
            <a:r>
              <a:rPr sz="900" lang="en">
                <a:solidFill>
                  <a:srgbClr val="333333"/>
                </a:solidFill>
                <a:latin typeface="Consolas"/>
                <a:ea typeface="Consolas"/>
                <a:cs typeface="Consolas"/>
                <a:sym typeface="Consolas"/>
              </a:rPr>
              <a:t> </a:t>
            </a:r>
            <a:r>
              <a:rPr sz="900" lang="en">
                <a:solidFill>
                  <a:srgbClr val="0086B3"/>
                </a:solidFill>
                <a:latin typeface="Consolas"/>
                <a:ea typeface="Consolas"/>
                <a:cs typeface="Consolas"/>
                <a:sym typeface="Consolas"/>
              </a:rPr>
              <a:t>ContainerInfo</a:t>
            </a:r>
            <a:r>
              <a:rPr sz="900" lang="en">
                <a:solidFill>
                  <a:srgbClr val="333333"/>
                </a:solidFill>
                <a:latin typeface="Consolas"/>
                <a:ea typeface="Consolas"/>
                <a:cs typeface="Consolas"/>
                <a:sym typeface="Consolas"/>
              </a:rPr>
              <a:t> container = </a:t>
            </a:r>
            <a:r>
              <a:rPr sz="900" lang="en">
                <a:solidFill>
                  <a:srgbClr val="0086B3"/>
                </a:solidFill>
                <a:latin typeface="Consolas"/>
                <a:ea typeface="Consolas"/>
                <a:cs typeface="Consolas"/>
                <a:sym typeface="Consolas"/>
              </a:rPr>
              <a:t>9</a:t>
            </a:r>
            <a:r>
              <a:rPr sz="900" lang="en">
                <a:solidFill>
                  <a:srgbClr val="333333"/>
                </a:solidFill>
                <a:latin typeface="Consolas"/>
                <a:ea typeface="Consolas"/>
                <a:cs typeface="Consolas"/>
                <a:sym typeface="Consolas"/>
              </a:rPr>
              <a:t>;</a:t>
            </a:r>
          </a:p>
          <a:p>
            <a:pPr rtl="0" indent="0" marL="0">
              <a:lnSpc>
                <a:spcPct val="136500"/>
              </a:lnSpc>
              <a:spcBef>
                <a:spcPts val="0"/>
              </a:spcBef>
              <a:buNone/>
            </a:pPr>
            <a:r>
              <a:rPr sz="900" lang="en">
                <a:solidFill>
                  <a:srgbClr val="333333"/>
                </a:solidFill>
                <a:latin typeface="Consolas"/>
                <a:ea typeface="Consolas"/>
                <a:cs typeface="Consolas"/>
                <a:sym typeface="Consolas"/>
              </a:rPr>
              <a:t> </a:t>
            </a:r>
            <a:r>
              <a:rPr sz="900" lang="en">
                <a:solidFill>
                  <a:srgbClr val="A71D5D"/>
                </a:solidFill>
                <a:latin typeface="Consolas"/>
                <a:ea typeface="Consolas"/>
                <a:cs typeface="Consolas"/>
                <a:sym typeface="Consolas"/>
              </a:rPr>
              <a:t>optional</a:t>
            </a:r>
            <a:r>
              <a:rPr sz="900" lang="en">
                <a:solidFill>
                  <a:srgbClr val="333333"/>
                </a:solidFill>
                <a:latin typeface="Consolas"/>
                <a:ea typeface="Consolas"/>
                <a:cs typeface="Consolas"/>
                <a:sym typeface="Consolas"/>
              </a:rPr>
              <a:t> </a:t>
            </a:r>
            <a:r>
              <a:rPr sz="900" lang="en">
                <a:solidFill>
                  <a:srgbClr val="A71D5D"/>
                </a:solidFill>
                <a:latin typeface="Consolas"/>
                <a:ea typeface="Consolas"/>
                <a:cs typeface="Consolas"/>
                <a:sym typeface="Consolas"/>
              </a:rPr>
              <a:t>bytes</a:t>
            </a:r>
            <a:r>
              <a:rPr sz="900" lang="en">
                <a:solidFill>
                  <a:srgbClr val="333333"/>
                </a:solidFill>
                <a:latin typeface="Consolas"/>
                <a:ea typeface="Consolas"/>
                <a:cs typeface="Consolas"/>
                <a:sym typeface="Consolas"/>
              </a:rPr>
              <a:t> data = </a:t>
            </a:r>
            <a:r>
              <a:rPr sz="900" lang="en">
                <a:solidFill>
                  <a:srgbClr val="0086B3"/>
                </a:solidFill>
                <a:latin typeface="Consolas"/>
                <a:ea typeface="Consolas"/>
                <a:cs typeface="Consolas"/>
                <a:sym typeface="Consolas"/>
              </a:rPr>
              <a:t>6</a:t>
            </a:r>
            <a:r>
              <a:rPr sz="900" lang="en">
                <a:solidFill>
                  <a:srgbClr val="333333"/>
                </a:solidFill>
                <a:latin typeface="Consolas"/>
                <a:ea typeface="Consolas"/>
                <a:cs typeface="Consolas"/>
                <a:sym typeface="Consolas"/>
              </a:rPr>
              <a:t>;</a:t>
            </a:r>
          </a:p>
          <a:p>
            <a:pPr rtl="0" indent="0" marL="0">
              <a:lnSpc>
                <a:spcPct val="136500"/>
              </a:lnSpc>
              <a:spcBef>
                <a:spcPts val="0"/>
              </a:spcBef>
              <a:buNone/>
            </a:pPr>
            <a:r>
              <a:rPr sz="900" lang="en">
                <a:solidFill>
                  <a:srgbClr val="333333"/>
                </a:solidFill>
                <a:latin typeface="Consolas"/>
                <a:ea typeface="Consolas"/>
                <a:cs typeface="Consolas"/>
                <a:sym typeface="Consolas"/>
              </a:rPr>
              <a:t> </a:t>
            </a:r>
            <a:r>
              <a:rPr sz="900" lang="en">
                <a:solidFill>
                  <a:srgbClr val="A71D5D"/>
                </a:solidFill>
                <a:latin typeface="Consolas"/>
                <a:ea typeface="Consolas"/>
                <a:cs typeface="Consolas"/>
                <a:sym typeface="Consolas"/>
              </a:rPr>
              <a:t>optional</a:t>
            </a:r>
            <a:r>
              <a:rPr sz="900" lang="en">
                <a:solidFill>
                  <a:srgbClr val="333333"/>
                </a:solidFill>
                <a:latin typeface="Consolas"/>
                <a:ea typeface="Consolas"/>
                <a:cs typeface="Consolas"/>
                <a:sym typeface="Consolas"/>
              </a:rPr>
              <a:t> </a:t>
            </a:r>
            <a:r>
              <a:rPr sz="900" lang="en">
                <a:solidFill>
                  <a:srgbClr val="0086B3"/>
                </a:solidFill>
                <a:latin typeface="Consolas"/>
                <a:ea typeface="Consolas"/>
                <a:cs typeface="Consolas"/>
                <a:sym typeface="Consolas"/>
              </a:rPr>
              <a:t>HealthCheck</a:t>
            </a:r>
            <a:r>
              <a:rPr sz="900" lang="en">
                <a:solidFill>
                  <a:srgbClr val="333333"/>
                </a:solidFill>
                <a:latin typeface="Consolas"/>
                <a:ea typeface="Consolas"/>
                <a:cs typeface="Consolas"/>
                <a:sym typeface="Consolas"/>
              </a:rPr>
              <a:t> health_check = </a:t>
            </a:r>
            <a:r>
              <a:rPr sz="900" lang="en">
                <a:solidFill>
                  <a:srgbClr val="0086B3"/>
                </a:solidFill>
                <a:latin typeface="Consolas"/>
                <a:ea typeface="Consolas"/>
                <a:cs typeface="Consolas"/>
                <a:sym typeface="Consolas"/>
              </a:rPr>
              <a:t>8</a:t>
            </a:r>
            <a:r>
              <a:rPr sz="900" lang="en">
                <a:solidFill>
                  <a:srgbClr val="333333"/>
                </a:solidFill>
                <a:latin typeface="Consolas"/>
                <a:ea typeface="Consolas"/>
                <a:cs typeface="Consolas"/>
                <a:sym typeface="Consolas"/>
              </a:rPr>
              <a:t>;</a:t>
            </a:r>
          </a:p>
          <a:p>
            <a:pPr rtl="0" indent="0" marL="0">
              <a:lnSpc>
                <a:spcPct val="136500"/>
              </a:lnSpc>
              <a:spcBef>
                <a:spcPts val="0"/>
              </a:spcBef>
              <a:buNone/>
            </a:pPr>
            <a:r>
              <a:t/>
            </a:r>
            <a:endParaRPr sz="900">
              <a:solidFill>
                <a:srgbClr val="969896"/>
              </a:solidFill>
              <a:latin typeface="Consolas"/>
              <a:ea typeface="Consolas"/>
              <a:cs typeface="Consolas"/>
              <a:sym typeface="Consolas"/>
            </a:endParaRPr>
          </a:p>
          <a:p>
            <a:pPr rtl="0" indent="0" marL="0">
              <a:lnSpc>
                <a:spcPct val="136500"/>
              </a:lnSpc>
              <a:spcBef>
                <a:spcPts val="0"/>
              </a:spcBef>
              <a:buNone/>
            </a:pPr>
            <a:r>
              <a:rPr sz="900" lang="en">
                <a:solidFill>
                  <a:srgbClr val="333333"/>
                </a:solidFill>
                <a:latin typeface="Consolas"/>
                <a:ea typeface="Consolas"/>
                <a:cs typeface="Consolas"/>
                <a:sym typeface="Consolas"/>
              </a:rPr>
              <a:t> </a:t>
            </a:r>
            <a:r>
              <a:rPr sz="900" lang="en">
                <a:solidFill>
                  <a:srgbClr val="A71D5D"/>
                </a:solidFill>
                <a:latin typeface="Consolas"/>
                <a:ea typeface="Consolas"/>
                <a:cs typeface="Consolas"/>
                <a:sym typeface="Consolas"/>
              </a:rPr>
              <a:t>optional</a:t>
            </a:r>
            <a:r>
              <a:rPr sz="900" lang="en">
                <a:solidFill>
                  <a:srgbClr val="333333"/>
                </a:solidFill>
                <a:latin typeface="Consolas"/>
                <a:ea typeface="Consolas"/>
                <a:cs typeface="Consolas"/>
                <a:sym typeface="Consolas"/>
              </a:rPr>
              <a:t> </a:t>
            </a:r>
            <a:r>
              <a:rPr sz="900" lang="en">
                <a:solidFill>
                  <a:srgbClr val="0086B3"/>
                </a:solidFill>
                <a:latin typeface="Consolas"/>
                <a:ea typeface="Consolas"/>
                <a:cs typeface="Consolas"/>
                <a:sym typeface="Consolas"/>
              </a:rPr>
              <a:t>Labels</a:t>
            </a:r>
            <a:r>
              <a:rPr sz="900" lang="en">
                <a:solidFill>
                  <a:srgbClr val="333333"/>
                </a:solidFill>
                <a:latin typeface="Consolas"/>
                <a:ea typeface="Consolas"/>
                <a:cs typeface="Consolas"/>
                <a:sym typeface="Consolas"/>
              </a:rPr>
              <a:t> labels = </a:t>
            </a:r>
            <a:r>
              <a:rPr sz="900" lang="en">
                <a:solidFill>
                  <a:srgbClr val="0086B3"/>
                </a:solidFill>
                <a:latin typeface="Consolas"/>
                <a:ea typeface="Consolas"/>
                <a:cs typeface="Consolas"/>
                <a:sym typeface="Consolas"/>
              </a:rPr>
              <a:t>10</a:t>
            </a:r>
            <a:r>
              <a:rPr sz="900" lang="en">
                <a:solidFill>
                  <a:srgbClr val="333333"/>
                </a:solidFill>
                <a:latin typeface="Consolas"/>
                <a:ea typeface="Consolas"/>
                <a:cs typeface="Consolas"/>
                <a:sym typeface="Consolas"/>
              </a:rPr>
              <a:t>;</a:t>
            </a:r>
          </a:p>
          <a:p>
            <a:pPr rtl="0" indent="0" marL="0">
              <a:lnSpc>
                <a:spcPct val="136500"/>
              </a:lnSpc>
              <a:spcBef>
                <a:spcPts val="0"/>
              </a:spcBef>
              <a:buNone/>
            </a:pPr>
            <a:r>
              <a:t/>
            </a:r>
            <a:endParaRPr sz="900">
              <a:solidFill>
                <a:srgbClr val="333333"/>
              </a:solidFill>
              <a:latin typeface="Consolas"/>
              <a:ea typeface="Consolas"/>
              <a:cs typeface="Consolas"/>
              <a:sym typeface="Consolas"/>
            </a:endParaRPr>
          </a:p>
          <a:p>
            <a:pPr rtl="0" indent="0" marL="0">
              <a:lnSpc>
                <a:spcPct val="136500"/>
              </a:lnSpc>
              <a:spcBef>
                <a:spcPts val="0"/>
              </a:spcBef>
              <a:buNone/>
            </a:pPr>
            <a:r>
              <a:rPr sz="900" lang="en">
                <a:solidFill>
                  <a:srgbClr val="333333"/>
                </a:solidFill>
                <a:latin typeface="Consolas"/>
                <a:ea typeface="Consolas"/>
                <a:cs typeface="Consolas"/>
                <a:sym typeface="Consolas"/>
              </a:rPr>
              <a:t> </a:t>
            </a:r>
            <a:r>
              <a:rPr sz="900" lang="en">
                <a:solidFill>
                  <a:srgbClr val="A71D5D"/>
                </a:solidFill>
                <a:latin typeface="Consolas"/>
                <a:ea typeface="Consolas"/>
                <a:cs typeface="Consolas"/>
                <a:sym typeface="Consolas"/>
              </a:rPr>
              <a:t>optional</a:t>
            </a:r>
            <a:r>
              <a:rPr sz="900" lang="en">
                <a:solidFill>
                  <a:srgbClr val="333333"/>
                </a:solidFill>
                <a:latin typeface="Consolas"/>
                <a:ea typeface="Consolas"/>
                <a:cs typeface="Consolas"/>
                <a:sym typeface="Consolas"/>
              </a:rPr>
              <a:t> </a:t>
            </a:r>
            <a:r>
              <a:rPr sz="900" lang="en">
                <a:solidFill>
                  <a:srgbClr val="0086B3"/>
                </a:solidFill>
                <a:latin typeface="Consolas"/>
                <a:ea typeface="Consolas"/>
                <a:cs typeface="Consolas"/>
                <a:sym typeface="Consolas"/>
              </a:rPr>
              <a:t>DiscoveryInfo</a:t>
            </a:r>
            <a:r>
              <a:rPr sz="900" lang="en">
                <a:solidFill>
                  <a:srgbClr val="333333"/>
                </a:solidFill>
                <a:latin typeface="Consolas"/>
                <a:ea typeface="Consolas"/>
                <a:cs typeface="Consolas"/>
                <a:sym typeface="Consolas"/>
              </a:rPr>
              <a:t> discovery = </a:t>
            </a:r>
            <a:r>
              <a:rPr sz="900" lang="en">
                <a:solidFill>
                  <a:srgbClr val="0086B3"/>
                </a:solidFill>
                <a:latin typeface="Consolas"/>
                <a:ea typeface="Consolas"/>
                <a:cs typeface="Consolas"/>
                <a:sym typeface="Consolas"/>
              </a:rPr>
              <a:t>11</a:t>
            </a:r>
            <a:r>
              <a:rPr sz="900" lang="en">
                <a:solidFill>
                  <a:srgbClr val="333333"/>
                </a:solidFill>
                <a:latin typeface="Consolas"/>
                <a:ea typeface="Consolas"/>
                <a:cs typeface="Consolas"/>
                <a:sym typeface="Consolas"/>
              </a:rPr>
              <a:t>;</a:t>
            </a:r>
          </a:p>
          <a:p>
            <a:pPr rtl="0" indent="0" marL="0">
              <a:lnSpc>
                <a:spcPct val="136500"/>
              </a:lnSpc>
              <a:spcBef>
                <a:spcPts val="0"/>
              </a:spcBef>
              <a:buNone/>
            </a:pPr>
            <a:r>
              <a:rPr sz="900" lang="en">
                <a:solidFill>
                  <a:srgbClr val="333333"/>
                </a:solidFill>
                <a:latin typeface="Consolas"/>
                <a:ea typeface="Consolas"/>
                <a:cs typeface="Consolas"/>
                <a:sym typeface="Consolas"/>
              </a:rPr>
              <a:t>}</a:t>
            </a:r>
          </a:p>
          <a:p>
            <a:pPr>
              <a:spcBef>
                <a:spcPts val="0"/>
              </a:spcBef>
              <a:buNone/>
            </a:pPr>
            <a:r>
              <a:t/>
            </a:r>
            <a:endParaRP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y="0" x="0"/>
          <a:ext cy="0" cx="0"/>
          <a:chOff y="0" x="0"/>
          <a:chExt cy="0" cx="0"/>
        </a:xfrm>
      </p:grpSpPr>
      <p:sp>
        <p:nvSpPr>
          <p:cNvPr id="365" name="Shape 36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b="1" sz="3600" lang="en">
                <a:solidFill>
                  <a:schemeClr val="dk1"/>
                </a:solidFill>
              </a:rPr>
              <a:t>TaskState	</a:t>
            </a:r>
          </a:p>
        </p:txBody>
      </p:sp>
      <p:sp>
        <p:nvSpPr>
          <p:cNvPr id="366" name="Shape 36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indent="0" marL="0">
              <a:lnSpc>
                <a:spcPct val="136500"/>
              </a:lnSpc>
              <a:spcBef>
                <a:spcPts val="0"/>
              </a:spcBef>
              <a:buNone/>
            </a:pPr>
            <a:r>
              <a:rPr sz="900" lang="en">
                <a:solidFill>
                  <a:srgbClr val="333333"/>
                </a:solidFill>
                <a:latin typeface="Consolas"/>
                <a:ea typeface="Consolas"/>
                <a:cs typeface="Consolas"/>
                <a:sym typeface="Consolas"/>
              </a:rPr>
              <a:t>/**</a:t>
            </a:r>
          </a:p>
          <a:p>
            <a:pPr rtl="0" indent="0" marL="0">
              <a:lnSpc>
                <a:spcPct val="136500"/>
              </a:lnSpc>
              <a:spcBef>
                <a:spcPts val="0"/>
              </a:spcBef>
              <a:buNone/>
            </a:pPr>
            <a:r>
              <a:rPr sz="900" lang="en">
                <a:solidFill>
                  <a:srgbClr val="333333"/>
                </a:solidFill>
                <a:latin typeface="Consolas"/>
                <a:ea typeface="Consolas"/>
                <a:cs typeface="Consolas"/>
                <a:sym typeface="Consolas"/>
              </a:rPr>
              <a:t>* Describes possible task states. IMPORTANT: Mesos assumes tasks that</a:t>
            </a:r>
          </a:p>
          <a:p>
            <a:pPr rtl="0" indent="0" marL="0">
              <a:lnSpc>
                <a:spcPct val="136500"/>
              </a:lnSpc>
              <a:spcBef>
                <a:spcPts val="0"/>
              </a:spcBef>
              <a:buNone/>
            </a:pPr>
            <a:r>
              <a:rPr sz="900" lang="en">
                <a:solidFill>
                  <a:srgbClr val="333333"/>
                </a:solidFill>
                <a:latin typeface="Consolas"/>
                <a:ea typeface="Consolas"/>
                <a:cs typeface="Consolas"/>
                <a:sym typeface="Consolas"/>
              </a:rPr>
              <a:t>* enter terminal states (see below) imply the task is no longer</a:t>
            </a:r>
          </a:p>
          <a:p>
            <a:pPr rtl="0" indent="0" marL="0">
              <a:lnSpc>
                <a:spcPct val="136500"/>
              </a:lnSpc>
              <a:spcBef>
                <a:spcPts val="0"/>
              </a:spcBef>
              <a:buNone/>
            </a:pPr>
            <a:r>
              <a:rPr sz="900" lang="en">
                <a:solidFill>
                  <a:srgbClr val="333333"/>
                </a:solidFill>
                <a:latin typeface="Consolas"/>
                <a:ea typeface="Consolas"/>
                <a:cs typeface="Consolas"/>
                <a:sym typeface="Consolas"/>
              </a:rPr>
              <a:t>* running and thus clean up any thing associated with the task</a:t>
            </a:r>
          </a:p>
          <a:p>
            <a:pPr rtl="0" indent="0" marL="0">
              <a:lnSpc>
                <a:spcPct val="136500"/>
              </a:lnSpc>
              <a:spcBef>
                <a:spcPts val="0"/>
              </a:spcBef>
              <a:buNone/>
            </a:pPr>
            <a:r>
              <a:rPr sz="900" lang="en">
                <a:solidFill>
                  <a:srgbClr val="333333"/>
                </a:solidFill>
                <a:latin typeface="Consolas"/>
                <a:ea typeface="Consolas"/>
                <a:cs typeface="Consolas"/>
                <a:sym typeface="Consolas"/>
              </a:rPr>
              <a:t>* (ultimately offering any resources being consumed by that task to</a:t>
            </a:r>
          </a:p>
          <a:p>
            <a:pPr rtl="0" indent="0" marL="0">
              <a:lnSpc>
                <a:spcPct val="136500"/>
              </a:lnSpc>
              <a:spcBef>
                <a:spcPts val="0"/>
              </a:spcBef>
              <a:buNone/>
            </a:pPr>
            <a:r>
              <a:rPr sz="900" lang="en">
                <a:solidFill>
                  <a:srgbClr val="333333"/>
                </a:solidFill>
                <a:latin typeface="Consolas"/>
                <a:ea typeface="Consolas"/>
                <a:cs typeface="Consolas"/>
                <a:sym typeface="Consolas"/>
              </a:rPr>
              <a:t>* another task).</a:t>
            </a:r>
          </a:p>
          <a:p>
            <a:pPr rtl="0" indent="0" marL="0">
              <a:lnSpc>
                <a:spcPct val="136500"/>
              </a:lnSpc>
              <a:spcBef>
                <a:spcPts val="0"/>
              </a:spcBef>
              <a:buNone/>
            </a:pPr>
            <a:r>
              <a:rPr sz="900" lang="en">
                <a:solidFill>
                  <a:srgbClr val="333333"/>
                </a:solidFill>
                <a:latin typeface="Consolas"/>
                <a:ea typeface="Consolas"/>
                <a:cs typeface="Consolas"/>
                <a:sym typeface="Consolas"/>
              </a:rPr>
              <a:t>*/</a:t>
            </a:r>
          </a:p>
          <a:p>
            <a:pPr rtl="0" indent="0" marL="0">
              <a:lnSpc>
                <a:spcPct val="136500"/>
              </a:lnSpc>
              <a:spcBef>
                <a:spcPts val="0"/>
              </a:spcBef>
              <a:buNone/>
            </a:pPr>
            <a:r>
              <a:rPr sz="900" lang="en">
                <a:solidFill>
                  <a:srgbClr val="A71D5D"/>
                </a:solidFill>
                <a:latin typeface="Consolas"/>
                <a:ea typeface="Consolas"/>
                <a:cs typeface="Consolas"/>
                <a:sym typeface="Consolas"/>
              </a:rPr>
              <a:t>enum</a:t>
            </a:r>
            <a:r>
              <a:rPr sz="900" lang="en">
                <a:solidFill>
                  <a:srgbClr val="333333"/>
                </a:solidFill>
                <a:latin typeface="Consolas"/>
                <a:ea typeface="Consolas"/>
                <a:cs typeface="Consolas"/>
                <a:sym typeface="Consolas"/>
              </a:rPr>
              <a:t> </a:t>
            </a:r>
            <a:r>
              <a:rPr sz="900" lang="en">
                <a:solidFill>
                  <a:srgbClr val="795DA3"/>
                </a:solidFill>
                <a:latin typeface="Consolas"/>
                <a:ea typeface="Consolas"/>
                <a:cs typeface="Consolas"/>
                <a:sym typeface="Consolas"/>
              </a:rPr>
              <a:t>TaskState</a:t>
            </a:r>
            <a:r>
              <a:rPr sz="900" lang="en">
                <a:solidFill>
                  <a:srgbClr val="333333"/>
                </a:solidFill>
                <a:latin typeface="Consolas"/>
                <a:ea typeface="Consolas"/>
                <a:cs typeface="Consolas"/>
                <a:sym typeface="Consolas"/>
              </a:rPr>
              <a:t> {</a:t>
            </a:r>
          </a:p>
          <a:p>
            <a:pPr rtl="0" indent="0" marL="0">
              <a:lnSpc>
                <a:spcPct val="136500"/>
              </a:lnSpc>
              <a:spcBef>
                <a:spcPts val="0"/>
              </a:spcBef>
              <a:buNone/>
            </a:pPr>
            <a:r>
              <a:rPr sz="900" lang="en">
                <a:solidFill>
                  <a:srgbClr val="333333"/>
                </a:solidFill>
                <a:latin typeface="Consolas"/>
                <a:ea typeface="Consolas"/>
                <a:cs typeface="Consolas"/>
                <a:sym typeface="Consolas"/>
              </a:rPr>
              <a:t> </a:t>
            </a:r>
            <a:r>
              <a:rPr sz="900" lang="en">
                <a:solidFill>
                  <a:srgbClr val="0086B3"/>
                </a:solidFill>
                <a:latin typeface="Consolas"/>
                <a:ea typeface="Consolas"/>
                <a:cs typeface="Consolas"/>
                <a:sym typeface="Consolas"/>
              </a:rPr>
              <a:t>TASK_STAGING</a:t>
            </a:r>
            <a:r>
              <a:rPr sz="900" lang="en">
                <a:solidFill>
                  <a:srgbClr val="333333"/>
                </a:solidFill>
                <a:latin typeface="Consolas"/>
                <a:ea typeface="Consolas"/>
                <a:cs typeface="Consolas"/>
                <a:sym typeface="Consolas"/>
              </a:rPr>
              <a:t> = </a:t>
            </a:r>
            <a:r>
              <a:rPr sz="900" lang="en">
                <a:solidFill>
                  <a:srgbClr val="0086B3"/>
                </a:solidFill>
                <a:latin typeface="Consolas"/>
                <a:ea typeface="Consolas"/>
                <a:cs typeface="Consolas"/>
                <a:sym typeface="Consolas"/>
              </a:rPr>
              <a:t>6</a:t>
            </a:r>
            <a:r>
              <a:rPr sz="900" lang="en">
                <a:solidFill>
                  <a:srgbClr val="333333"/>
                </a:solidFill>
                <a:latin typeface="Consolas"/>
                <a:ea typeface="Consolas"/>
                <a:cs typeface="Consolas"/>
                <a:sym typeface="Consolas"/>
              </a:rPr>
              <a:t>; </a:t>
            </a:r>
            <a:r>
              <a:rPr sz="900" lang="en">
                <a:solidFill>
                  <a:srgbClr val="969896"/>
                </a:solidFill>
                <a:latin typeface="Consolas"/>
                <a:ea typeface="Consolas"/>
                <a:cs typeface="Consolas"/>
                <a:sym typeface="Consolas"/>
              </a:rPr>
              <a:t>// Initial state. Framework status updates should not use.</a:t>
            </a:r>
          </a:p>
          <a:p>
            <a:pPr rtl="0" indent="0" marL="0">
              <a:lnSpc>
                <a:spcPct val="136500"/>
              </a:lnSpc>
              <a:spcBef>
                <a:spcPts val="0"/>
              </a:spcBef>
              <a:buNone/>
            </a:pPr>
            <a:r>
              <a:rPr sz="900" lang="en">
                <a:solidFill>
                  <a:srgbClr val="333333"/>
                </a:solidFill>
                <a:latin typeface="Consolas"/>
                <a:ea typeface="Consolas"/>
                <a:cs typeface="Consolas"/>
                <a:sym typeface="Consolas"/>
              </a:rPr>
              <a:t> </a:t>
            </a:r>
            <a:r>
              <a:rPr sz="900" lang="en">
                <a:solidFill>
                  <a:srgbClr val="0086B3"/>
                </a:solidFill>
                <a:latin typeface="Consolas"/>
                <a:ea typeface="Consolas"/>
                <a:cs typeface="Consolas"/>
                <a:sym typeface="Consolas"/>
              </a:rPr>
              <a:t>TASK_STARTING</a:t>
            </a:r>
            <a:r>
              <a:rPr sz="900" lang="en">
                <a:solidFill>
                  <a:srgbClr val="333333"/>
                </a:solidFill>
                <a:latin typeface="Consolas"/>
                <a:ea typeface="Consolas"/>
                <a:cs typeface="Consolas"/>
                <a:sym typeface="Consolas"/>
              </a:rPr>
              <a:t> = </a:t>
            </a:r>
            <a:r>
              <a:rPr sz="900" lang="en">
                <a:solidFill>
                  <a:srgbClr val="0086B3"/>
                </a:solidFill>
                <a:latin typeface="Consolas"/>
                <a:ea typeface="Consolas"/>
                <a:cs typeface="Consolas"/>
                <a:sym typeface="Consolas"/>
              </a:rPr>
              <a:t>0</a:t>
            </a:r>
            <a:r>
              <a:rPr sz="900" lang="en">
                <a:solidFill>
                  <a:srgbClr val="333333"/>
                </a:solidFill>
                <a:latin typeface="Consolas"/>
                <a:ea typeface="Consolas"/>
                <a:cs typeface="Consolas"/>
                <a:sym typeface="Consolas"/>
              </a:rPr>
              <a:t>;</a:t>
            </a:r>
          </a:p>
          <a:p>
            <a:pPr rtl="0" indent="0" marL="0">
              <a:lnSpc>
                <a:spcPct val="136500"/>
              </a:lnSpc>
              <a:spcBef>
                <a:spcPts val="0"/>
              </a:spcBef>
              <a:buNone/>
            </a:pPr>
            <a:r>
              <a:rPr sz="900" lang="en">
                <a:solidFill>
                  <a:srgbClr val="333333"/>
                </a:solidFill>
                <a:latin typeface="Consolas"/>
                <a:ea typeface="Consolas"/>
                <a:cs typeface="Consolas"/>
                <a:sym typeface="Consolas"/>
              </a:rPr>
              <a:t> </a:t>
            </a:r>
            <a:r>
              <a:rPr sz="900" lang="en">
                <a:solidFill>
                  <a:srgbClr val="0086B3"/>
                </a:solidFill>
                <a:latin typeface="Consolas"/>
                <a:ea typeface="Consolas"/>
                <a:cs typeface="Consolas"/>
                <a:sym typeface="Consolas"/>
              </a:rPr>
              <a:t>TASK_RUNNING</a:t>
            </a:r>
            <a:r>
              <a:rPr sz="900" lang="en">
                <a:solidFill>
                  <a:srgbClr val="333333"/>
                </a:solidFill>
                <a:latin typeface="Consolas"/>
                <a:ea typeface="Consolas"/>
                <a:cs typeface="Consolas"/>
                <a:sym typeface="Consolas"/>
              </a:rPr>
              <a:t> = </a:t>
            </a:r>
            <a:r>
              <a:rPr sz="900" lang="en">
                <a:solidFill>
                  <a:srgbClr val="0086B3"/>
                </a:solidFill>
                <a:latin typeface="Consolas"/>
                <a:ea typeface="Consolas"/>
                <a:cs typeface="Consolas"/>
                <a:sym typeface="Consolas"/>
              </a:rPr>
              <a:t>1</a:t>
            </a:r>
            <a:r>
              <a:rPr sz="900" lang="en">
                <a:solidFill>
                  <a:srgbClr val="333333"/>
                </a:solidFill>
                <a:latin typeface="Consolas"/>
                <a:ea typeface="Consolas"/>
                <a:cs typeface="Consolas"/>
                <a:sym typeface="Consolas"/>
              </a:rPr>
              <a:t>;</a:t>
            </a:r>
          </a:p>
          <a:p>
            <a:pPr rtl="0" indent="0" marL="0">
              <a:lnSpc>
                <a:spcPct val="136500"/>
              </a:lnSpc>
              <a:spcBef>
                <a:spcPts val="0"/>
              </a:spcBef>
              <a:buNone/>
            </a:pPr>
            <a:r>
              <a:rPr sz="900" lang="en">
                <a:solidFill>
                  <a:srgbClr val="333333"/>
                </a:solidFill>
                <a:latin typeface="Consolas"/>
                <a:ea typeface="Consolas"/>
                <a:cs typeface="Consolas"/>
                <a:sym typeface="Consolas"/>
              </a:rPr>
              <a:t> </a:t>
            </a:r>
            <a:r>
              <a:rPr sz="900" lang="en">
                <a:solidFill>
                  <a:srgbClr val="0086B3"/>
                </a:solidFill>
                <a:latin typeface="Consolas"/>
                <a:ea typeface="Consolas"/>
                <a:cs typeface="Consolas"/>
                <a:sym typeface="Consolas"/>
              </a:rPr>
              <a:t>TASK_FINISHED</a:t>
            </a:r>
            <a:r>
              <a:rPr sz="900" lang="en">
                <a:solidFill>
                  <a:srgbClr val="333333"/>
                </a:solidFill>
                <a:latin typeface="Consolas"/>
                <a:ea typeface="Consolas"/>
                <a:cs typeface="Consolas"/>
                <a:sym typeface="Consolas"/>
              </a:rPr>
              <a:t> = </a:t>
            </a:r>
            <a:r>
              <a:rPr sz="900" lang="en">
                <a:solidFill>
                  <a:srgbClr val="0086B3"/>
                </a:solidFill>
                <a:latin typeface="Consolas"/>
                <a:ea typeface="Consolas"/>
                <a:cs typeface="Consolas"/>
                <a:sym typeface="Consolas"/>
              </a:rPr>
              <a:t>2</a:t>
            </a:r>
            <a:r>
              <a:rPr sz="900" lang="en">
                <a:solidFill>
                  <a:srgbClr val="333333"/>
                </a:solidFill>
                <a:latin typeface="Consolas"/>
                <a:ea typeface="Consolas"/>
                <a:cs typeface="Consolas"/>
                <a:sym typeface="Consolas"/>
              </a:rPr>
              <a:t>; </a:t>
            </a:r>
            <a:r>
              <a:rPr sz="900" lang="en">
                <a:solidFill>
                  <a:srgbClr val="969896"/>
                </a:solidFill>
                <a:latin typeface="Consolas"/>
                <a:ea typeface="Consolas"/>
                <a:cs typeface="Consolas"/>
                <a:sym typeface="Consolas"/>
              </a:rPr>
              <a:t>// TERMINAL. The task finished successfully.</a:t>
            </a:r>
          </a:p>
          <a:p>
            <a:pPr rtl="0" indent="0" marL="0">
              <a:lnSpc>
                <a:spcPct val="136500"/>
              </a:lnSpc>
              <a:spcBef>
                <a:spcPts val="0"/>
              </a:spcBef>
              <a:buNone/>
            </a:pPr>
            <a:r>
              <a:rPr sz="900" lang="en">
                <a:solidFill>
                  <a:srgbClr val="333333"/>
                </a:solidFill>
                <a:latin typeface="Consolas"/>
                <a:ea typeface="Consolas"/>
                <a:cs typeface="Consolas"/>
                <a:sym typeface="Consolas"/>
              </a:rPr>
              <a:t> </a:t>
            </a:r>
            <a:r>
              <a:rPr sz="900" lang="en">
                <a:solidFill>
                  <a:srgbClr val="0086B3"/>
                </a:solidFill>
                <a:latin typeface="Consolas"/>
                <a:ea typeface="Consolas"/>
                <a:cs typeface="Consolas"/>
                <a:sym typeface="Consolas"/>
              </a:rPr>
              <a:t>TASK_FAILED</a:t>
            </a:r>
            <a:r>
              <a:rPr sz="900" lang="en">
                <a:solidFill>
                  <a:srgbClr val="333333"/>
                </a:solidFill>
                <a:latin typeface="Consolas"/>
                <a:ea typeface="Consolas"/>
                <a:cs typeface="Consolas"/>
                <a:sym typeface="Consolas"/>
              </a:rPr>
              <a:t> = </a:t>
            </a:r>
            <a:r>
              <a:rPr sz="900" lang="en">
                <a:solidFill>
                  <a:srgbClr val="0086B3"/>
                </a:solidFill>
                <a:latin typeface="Consolas"/>
                <a:ea typeface="Consolas"/>
                <a:cs typeface="Consolas"/>
                <a:sym typeface="Consolas"/>
              </a:rPr>
              <a:t>3</a:t>
            </a:r>
            <a:r>
              <a:rPr sz="900" lang="en">
                <a:solidFill>
                  <a:srgbClr val="333333"/>
                </a:solidFill>
                <a:latin typeface="Consolas"/>
                <a:ea typeface="Consolas"/>
                <a:cs typeface="Consolas"/>
                <a:sym typeface="Consolas"/>
              </a:rPr>
              <a:t>; </a:t>
            </a:r>
            <a:r>
              <a:rPr sz="900" lang="en">
                <a:solidFill>
                  <a:srgbClr val="969896"/>
                </a:solidFill>
                <a:latin typeface="Consolas"/>
                <a:ea typeface="Consolas"/>
                <a:cs typeface="Consolas"/>
                <a:sym typeface="Consolas"/>
              </a:rPr>
              <a:t>// TERMINAL. The task failed to finish successfully.</a:t>
            </a:r>
          </a:p>
          <a:p>
            <a:pPr rtl="0" indent="0" marL="0">
              <a:lnSpc>
                <a:spcPct val="136500"/>
              </a:lnSpc>
              <a:spcBef>
                <a:spcPts val="0"/>
              </a:spcBef>
              <a:buNone/>
            </a:pPr>
            <a:r>
              <a:rPr sz="900" lang="en">
                <a:solidFill>
                  <a:srgbClr val="333333"/>
                </a:solidFill>
                <a:latin typeface="Consolas"/>
                <a:ea typeface="Consolas"/>
                <a:cs typeface="Consolas"/>
                <a:sym typeface="Consolas"/>
              </a:rPr>
              <a:t> </a:t>
            </a:r>
            <a:r>
              <a:rPr sz="900" lang="en">
                <a:solidFill>
                  <a:srgbClr val="0086B3"/>
                </a:solidFill>
                <a:latin typeface="Consolas"/>
                <a:ea typeface="Consolas"/>
                <a:cs typeface="Consolas"/>
                <a:sym typeface="Consolas"/>
              </a:rPr>
              <a:t>TASK_KILLED</a:t>
            </a:r>
            <a:r>
              <a:rPr sz="900" lang="en">
                <a:solidFill>
                  <a:srgbClr val="333333"/>
                </a:solidFill>
                <a:latin typeface="Consolas"/>
                <a:ea typeface="Consolas"/>
                <a:cs typeface="Consolas"/>
                <a:sym typeface="Consolas"/>
              </a:rPr>
              <a:t> = </a:t>
            </a:r>
            <a:r>
              <a:rPr sz="900" lang="en">
                <a:solidFill>
                  <a:srgbClr val="0086B3"/>
                </a:solidFill>
                <a:latin typeface="Consolas"/>
                <a:ea typeface="Consolas"/>
                <a:cs typeface="Consolas"/>
                <a:sym typeface="Consolas"/>
              </a:rPr>
              <a:t>4</a:t>
            </a:r>
            <a:r>
              <a:rPr sz="900" lang="en">
                <a:solidFill>
                  <a:srgbClr val="333333"/>
                </a:solidFill>
                <a:latin typeface="Consolas"/>
                <a:ea typeface="Consolas"/>
                <a:cs typeface="Consolas"/>
                <a:sym typeface="Consolas"/>
              </a:rPr>
              <a:t>; </a:t>
            </a:r>
            <a:r>
              <a:rPr sz="900" lang="en">
                <a:solidFill>
                  <a:srgbClr val="969896"/>
                </a:solidFill>
                <a:latin typeface="Consolas"/>
                <a:ea typeface="Consolas"/>
                <a:cs typeface="Consolas"/>
                <a:sym typeface="Consolas"/>
              </a:rPr>
              <a:t>// TERMINAL. The task was killed by the executor.</a:t>
            </a:r>
          </a:p>
          <a:p>
            <a:pPr rtl="0" indent="0" marL="0">
              <a:lnSpc>
                <a:spcPct val="136500"/>
              </a:lnSpc>
              <a:spcBef>
                <a:spcPts val="0"/>
              </a:spcBef>
              <a:buNone/>
            </a:pPr>
            <a:r>
              <a:rPr sz="900" lang="en">
                <a:solidFill>
                  <a:srgbClr val="333333"/>
                </a:solidFill>
                <a:latin typeface="Consolas"/>
                <a:ea typeface="Consolas"/>
                <a:cs typeface="Consolas"/>
                <a:sym typeface="Consolas"/>
              </a:rPr>
              <a:t> </a:t>
            </a:r>
            <a:r>
              <a:rPr sz="900" lang="en">
                <a:solidFill>
                  <a:srgbClr val="0086B3"/>
                </a:solidFill>
                <a:latin typeface="Consolas"/>
                <a:ea typeface="Consolas"/>
                <a:cs typeface="Consolas"/>
                <a:sym typeface="Consolas"/>
              </a:rPr>
              <a:t>TASK_LOST</a:t>
            </a:r>
            <a:r>
              <a:rPr sz="900" lang="en">
                <a:solidFill>
                  <a:srgbClr val="333333"/>
                </a:solidFill>
                <a:latin typeface="Consolas"/>
                <a:ea typeface="Consolas"/>
                <a:cs typeface="Consolas"/>
                <a:sym typeface="Consolas"/>
              </a:rPr>
              <a:t> = </a:t>
            </a:r>
            <a:r>
              <a:rPr sz="900" lang="en">
                <a:solidFill>
                  <a:srgbClr val="0086B3"/>
                </a:solidFill>
                <a:latin typeface="Consolas"/>
                <a:ea typeface="Consolas"/>
                <a:cs typeface="Consolas"/>
                <a:sym typeface="Consolas"/>
              </a:rPr>
              <a:t>5</a:t>
            </a:r>
            <a:r>
              <a:rPr sz="900" lang="en">
                <a:solidFill>
                  <a:srgbClr val="333333"/>
                </a:solidFill>
                <a:latin typeface="Consolas"/>
                <a:ea typeface="Consolas"/>
                <a:cs typeface="Consolas"/>
                <a:sym typeface="Consolas"/>
              </a:rPr>
              <a:t>; </a:t>
            </a:r>
            <a:r>
              <a:rPr sz="900" lang="en">
                <a:solidFill>
                  <a:srgbClr val="969896"/>
                </a:solidFill>
                <a:latin typeface="Consolas"/>
                <a:ea typeface="Consolas"/>
                <a:cs typeface="Consolas"/>
                <a:sym typeface="Consolas"/>
              </a:rPr>
              <a:t>// TERMINAL. The task failed but can be rescheduled.</a:t>
            </a:r>
          </a:p>
          <a:p>
            <a:pPr rtl="0" indent="0" marL="0">
              <a:lnSpc>
                <a:spcPct val="136500"/>
              </a:lnSpc>
              <a:spcBef>
                <a:spcPts val="0"/>
              </a:spcBef>
              <a:buNone/>
            </a:pPr>
            <a:r>
              <a:rPr sz="900" lang="en">
                <a:solidFill>
                  <a:srgbClr val="333333"/>
                </a:solidFill>
                <a:latin typeface="Consolas"/>
                <a:ea typeface="Consolas"/>
                <a:cs typeface="Consolas"/>
                <a:sym typeface="Consolas"/>
              </a:rPr>
              <a:t> </a:t>
            </a:r>
            <a:r>
              <a:rPr sz="900" lang="en">
                <a:solidFill>
                  <a:srgbClr val="0086B3"/>
                </a:solidFill>
                <a:latin typeface="Consolas"/>
                <a:ea typeface="Consolas"/>
                <a:cs typeface="Consolas"/>
                <a:sym typeface="Consolas"/>
              </a:rPr>
              <a:t>TASK_ERROR</a:t>
            </a:r>
            <a:r>
              <a:rPr sz="900" lang="en">
                <a:solidFill>
                  <a:srgbClr val="333333"/>
                </a:solidFill>
                <a:latin typeface="Consolas"/>
                <a:ea typeface="Consolas"/>
                <a:cs typeface="Consolas"/>
                <a:sym typeface="Consolas"/>
              </a:rPr>
              <a:t> = </a:t>
            </a:r>
            <a:r>
              <a:rPr sz="900" lang="en">
                <a:solidFill>
                  <a:srgbClr val="0086B3"/>
                </a:solidFill>
                <a:latin typeface="Consolas"/>
                <a:ea typeface="Consolas"/>
                <a:cs typeface="Consolas"/>
                <a:sym typeface="Consolas"/>
              </a:rPr>
              <a:t>7</a:t>
            </a:r>
            <a:r>
              <a:rPr sz="900" lang="en">
                <a:solidFill>
                  <a:srgbClr val="333333"/>
                </a:solidFill>
                <a:latin typeface="Consolas"/>
                <a:ea typeface="Consolas"/>
                <a:cs typeface="Consolas"/>
                <a:sym typeface="Consolas"/>
              </a:rPr>
              <a:t>; </a:t>
            </a:r>
            <a:r>
              <a:rPr sz="900" lang="en">
                <a:solidFill>
                  <a:srgbClr val="969896"/>
                </a:solidFill>
                <a:latin typeface="Consolas"/>
                <a:ea typeface="Consolas"/>
                <a:cs typeface="Consolas"/>
                <a:sym typeface="Consolas"/>
              </a:rPr>
              <a:t>// TERMINAL. The task description contains an error.</a:t>
            </a:r>
          </a:p>
          <a:p>
            <a:pPr rtl="0" indent="0" marL="0">
              <a:lnSpc>
                <a:spcPct val="136500"/>
              </a:lnSpc>
              <a:spcBef>
                <a:spcPts val="0"/>
              </a:spcBef>
              <a:buNone/>
            </a:pPr>
            <a:r>
              <a:rPr sz="900" lang="en">
                <a:solidFill>
                  <a:srgbClr val="333333"/>
                </a:solidFill>
                <a:latin typeface="Consolas"/>
                <a:ea typeface="Consolas"/>
                <a:cs typeface="Consolas"/>
                <a:sym typeface="Consolas"/>
              </a:rPr>
              <a:t>}</a:t>
            </a:r>
          </a:p>
          <a:p>
            <a:pPr>
              <a:spcBef>
                <a:spcPts val="0"/>
              </a:spcBef>
              <a:buNone/>
            </a:pPr>
            <a:r>
              <a:t/>
            </a:r>
            <a:endParaRP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0" name="Shape 370"/>
        <p:cNvGrpSpPr/>
        <p:nvPr/>
      </p:nvGrpSpPr>
      <p:grpSpPr>
        <a:xfrm>
          <a:off y="0" x="0"/>
          <a:ext cy="0" cx="0"/>
          <a:chOff y="0" x="0"/>
          <a:chExt cy="0" cx="0"/>
        </a:xfrm>
      </p:grpSpPr>
      <p:sp>
        <p:nvSpPr>
          <p:cNvPr id="371" name="Shape 371"/>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Pr>
              <a:t>Scheduler</a:t>
            </a:r>
          </a:p>
        </p:txBody>
      </p:sp>
      <p:sp>
        <p:nvSpPr>
          <p:cNvPr id="372" name="Shape 372"/>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l" rtl="0" lvl="0" marR="0" indent="-152400" marL="342900">
              <a:lnSpc>
                <a:spcPct val="100000"/>
              </a:lnSpc>
              <a:spcBef>
                <a:spcPts val="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Invoked when the scheduler successfully registers with a Mesos</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master. A unique ID (generated by the master) used for</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distinguishing this framework from others and MasterInfo</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with the ip and port of the current master are provided as arguments.</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def registered(</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driver: SchedulerDriver,</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frameworkId: FrameworkID,</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masterInfo: MasterInfo): Unit =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log.info("Scheduler.registered")</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log.info("FrameworkID:\n%s" format frameworkId)</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log.info("MasterInfo:\n%s" format masterInfo)</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a:t>
            </a:r>
          </a:p>
          <a:p>
            <a:pPr algn="l" rtl="0" lvl="0" marR="0" indent="-152400" marL="342900">
              <a:lnSpc>
                <a:spcPct val="100000"/>
              </a:lnSpc>
              <a:spcBef>
                <a:spcPts val="600"/>
              </a:spcBef>
              <a:spcAft>
                <a:spcPts val="0"/>
              </a:spcAft>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y="0" x="0"/>
          <a:ext cy="0" cx="0"/>
          <a:chOff y="0" x="0"/>
          <a:chExt cy="0" cx="0"/>
        </a:xfrm>
      </p:grpSpPr>
      <p:sp>
        <p:nvSpPr>
          <p:cNvPr id="74" name="Shape 74"/>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b="1" sz="3600" lang="en">
                <a:solidFill>
                  <a:schemeClr val="dk1"/>
                </a:solidFill>
              </a:rPr>
              <a:t>Origins</a:t>
            </a:r>
          </a:p>
        </p:txBody>
      </p:sp>
      <p:sp>
        <p:nvSpPr>
          <p:cNvPr id="75" name="Shape 75"/>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l" rtl="0" lvl="0" marR="0" indent="-152400" marL="342900">
              <a:lnSpc>
                <a:spcPct val="100000"/>
              </a:lnSpc>
              <a:spcBef>
                <a:spcPts val="0"/>
              </a:spcBef>
              <a:spcAft>
                <a:spcPts val="0"/>
              </a:spcAft>
              <a:buClr>
                <a:schemeClr val="dk1"/>
              </a:buClr>
              <a:buSzPct val="25000"/>
              <a:buFont typeface="Arial"/>
              <a:buNone/>
            </a:pPr>
            <a:r>
              <a:rPr strike="noStrike" u="none" b="0" cap="none" baseline="0" sz="1600" lang="en" i="0">
                <a:solidFill>
                  <a:schemeClr val="dk1"/>
                </a:solidFill>
                <a:latin typeface="Arial"/>
                <a:ea typeface="Arial"/>
                <a:cs typeface="Arial"/>
                <a:sym typeface="Arial"/>
              </a:rPr>
              <a:t>Mesos: A Platform for Fine-Grained Resource Sharing in the Data Center </a:t>
            </a:r>
            <a:r>
              <a:rPr strike="noStrike" u="sng" b="0" cap="none" baseline="0" sz="1600" lang="en" i="0">
                <a:solidFill>
                  <a:schemeClr val="hlink"/>
                </a:solidFill>
                <a:latin typeface="Arial"/>
                <a:ea typeface="Arial"/>
                <a:cs typeface="Arial"/>
                <a:sym typeface="Arial"/>
                <a:hlinkClick r:id="rId3"/>
              </a:rPr>
              <a:t>http://static.usenix.org/event/nsdi11/tech/full_papers/Hindman_new.pdf</a:t>
            </a:r>
          </a:p>
          <a:p>
            <a:pPr algn="l" rtl="0" lvl="0" marR="0" indent="-152400" marL="342900">
              <a:lnSpc>
                <a:spcPct val="100000"/>
              </a:lnSpc>
              <a:spcBef>
                <a:spcPts val="600"/>
              </a:spcBef>
              <a:spcAft>
                <a:spcPts val="0"/>
              </a:spcAft>
              <a:buClr>
                <a:schemeClr val="dk1"/>
              </a:buClr>
              <a:buFont typeface="Arial"/>
              <a:buNone/>
            </a:pPr>
            <a:r>
              <a:t/>
            </a:r>
            <a:endParaRPr sz="1600">
              <a:solidFill>
                <a:schemeClr val="dk1"/>
              </a:solidFill>
            </a:endParaRPr>
          </a:p>
          <a:p>
            <a:pPr algn="l" rtl="0" lvl="0" marR="0" indent="-152400" marL="342900">
              <a:lnSpc>
                <a:spcPct val="100000"/>
              </a:lnSpc>
              <a:spcBef>
                <a:spcPts val="600"/>
              </a:spcBef>
              <a:spcAft>
                <a:spcPts val="0"/>
              </a:spcAft>
              <a:buClr>
                <a:schemeClr val="dk1"/>
              </a:buClr>
              <a:buSzPct val="25000"/>
              <a:buFont typeface="Arial"/>
              <a:buNone/>
            </a:pPr>
            <a:r>
              <a:rPr sz="1600" lang="en">
                <a:solidFill>
                  <a:schemeClr val="dk1"/>
                </a:solidFill>
              </a:rPr>
              <a:t>Datacenter Management with Apache Mesos </a:t>
            </a:r>
            <a:r>
              <a:rPr u="sng" sz="1600" lang="en">
                <a:solidFill>
                  <a:schemeClr val="hlink"/>
                </a:solidFill>
                <a:hlinkClick r:id="rId4"/>
              </a:rPr>
              <a:t>https://www.youtube.com/watch?v=YB1VW0LKzJ4</a:t>
            </a:r>
          </a:p>
          <a:p>
            <a:pPr algn="l" rtl="0" lvl="0" marR="0" indent="0" marL="0">
              <a:lnSpc>
                <a:spcPct val="100000"/>
              </a:lnSpc>
              <a:spcBef>
                <a:spcPts val="600"/>
              </a:spcBef>
              <a:spcAft>
                <a:spcPts val="0"/>
              </a:spcAft>
              <a:buClr>
                <a:schemeClr val="dk1"/>
              </a:buClr>
              <a:buFont typeface="Arial"/>
              <a:buNone/>
            </a:pPr>
            <a:r>
              <a:t/>
            </a:r>
            <a:endParaRPr strike="noStrike" u="none" b="0" cap="none" baseline="0" sz="1600" i="0">
              <a:solidFill>
                <a:schemeClr val="dk1"/>
              </a:solidFill>
              <a:latin typeface="Arial"/>
              <a:ea typeface="Arial"/>
              <a:cs typeface="Arial"/>
              <a:sym typeface="Arial"/>
            </a:endParaRP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600" lang="en" i="0">
                <a:solidFill>
                  <a:schemeClr val="dk1"/>
                </a:solidFill>
                <a:latin typeface="Arial"/>
                <a:ea typeface="Arial"/>
                <a:cs typeface="Arial"/>
                <a:sym typeface="Arial"/>
              </a:rPr>
              <a:t>Omega: ﬂexible, scalable schedulers for large compute clusters </a:t>
            </a:r>
            <a:r>
              <a:rPr strike="noStrike" u="sng" b="0" cap="none" baseline="0" sz="1600" lang="en" i="0">
                <a:solidFill>
                  <a:schemeClr val="hlink"/>
                </a:solidFill>
                <a:latin typeface="Arial"/>
                <a:ea typeface="Arial"/>
                <a:cs typeface="Arial"/>
                <a:sym typeface="Arial"/>
                <a:hlinkClick r:id="rId5"/>
              </a:rPr>
              <a:t>http://eurosys2013.tudos.org/wp-content/uploads/2013/paper/Schwarzkopf.pdf</a:t>
            </a:r>
          </a:p>
          <a:p>
            <a:pPr algn="l" rtl="0" lvl="0" marR="0" indent="-152400" marL="342900">
              <a:lnSpc>
                <a:spcPct val="100000"/>
              </a:lnSpc>
              <a:spcBef>
                <a:spcPts val="600"/>
              </a:spcBef>
              <a:spcAft>
                <a:spcPts val="0"/>
              </a:spcAft>
              <a:buClr>
                <a:schemeClr val="dk1"/>
              </a:buClr>
              <a:buFont typeface="Arial"/>
              <a:buNone/>
            </a:pPr>
            <a:r>
              <a:t/>
            </a:r>
            <a:endParaRPr sz="1600">
              <a:solidFill>
                <a:schemeClr val="dk1"/>
              </a:solidFill>
            </a:endParaRPr>
          </a:p>
          <a:p>
            <a:pPr rtl="0" lvl="0">
              <a:spcBef>
                <a:spcPts val="0"/>
              </a:spcBef>
              <a:buClr>
                <a:schemeClr val="dk1"/>
              </a:buClr>
              <a:buSzPct val="25000"/>
              <a:buFont typeface="Arial"/>
              <a:buNone/>
            </a:pPr>
            <a:r>
              <a:rPr sz="1600" lang="en">
                <a:solidFill>
                  <a:schemeClr val="dk1"/>
                </a:solidFill>
              </a:rPr>
              <a:t>2011 GAFS Omega John Wilkes </a:t>
            </a:r>
            <a:r>
              <a:rPr u="sng" sz="1600" lang="en">
                <a:solidFill>
                  <a:schemeClr val="hlink"/>
                </a:solidFill>
                <a:hlinkClick r:id="rId6"/>
              </a:rPr>
              <a:t>https://www.youtube.com/watch?v=0ZFMlO98Jkc&amp;feature=youtu.be</a:t>
            </a:r>
          </a:p>
          <a:p>
            <a:pPr algn="l" rtl="0" lvl="0" marR="0" indent="-152400" marL="342900">
              <a:lnSpc>
                <a:spcPct val="100000"/>
              </a:lnSpc>
              <a:spcBef>
                <a:spcPts val="600"/>
              </a:spcBef>
              <a:spcAft>
                <a:spcPts val="0"/>
              </a:spcAft>
              <a:buClr>
                <a:schemeClr val="dk1"/>
              </a:buClr>
              <a:buFont typeface="Arial"/>
              <a:buNone/>
            </a:pPr>
            <a:r>
              <a:t/>
            </a:r>
            <a:endParaRPr sz="1600">
              <a:solidFill>
                <a:schemeClr val="dk1"/>
              </a:solidFill>
            </a:endParaRP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y="0" x="0"/>
          <a:ext cy="0" cx="0"/>
          <a:chOff y="0" x="0"/>
          <a:chExt cy="0" cx="0"/>
        </a:xfrm>
      </p:grpSpPr>
      <p:sp>
        <p:nvSpPr>
          <p:cNvPr id="377" name="Shape 377"/>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Pr>
              <a:t>Scheduler</a:t>
            </a:r>
          </a:p>
        </p:txBody>
      </p:sp>
      <p:sp>
        <p:nvSpPr>
          <p:cNvPr id="378" name="Shape 378"/>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l" rtl="0" lvl="0" marR="0" indent="-152400" marL="342900">
              <a:lnSpc>
                <a:spcPct val="100000"/>
              </a:lnSpc>
              <a:spcBef>
                <a:spcPts val="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Invoked when the scheduler re-registers with a newly elected Mesos master.</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This is only called when the scheduler has previously been registered.</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MasterInfo containing the updated information about the elected master</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is provided as an argument.</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def reregistered(</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driver: SchedulerDriver,</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masterInfo: MasterInfo): Unit =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log.info("Scheduler.reregistered")</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log.info("MasterInfo:\n%s" format masterInfo)</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y="0" x="0"/>
          <a:ext cy="0" cx="0"/>
          <a:chOff y="0" x="0"/>
          <a:chExt cy="0" cx="0"/>
        </a:xfrm>
      </p:grpSpPr>
      <p:sp>
        <p:nvSpPr>
          <p:cNvPr id="383" name="Shape 383"/>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Pr>
              <a:t>Scheduler</a:t>
            </a:r>
          </a:p>
        </p:txBody>
      </p:sp>
      <p:sp>
        <p:nvSpPr>
          <p:cNvPr id="384" name="Shape 384"/>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l" rtl="0" lvl="0" marR="0" indent="-152400" marL="342900">
              <a:lnSpc>
                <a:spcPct val="100000"/>
              </a:lnSpc>
              <a:spcBef>
                <a:spcPts val="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/**Invoked when resources have been offered to this framework. A single offer will only contain resources from a single slave. Resources associated with an offer will not be re-offered to _this_ framework until either (a) this framework has rejected those resources or (b) those resources have been rescinded.Note that resources may be concurrently offered to more than one framework at a time (depending on the allocator being used). In that case, the first framework to launch tasks using those resources will be able to use them while the other frameworks will have those resources rescinded (or if a framework has already launched tasks with those resources then those tasks will fail with a TASK_LOST status and a message saying as much).*/</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def resourceOffers(</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driver: SchedulerDriver, offers: JList[Offer]): Unit =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log.info("Scheduler.resourceOffers")</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print and decline all received offers</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offers foreach { offer =&gt;</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log.info(offer.toString)</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driver declineOffer offer.getId</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y="0" x="0"/>
          <a:ext cy="0" cx="0"/>
          <a:chOff y="0" x="0"/>
          <a:chExt cy="0" cx="0"/>
        </a:xfrm>
      </p:grpSpPr>
      <p:sp>
        <p:nvSpPr>
          <p:cNvPr id="389" name="Shape 389"/>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Pr>
              <a:t>Scheduler</a:t>
            </a:r>
          </a:p>
        </p:txBody>
      </p:sp>
      <p:sp>
        <p:nvSpPr>
          <p:cNvPr id="390" name="Shape 390"/>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l" rtl="0" lvl="0" marR="0" indent="-152400" marL="342900">
              <a:lnSpc>
                <a:spcPct val="100000"/>
              </a:lnSpc>
              <a:spcBef>
                <a:spcPts val="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Invoked when an offer is no longer valid (e.g., the slave was</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lost or another framework used resources in the offer). If for</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whatever reason an offer is never rescinded (e.g., dropped</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message, failing over framework, etc.), a framwork that attempts</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to launch tasks using an invalid offer will receive TASK_LOST</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status updats for those tasks.</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def offerRescinded(</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driver: SchedulerDriver,</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offerId: OfferID): Unit =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log.info("Scheduler.offerRescinded [%s]" format offerId.getValue)</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y="0" x="0"/>
          <a:ext cy="0" cx="0"/>
          <a:chOff y="0" x="0"/>
          <a:chExt cy="0" cx="0"/>
        </a:xfrm>
      </p:grpSpPr>
      <p:sp>
        <p:nvSpPr>
          <p:cNvPr id="395" name="Shape 395"/>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Pr>
              <a:t>Scheduler</a:t>
            </a:r>
          </a:p>
        </p:txBody>
      </p:sp>
      <p:sp>
        <p:nvSpPr>
          <p:cNvPr id="396" name="Shape 396"/>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l" rtl="0" lvl="0" marR="0" indent="-152400" marL="342900">
              <a:lnSpc>
                <a:spcPct val="100000"/>
              </a:lnSpc>
              <a:spcBef>
                <a:spcPts val="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Invoked when the status of a task has changed (e.g., a slave is</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lost and so the task is lost, a task finishes and an executor</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sends a status update saying so, etc). Note that returning from</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this callback _acknowledges_ receipt of this status update! If</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for whatever reason the scheduler aborts during this callback (or</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the process exits) another status update will be delivered (note,</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however, that this is currently not true if the slave sending the</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status update is lost/fails during that time).</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def statusUpdate(</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driver: SchedulerDriver, status: TaskStatus): Unit =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log.info("Scheduler.statusUpdate:\n%s" format status)</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0" name="Shape 400"/>
        <p:cNvGrpSpPr/>
        <p:nvPr/>
      </p:nvGrpSpPr>
      <p:grpSpPr>
        <a:xfrm>
          <a:off y="0" x="0"/>
          <a:ext cy="0" cx="0"/>
          <a:chOff y="0" x="0"/>
          <a:chExt cy="0" cx="0"/>
        </a:xfrm>
      </p:grpSpPr>
      <p:sp>
        <p:nvSpPr>
          <p:cNvPr id="401" name="Shape 401"/>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Pr>
              <a:t>Scheduler</a:t>
            </a:r>
          </a:p>
        </p:txBody>
      </p:sp>
      <p:sp>
        <p:nvSpPr>
          <p:cNvPr id="402" name="Shape 402"/>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l" rtl="0" lvl="0" marR="0" indent="-152400" marL="342900">
              <a:lnSpc>
                <a:spcPct val="100000"/>
              </a:lnSpc>
              <a:spcBef>
                <a:spcPts val="0"/>
              </a:spcBef>
              <a:spcAft>
                <a:spcPts val="0"/>
              </a:spcAft>
              <a:buClr>
                <a:schemeClr val="dk1"/>
              </a:buClr>
              <a:buFont typeface="Arial"/>
              <a:buNone/>
            </a:pPr>
            <a:r>
              <a:t/>
            </a:r>
            <a:endParaRPr strike="noStrike" u="none" b="0" cap="none" baseline="0" sz="1200" i="0">
              <a:solidFill>
                <a:schemeClr val="dk1"/>
              </a:solidFill>
              <a:latin typeface="Arial"/>
              <a:ea typeface="Arial"/>
              <a:cs typeface="Arial"/>
              <a:sym typeface="Arial"/>
            </a:endParaRP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Invoked when an executor sends a message. These messages are best</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effort; do not expect a framework message to be retransmitted in</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any reliable fashion.</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def frameworkMessage(</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driver: SchedulerDriver,</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executorId: ExecutorID,</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slaveId: SlaveID,</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data: Array[Byte]): Unit =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log.info("Scheduler.frameworkMessage")</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y="0" x="0"/>
          <a:ext cy="0" cx="0"/>
          <a:chOff y="0" x="0"/>
          <a:chExt cy="0" cx="0"/>
        </a:xfrm>
      </p:grpSpPr>
      <p:sp>
        <p:nvSpPr>
          <p:cNvPr id="407" name="Shape 407"/>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Pr>
              <a:t>Scheduler</a:t>
            </a:r>
          </a:p>
        </p:txBody>
      </p:sp>
      <p:sp>
        <p:nvSpPr>
          <p:cNvPr id="408" name="Shape 408"/>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l" rtl="0" lvl="0" marR="0" indent="-152400" marL="342900">
              <a:lnSpc>
                <a:spcPct val="100000"/>
              </a:lnSpc>
              <a:spcBef>
                <a:spcPts val="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 Invoked when the scheduler becomes "disconnected" from the master</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 (e.g., the master fails and another is taking over).</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def disconnected(driver: SchedulerDriver): Unit =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log.info("Scheduler.disconnected")</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a:t>
            </a:r>
          </a:p>
          <a:p>
            <a:pPr algn="l" rtl="0" lvl="0" marR="0" indent="-152400" marL="342900">
              <a:lnSpc>
                <a:spcPct val="100000"/>
              </a:lnSpc>
              <a:spcBef>
                <a:spcPts val="600"/>
              </a:spcBef>
              <a:spcAft>
                <a:spcPts val="0"/>
              </a:spcAft>
              <a:buClr>
                <a:schemeClr val="dk1"/>
              </a:buClr>
              <a:buFont typeface="Arial"/>
              <a:buNone/>
            </a:pPr>
            <a:r>
              <a:t/>
            </a:r>
            <a:endParaRPr strike="noStrike" u="none" b="0" cap="none" baseline="0" sz="800" i="0">
              <a:solidFill>
                <a:schemeClr val="dk1"/>
              </a:solidFill>
              <a:latin typeface="Arial"/>
              <a:ea typeface="Arial"/>
              <a:cs typeface="Arial"/>
              <a:sym typeface="Arial"/>
            </a:endParaRP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 Invoked when a slave has been determined unreachable (e.g.,</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 machine failure, network partition). Most frameworks will need to</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 reschedule any tasks launched on this slave on a new slave.</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def slaveLost(</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driver: SchedulerDriver,</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slaveId: SlaveID): Unit =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log.info("Scheduler.slaveLost: [%s]" format slaveId.getValue)</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a:t>
            </a:r>
          </a:p>
          <a:p>
            <a:pPr algn="l" rtl="0" lvl="0" marR="0" indent="-152400" marL="342900">
              <a:lnSpc>
                <a:spcPct val="100000"/>
              </a:lnSpc>
              <a:spcBef>
                <a:spcPts val="600"/>
              </a:spcBef>
              <a:spcAft>
                <a:spcPts val="0"/>
              </a:spcAft>
              <a:buClr>
                <a:schemeClr val="dk1"/>
              </a:buClr>
              <a:buFont typeface="Arial"/>
              <a:buNone/>
            </a:pPr>
            <a:r>
              <a:t/>
            </a:r>
            <a:endParaRPr strike="noStrike" u="none" b="0" cap="none" baseline="0" sz="800" i="0">
              <a:solidFill>
                <a:schemeClr val="dk1"/>
              </a:solidFill>
              <a:latin typeface="Arial"/>
              <a:ea typeface="Arial"/>
              <a:cs typeface="Arial"/>
              <a:sym typeface="Arial"/>
            </a:endParaRP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y="0" x="0"/>
          <a:ext cy="0" cx="0"/>
          <a:chOff y="0" x="0"/>
          <a:chExt cy="0" cx="0"/>
        </a:xfrm>
      </p:grpSpPr>
      <p:sp>
        <p:nvSpPr>
          <p:cNvPr id="413" name="Shape 413"/>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Pr>
              <a:t>Scheduler</a:t>
            </a:r>
          </a:p>
        </p:txBody>
      </p:sp>
      <p:sp>
        <p:nvSpPr>
          <p:cNvPr id="414" name="Shape 414"/>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l" rtl="0" lvl="0" marR="0" indent="-152400" marL="342900">
              <a:lnSpc>
                <a:spcPct val="100000"/>
              </a:lnSpc>
              <a:spcBef>
                <a:spcPts val="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 Invoked when an executor has exited/terminated. Note that any</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 tasks running will have TASK_LOST status updates automagically</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 generated.</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def executorLost(</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driver: SchedulerDriver,executorId: ExecutorID, slaveId: SlaveID,</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status: Int): Unit =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log.info("Scheduler.executorLost: [%s]" format executorId.getValue)</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 Invoked when there is an unrecoverable error in the scheduler or</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 scheduler driver. The driver will be aborted BEFORE invoking this</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 callback.</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def error(driver: SchedulerDriver, message: String): Unit =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log.info("Scheduler.error: [%s]" format message)</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800" lang="en" i="0">
                <a:solidFill>
                  <a:schemeClr val="dk1"/>
                </a:solidFill>
                <a:latin typeface="Arial"/>
                <a:ea typeface="Arial"/>
                <a:cs typeface="Arial"/>
                <a:sym typeface="Arial"/>
              </a:rPr>
              <a:t>  }</a:t>
            </a:r>
          </a:p>
          <a:p>
            <a:pPr algn="l" rtl="0" lvl="0" marR="0" indent="-152400" marL="342900">
              <a:lnSpc>
                <a:spcPct val="100000"/>
              </a:lnSpc>
              <a:spcBef>
                <a:spcPts val="600"/>
              </a:spcBef>
              <a:spcAft>
                <a:spcPts val="0"/>
              </a:spcAft>
              <a:buClr>
                <a:schemeClr val="dk1"/>
              </a:buClr>
              <a:buFont typeface="Arial"/>
              <a:buNone/>
            </a:pPr>
            <a:r>
              <a:t/>
            </a:r>
            <a:endParaRPr strike="noStrike" u="none" b="0" cap="none" baseline="0" sz="800" i="0">
              <a:solidFill>
                <a:schemeClr val="dk1"/>
              </a:solidFill>
              <a:latin typeface="Arial"/>
              <a:ea typeface="Arial"/>
              <a:cs typeface="Arial"/>
              <a:sym typeface="Arial"/>
            </a:endParaRP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8" name="Shape 418"/>
        <p:cNvGrpSpPr/>
        <p:nvPr/>
      </p:nvGrpSpPr>
      <p:grpSpPr>
        <a:xfrm>
          <a:off y="0" x="0"/>
          <a:ext cy="0" cx="0"/>
          <a:chOff y="0" x="0"/>
          <a:chExt cy="0" cx="0"/>
        </a:xfrm>
      </p:grpSpPr>
      <p:sp>
        <p:nvSpPr>
          <p:cNvPr id="419" name="Shape 419"/>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Pr>
              <a:t>Executor</a:t>
            </a:r>
          </a:p>
        </p:txBody>
      </p:sp>
      <p:sp>
        <p:nvSpPr>
          <p:cNvPr id="420" name="Shape 420"/>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l" rtl="0" lvl="0" marR="0" indent="-152400" marL="342900">
              <a:lnSpc>
                <a:spcPct val="100000"/>
              </a:lnSpc>
              <a:spcBef>
                <a:spcPts val="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Invoked once the executor driver has been able to successfully</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connect with Mesos. In particular, a scheduler can pass some</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data to it's executors through the ExecutorInfo.data</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field.</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def registered(</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driver: ExecutorDriver,</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executorInfo: ExecutorInfo,</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frameworkInfo: FrameworkInfo,</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slaveInfo: SlaveInfo): Unit =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log.info("Executor.registered")</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a:t>
            </a: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4" name="Shape 424"/>
        <p:cNvGrpSpPr/>
        <p:nvPr/>
      </p:nvGrpSpPr>
      <p:grpSpPr>
        <a:xfrm>
          <a:off y="0" x="0"/>
          <a:ext cy="0" cx="0"/>
          <a:chOff y="0" x="0"/>
          <a:chExt cy="0" cx="0"/>
        </a:xfrm>
      </p:grpSpPr>
      <p:sp>
        <p:nvSpPr>
          <p:cNvPr id="425" name="Shape 425"/>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Pr>
              <a:t>Executor</a:t>
            </a:r>
          </a:p>
        </p:txBody>
      </p:sp>
      <p:sp>
        <p:nvSpPr>
          <p:cNvPr id="426" name="Shape 426"/>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l" rtl="0" lvl="0" marR="0" indent="-152400" marL="342900">
              <a:lnSpc>
                <a:spcPct val="100000"/>
              </a:lnSpc>
              <a:spcBef>
                <a:spcPts val="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Invoked when the executor re-registers with a restarted slave.</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def reregistered(</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driver: ExecutorDriver,</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slaveInfo: SlaveInfo): Unit =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log.info("Executor.reregistered")</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Invoked when the executor becomes "disconnected" from the slave</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(e.g., the slave is being restarted due to an upgrade).</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def disconnected(driver: ExecutorDriver): Unit =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log.info("Executor.disconnected")</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0" name="Shape 430"/>
        <p:cNvGrpSpPr/>
        <p:nvPr/>
      </p:nvGrpSpPr>
      <p:grpSpPr>
        <a:xfrm>
          <a:off y="0" x="0"/>
          <a:ext cy="0" cx="0"/>
          <a:chOff y="0" x="0"/>
          <a:chExt cy="0" cx="0"/>
        </a:xfrm>
      </p:grpSpPr>
      <p:sp>
        <p:nvSpPr>
          <p:cNvPr id="431" name="Shape 431"/>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Pr>
              <a:t>Executor</a:t>
            </a:r>
          </a:p>
        </p:txBody>
      </p:sp>
      <p:sp>
        <p:nvSpPr>
          <p:cNvPr id="432" name="Shape 432"/>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l" rtl="0" lvl="0" marR="0" indent="-152400" marL="342900">
              <a:lnSpc>
                <a:spcPct val="100000"/>
              </a:lnSpc>
              <a:spcBef>
                <a:spcPts val="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Invoked when a task has been launched on this executor (initiated</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via Scheduler.launchTasks. Note that this task can be</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realized with a thread, a process, or some simple computation,</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however, no other callbacks will be invoked on this executor</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until this callback has returned.</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def launchTask(driver: ExecutorDriver, task: TaskInfo): Unit =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log.info("Executor.launchTask")</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y="0" x="0"/>
          <a:ext cy="0" cx="0"/>
          <a:chOff y="0" x="0"/>
          <a:chExt cy="0" cx="0"/>
        </a:xfrm>
      </p:grpSpPr>
      <p:sp>
        <p:nvSpPr>
          <p:cNvPr id="80" name="Shape 80"/>
          <p:cNvSpPr txBox="1"/>
          <p:nvPr>
            <p:ph type="ctrTitle"/>
          </p:nvPr>
        </p:nvSpPr>
        <p:spPr>
          <a:xfrm>
            <a:off y="1583341" x="685800"/>
            <a:ext cy="1159799" cx="7772400"/>
          </a:xfrm>
          <a:prstGeom prst="rect">
            <a:avLst/>
          </a:prstGeom>
        </p:spPr>
        <p:txBody>
          <a:bodyPr bIns="91425" rIns="91425" lIns="91425" tIns="91425" anchor="b" anchorCtr="0">
            <a:noAutofit/>
          </a:bodyPr>
          <a:lstStyle/>
          <a:p>
            <a:pPr rtl="0" lvl="0">
              <a:spcBef>
                <a:spcPts val="0"/>
              </a:spcBef>
              <a:buNone/>
            </a:pPr>
            <a:r>
              <a:rPr sz="4000" lang="en"/>
              <a:t>Life without Apache Mesos</a:t>
            </a:r>
          </a:p>
        </p:txBody>
      </p:sp>
      <p:sp>
        <p:nvSpPr>
          <p:cNvPr id="81" name="Shape 81"/>
          <p:cNvSpPr txBox="1"/>
          <p:nvPr>
            <p:ph idx="1" type="subTitle"/>
          </p:nvPr>
        </p:nvSpPr>
        <p:spPr>
          <a:xfrm>
            <a:off y="2840052" x="685800"/>
            <a:ext cy="784799" cx="7772400"/>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y="0" x="0"/>
          <a:ext cy="0" cx="0"/>
          <a:chOff y="0" x="0"/>
          <a:chExt cy="0" cx="0"/>
        </a:xfrm>
      </p:grpSpPr>
      <p:sp>
        <p:nvSpPr>
          <p:cNvPr id="437" name="Shape 437"/>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Pr>
              <a:t>Executor</a:t>
            </a:r>
          </a:p>
        </p:txBody>
      </p:sp>
      <p:sp>
        <p:nvSpPr>
          <p:cNvPr id="438" name="Shape 438"/>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l" rtl="0" lvl="0" marR="0" indent="-152400" marL="342900">
              <a:lnSpc>
                <a:spcPct val="100000"/>
              </a:lnSpc>
              <a:spcBef>
                <a:spcPts val="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Invoked when a task running within this executor has been killed</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(via SchedulerDriver.killTask). Note that no status</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update will be sent on behalf of the executor, the executor is</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responsible for creating a new TaskStatus (i.e., with</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TASK_KILLED) and invoking ExecutorDriver.sendStatusUpdate.</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def killTask(driver: ExecutorDriver, taskId: TaskID): Unit =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log.info("Executor.killTask")</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a:t>
            </a:r>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2" name="Shape 442"/>
        <p:cNvGrpSpPr/>
        <p:nvPr/>
      </p:nvGrpSpPr>
      <p:grpSpPr>
        <a:xfrm>
          <a:off y="0" x="0"/>
          <a:ext cy="0" cx="0"/>
          <a:chOff y="0" x="0"/>
          <a:chExt cy="0" cx="0"/>
        </a:xfrm>
      </p:grpSpPr>
      <p:sp>
        <p:nvSpPr>
          <p:cNvPr id="443" name="Shape 443"/>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Pr>
              <a:t>Executor</a:t>
            </a:r>
          </a:p>
        </p:txBody>
      </p:sp>
      <p:sp>
        <p:nvSpPr>
          <p:cNvPr id="444" name="Shape 444"/>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l" rtl="0" lvl="0" marR="0" indent="-152400" marL="342900">
              <a:lnSpc>
                <a:spcPct val="100000"/>
              </a:lnSpc>
              <a:spcBef>
                <a:spcPts val="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Invoked when a framework message has arrived for this</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executor. These messages are best effort; do not expect a</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framework message to be retransmitted in any reliable fashion.</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def frameworkMessage(driver: ExecutorDriver, data: Array[Byte]): Unit =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log.info("Executor.frameworkMessage")</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a:t>
            </a: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8" name="Shape 448"/>
        <p:cNvGrpSpPr/>
        <p:nvPr/>
      </p:nvGrpSpPr>
      <p:grpSpPr>
        <a:xfrm>
          <a:off y="0" x="0"/>
          <a:ext cy="0" cx="0"/>
          <a:chOff y="0" x="0"/>
          <a:chExt cy="0" cx="0"/>
        </a:xfrm>
      </p:grpSpPr>
      <p:sp>
        <p:nvSpPr>
          <p:cNvPr id="449" name="Shape 449"/>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Pr>
              <a:t>Executor</a:t>
            </a:r>
          </a:p>
        </p:txBody>
      </p:sp>
      <p:sp>
        <p:nvSpPr>
          <p:cNvPr id="450" name="Shape 450"/>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l" rtl="0" lvl="0" marR="0" indent="-152400" marL="342900">
              <a:lnSpc>
                <a:spcPct val="100000"/>
              </a:lnSpc>
              <a:spcBef>
                <a:spcPts val="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Invoked when the executor should terminate all of it's currently</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running tasks. Note that after a Mesos has determined that an</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executor has terminated any tasks that the executor did not send</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terminal status updates for (e.g., TASK_KILLED, TASK_FINISHED,</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TASK_FAILED, etc) a TASK_LOST status update will be created.</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def shutdown(driver: ExecutorDriver): Unit =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log.info("Executor.shutdown")</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a:t>
            </a: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4" name="Shape 454"/>
        <p:cNvGrpSpPr/>
        <p:nvPr/>
      </p:nvGrpSpPr>
      <p:grpSpPr>
        <a:xfrm>
          <a:off y="0" x="0"/>
          <a:ext cy="0" cx="0"/>
          <a:chOff y="0" x="0"/>
          <a:chExt cy="0" cx="0"/>
        </a:xfrm>
      </p:grpSpPr>
      <p:sp>
        <p:nvSpPr>
          <p:cNvPr id="455" name="Shape 455"/>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Pr>
              <a:t>Executor</a:t>
            </a:r>
          </a:p>
        </p:txBody>
      </p:sp>
      <p:sp>
        <p:nvSpPr>
          <p:cNvPr id="456" name="Shape 456"/>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l" rtl="0" lvl="0" marR="0" indent="-152400" marL="342900">
              <a:lnSpc>
                <a:spcPct val="100000"/>
              </a:lnSpc>
              <a:spcBef>
                <a:spcPts val="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Invoked when a fatal error has occured with the executor and/or</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executor driver. The driver will be aborted BEFORE invoking this</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 callback.</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def error(driver: ExecutorDriver, message: String): Unit = {</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log.info("Executor.error")</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200" lang="en" i="0">
                <a:solidFill>
                  <a:schemeClr val="dk1"/>
                </a:solidFill>
                <a:latin typeface="Arial"/>
                <a:ea typeface="Arial"/>
                <a:cs typeface="Arial"/>
                <a:sym typeface="Arial"/>
              </a:rPr>
              <a:t>  }</a:t>
            </a: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0" name="Shape 460"/>
        <p:cNvGrpSpPr/>
        <p:nvPr/>
      </p:nvGrpSpPr>
      <p:grpSpPr>
        <a:xfrm>
          <a:off y="0" x="0"/>
          <a:ext cy="0" cx="0"/>
          <a:chOff y="0" x="0"/>
          <a:chExt cy="0" cx="0"/>
        </a:xfrm>
      </p:grpSpPr>
      <p:sp>
        <p:nvSpPr>
          <p:cNvPr id="461" name="Shape 461"/>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Pr>
              <a:t>Questions?</a:t>
            </a:r>
          </a:p>
        </p:txBody>
      </p:sp>
      <p:sp>
        <p:nvSpPr>
          <p:cNvPr id="462" name="Shape 462"/>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l" rtl="0" lvl="0" marR="0" indent="0" marL="190500">
              <a:lnSpc>
                <a:spcPct val="100000"/>
              </a:lnSpc>
              <a:spcBef>
                <a:spcPts val="0"/>
              </a:spcBef>
              <a:spcAft>
                <a:spcPts val="0"/>
              </a:spcAft>
              <a:buClr>
                <a:schemeClr val="dk1"/>
              </a:buClr>
              <a:buSzPct val="25000"/>
              <a:buFont typeface="Arial"/>
              <a:buNone/>
            </a:pPr>
            <a:br>
              <a:rPr sz="3000" lang="en">
                <a:solidFill>
                  <a:schemeClr val="dk1"/>
                </a:solidFill>
              </a:rPr>
            </a:br>
            <a:br>
              <a:rPr sz="3000" lang="en">
                <a:solidFill>
                  <a:schemeClr val="dk1"/>
                </a:solidFill>
              </a:rPr>
            </a:br>
            <a:br>
              <a:rPr sz="3000" lang="en">
                <a:solidFill>
                  <a:schemeClr val="dk1"/>
                </a:solidFill>
              </a:rPr>
            </a:br>
            <a:r>
              <a:rPr strike="noStrike" u="none" b="0" cap="none" baseline="0" sz="1100" lang="en" i="0">
                <a:solidFill>
                  <a:srgbClr val="222222"/>
                </a:solidFill>
                <a:latin typeface="Arial"/>
                <a:ea typeface="Arial"/>
                <a:cs typeface="Arial"/>
                <a:sym typeface="Arial"/>
              </a:rPr>
              <a:t>/*******************************************</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100" lang="en" i="0">
                <a:solidFill>
                  <a:srgbClr val="222222"/>
                </a:solidFill>
                <a:latin typeface="Arial"/>
                <a:ea typeface="Arial"/>
                <a:cs typeface="Arial"/>
                <a:sym typeface="Arial"/>
              </a:rPr>
              <a:t> Joe Stein</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100" lang="en" i="0">
                <a:solidFill>
                  <a:srgbClr val="222222"/>
                </a:solidFill>
                <a:latin typeface="Arial"/>
                <a:ea typeface="Arial"/>
                <a:cs typeface="Arial"/>
                <a:sym typeface="Arial"/>
              </a:rPr>
              <a:t> Founder, Principal Consultant</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100" lang="en" i="0">
                <a:solidFill>
                  <a:srgbClr val="222222"/>
                </a:solidFill>
                <a:latin typeface="Arial"/>
                <a:ea typeface="Arial"/>
                <a:cs typeface="Arial"/>
                <a:sym typeface="Arial"/>
              </a:rPr>
              <a:t> Big Data Open Source Security LLC</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100" lang="en" i="0">
                <a:solidFill>
                  <a:srgbClr val="222222"/>
                </a:solidFill>
                <a:latin typeface="Arial"/>
                <a:ea typeface="Arial"/>
                <a:cs typeface="Arial"/>
                <a:sym typeface="Arial"/>
              </a:rPr>
              <a:t> </a:t>
            </a:r>
            <a:r>
              <a:rPr strike="noStrike" u="sng" b="0" cap="none" baseline="0" sz="1100" lang="en" i="0">
                <a:solidFill>
                  <a:schemeClr val="hlink"/>
                </a:solidFill>
                <a:latin typeface="Arial"/>
                <a:ea typeface="Arial"/>
                <a:cs typeface="Arial"/>
                <a:sym typeface="Arial"/>
                <a:hlinkClick r:id="rId3"/>
              </a:rPr>
              <a:t>http://www.stealth.ly</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100" lang="en" i="0">
                <a:solidFill>
                  <a:srgbClr val="222222"/>
                </a:solidFill>
                <a:latin typeface="Arial"/>
                <a:ea typeface="Arial"/>
                <a:cs typeface="Arial"/>
                <a:sym typeface="Arial"/>
              </a:rPr>
              <a:t> Twitter: </a:t>
            </a:r>
            <a:r>
              <a:rPr strike="noStrike" u="sng" b="0" cap="none" baseline="0" sz="1100" lang="en" i="0">
                <a:solidFill>
                  <a:schemeClr val="hlink"/>
                </a:solidFill>
                <a:latin typeface="Arial"/>
                <a:ea typeface="Arial"/>
                <a:cs typeface="Arial"/>
                <a:sym typeface="Arial"/>
                <a:hlinkClick r:id="rId4"/>
              </a:rPr>
              <a:t>@allthingshadoop</a:t>
            </a:r>
          </a:p>
          <a:p>
            <a:pPr algn="l" rtl="0" lvl="0" marR="0" indent="-152400" marL="342900">
              <a:lnSpc>
                <a:spcPct val="100000"/>
              </a:lnSpc>
              <a:spcBef>
                <a:spcPts val="600"/>
              </a:spcBef>
              <a:spcAft>
                <a:spcPts val="0"/>
              </a:spcAft>
              <a:buClr>
                <a:schemeClr val="dk1"/>
              </a:buClr>
              <a:buSzPct val="25000"/>
              <a:buFont typeface="Arial"/>
              <a:buNone/>
            </a:pPr>
            <a:r>
              <a:rPr strike="noStrike" u="none" b="0" cap="none" baseline="0" sz="1100" lang="en" i="0">
                <a:solidFill>
                  <a:srgbClr val="222222"/>
                </a:solidFill>
                <a:latin typeface="Arial"/>
                <a:ea typeface="Arial"/>
                <a:cs typeface="Arial"/>
                <a:sym typeface="Arial"/>
              </a:rPr>
              <a:t>********************************************/</a:t>
            </a:r>
          </a:p>
          <a:p>
            <a:pPr algn="l" rtl="0" lvl="0" marR="0" indent="-152400" marL="342900">
              <a:lnSpc>
                <a:spcPct val="100000"/>
              </a:lnSpc>
              <a:spcBef>
                <a:spcPts val="600"/>
              </a:spcBef>
              <a:spcAft>
                <a:spcPts val="0"/>
              </a:spcAft>
              <a:buClr>
                <a:schemeClr val="dk1"/>
              </a:buClr>
              <a:buFont typeface="Arial"/>
              <a:buNone/>
            </a:pPr>
            <a:r>
              <a:t/>
            </a:r>
            <a:endParaRPr strike="noStrike" u="none" b="0" cap="none" baseline="0" sz="1100" i="0">
              <a:solidFill>
                <a:srgbClr val="222222"/>
              </a:solidFill>
              <a:latin typeface="Arial"/>
              <a:ea typeface="Arial"/>
              <a:cs typeface="Arial"/>
              <a:sym typeface="Arial"/>
            </a:endParaRPr>
          </a:p>
        </p:txBody>
      </p:sp>
      <p:pic>
        <p:nvPicPr>
          <p:cNvPr id="463" name="Shape 463"/>
          <p:cNvPicPr preferRelativeResize="0"/>
          <p:nvPr/>
        </p:nvPicPr>
        <p:blipFill>
          <a:blip r:embed="rId5">
            <a:alphaModFix/>
          </a:blip>
          <a:stretch>
            <a:fillRect/>
          </a:stretch>
        </p:blipFill>
        <p:spPr>
          <a:xfrm>
            <a:off y="1123953" x="750025"/>
            <a:ext cy="1341799" cx="561425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y="0" x="0"/>
          <a:ext cy="0" cx="0"/>
          <a:chOff y="0" x="0"/>
          <a:chExt cy="0" cx="0"/>
        </a:xfrm>
      </p:grpSpPr>
      <p:sp>
        <p:nvSpPr>
          <p:cNvPr id="86" name="Shape 86"/>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Pr>
              <a:t>Static Partitioning</a:t>
            </a:r>
          </a:p>
        </p:txBody>
      </p:sp>
      <p:sp>
        <p:nvSpPr>
          <p:cNvPr id="87" name="Shape 87"/>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l" rtl="0" lvl="0" marR="0" indent="-152400" marL="34290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endParaRPr>
          </a:p>
        </p:txBody>
      </p:sp>
      <p:pic>
        <p:nvPicPr>
          <p:cNvPr id="88" name="Shape 88"/>
          <p:cNvPicPr preferRelativeResize="0"/>
          <p:nvPr/>
        </p:nvPicPr>
        <p:blipFill rotWithShape="1">
          <a:blip r:embed="rId3">
            <a:alphaModFix/>
          </a:blip>
          <a:srcRect t="0" b="0" r="0" l="0"/>
          <a:stretch/>
        </p:blipFill>
        <p:spPr>
          <a:xfrm>
            <a:off y="1780450" x="2679550"/>
            <a:ext cy="2219399" cx="35147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y="0" x="0"/>
          <a:ext cy="0" cx="0"/>
          <a:chOff y="0" x="0"/>
          <a:chExt cy="0" cx="0"/>
        </a:xfrm>
      </p:grpSpPr>
      <p:sp>
        <p:nvSpPr>
          <p:cNvPr id="93" name="Shape 93"/>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Pr>
              <a:t>Static Partitioning IS Bad</a:t>
            </a:r>
          </a:p>
        </p:txBody>
      </p:sp>
      <p:sp>
        <p:nvSpPr>
          <p:cNvPr id="94" name="Shape 94"/>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l" rtl="0" lvl="0" marR="0" indent="-152400" marL="34290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endParaRPr>
          </a:p>
        </p:txBody>
      </p:sp>
      <p:pic>
        <p:nvPicPr>
          <p:cNvPr id="95" name="Shape 95"/>
          <p:cNvPicPr preferRelativeResize="0"/>
          <p:nvPr/>
        </p:nvPicPr>
        <p:blipFill rotWithShape="1">
          <a:blip r:embed="rId3">
            <a:alphaModFix/>
          </a:blip>
          <a:srcRect t="0" b="0" r="0" l="0"/>
          <a:stretch/>
        </p:blipFill>
        <p:spPr>
          <a:xfrm>
            <a:off y="1808525" x="2634150"/>
            <a:ext cy="2190900" cx="3581399"/>
          </a:xfrm>
          <a:prstGeom prst="rect">
            <a:avLst/>
          </a:prstGeom>
          <a:noFill/>
          <a:ln>
            <a:noFill/>
          </a:ln>
        </p:spPr>
      </p:pic>
      <p:sp>
        <p:nvSpPr>
          <p:cNvPr id="96" name="Shape 96"/>
          <p:cNvSpPr txBox="1"/>
          <p:nvPr/>
        </p:nvSpPr>
        <p:spPr>
          <a:xfrm>
            <a:off y="4281125" x="1376737"/>
            <a:ext cy="644700" cx="46934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1400" lang="en" i="0">
                <a:solidFill>
                  <a:srgbClr val="000000"/>
                </a:solidFill>
                <a:latin typeface="Arial"/>
                <a:ea typeface="Arial"/>
                <a:cs typeface="Arial"/>
                <a:sym typeface="Arial"/>
              </a:rPr>
              <a:t>hard to utilize machines </a:t>
            </a:r>
          </a:p>
          <a:p>
            <a:pPr algn="l" rtl="0" lvl="0" marR="0" indent="0" marL="0">
              <a:lnSpc>
                <a:spcPct val="100000"/>
              </a:lnSpc>
              <a:spcBef>
                <a:spcPts val="0"/>
              </a:spcBef>
              <a:spcAft>
                <a:spcPts val="0"/>
              </a:spcAft>
              <a:buClr>
                <a:schemeClr val="dk1"/>
              </a:buClr>
              <a:buSzPct val="25000"/>
              <a:buFont typeface="Arial"/>
              <a:buNone/>
            </a:pPr>
            <a:r>
              <a:rPr strike="noStrike" u="none" b="0" cap="none" baseline="0" sz="1400" lang="en" i="0">
                <a:solidFill>
                  <a:srgbClr val="000000"/>
                </a:solidFill>
                <a:latin typeface="Arial"/>
                <a:ea typeface="Arial"/>
                <a:cs typeface="Arial"/>
                <a:sym typeface="Arial"/>
              </a:rPr>
              <a:t>(i.e., X GB RAM and Y CPUs) </a:t>
            </a:r>
          </a:p>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y="0" x="0"/>
          <a:ext cy="0" cx="0"/>
          <a:chOff y="0" x="0"/>
          <a:chExt cy="0" cx="0"/>
        </a:xfrm>
      </p:grpSpPr>
      <p:sp>
        <p:nvSpPr>
          <p:cNvPr id="101" name="Shape 101"/>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Pr>
              <a:t>Static Partitioning does NOT scale</a:t>
            </a:r>
          </a:p>
        </p:txBody>
      </p:sp>
      <p:sp>
        <p:nvSpPr>
          <p:cNvPr id="102" name="Shape 102"/>
          <p:cNvSpPr txBox="1"/>
          <p:nvPr>
            <p:ph idx="1" type="body"/>
          </p:nvPr>
        </p:nvSpPr>
        <p:spPr>
          <a:xfrm>
            <a:off y="1200150" x="457200"/>
            <a:ext cy="3725699" cx="8229600"/>
          </a:xfrm>
          <a:prstGeom prst="rect">
            <a:avLst/>
          </a:prstGeom>
          <a:noFill/>
          <a:ln>
            <a:noFill/>
          </a:ln>
        </p:spPr>
        <p:txBody>
          <a:bodyPr bIns="91425" rIns="91425" lIns="91425" tIns="91425" anchor="t" anchorCtr="0">
            <a:noAutofit/>
          </a:bodyPr>
          <a:lstStyle/>
          <a:p>
            <a:pPr algn="l" rtl="0" lvl="0" marR="0" indent="-152400" marL="34290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endParaRPr>
          </a:p>
        </p:txBody>
      </p:sp>
      <p:pic>
        <p:nvPicPr>
          <p:cNvPr id="103" name="Shape 103"/>
          <p:cNvPicPr preferRelativeResize="0"/>
          <p:nvPr/>
        </p:nvPicPr>
        <p:blipFill rotWithShape="1">
          <a:blip r:embed="rId3">
            <a:alphaModFix/>
          </a:blip>
          <a:srcRect t="0" b="0" r="0" l="0"/>
          <a:stretch/>
        </p:blipFill>
        <p:spPr>
          <a:xfrm>
            <a:off y="1784750" x="2640525"/>
            <a:ext cy="2228999" cx="3581399"/>
          </a:xfrm>
          <a:prstGeom prst="rect">
            <a:avLst/>
          </a:prstGeom>
          <a:noFill/>
          <a:ln>
            <a:noFill/>
          </a:ln>
        </p:spPr>
      </p:pic>
      <p:sp>
        <p:nvSpPr>
          <p:cNvPr id="104" name="Shape 104"/>
          <p:cNvSpPr txBox="1"/>
          <p:nvPr/>
        </p:nvSpPr>
        <p:spPr>
          <a:xfrm>
            <a:off y="4250325" x="2743200"/>
            <a:ext cy="457200" cx="41148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1400" lang="en" i="0">
                <a:solidFill>
                  <a:srgbClr val="000000"/>
                </a:solidFill>
                <a:latin typeface="Arial"/>
                <a:ea typeface="Arial"/>
                <a:cs typeface="Arial"/>
                <a:sym typeface="Arial"/>
              </a:rPr>
              <a:t>hard to scale elastically </a:t>
            </a:r>
          </a:p>
          <a:p>
            <a:pPr algn="l" rtl="0" lvl="0" marR="0" indent="0" marL="0">
              <a:lnSpc>
                <a:spcPct val="100000"/>
              </a:lnSpc>
              <a:spcBef>
                <a:spcPts val="0"/>
              </a:spcBef>
              <a:spcAft>
                <a:spcPts val="0"/>
              </a:spcAft>
              <a:buClr>
                <a:schemeClr val="dk1"/>
              </a:buClr>
              <a:buSzPct val="25000"/>
              <a:buFont typeface="Arial"/>
              <a:buNone/>
            </a:pPr>
            <a:r>
              <a:rPr strike="noStrike" u="none" b="0" cap="none" baseline="0" sz="1400" lang="en" i="0">
                <a:solidFill>
                  <a:srgbClr val="000000"/>
                </a:solidFill>
                <a:latin typeface="Arial"/>
                <a:ea typeface="Arial"/>
                <a:cs typeface="Arial"/>
                <a:sym typeface="Arial"/>
              </a:rPr>
              <a:t>(to take advantage of statistical multiplexing) </a:t>
            </a:r>
          </a:p>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4.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