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Default Extension="xlsx" ContentType="application/vnd.openxmlformats-officedocument.spreadsheetml.sheet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  <p:sldMasterId r:id="rId2"/>
  </p:sldMasterIdLst>
  <p:notesMasterIdLst>
    <p:notesMasterId r:id="rId26"/>
  </p:notesMasterIdLst>
  <p:sldIdLst>
    <p:sldId id="481" r:id="rId3"/>
    <p:sldId id="512" r:id="rId4"/>
    <p:sldId id="513" r:id="rId5"/>
    <p:sldId id="514" r:id="rId6"/>
    <p:sldId id="501" r:id="rId7"/>
    <p:sldId id="522" r:id="rId8"/>
    <p:sldId id="511" r:id="rId9"/>
    <p:sldId id="495" r:id="rId10"/>
    <p:sldId id="520" r:id="rId11"/>
    <p:sldId id="515" r:id="rId12"/>
    <p:sldId id="507" r:id="rId13"/>
    <p:sldId id="508" r:id="rId14"/>
    <p:sldId id="509" r:id="rId15"/>
    <p:sldId id="500" r:id="rId16"/>
    <p:sldId id="518" r:id="rId17"/>
    <p:sldId id="519" r:id="rId18"/>
    <p:sldId id="521" r:id="rId19"/>
    <p:sldId id="502" r:id="rId20"/>
    <p:sldId id="497" r:id="rId21"/>
    <p:sldId id="498" r:id="rId22"/>
    <p:sldId id="516" r:id="rId23"/>
    <p:sldId id="517" r:id="rId24"/>
    <p:sldId id="476" r:id="rId25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3CC"/>
    <a:srgbClr val="FF6600"/>
    <a:srgbClr val="99CC00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34587" autoAdjust="0"/>
    <p:restoredTop sz="84601" autoAdjust="0"/>
  </p:normalViewPr>
  <p:slideViewPr>
    <p:cSldViewPr>
      <p:cViewPr>
        <p:scale>
          <a:sx n="60" d="100"/>
          <a:sy n="60" d="100"/>
        </p:scale>
        <p:origin x="-1912" y="-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tableStyles" Target="tableStyle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tags" Target="tags/tag1.xml"/><Relationship Id="rId26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11" Type="http://schemas.openxmlformats.org/officeDocument/2006/relationships/slide" Target="slides/slide9.xml"/><Relationship Id="rId29" Type="http://schemas.openxmlformats.org/officeDocument/2006/relationships/presProps" Target="presProps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8"/>
  <c:chart>
    <c:title>
      <c:layout/>
      <c:txPr>
        <a:bodyPr/>
        <a:lstStyle/>
        <a:p>
          <a:pPr>
            <a:defRPr lang="zh-CN"/>
          </a:pPr>
          <a:endParaRPr lang="en-US"/>
        </a:p>
      </c:txPr>
    </c:title>
    <c:plotArea>
      <c:layout/>
      <c:lineChart>
        <c:grouping val="standard"/>
        <c:ser>
          <c:idx val="0"/>
          <c:order val="0"/>
          <c:tx>
            <c:strRef>
              <c:f>'Sheet1'!$B$1</c:f>
              <c:strCache>
                <c:ptCount val="1"/>
                <c:pt idx="0">
                  <c:v>带宽</c:v>
                </c:pt>
              </c:strCache>
            </c:strRef>
          </c:tx>
          <c:cat>
            <c:numRef>
              <c:f>'Sheet1'!$A$2:$A$18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  <c:pt idx="12">
                  <c:v>4096.0</c:v>
                </c:pt>
                <c:pt idx="13">
                  <c:v>8192.0</c:v>
                </c:pt>
                <c:pt idx="14">
                  <c:v>16384.0</c:v>
                </c:pt>
                <c:pt idx="15">
                  <c:v>32768.0</c:v>
                </c:pt>
                <c:pt idx="16">
                  <c:v>65536.0</c:v>
                </c:pt>
              </c:numCache>
            </c:numRef>
          </c:cat>
          <c:val>
            <c:numRef>
              <c:f>'Sheet1'!$B$2:$B$18</c:f>
              <c:numCache>
                <c:formatCode>General</c:formatCode>
                <c:ptCount val="17"/>
                <c:pt idx="0">
                  <c:v>2.43</c:v>
                </c:pt>
                <c:pt idx="1">
                  <c:v>4.689999999999999</c:v>
                </c:pt>
                <c:pt idx="2">
                  <c:v>9.120000000000001</c:v>
                </c:pt>
                <c:pt idx="3">
                  <c:v>18.5</c:v>
                </c:pt>
                <c:pt idx="4">
                  <c:v>33.1</c:v>
                </c:pt>
                <c:pt idx="5">
                  <c:v>61.4</c:v>
                </c:pt>
                <c:pt idx="6">
                  <c:v>114.0</c:v>
                </c:pt>
                <c:pt idx="7">
                  <c:v>118.0</c:v>
                </c:pt>
                <c:pt idx="8">
                  <c:v>113.0</c:v>
                </c:pt>
                <c:pt idx="9">
                  <c:v>114.0</c:v>
                </c:pt>
                <c:pt idx="10">
                  <c:v>114.0</c:v>
                </c:pt>
                <c:pt idx="11">
                  <c:v>118.0</c:v>
                </c:pt>
                <c:pt idx="12">
                  <c:v>117.0</c:v>
                </c:pt>
                <c:pt idx="13">
                  <c:v>118.0</c:v>
                </c:pt>
                <c:pt idx="14">
                  <c:v>118.0</c:v>
                </c:pt>
                <c:pt idx="15">
                  <c:v>117.0</c:v>
                </c:pt>
                <c:pt idx="16">
                  <c:v>117.0</c:v>
                </c:pt>
              </c:numCache>
            </c:numRef>
          </c:val>
        </c:ser>
        <c:marker val="1"/>
        <c:axId val="479879768"/>
        <c:axId val="479882792"/>
      </c:lineChart>
      <c:catAx>
        <c:axId val="47987976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lang="zh-CN"/>
            </a:pPr>
            <a:endParaRPr lang="en-US"/>
          </a:p>
        </c:txPr>
        <c:crossAx val="479882792"/>
        <c:crosses val="autoZero"/>
        <c:auto val="1"/>
        <c:lblAlgn val="ctr"/>
        <c:lblOffset val="100"/>
      </c:catAx>
      <c:valAx>
        <c:axId val="47988279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lang="zh-CN"/>
            </a:pPr>
            <a:endParaRPr lang="en-US"/>
          </a:p>
        </c:txPr>
        <c:crossAx val="47987976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zh-CN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8"/>
  <c:chart>
    <c:title>
      <c:layout/>
      <c:txPr>
        <a:bodyPr/>
        <a:lstStyle/>
        <a:p>
          <a:pPr>
            <a:defRPr lang="zh-CN"/>
          </a:pPr>
          <a:endParaRPr lang="en-US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延迟</c:v>
                </c:pt>
              </c:strCache>
            </c:strRef>
          </c:tx>
          <c:cat>
            <c:numRef>
              <c:f>Sheet1!$A$2:$A$18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  <c:pt idx="12">
                  <c:v>4096.0</c:v>
                </c:pt>
                <c:pt idx="13">
                  <c:v>8192.0</c:v>
                </c:pt>
                <c:pt idx="14">
                  <c:v>16384.0</c:v>
                </c:pt>
                <c:pt idx="15">
                  <c:v>32768.0</c:v>
                </c:pt>
                <c:pt idx="16">
                  <c:v>65536.0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31.0</c:v>
                </c:pt>
                <c:pt idx="1">
                  <c:v>31.1</c:v>
                </c:pt>
                <c:pt idx="2">
                  <c:v>31.1</c:v>
                </c:pt>
                <c:pt idx="3">
                  <c:v>31.4</c:v>
                </c:pt>
                <c:pt idx="4">
                  <c:v>30.8</c:v>
                </c:pt>
                <c:pt idx="5">
                  <c:v>32.1</c:v>
                </c:pt>
                <c:pt idx="6">
                  <c:v>32.6</c:v>
                </c:pt>
                <c:pt idx="7">
                  <c:v>33.3</c:v>
                </c:pt>
                <c:pt idx="8">
                  <c:v>35.5</c:v>
                </c:pt>
                <c:pt idx="9">
                  <c:v>38.6</c:v>
                </c:pt>
                <c:pt idx="10">
                  <c:v>50.1</c:v>
                </c:pt>
                <c:pt idx="11">
                  <c:v>69.6</c:v>
                </c:pt>
                <c:pt idx="12">
                  <c:v>88.0</c:v>
                </c:pt>
                <c:pt idx="13">
                  <c:v>128.0</c:v>
                </c:pt>
                <c:pt idx="14">
                  <c:v>209.0</c:v>
                </c:pt>
                <c:pt idx="15">
                  <c:v>365.0</c:v>
                </c:pt>
                <c:pt idx="16">
                  <c:v>650.0</c:v>
                </c:pt>
              </c:numCache>
            </c:numRef>
          </c:val>
        </c:ser>
        <c:marker val="1"/>
        <c:axId val="565799448"/>
        <c:axId val="565802472"/>
      </c:lineChart>
      <c:catAx>
        <c:axId val="56579944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lang="zh-CN"/>
            </a:pPr>
            <a:endParaRPr lang="en-US"/>
          </a:p>
        </c:txPr>
        <c:crossAx val="565802472"/>
        <c:crosses val="autoZero"/>
        <c:auto val="1"/>
        <c:lblAlgn val="ctr"/>
        <c:lblOffset val="100"/>
      </c:catAx>
      <c:valAx>
        <c:axId val="56580247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lang="zh-CN"/>
            </a:pPr>
            <a:endParaRPr lang="en-US"/>
          </a:p>
        </c:txPr>
        <c:crossAx val="56579944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zh-CN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7/31/12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6DC4F-9ED6-4E7B-B7CD-279D4FF0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hyperlink" Target="http://yufeng.inf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Relationship Id="rId5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了解网络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核心系统数据库组  余</a:t>
            </a:r>
            <a:r>
              <a:rPr lang="zh-CN" altLang="en-US" dirty="0" smtClean="0"/>
              <a:t>锋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 smtClean="0">
                <a:hlinkClick r:id="rId3"/>
              </a:rPr>
              <a:t>://yufeng.info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淘宝褚霸</a:t>
            </a:r>
            <a:endParaRPr lang="en-US" altLang="zh-CN" dirty="0" smtClean="0"/>
          </a:p>
          <a:p>
            <a:r>
              <a:rPr lang="en-US" altLang="zh-CN" dirty="0" smtClean="0"/>
              <a:t>2012-07-29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网卡</a:t>
            </a:r>
            <a:r>
              <a:rPr lang="en-US" altLang="zh-CN" dirty="0" smtClean="0"/>
              <a:t>bonding</a:t>
            </a:r>
            <a:endParaRPr lang="zh-CN" altLang="en-US" dirty="0"/>
          </a:p>
        </p:txBody>
      </p:sp>
      <p:pic>
        <p:nvPicPr>
          <p:cNvPr id="5" name="内容占位符 4" descr="bonding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447800"/>
            <a:ext cx="8355693" cy="46482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中断平衡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51435" y="3108960"/>
            <a:ext cx="9119712" cy="40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硬中断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411480" marR="0" lvl="1" indent="-30861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irqbalance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智能的均衡硬件中断。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</a:endParaRPr>
          </a:p>
          <a:p>
            <a:pPr marL="411480" marR="0" lvl="1" indent="-30861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rPr>
              <a:t>手动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</a:rPr>
              <a:t>root@linux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</a:rPr>
              <a:t> /]#echo ff &gt; /proc/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</a:rPr>
              <a:t>irq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</a:rPr>
              <a:t>/19/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</a:rPr>
              <a:t>smp_affinity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软中断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73" y="1317784"/>
            <a:ext cx="8669655" cy="1730216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1649" y="5577840"/>
            <a:ext cx="5620703" cy="1107282"/>
          </a:xfrm>
          <a:prstGeom prst="rect">
            <a:avLst/>
          </a:prstGeom>
          <a:noFill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54480" y="3219450"/>
            <a:ext cx="6119337" cy="97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RPS/RFS </a:t>
            </a:r>
            <a:r>
              <a:rPr lang="zh-CN" altLang="en-US" dirty="0" smtClean="0"/>
              <a:t>解决</a:t>
            </a:r>
            <a:r>
              <a:rPr lang="en-US" altLang="zh-CN" dirty="0" err="1" smtClean="0"/>
              <a:t>softirq</a:t>
            </a:r>
            <a:r>
              <a:rPr lang="zh-CN" altLang="en-US" dirty="0" smtClean="0"/>
              <a:t>平衡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2885" y="1275874"/>
            <a:ext cx="8538210" cy="325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RPS is not automatically switched on, you have to configure it.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echo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ffff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&gt;/sys/class/net/eth0/queues/rx-0/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rps_cpus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/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Same for RFS if you prefer to use RFS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/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echo 16384 &gt;/sys/class/net/eth0/queues/rx-0/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rps_flow_cn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显著提高软中断的均衡性，大大提高性能。 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618" y="5212080"/>
            <a:ext cx="8406765" cy="15587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initcwnd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50" y="1630204"/>
            <a:ext cx="8572500" cy="20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通过提高初始拥塞窗口的大小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(3)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，大大减少短连接的响应时间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make sure your Linux kernel is 2.6.30 or higher.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 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ip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route change [default via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a.b.c.d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dev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ethX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... ]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initcwnd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10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064" y="3657575"/>
            <a:ext cx="3960440" cy="1452388"/>
          </a:xfrm>
          <a:prstGeom prst="rect">
            <a:avLst/>
          </a:prstGeom>
          <a:noFill/>
        </p:spPr>
      </p:pic>
      <p:pic>
        <p:nvPicPr>
          <p:cNvPr id="8" name="图片 7" descr="sliding_window_delayed_ac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575"/>
            <a:ext cx="5413610" cy="2795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ksysguard</a:t>
            </a:r>
            <a:r>
              <a:rPr lang="zh-CN" altLang="en-US" dirty="0" smtClean="0"/>
              <a:t>观察网络行为</a:t>
            </a:r>
            <a:endParaRPr lang="zh-CN" altLang="en-US" dirty="0"/>
          </a:p>
        </p:txBody>
      </p:sp>
      <p:pic>
        <p:nvPicPr>
          <p:cNvPr id="5" name="内容占位符 4" descr="ksysgua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382" y="1600200"/>
            <a:ext cx="6883235" cy="452596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84723"/>
            <a:ext cx="7696200" cy="501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iptraf</a:t>
            </a:r>
            <a:endParaRPr lang="zh-CN" altLang="en-US" dirty="0"/>
          </a:p>
        </p:txBody>
      </p:sp>
      <p:pic>
        <p:nvPicPr>
          <p:cNvPr id="5" name="内容占位符 4" descr="iptraf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600" y="1247972"/>
            <a:ext cx="5771728" cy="535059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socktop</a:t>
            </a:r>
            <a:endParaRPr lang="zh-CN" altLang="en-US" dirty="0"/>
          </a:p>
        </p:txBody>
      </p:sp>
      <p:pic>
        <p:nvPicPr>
          <p:cNvPr id="5" name="内容占位符 4" descr="socktop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966" y="2089694"/>
            <a:ext cx="8707522" cy="255850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smtClean="0"/>
              <a:t>sudo ./socktop </a:t>
            </a:r>
            <a:r>
              <a:rPr dirty="0" smtClean="0"/>
              <a:t>-f LOCAL -i 5 -d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网络系统调用代价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smtClean="0"/>
              <a:t>sudo </a:t>
            </a:r>
            <a:r>
              <a:rPr lang="en-US" altLang="zh-CN" sz="2000" dirty="0" smtClean="0"/>
              <a:t>./syscalltimes -n qperf -t -u chuba -p `pgrep qperf`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5" name="图片 4" descr="sysc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90575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协议栈缺内存引发问题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stap</a:t>
            </a:r>
            <a:r>
              <a:rPr lang="en-US" altLang="zh-CN" sz="2000" dirty="0" smtClean="0"/>
              <a:t> sk_stream_wait_memory.stp  </a:t>
            </a:r>
          </a:p>
          <a:p>
            <a:pPr>
              <a:buNone/>
            </a:pPr>
            <a:r>
              <a:rPr lang="en-US" altLang="zh-CN" sz="2000" dirty="0" smtClean="0"/>
              <a:t>1218230114875167: python(17631) blocked on full send buffer</a:t>
            </a:r>
          </a:p>
          <a:p>
            <a:pPr>
              <a:buNone/>
            </a:pPr>
            <a:r>
              <a:rPr lang="en-US" altLang="zh-CN" sz="2000" dirty="0" smtClean="0"/>
              <a:t>1218230114876196: python(17631) recovered from full send buffer</a:t>
            </a:r>
          </a:p>
          <a:p>
            <a:pPr>
              <a:buNone/>
            </a:pPr>
            <a:r>
              <a:rPr lang="en-US" altLang="zh-CN" sz="2000" dirty="0" smtClean="0"/>
              <a:t>1218230114876271: python(17631) blocked on full send buffer</a:t>
            </a:r>
          </a:p>
          <a:p>
            <a:pPr>
              <a:buNone/>
            </a:pPr>
            <a:r>
              <a:rPr lang="en-US" altLang="zh-CN" sz="2000" dirty="0" smtClean="0"/>
              <a:t>1218230114876479: python(17631) recovered from full send buffer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网卡型号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2836912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hwconfig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Chipset:        Intel 82801JIB A0 (ICH10)</a:t>
            </a:r>
          </a:p>
          <a:p>
            <a:pPr>
              <a:buNone/>
            </a:pPr>
            <a:r>
              <a:rPr lang="en-US" altLang="zh-CN" sz="2000" dirty="0" smtClean="0"/>
              <a:t>Network:        eth0 (bnx2): Broadcom BCM5709 Gigabit, 4c:b1:6c:8f:4a:bc, 1Gb/s &lt;full-duplex&gt;</a:t>
            </a:r>
          </a:p>
          <a:p>
            <a:pPr>
              <a:buNone/>
            </a:pPr>
            <a:r>
              <a:rPr lang="en-US" altLang="zh-CN" sz="2000" dirty="0" smtClean="0"/>
              <a:t>Network:        eth1 (bnx2): </a:t>
            </a:r>
            <a:r>
              <a:rPr lang="en-US" altLang="zh-CN" sz="2000" dirty="0" smtClean="0">
                <a:solidFill>
                  <a:srgbClr val="FF0000"/>
                </a:solidFill>
              </a:rPr>
              <a:t>Broadcom BCM5709</a:t>
            </a:r>
            <a:r>
              <a:rPr lang="en-US" altLang="zh-CN" sz="2000" dirty="0" smtClean="0"/>
              <a:t> Gigabit, 4c:b1:6c:8f:4a:bc, no carrier</a:t>
            </a:r>
          </a:p>
          <a:p>
            <a:pPr>
              <a:buNone/>
            </a:pPr>
            <a:r>
              <a:rPr lang="en-US" altLang="zh-CN" sz="2000" dirty="0" smtClean="0"/>
              <a:t>OS:             RHEL Server 6.2, Linux 2.6.32-131.21.1.tb477.el6.x86_64 x86_64, 64-bit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4221088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TCP/IP Offload Engine(TOE) </a:t>
            </a:r>
            <a:r>
              <a:rPr lang="en-US" sz="1600" dirty="0" smtClean="0"/>
              <a:t>for increased bi-directional throughput and performance </a:t>
            </a:r>
            <a:br>
              <a:rPr lang="en-US" sz="1600" dirty="0" smtClean="0"/>
            </a:br>
            <a:r>
              <a:rPr lang="en-US" sz="1600" dirty="0" smtClean="0"/>
              <a:t>Integrated </a:t>
            </a:r>
            <a:r>
              <a:rPr lang="en-US" sz="1600" dirty="0" err="1" smtClean="0"/>
              <a:t>iSCSI</a:t>
            </a:r>
            <a:r>
              <a:rPr lang="en-US" sz="1600" dirty="0" smtClean="0"/>
              <a:t> Host Bus Adapter(HBA) functionality 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Receive Side Scaling (RSS)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TCP Segmentation </a:t>
            </a:r>
            <a:br>
              <a:rPr lang="en-US" sz="1600" dirty="0" smtClean="0"/>
            </a:br>
            <a:r>
              <a:rPr lang="en-US" sz="1600" dirty="0" smtClean="0"/>
              <a:t>802.1q VLAN Tagging </a:t>
            </a:r>
            <a:br>
              <a:rPr lang="en-US" sz="1600" dirty="0" smtClean="0"/>
            </a:br>
            <a:r>
              <a:rPr lang="en-US" sz="1600" dirty="0" smtClean="0"/>
              <a:t>Link Aggregation and Load Balancing </a:t>
            </a:r>
            <a:br>
              <a:rPr lang="en-US" sz="1600" dirty="0" smtClean="0"/>
            </a:br>
            <a:r>
              <a:rPr lang="en-US" sz="1600" dirty="0" smtClean="0"/>
              <a:t>Jumbo Frames</a:t>
            </a:r>
            <a:br>
              <a:rPr lang="en-US" sz="1600" dirty="0" smtClean="0"/>
            </a:br>
            <a:r>
              <a:rPr lang="en-US" sz="1600" dirty="0" err="1" smtClean="0"/>
              <a:t>iSCSI</a:t>
            </a:r>
            <a:r>
              <a:rPr lang="en-US" sz="1600" dirty="0" smtClean="0"/>
              <a:t> HBA</a:t>
            </a:r>
            <a:br>
              <a:rPr lang="en-US" sz="1600" dirty="0" smtClean="0"/>
            </a:br>
            <a:r>
              <a:rPr lang="en-US" sz="1600" dirty="0" smtClean="0"/>
              <a:t>IPV6 Checksum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丢包观察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s|grep</a:t>
            </a:r>
            <a:r>
              <a:rPr lang="en-US" altLang="zh-CN" dirty="0" smtClean="0"/>
              <a:t> drop</a:t>
            </a:r>
          </a:p>
          <a:p>
            <a:pPr>
              <a:buNone/>
            </a:pPr>
            <a:r>
              <a:rPr lang="en-US" altLang="zh-CN" dirty="0" smtClean="0"/>
              <a:t>    281340 outgoing packets dropped</a:t>
            </a:r>
          </a:p>
          <a:p>
            <a:pPr>
              <a:buNone/>
            </a:pPr>
            <a:r>
              <a:rPr lang="en-US" altLang="zh-CN" dirty="0" smtClean="0"/>
              <a:t>    77 packets dropped from out-of-order queue because of socket buffer overrun</a:t>
            </a:r>
          </a:p>
          <a:p>
            <a:pPr>
              <a:buNone/>
            </a:pPr>
            <a:r>
              <a:rPr lang="en-US" altLang="zh-CN" dirty="0" smtClean="0"/>
              <a:t>    7 ICMP packets dropped because they were out-of-window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丢包分析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dropwatch</a:t>
            </a:r>
            <a:r>
              <a:rPr lang="en-US" altLang="zh-CN" dirty="0" smtClean="0"/>
              <a:t> -l </a:t>
            </a:r>
            <a:r>
              <a:rPr lang="en-US" altLang="zh-CN" dirty="0" err="1" smtClean="0"/>
              <a:t>kas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Initalizing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kallsymsa</a:t>
            </a:r>
            <a:r>
              <a:rPr lang="en-US" altLang="zh-CN" dirty="0" smtClean="0"/>
              <a:t> db</a:t>
            </a:r>
          </a:p>
          <a:p>
            <a:pPr>
              <a:buNone/>
            </a:pPr>
            <a:r>
              <a:rPr lang="en-US" altLang="zh-CN" dirty="0" err="1" smtClean="0"/>
              <a:t>dropwatch</a:t>
            </a:r>
            <a:r>
              <a:rPr lang="en-US" altLang="zh-CN" dirty="0" smtClean="0"/>
              <a:t>&gt; start</a:t>
            </a:r>
          </a:p>
          <a:p>
            <a:pPr>
              <a:buNone/>
            </a:pPr>
            <a:r>
              <a:rPr lang="en-US" altLang="zh-CN" dirty="0" smtClean="0"/>
              <a:t>Enabling monitoring...</a:t>
            </a:r>
          </a:p>
          <a:p>
            <a:pPr>
              <a:buNone/>
            </a:pPr>
            <a:r>
              <a:rPr lang="en-US" altLang="zh-CN" dirty="0" smtClean="0"/>
              <a:t>Kernel monitoring activated.</a:t>
            </a:r>
          </a:p>
          <a:p>
            <a:pPr>
              <a:buNone/>
            </a:pPr>
            <a:r>
              <a:rPr lang="en-US" altLang="zh-CN" dirty="0" smtClean="0"/>
              <a:t>Issue Ctrl-C to stop monitoring</a:t>
            </a:r>
          </a:p>
          <a:p>
            <a:pPr>
              <a:buNone/>
            </a:pPr>
            <a:r>
              <a:rPr lang="en-US" altLang="zh-CN" dirty="0" smtClean="0"/>
              <a:t>1 drops at netlink_unicast+251</a:t>
            </a:r>
          </a:p>
          <a:p>
            <a:pPr>
              <a:buNone/>
            </a:pPr>
            <a:r>
              <a:rPr lang="en-US" altLang="zh-CN" dirty="0" smtClean="0"/>
              <a:t>15 drops at unix_stream_recvmsg+32a</a:t>
            </a:r>
          </a:p>
          <a:p>
            <a:pPr>
              <a:buNone/>
            </a:pPr>
            <a:r>
              <a:rPr lang="en-US" altLang="zh-CN" dirty="0" smtClean="0"/>
              <a:t>3 drops at unix_stream_connect+1dc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ethtool</a:t>
            </a:r>
            <a:endParaRPr lang="zh-CN" altLang="en-US" dirty="0"/>
          </a:p>
        </p:txBody>
      </p:sp>
      <p:pic>
        <p:nvPicPr>
          <p:cNvPr id="5" name="内容占位符 4" descr="ethtoo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371600"/>
            <a:ext cx="7720012" cy="492866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千兆网卡带宽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千兆网卡延迟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网卡新趋势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6" name="图片 5" descr="intel_e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5" y="1484784"/>
            <a:ext cx="8280729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网卡新趋势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5" name="内容占位符 4" descr="intel_ddi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175" y="1605756"/>
            <a:ext cx="7867650" cy="45148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性能必知数字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L1 cache reference                           0.5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Branch </a:t>
            </a:r>
            <a:r>
              <a:rPr lang="en-US" altLang="zh-CN" sz="2000" dirty="0" err="1" smtClean="0">
                <a:latin typeface="宋体" pitchFamily="2" charset="-122"/>
              </a:rPr>
              <a:t>mispredict</a:t>
            </a:r>
            <a:r>
              <a:rPr lang="en-US" altLang="zh-CN" sz="2000" dirty="0" smtClean="0">
                <a:latin typeface="宋体" pitchFamily="2" charset="-122"/>
              </a:rPr>
              <a:t>                              5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L2 cache reference                             7 ns</a:t>
            </a:r>
          </a:p>
          <a:p>
            <a:pPr>
              <a:buNone/>
            </a:pPr>
            <a:r>
              <a:rPr lang="en-US" altLang="zh-CN" sz="2000" dirty="0" err="1" smtClean="0">
                <a:latin typeface="宋体" pitchFamily="2" charset="-122"/>
              </a:rPr>
              <a:t>Mutex</a:t>
            </a:r>
            <a:r>
              <a:rPr lang="en-US" altLang="zh-CN" sz="2000" dirty="0" smtClean="0">
                <a:latin typeface="宋体" pitchFamily="2" charset="-122"/>
              </a:rPr>
              <a:t> lock/unlock                             25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Main memory reference                        100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Compress 1K bytes with Zippy               3,000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Send 2K bytes over 1 </a:t>
            </a:r>
            <a:r>
              <a:rPr lang="en-US" altLang="zh-CN" sz="2000" dirty="0" err="1" smtClean="0">
                <a:latin typeface="宋体" pitchFamily="2" charset="-122"/>
              </a:rPr>
              <a:t>Gbps</a:t>
            </a:r>
            <a:r>
              <a:rPr lang="en-US" altLang="zh-CN" sz="2000" dirty="0" smtClean="0">
                <a:latin typeface="宋体" pitchFamily="2" charset="-122"/>
              </a:rPr>
              <a:t> network         20,000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Read 1 MB sequentially from memory       250,000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Round trip within same datacenter        500,000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Disk seek                             10,000,000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Read 1 MB sequentially from disk      20,000,000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Send packet CA-&gt;Netherlands-&gt;CA      150,000,000 ns</a:t>
            </a: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7236296" y="3140968"/>
            <a:ext cx="1763688" cy="2880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7236296" y="5661248"/>
            <a:ext cx="1763688" cy="2880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网络协议栈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7" name="内容占位符 6" descr="network_layer_structure_overvie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599" y="1447800"/>
            <a:ext cx="8729397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微调协议栈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3307" y="1052736"/>
            <a:ext cx="2653189" cy="3221832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302217" y="4941168"/>
            <a:ext cx="2841783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原则： </a:t>
            </a:r>
            <a:r>
              <a:rPr lang="en-US" altLang="zh-CN" sz="240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dmesg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可以观察到协议栈在抱怨什么，它抱怨什么我们解决什么！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00" y="1124744"/>
            <a:ext cx="6216492" cy="5190649"/>
          </a:xfrm>
          <a:prstGeom prst="rect">
            <a:avLst/>
          </a:prstGeom>
          <a:noFill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6434038"/>
            <a:ext cx="5962174" cy="4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 sz="2900" dirty="0">
                <a:solidFill>
                  <a:srgbClr val="000000"/>
                </a:solidFill>
                <a:latin typeface="Arial" charset="0"/>
                <a:ea typeface="宋体" charset="-122"/>
              </a:rPr>
              <a:t>TCP</a:t>
            </a:r>
            <a:r>
              <a:rPr lang="zh-CN" altLang="en-US" sz="2900" dirty="0">
                <a:solidFill>
                  <a:srgbClr val="000000"/>
                </a:solidFill>
                <a:latin typeface="Arial" charset="0"/>
                <a:ea typeface="宋体" charset="-122"/>
              </a:rPr>
              <a:t>协议栈内存</a:t>
            </a:r>
            <a:r>
              <a:rPr lang="zh-CN" altLang="en-US" sz="2900" b="1" dirty="0">
                <a:solidFill>
                  <a:srgbClr val="FFFF00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sz="29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不可交换物理内存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25458</TotalTime>
  <Words>828</Words>
  <Application>Microsoft Office PowerPoint</Application>
  <PresentationFormat>On-screen Show (4:3)</PresentationFormat>
  <Paragraphs>142</Paragraphs>
  <Slides>23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淘宝PPT模版</vt:lpstr>
      <vt:lpstr>1_默认设计模板</vt:lpstr>
      <vt:lpstr>了解网络</vt:lpstr>
      <vt:lpstr>网卡型号</vt:lpstr>
      <vt:lpstr>千兆网卡带宽</vt:lpstr>
      <vt:lpstr>千兆网卡延迟</vt:lpstr>
      <vt:lpstr>网卡新趋势(1)</vt:lpstr>
      <vt:lpstr>网卡新趋势(2)</vt:lpstr>
      <vt:lpstr>性能必知数字</vt:lpstr>
      <vt:lpstr>Linux网络协议栈</vt:lpstr>
      <vt:lpstr>微调协议栈</vt:lpstr>
      <vt:lpstr>网卡bonding</vt:lpstr>
      <vt:lpstr>中断平衡</vt:lpstr>
      <vt:lpstr>RPS/RFS 解决softirq平衡</vt:lpstr>
      <vt:lpstr>initcwnd调优</vt:lpstr>
      <vt:lpstr>ksysguard观察网络行为</vt:lpstr>
      <vt:lpstr>wireshark</vt:lpstr>
      <vt:lpstr>iptraf</vt:lpstr>
      <vt:lpstr>socktop</vt:lpstr>
      <vt:lpstr>网络系统调用代价</vt:lpstr>
      <vt:lpstr>协议栈缺内存引发问题</vt:lpstr>
      <vt:lpstr>丢包观察</vt:lpstr>
      <vt:lpstr>丢包分析</vt:lpstr>
      <vt:lpstr>ethtool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了解网络</dc:title>
  <dc:creator>褚霸</dc:creator>
  <cp:lastModifiedBy>Feng Yu</cp:lastModifiedBy>
  <cp:revision>137</cp:revision>
  <dcterms:created xsi:type="dcterms:W3CDTF">2012-07-31T01:36:26Z</dcterms:created>
  <dcterms:modified xsi:type="dcterms:W3CDTF">2012-07-31T01:48:48Z</dcterms:modified>
</cp:coreProperties>
</file>