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1"/>
  </p:notesMasterIdLst>
  <p:sldIdLst>
    <p:sldId id="481" r:id="rId3"/>
    <p:sldId id="545" r:id="rId4"/>
    <p:sldId id="533" r:id="rId5"/>
    <p:sldId id="532" r:id="rId6"/>
    <p:sldId id="531" r:id="rId7"/>
    <p:sldId id="534" r:id="rId8"/>
    <p:sldId id="546" r:id="rId9"/>
    <p:sldId id="536" r:id="rId10"/>
    <p:sldId id="535" r:id="rId11"/>
    <p:sldId id="538" r:id="rId12"/>
    <p:sldId id="543" r:id="rId13"/>
    <p:sldId id="540" r:id="rId14"/>
    <p:sldId id="544" r:id="rId15"/>
    <p:sldId id="542" r:id="rId16"/>
    <p:sldId id="537" r:id="rId17"/>
    <p:sldId id="539" r:id="rId18"/>
    <p:sldId id="541" r:id="rId19"/>
    <p:sldId id="476" r:id="rId20"/>
  </p:sldIdLst>
  <p:sldSz cx="9144000" cy="6858000" type="screen4x3"/>
  <p:notesSz cx="6858000" cy="9144000"/>
  <p:custDataLst>
    <p:tags r:id="rId2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6600"/>
    <a:srgbClr val="99CC00"/>
    <a:srgbClr val="FF9933"/>
    <a:srgbClr val="A4FAAC"/>
    <a:srgbClr val="990000"/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4601" autoAdjust="0"/>
  </p:normalViewPr>
  <p:slideViewPr>
    <p:cSldViewPr>
      <p:cViewPr>
        <p:scale>
          <a:sx n="60" d="100"/>
          <a:sy n="60" d="100"/>
        </p:scale>
        <p:origin x="-142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184" y="-11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6EFF521-650A-49CF-9310-5C2096C53399}" type="datetimeFigureOut">
              <a:rPr lang="zh-CN" altLang="en-US"/>
              <a:pPr>
                <a:defRPr/>
              </a:pPr>
              <a:t>2012/10/9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D529037-AE71-45AF-AEA5-5CEAB37DAC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6DC4F-9ED6-4E7B-B7CD-279D4FF0DB8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LAMP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Linux-Apache-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-PHP</a:t>
            </a:r>
            <a:r>
              <a:rPr lang="zh-CN" altLang="en-US" dirty="0" smtClean="0"/>
              <a:t>）流行的启示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迅雷升级失败的例子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922E0-73D5-4913-ABE0-BD8D8AD28D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19758-890E-40A9-B11D-AF92D82969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50789-8920-4682-9238-9A45C3F5D8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F2BE9-0CA1-4A66-BCA8-B30B18AABF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2C66C-42A5-4DF3-823A-935D93407A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961EE-138B-44E7-8484-C8338877F7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4DAED-6952-4741-98D4-B31D55B8D3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9FD30-D00B-411F-85FF-7B717A04BE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561CC-2121-4AF5-850E-1C01F856E6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40DFD-E388-469A-B339-DE55DD28F7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B63-B05D-4655-B772-A883FB0953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3108" y="274638"/>
            <a:ext cx="6543692" cy="725470"/>
          </a:xfrm>
          <a:prstGeom prst="rect">
            <a:avLst/>
          </a:prstGeom>
          <a:noFill/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华文细黑" pitchFamily="2" charset="-122"/>
                <a:ea typeface="华文细黑" pitchFamily="2" charset="-122"/>
              </a:defRPr>
            </a:lvl1pPr>
            <a:lvl2pPr>
              <a:defRPr sz="2400">
                <a:latin typeface="华文细黑" pitchFamily="2" charset="-122"/>
                <a:ea typeface="华文细黑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C4644-D6E2-441C-8373-2852685CA2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6D1B0-C66E-495D-9E6C-A3209EA3D3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72D8E-A01C-4C1E-931D-A9B507886F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A8C96-9900-4841-9192-CBFEAACF7E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33CA2-EDE1-40EE-9653-BD75E328B2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F0D38-1E8E-4532-BF6C-7F132DC343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245E8-8F90-432E-8BFD-3C89D0E4F8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5AAF2-1BBD-4A9D-B7EB-2816E3E8E7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F05E0-FAF6-4217-8F94-9EC56370EA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6E290-1984-4A3B-BAF3-EE2BFA31E2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947B2-F830-415E-B031-FCCAE00CA9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99B3712D-C926-44F2-B5D4-31C17D84E8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2" name="Picture 7" descr="1111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1016EE4D-DCF9-4311-A9B3-53BE1EF824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3" name="Picture 6" descr="22222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" name="AutoShape 7"/>
          <p:cNvSpPr>
            <a:spLocks noChangeAspect="1" noChangeArrowheads="1" noTextEdit="1"/>
          </p:cNvSpPr>
          <p:nvPr/>
        </p:nvSpPr>
        <p:spPr bwMode="auto">
          <a:xfrm>
            <a:off x="3727450" y="3079750"/>
            <a:ext cx="168910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2987675" y="2492375"/>
            <a:ext cx="3238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>
                <a:solidFill>
                  <a:srgbClr val="25221E"/>
                </a:solidFill>
                <a:latin typeface="AvantGarde Bk BT" pitchFamily="34" charset="0"/>
                <a:ea typeface="+mn-ea"/>
              </a:rPr>
              <a:t>PPT NAME</a:t>
            </a:r>
            <a:endParaRPr lang="en-US" altLang="zh-CN" sz="6000">
              <a:latin typeface="+mn-lt"/>
              <a:ea typeface="+mn-ea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3851275" y="3429000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2007</a:t>
            </a:r>
            <a:r>
              <a:rPr lang="zh-CN" altLang="en-US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年</a:t>
            </a:r>
            <a:r>
              <a:rPr lang="en-US" altLang="zh-CN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01</a:t>
            </a:r>
            <a:r>
              <a:rPr lang="zh-CN" altLang="en-US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01</a:t>
            </a:r>
            <a:r>
              <a:rPr lang="zh-CN" altLang="en-US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日</a:t>
            </a:r>
            <a:endParaRPr lang="zh-CN" altLang="en-US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yufeng.inf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%E8%AE%A1%E7%AE%97%E6%9C%BA%E9%9B%86%E7%BE%A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了解集群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核心系统数据库组  余锋</a:t>
            </a:r>
            <a:r>
              <a:rPr lang="en-US" altLang="zh-CN" dirty="0" smtClean="0">
                <a:hlinkClick r:id="rId3"/>
              </a:rPr>
              <a:t>http://yufeng.info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zh-CN" altLang="en-US" dirty="0" smtClean="0"/>
              <a:t>淘宝褚霸</a:t>
            </a:r>
            <a:endParaRPr lang="en-US" altLang="zh-CN" dirty="0" smtClean="0"/>
          </a:p>
          <a:p>
            <a:r>
              <a:rPr lang="en-US" altLang="zh-CN" dirty="0" smtClean="0"/>
              <a:t>2012-10-10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集群</a:t>
            </a:r>
            <a:r>
              <a:rPr lang="zh-CN" altLang="en-US" dirty="0" smtClean="0"/>
              <a:t>可</a:t>
            </a:r>
            <a:r>
              <a:rPr lang="zh-CN" altLang="en-US" dirty="0" smtClean="0"/>
              <a:t>扩展性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scale out 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 scale up</a:t>
            </a:r>
          </a:p>
          <a:p>
            <a:r>
              <a:rPr lang="zh-CN" altLang="en-US" dirty="0" smtClean="0"/>
              <a:t>按照现实社会建模</a:t>
            </a:r>
            <a:endParaRPr lang="en-US" altLang="zh-CN" dirty="0" smtClean="0"/>
          </a:p>
          <a:p>
            <a:r>
              <a:rPr lang="zh-CN" altLang="en-US" dirty="0" smtClean="0"/>
              <a:t>分而治之</a:t>
            </a:r>
            <a:endParaRPr lang="en-US" altLang="zh-CN" dirty="0" smtClean="0"/>
          </a:p>
          <a:p>
            <a:r>
              <a:rPr lang="zh-CN" altLang="en-US" dirty="0" smtClean="0"/>
              <a:t>数据复制方式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强同步</a:t>
            </a:r>
          </a:p>
          <a:p>
            <a:pPr lvl="1"/>
            <a:r>
              <a:rPr lang="en-US" dirty="0" smtClean="0"/>
              <a:t>replica</a:t>
            </a:r>
            <a:endParaRPr 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pic>
        <p:nvPicPr>
          <p:cNvPr id="5" name="图片 4" descr="image_thumb_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4869160"/>
            <a:ext cx="4525007" cy="1314634"/>
          </a:xfrm>
          <a:prstGeom prst="rect">
            <a:avLst/>
          </a:prstGeom>
        </p:spPr>
      </p:pic>
      <p:pic>
        <p:nvPicPr>
          <p:cNvPr id="6" name="图片 5" descr="image_thumb_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2636912"/>
            <a:ext cx="4534533" cy="1743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单点问题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逻辑单点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</a:t>
            </a:r>
            <a:r>
              <a:rPr lang="zh-CN" altLang="en-US" dirty="0" smtClean="0"/>
              <a:t>一视图简化系统模型</a:t>
            </a:r>
            <a:endParaRPr lang="en-US" altLang="zh-CN" dirty="0" smtClean="0"/>
          </a:p>
          <a:p>
            <a:r>
              <a:rPr lang="zh-CN" altLang="en-US" dirty="0" smtClean="0"/>
              <a:t>物理</a:t>
            </a:r>
            <a:r>
              <a:rPr lang="zh-CN" altLang="en-US" dirty="0" smtClean="0"/>
              <a:t>单点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潜在风险点</a:t>
            </a:r>
            <a:r>
              <a:rPr lang="en-US" altLang="zh-CN" dirty="0" smtClean="0"/>
              <a:t>,</a:t>
            </a:r>
            <a:r>
              <a:rPr lang="zh-CN" altLang="en-US" dirty="0" smtClean="0"/>
              <a:t>尽量消除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候补队员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集群通讯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网络通信问题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丢包</a:t>
            </a:r>
            <a:r>
              <a:rPr lang="zh-CN" altLang="en-US" dirty="0" smtClean="0"/>
              <a:t>延时</a:t>
            </a:r>
            <a:r>
              <a:rPr lang="en-US" altLang="zh-CN" dirty="0" smtClean="0"/>
              <a:t>/</a:t>
            </a:r>
            <a:r>
              <a:rPr lang="zh-CN" altLang="en-US" dirty="0" smtClean="0"/>
              <a:t>带宽问题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可靠通信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防火墙</a:t>
            </a:r>
            <a:r>
              <a:rPr lang="zh-CN" altLang="en-US" dirty="0" smtClean="0"/>
              <a:t>友好</a:t>
            </a:r>
            <a:endParaRPr lang="en-US" altLang="zh-CN" dirty="0" smtClean="0"/>
          </a:p>
          <a:p>
            <a:r>
              <a:rPr lang="zh-CN" altLang="en-US" dirty="0" smtClean="0"/>
              <a:t>消息队列</a:t>
            </a:r>
            <a:r>
              <a:rPr lang="en-US" altLang="zh-CN" dirty="0" smtClean="0"/>
              <a:t>(MQ)</a:t>
            </a:r>
          </a:p>
          <a:p>
            <a:r>
              <a:rPr lang="zh-CN" altLang="en-US" dirty="0" smtClean="0"/>
              <a:t>网络风暴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zh-CN" altLang="en-US" sz="2800" dirty="0" smtClean="0"/>
              <a:t>系统实现</a:t>
            </a:r>
            <a:r>
              <a:rPr lang="zh-CN" altLang="en-US" sz="2800" dirty="0" smtClean="0"/>
              <a:t>足够简单清晰</a:t>
            </a:r>
            <a:endParaRPr lang="en-US" altLang="zh-CN" sz="2800" dirty="0" smtClean="0"/>
          </a:p>
          <a:p>
            <a:pPr marL="342900" lvl="1" indent="-342900">
              <a:buFontTx/>
              <a:buChar char="•"/>
            </a:pPr>
            <a:r>
              <a:rPr lang="zh-CN" altLang="en-US" sz="2800" dirty="0" smtClean="0"/>
              <a:t>开发</a:t>
            </a:r>
            <a:r>
              <a:rPr lang="zh-CN" altLang="en-US" sz="2800" dirty="0" smtClean="0"/>
              <a:t>效率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运行效率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维护</a:t>
            </a:r>
            <a:r>
              <a:rPr lang="zh-CN" altLang="en-US" sz="2800" dirty="0" smtClean="0"/>
              <a:t>效率方面的考虑</a:t>
            </a:r>
            <a:endParaRPr lang="en-US" altLang="zh-CN" sz="2800" dirty="0" smtClean="0"/>
          </a:p>
          <a:p>
            <a:r>
              <a:rPr lang="zh-CN" altLang="en-US" dirty="0" smtClean="0"/>
              <a:t>平台和工具方面的考虑</a:t>
            </a:r>
            <a:endParaRPr lang="zh-CN" altLang="en-US" dirty="0" smtClean="0"/>
          </a:p>
          <a:p>
            <a:r>
              <a:rPr lang="zh-CN" altLang="en-US" dirty="0" smtClean="0"/>
              <a:t>高并发带来的风险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采用成熟主流的技术</a:t>
            </a:r>
            <a:endParaRPr lang="en-US" dirty="0" smtClean="0"/>
          </a:p>
          <a:p>
            <a:pPr lvl="1"/>
            <a:r>
              <a:rPr lang="en-US" dirty="0" smtClean="0"/>
              <a:t>Massive </a:t>
            </a:r>
            <a:r>
              <a:rPr lang="en-US" dirty="0" smtClean="0"/>
              <a:t>adoption leads to massive investment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Massive </a:t>
            </a:r>
            <a:r>
              <a:rPr lang="en-US" dirty="0" smtClean="0"/>
              <a:t>investment leads to better tools, better and faster </a:t>
            </a:r>
            <a:r>
              <a:rPr lang="en-US" dirty="0" smtClean="0"/>
              <a:t>VMs.</a:t>
            </a:r>
          </a:p>
          <a:p>
            <a:r>
              <a:rPr lang="zh-CN" altLang="en-US" dirty="0" smtClean="0"/>
              <a:t>复用工业</a:t>
            </a:r>
            <a:r>
              <a:rPr lang="zh-CN" altLang="en-US" dirty="0" smtClean="0"/>
              <a:t>强度</a:t>
            </a:r>
            <a:r>
              <a:rPr lang="zh-CN" altLang="en-US" dirty="0" smtClean="0"/>
              <a:t>的部件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避免造轮子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endParaRPr 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稳定性和容</a:t>
            </a:r>
            <a:r>
              <a:rPr lang="zh-CN" altLang="en-US" dirty="0" smtClean="0"/>
              <a:t>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</a:t>
            </a:r>
            <a:r>
              <a:rPr lang="zh-CN" altLang="en-US" dirty="0" smtClean="0"/>
              <a:t>可用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为</a:t>
            </a:r>
            <a:r>
              <a:rPr lang="zh-CN" altLang="en-US" dirty="0" smtClean="0"/>
              <a:t>失效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硬件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软件都会失效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节点自我保护</a:t>
            </a:r>
            <a:r>
              <a:rPr lang="en-US" altLang="zh-CN" dirty="0" smtClean="0"/>
              <a:t>(</a:t>
            </a:r>
            <a:r>
              <a:rPr lang="zh-CN" altLang="en-US" dirty="0" smtClean="0"/>
              <a:t>拒绝</a:t>
            </a:r>
            <a:r>
              <a:rPr lang="zh-CN" altLang="en-US" dirty="0" smtClean="0"/>
              <a:t>服务</a:t>
            </a:r>
            <a:r>
              <a:rPr lang="en-US" altLang="zh-CN" dirty="0" smtClean="0"/>
              <a:t>/</a:t>
            </a:r>
            <a:r>
              <a:rPr lang="zh-CN" altLang="en-US" dirty="0" smtClean="0"/>
              <a:t>服务</a:t>
            </a:r>
            <a:r>
              <a:rPr lang="zh-CN" altLang="en-US" dirty="0" smtClean="0"/>
              <a:t>降级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处处</a:t>
            </a:r>
            <a:r>
              <a:rPr lang="zh-CN" altLang="en-US" dirty="0" smtClean="0"/>
              <a:t>维稳 </a:t>
            </a:r>
            <a:r>
              <a:rPr lang="en-US" altLang="zh-CN" dirty="0" smtClean="0"/>
              <a:t>(</a:t>
            </a:r>
            <a:r>
              <a:rPr lang="zh-CN" altLang="en-US" dirty="0" smtClean="0"/>
              <a:t>非</a:t>
            </a:r>
            <a:r>
              <a:rPr lang="zh-CN" altLang="en-US" dirty="0" smtClean="0"/>
              <a:t>典</a:t>
            </a:r>
            <a:r>
              <a:rPr lang="zh-CN" altLang="en-US" dirty="0" smtClean="0"/>
              <a:t>期间人员</a:t>
            </a:r>
            <a:r>
              <a:rPr lang="zh-CN" altLang="en-US" dirty="0" smtClean="0"/>
              <a:t>监控</a:t>
            </a:r>
            <a:r>
              <a:rPr lang="zh-CN" altLang="en-US" dirty="0" smtClean="0"/>
              <a:t>的</a:t>
            </a:r>
            <a:r>
              <a:rPr lang="zh-CN" altLang="en-US" dirty="0" smtClean="0"/>
              <a:t>例子</a:t>
            </a:r>
            <a:r>
              <a:rPr lang="en-US" altLang="zh-CN" dirty="0" smtClean="0"/>
              <a:t>)</a:t>
            </a:r>
          </a:p>
          <a:p>
            <a:r>
              <a:rPr lang="en-US" dirty="0" smtClean="0"/>
              <a:t>watchdog/heartbeat</a:t>
            </a:r>
            <a:r>
              <a:rPr lang="zh-CN" altLang="en-US" dirty="0" smtClean="0"/>
              <a:t>系统</a:t>
            </a:r>
          </a:p>
          <a:p>
            <a:r>
              <a:rPr lang="en-US" dirty="0" smtClean="0"/>
              <a:t>failover/takeover</a:t>
            </a:r>
            <a:r>
              <a:rPr lang="zh-CN" altLang="en-US" dirty="0" smtClean="0"/>
              <a:t>机制</a:t>
            </a:r>
            <a:endParaRPr 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pic>
        <p:nvPicPr>
          <p:cNvPr id="5" name="图片 4" descr="robust_reliable_longlive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997" y="4005064"/>
            <a:ext cx="3632459" cy="2160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可维护性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zh-CN" altLang="en-US" sz="2800" dirty="0" smtClean="0"/>
              <a:t>系统健康检查</a:t>
            </a:r>
            <a:endParaRPr lang="en-US" altLang="zh-CN" sz="2800" dirty="0" smtClean="0"/>
          </a:p>
          <a:p>
            <a:r>
              <a:rPr lang="zh-CN" altLang="en-US" dirty="0" smtClean="0"/>
              <a:t>双</a:t>
            </a:r>
            <a:r>
              <a:rPr lang="zh-CN" altLang="en-US" dirty="0" smtClean="0"/>
              <a:t>集群保证平滑</a:t>
            </a:r>
            <a:r>
              <a:rPr lang="zh-CN" altLang="en-US" dirty="0" smtClean="0"/>
              <a:t>切换</a:t>
            </a:r>
            <a:r>
              <a:rPr lang="en-US" altLang="zh-CN" dirty="0" smtClean="0"/>
              <a:t>(</a:t>
            </a:r>
            <a:r>
              <a:rPr lang="zh-CN" altLang="en-US" dirty="0" smtClean="0"/>
              <a:t>公路修理例子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342900" lvl="1" indent="-342900">
              <a:buFontTx/>
              <a:buChar char="•"/>
            </a:pPr>
            <a:r>
              <a:rPr lang="zh-CN" altLang="en-US" sz="2800" dirty="0" smtClean="0"/>
              <a:t>系统升级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热</a:t>
            </a:r>
            <a:r>
              <a:rPr lang="zh-CN" altLang="en-US" sz="2800" dirty="0" smtClean="0"/>
              <a:t>部署</a:t>
            </a:r>
            <a:endParaRPr lang="en-US" altLang="zh-CN" sz="2800" dirty="0" smtClean="0"/>
          </a:p>
          <a:p>
            <a:pPr marL="342900" lvl="1" indent="-342900">
              <a:buFontTx/>
              <a:buChar char="•"/>
            </a:pPr>
            <a:r>
              <a:rPr lang="zh-CN" altLang="en-US" sz="2800" dirty="0" smtClean="0"/>
              <a:t>节点添加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退出</a:t>
            </a:r>
            <a:endParaRPr lang="en-US" altLang="zh-CN" sz="2800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问题定位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</a:t>
            </a:r>
            <a:r>
              <a:rPr lang="zh-CN" altLang="en-US" dirty="0" smtClean="0"/>
              <a:t>诊断而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r>
              <a:rPr lang="zh-CN" altLang="en-US" dirty="0" smtClean="0"/>
              <a:t>日志</a:t>
            </a:r>
            <a:r>
              <a:rPr lang="en-US" altLang="zh-CN" dirty="0" smtClean="0"/>
              <a:t>/</a:t>
            </a:r>
            <a:r>
              <a:rPr lang="zh-CN" altLang="en-US" dirty="0" smtClean="0"/>
              <a:t>收集分析融入到集群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信息尽可能的能自</a:t>
            </a:r>
            <a:r>
              <a:rPr lang="zh-CN" altLang="en-US" dirty="0" smtClean="0"/>
              <a:t>描述所做</a:t>
            </a:r>
            <a:r>
              <a:rPr lang="zh-CN" altLang="en-US" dirty="0" smtClean="0"/>
              <a:t>的</a:t>
            </a:r>
            <a:r>
              <a:rPr lang="zh-CN" altLang="en-US" dirty="0" smtClean="0"/>
              <a:t>事情</a:t>
            </a:r>
            <a:endParaRPr lang="zh-CN" altLang="en-US" dirty="0" smtClean="0"/>
          </a:p>
          <a:p>
            <a:r>
              <a:rPr lang="zh-CN" altLang="en-US" dirty="0" smtClean="0"/>
              <a:t>监控系统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snmp</a:t>
            </a:r>
            <a:r>
              <a:rPr lang="zh-CN" altLang="en-US" dirty="0" smtClean="0"/>
              <a:t>协议</a:t>
            </a:r>
            <a:r>
              <a:rPr lang="en-US" altLang="zh-CN" dirty="0" smtClean="0"/>
              <a:t>/web portal</a:t>
            </a:r>
          </a:p>
          <a:p>
            <a:pPr lvl="1"/>
            <a:r>
              <a:rPr lang="zh-CN" altLang="en-US" dirty="0" smtClean="0"/>
              <a:t>图形说话</a:t>
            </a:r>
            <a:endParaRPr lang="zh-CN" altLang="en-US" dirty="0" smtClean="0"/>
          </a:p>
          <a:p>
            <a:r>
              <a:rPr lang="zh-CN" altLang="en-US" dirty="0" smtClean="0"/>
              <a:t>主动</a:t>
            </a:r>
            <a:r>
              <a:rPr lang="zh-CN" altLang="en-US" dirty="0" smtClean="0"/>
              <a:t>诊断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系统环境随着时间在变化</a:t>
            </a:r>
            <a:endParaRPr lang="zh-CN" altLang="en-US" dirty="0" smtClean="0"/>
          </a:p>
          <a:p>
            <a:r>
              <a:rPr lang="zh-CN" altLang="en-US" dirty="0" smtClean="0"/>
              <a:t>事后审计（超速例子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提问时间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ctr">
              <a:buNone/>
            </a:pPr>
            <a:endParaRPr lang="en-US" altLang="zh-CN" sz="6000" dirty="0" smtClean="0"/>
          </a:p>
          <a:p>
            <a:pPr lvl="1" algn="ctr">
              <a:buNone/>
            </a:pPr>
            <a:r>
              <a:rPr lang="zh-CN" altLang="en-US" sz="6000" dirty="0" smtClean="0"/>
              <a:t>谢谢大家！</a:t>
            </a:r>
            <a:endParaRPr lang="en-US" altLang="zh-CN" sz="6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集群初感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Cloud </a:t>
            </a:r>
            <a:r>
              <a:rPr lang="en-US" altLang="zh-CN" sz="2400" dirty="0" smtClean="0">
                <a:solidFill>
                  <a:srgbClr val="000000"/>
                </a:solidFill>
              </a:rPr>
              <a:t>= "CPU + Storage + Queues + </a:t>
            </a:r>
            <a:r>
              <a:rPr lang="en-US" altLang="zh-CN" sz="2400" dirty="0" smtClean="0">
                <a:solidFill>
                  <a:srgbClr val="000000"/>
                </a:solidFill>
              </a:rPr>
              <a:t>Management</a:t>
            </a:r>
            <a:r>
              <a:rPr lang="en-US" altLang="zh-CN" sz="2400" dirty="0" smtClean="0">
                <a:solidFill>
                  <a:srgbClr val="000000"/>
                </a:solidFill>
              </a:rPr>
              <a:t>" </a:t>
            </a:r>
            <a:endParaRPr lang="en-US" altLang="zh-CN" sz="2400" dirty="0" smtClean="0"/>
          </a:p>
          <a:p>
            <a:pPr marL="0" indent="0" algn="r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        -</a:t>
            </a:r>
            <a:r>
              <a:rPr lang="en-US" altLang="zh-CN" sz="2400" i="1" dirty="0" smtClean="0">
                <a:solidFill>
                  <a:srgbClr val="000000"/>
                </a:solidFill>
              </a:rPr>
              <a:t>The Amazon Web Services says essentially</a:t>
            </a: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pic>
        <p:nvPicPr>
          <p:cNvPr id="5" name="图片 4" descr="distributed_system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996952"/>
            <a:ext cx="4229100" cy="3228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</p:spPr>
        <p:txBody>
          <a:bodyPr/>
          <a:lstStyle/>
          <a:p>
            <a:r>
              <a:rPr lang="zh-CN" altLang="en-US" dirty="0" smtClean="0"/>
              <a:t>同构与</a:t>
            </a:r>
            <a:r>
              <a:rPr lang="zh-CN" altLang="en-US" dirty="0" smtClean="0"/>
              <a:t>异构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区别在于组成</a:t>
            </a:r>
            <a:r>
              <a:rPr lang="zh-CN" altLang="en-US" dirty="0" smtClean="0"/>
              <a:t>集群系统的计算机之间的体系结构是否相同</a:t>
            </a:r>
            <a:endParaRPr lang="en-US" altLang="zh-CN" dirty="0" smtClean="0"/>
          </a:p>
          <a:p>
            <a:r>
              <a:rPr lang="zh-CN" altLang="en-US" dirty="0" smtClean="0"/>
              <a:t>按</a:t>
            </a:r>
            <a:r>
              <a:rPr lang="zh-CN" altLang="en-US" dirty="0" smtClean="0"/>
              <a:t>功能和</a:t>
            </a:r>
            <a:r>
              <a:rPr lang="zh-CN" altLang="en-US" dirty="0" smtClean="0"/>
              <a:t>结构划分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</a:t>
            </a:r>
            <a:r>
              <a:rPr lang="zh-CN" altLang="en-US" dirty="0" smtClean="0"/>
              <a:t>可用性集群 </a:t>
            </a:r>
            <a:r>
              <a:rPr lang="en-US" altLang="zh-CN" dirty="0" smtClean="0"/>
              <a:t>High-availability (HA) clusters</a:t>
            </a:r>
          </a:p>
          <a:p>
            <a:pPr lvl="1"/>
            <a:r>
              <a:rPr lang="zh-CN" altLang="en-US" dirty="0" smtClean="0"/>
              <a:t>负载均衡集群 </a:t>
            </a:r>
            <a:r>
              <a:rPr lang="en-US" altLang="zh-CN" dirty="0" smtClean="0"/>
              <a:t>Load balancing clusters</a:t>
            </a:r>
          </a:p>
          <a:p>
            <a:pPr lvl="1"/>
            <a:r>
              <a:rPr lang="zh-CN" altLang="en-US" dirty="0" smtClean="0"/>
              <a:t>高性能计算集群 </a:t>
            </a:r>
            <a:r>
              <a:rPr lang="en-US" altLang="zh-CN" dirty="0" smtClean="0"/>
              <a:t>High-performance (HPC) clusters</a:t>
            </a:r>
          </a:p>
          <a:p>
            <a:pPr lvl="1"/>
            <a:r>
              <a:rPr lang="zh-CN" altLang="en-US" dirty="0" smtClean="0"/>
              <a:t>网格计算 </a:t>
            </a:r>
            <a:r>
              <a:rPr lang="en-US" altLang="zh-CN" dirty="0" smtClean="0"/>
              <a:t>Grid computing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550223"/>
            <a:ext cx="84249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hlinkClick r:id="rId3"/>
              </a:rPr>
              <a:t>来源</a:t>
            </a:r>
            <a:r>
              <a:rPr lang="en-US" altLang="zh-CN" sz="1400" dirty="0" smtClean="0">
                <a:hlinkClick r:id="rId3"/>
              </a:rPr>
              <a:t>:</a:t>
            </a:r>
            <a:r>
              <a:rPr lang="en-US" sz="1400" dirty="0" smtClean="0">
                <a:hlinkClick r:id="rId3"/>
              </a:rPr>
              <a:t>http</a:t>
            </a:r>
            <a:r>
              <a:rPr lang="en-US" sz="1400" dirty="0" smtClean="0">
                <a:hlinkClick r:id="rId3"/>
              </a:rPr>
              <a:t>://zh.wikipedia.org/wiki/%E8%AE%A1%E7%AE%97%E6%9C%BA%E9%9B%86%E7%BE%A4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集群典型例子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服务器</a:t>
            </a:r>
            <a:endParaRPr lang="zh-CN" altLang="en-US" dirty="0" smtClean="0"/>
          </a:p>
          <a:p>
            <a:r>
              <a:rPr lang="zh-CN" altLang="en-US" dirty="0" smtClean="0"/>
              <a:t>聊天服务器</a:t>
            </a:r>
            <a:endParaRPr lang="en-US" altLang="zh-CN" dirty="0" smtClean="0"/>
          </a:p>
          <a:p>
            <a:r>
              <a:rPr lang="zh-CN" altLang="en-US" dirty="0" smtClean="0"/>
              <a:t>存储服务器</a:t>
            </a:r>
            <a:endParaRPr lang="en-US" altLang="zh-CN" dirty="0" smtClean="0"/>
          </a:p>
          <a:p>
            <a:r>
              <a:rPr lang="zh-CN" altLang="en-US" dirty="0" smtClean="0"/>
              <a:t>云计算平台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pic>
        <p:nvPicPr>
          <p:cNvPr id="5" name="图片 4" descr="图片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367" y="1528735"/>
            <a:ext cx="4984105" cy="44925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集群层次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通过层次消化复杂性</a:t>
            </a:r>
            <a:r>
              <a:rPr lang="en-US" altLang="zh-CN" dirty="0" smtClean="0"/>
              <a:t>,</a:t>
            </a:r>
            <a:r>
              <a:rPr lang="zh-CN" altLang="en-US" dirty="0" smtClean="0"/>
              <a:t>层</a:t>
            </a:r>
            <a:r>
              <a:rPr lang="zh-CN" altLang="en-US" dirty="0" smtClean="0"/>
              <a:t>越靠后业务越单纯</a:t>
            </a:r>
            <a:endParaRPr lang="en-US" altLang="zh-CN" dirty="0" smtClean="0"/>
          </a:p>
          <a:p>
            <a:r>
              <a:rPr lang="zh-CN" altLang="en-US" dirty="0" smtClean="0"/>
              <a:t>前端状态尽可能的推到后一层</a:t>
            </a:r>
            <a:endParaRPr lang="zh-CN" altLang="en-US" dirty="0" smtClean="0"/>
          </a:p>
          <a:p>
            <a:r>
              <a:rPr lang="zh-CN" altLang="en-US" dirty="0" smtClean="0"/>
              <a:t>后端功能单一、结构简单，性能和可靠性容易</a:t>
            </a:r>
            <a:r>
              <a:rPr lang="zh-CN" altLang="en-US" dirty="0" smtClean="0"/>
              <a:t>做到</a:t>
            </a:r>
            <a:r>
              <a:rPr lang="zh-CN" altLang="en-US" dirty="0" smtClean="0"/>
              <a:t>极致</a:t>
            </a:r>
            <a:endParaRPr lang="en-US" altLang="zh-CN" dirty="0" smtClean="0"/>
          </a:p>
          <a:p>
            <a:r>
              <a:rPr lang="zh-CN" altLang="en-US" dirty="0" smtClean="0"/>
              <a:t>性能</a:t>
            </a:r>
            <a:r>
              <a:rPr lang="zh-CN" altLang="en-US" dirty="0" smtClean="0"/>
              <a:t>不够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通常可引入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层解决</a:t>
            </a:r>
            <a:endParaRPr lang="en-US" altLang="zh-CN" dirty="0" smtClean="0"/>
          </a:p>
          <a:p>
            <a:r>
              <a:rPr lang="zh-CN" altLang="en-US" dirty="0" smtClean="0"/>
              <a:t>三层是个好的选择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不中断服务</a:t>
            </a:r>
            <a:r>
              <a:rPr lang="en-US" altLang="zh-CN" dirty="0" smtClean="0"/>
              <a:t>(</a:t>
            </a:r>
            <a:r>
              <a:rPr lang="zh-CN" altLang="en-US" dirty="0" smtClean="0"/>
              <a:t>公路的例子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容量</a:t>
            </a:r>
            <a:r>
              <a:rPr lang="zh-CN" altLang="en-US" dirty="0" smtClean="0"/>
              <a:t>规划</a:t>
            </a:r>
            <a:r>
              <a:rPr lang="en-US" altLang="zh-CN" dirty="0" smtClean="0"/>
              <a:t>(</a:t>
            </a:r>
            <a:r>
              <a:rPr lang="zh-CN" altLang="en-US" dirty="0" smtClean="0"/>
              <a:t>高速公路</a:t>
            </a:r>
            <a:r>
              <a:rPr lang="en-US" altLang="zh-CN" dirty="0" smtClean="0"/>
              <a:t>5</a:t>
            </a:r>
            <a:r>
              <a:rPr lang="zh-CN" altLang="en-US" dirty="0" smtClean="0"/>
              <a:t>车道例子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zh-CN" altLang="en-US" dirty="0" smtClean="0"/>
              <a:t>预警</a:t>
            </a:r>
            <a:r>
              <a:rPr lang="zh-CN" altLang="en-US" dirty="0" smtClean="0"/>
              <a:t>机制 </a:t>
            </a:r>
            <a:r>
              <a:rPr lang="en-US" altLang="zh-CN" dirty="0" smtClean="0"/>
              <a:t>(</a:t>
            </a:r>
            <a:r>
              <a:rPr lang="zh-CN" altLang="en-US" dirty="0" smtClean="0"/>
              <a:t>依据</a:t>
            </a:r>
            <a:r>
              <a:rPr lang="zh-CN" altLang="en-US" dirty="0" smtClean="0"/>
              <a:t>是</a:t>
            </a:r>
            <a:r>
              <a:rPr lang="zh-CN" altLang="en-US" dirty="0" smtClean="0"/>
              <a:t>什么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zh-CN" altLang="en-US" dirty="0" smtClean="0"/>
              <a:t>流量</a:t>
            </a:r>
            <a:r>
              <a:rPr lang="zh-CN" altLang="en-US" dirty="0" smtClean="0"/>
              <a:t>调度</a:t>
            </a:r>
            <a:r>
              <a:rPr lang="en-US" altLang="zh-CN" dirty="0" smtClean="0"/>
              <a:t>/</a:t>
            </a:r>
            <a:r>
              <a:rPr lang="zh-CN" altLang="en-US" dirty="0" smtClean="0"/>
              <a:t>排队</a:t>
            </a:r>
            <a:r>
              <a:rPr lang="zh-CN" altLang="en-US" dirty="0" smtClean="0"/>
              <a:t>机制</a:t>
            </a:r>
            <a:r>
              <a:rPr lang="en-US" altLang="zh-CN" dirty="0" smtClean="0"/>
              <a:t>( </a:t>
            </a:r>
            <a:r>
              <a:rPr lang="zh-CN" altLang="en-US" dirty="0" smtClean="0"/>
              <a:t>国庆高速公路不</a:t>
            </a:r>
            <a:r>
              <a:rPr lang="zh-CN" altLang="en-US" dirty="0" smtClean="0"/>
              <a:t>发卡例子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zh-CN" altLang="en-US" dirty="0" smtClean="0"/>
              <a:t>降级</a:t>
            </a:r>
            <a:r>
              <a:rPr lang="zh-CN" altLang="en-US" dirty="0" smtClean="0"/>
              <a:t>服务 </a:t>
            </a:r>
            <a:r>
              <a:rPr lang="en-US" altLang="zh-CN" dirty="0" smtClean="0"/>
              <a:t>(</a:t>
            </a:r>
            <a:r>
              <a:rPr lang="zh-CN" altLang="en-US" dirty="0" smtClean="0"/>
              <a:t>高速绕行国道例子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集群并发</a:t>
            </a:r>
            <a:r>
              <a:rPr lang="zh-CN" altLang="en-US" dirty="0" smtClean="0"/>
              <a:t>活动</a:t>
            </a:r>
            <a:endParaRPr lang="zh-CN" altLang="en-US" dirty="0"/>
          </a:p>
        </p:txBody>
      </p:sp>
      <p:pic>
        <p:nvPicPr>
          <p:cNvPr id="5" name="内容占位符 4" descr="concurrency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3789" y="1600200"/>
            <a:ext cx="7656421" cy="452596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集群规模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再小的事情乘以</a:t>
            </a:r>
            <a:r>
              <a:rPr lang="en-US" altLang="zh-CN" dirty="0" smtClean="0"/>
              <a:t>13</a:t>
            </a:r>
            <a:r>
              <a:rPr lang="zh-CN" altLang="en-US" dirty="0" smtClean="0"/>
              <a:t>亿人口都不是小事情</a:t>
            </a:r>
            <a:endParaRPr lang="en-US" altLang="zh-CN" dirty="0" smtClean="0"/>
          </a:p>
          <a:p>
            <a:r>
              <a:rPr lang="zh-CN" altLang="en-US" dirty="0" smtClean="0"/>
              <a:t>避免群体事件</a:t>
            </a:r>
            <a:endParaRPr lang="en-US" altLang="zh-CN" dirty="0" smtClean="0"/>
          </a:p>
          <a:p>
            <a:r>
              <a:rPr lang="zh-CN" altLang="en-US" dirty="0" smtClean="0"/>
              <a:t>配置管理</a:t>
            </a:r>
            <a:endParaRPr lang="zh-CN" altLang="en-US" dirty="0" smtClean="0"/>
          </a:p>
          <a:p>
            <a:r>
              <a:rPr lang="zh-CN" altLang="en-US" dirty="0" smtClean="0"/>
              <a:t>资源池调度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</a:t>
            </a:r>
            <a:r>
              <a:rPr lang="zh-CN" altLang="en-US" dirty="0" smtClean="0"/>
              <a:t>保障关键技术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流量切割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 smtClean="0"/>
              <a:t>层和</a:t>
            </a:r>
            <a:r>
              <a:rPr lang="en-US" altLang="zh-CN" dirty="0" smtClean="0"/>
              <a:t>7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zh-CN" altLang="en-US" dirty="0" smtClean="0"/>
              <a:t>角色分工明确</a:t>
            </a:r>
            <a:endParaRPr lang="en-US" altLang="zh-CN" dirty="0" smtClean="0"/>
          </a:p>
          <a:p>
            <a:r>
              <a:rPr lang="zh-CN" altLang="en-US" dirty="0" smtClean="0"/>
              <a:t>名称</a:t>
            </a:r>
            <a:r>
              <a:rPr lang="zh-CN" altLang="en-US" dirty="0" smtClean="0"/>
              <a:t>服务</a:t>
            </a:r>
          </a:p>
          <a:p>
            <a:pPr lvl="1"/>
            <a:r>
              <a:rPr lang="zh-CN" altLang="en-US" dirty="0" smtClean="0"/>
              <a:t>引入</a:t>
            </a:r>
            <a:r>
              <a:rPr lang="zh-CN" altLang="en-US" dirty="0" smtClean="0"/>
              <a:t>间接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其他服务如全局锁的基础</a:t>
            </a:r>
            <a:endParaRPr lang="en-US" altLang="zh-CN" dirty="0" smtClean="0"/>
          </a:p>
          <a:p>
            <a:r>
              <a:rPr lang="zh-CN" altLang="en-US" dirty="0" smtClean="0"/>
              <a:t>数据冗余</a:t>
            </a:r>
            <a:endParaRPr lang="en-US" altLang="zh-CN" dirty="0" smtClean="0"/>
          </a:p>
          <a:p>
            <a:r>
              <a:rPr lang="zh-CN" altLang="en-US" dirty="0" smtClean="0"/>
              <a:t>故障隔离</a:t>
            </a:r>
            <a:r>
              <a:rPr lang="en-US" altLang="zh-CN" dirty="0" smtClean="0"/>
              <a:t>/</a:t>
            </a:r>
            <a:r>
              <a:rPr lang="zh-CN" altLang="en-US" dirty="0" smtClean="0"/>
              <a:t>恢复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" val="Boston"/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核心系统-内核组&amp;#x0D;&amp;#x0A;2011年工作规划&amp;quot;&quot;/&gt;&lt;property id=&quot;20307&quot; value=&quot;439&quot;/&gt;&lt;/object&gt;&lt;object type=&quot;3&quot; unique_id=&quot;10005&quot;&gt;&lt;property id=&quot;20148&quot; value=&quot;5&quot;/&gt;&lt;property id=&quot;20300&quot; value=&quot;Slide 2 - &amp;quot;总体原则&amp;quot;&quot;/&gt;&lt;property id=&quot;20307&quot; value=&quot;446&quot;/&gt;&lt;/object&gt;&lt;object type=&quot;3&quot; unique_id=&quot;10006&quot;&gt;&lt;property id=&quot;20148&quot; value=&quot;5&quot;/&gt;&lt;property id=&quot;20300&quot; value=&quot;Slide 3 - &amp;quot;工作方向&amp;quot;&quot;/&gt;&lt;property id=&quot;20307&quot; value=&quot;438&quot;/&gt;&lt;/object&gt;&lt;object type=&quot;3&quot; unique_id=&quot;10079&quot;&gt;&lt;property id=&quot;20148&quot; value=&quot;5&quot;/&gt;&lt;property id=&quot;20300&quot; value=&quot;Slide 4 - &amp;quot;工作方向(Cont.)&amp;quot;&quot;/&gt;&lt;property id=&quot;20307&quot; value=&quot;447&quot;/&gt;&lt;/object&gt;&lt;object type=&quot;3&quot; unique_id=&quot;10116&quot;&gt;&lt;property id=&quot;20148&quot; value=&quot;5&quot;/&gt;&lt;property id=&quot;20300&quot; value=&quot;Slide 5 - &amp;quot;工作方向(Cont.)&amp;quot;&quot;/&gt;&lt;property id=&quot;20307&quot; value=&quot;448&quot;/&gt;&lt;/object&gt;&lt;object type=&quot;3&quot; unique_id=&quot;10182&quot;&gt;&lt;property id=&quot;20148&quot; value=&quot;5&quot;/&gt;&lt;property id=&quot;20300&quot; value=&quot;Slide 6 - &amp;quot;时间点&amp;quot;&quot;/&gt;&lt;property id=&quot;20307&quot; value=&quot;449&quot;/&gt;&lt;/object&gt;&lt;object type=&quot;3&quot; unique_id=&quot;10213&quot;&gt;&lt;property id=&quot;20148&quot; value=&quot;5&quot;/&gt;&lt;property id=&quot;20300&quot; value=&quot;Slide 8 - &amp;quot;全年考核标准&amp;quot;&quot;/&gt;&lt;property id=&quot;20307&quot; value=&quot;450&quot;/&gt;&lt;/object&gt;&lt;object type=&quot;3&quot; unique_id=&quot;10250&quot;&gt;&lt;property id=&quot;20148&quot; value=&quot;5&quot;/&gt;&lt;property id=&quot;20300&quot; value=&quot;Slide 9 - &amp;quot;全年考核标准 (Cont.)&amp;quot;&quot;/&gt;&lt;property id=&quot;20307&quot; value=&quot;451&quot;/&gt;&lt;/object&gt;&lt;object type=&quot;3&quot; unique_id=&quot;10251&quot;&gt;&lt;property id=&quot;20148&quot; value=&quot;5&quot;/&gt;&lt;property id=&quot;20300&quot; value=&quot;Slide 7 - &amp;quot;全年考核标准&amp;quot;&quot;/&gt;&lt;property id=&quot;20307&quot; value=&quot;452&quot;/&gt;&lt;/object&gt;&lt;object type=&quot;3&quot; unique_id=&quot;10307&quot;&gt;&lt;property id=&quot;20148&quot; value=&quot;5&quot;/&gt;&lt;property id=&quot;20300&quot; value=&quot;Slide 10 - &amp;quot;全年考核标准 (Cont.)&amp;quot;&quot;/&gt;&lt;property id=&quot;20307&quot; value=&quot;45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淘宝PPT模版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淘宝PPT模版</Template>
  <TotalTime>26503</TotalTime>
  <Words>523</Words>
  <Application>Microsoft Office PowerPoint</Application>
  <PresentationFormat>全屏显示(4:3)</PresentationFormat>
  <Paragraphs>143</Paragraphs>
  <Slides>18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淘宝PPT模版</vt:lpstr>
      <vt:lpstr>1_默认设计模板</vt:lpstr>
      <vt:lpstr>了解集群</vt:lpstr>
      <vt:lpstr>集群初感</vt:lpstr>
      <vt:lpstr>集群类型</vt:lpstr>
      <vt:lpstr>集群典型例子</vt:lpstr>
      <vt:lpstr>集群层次</vt:lpstr>
      <vt:lpstr>集群服务</vt:lpstr>
      <vt:lpstr>集群并发活动</vt:lpstr>
      <vt:lpstr>集群规模</vt:lpstr>
      <vt:lpstr>集群保障关键技术</vt:lpstr>
      <vt:lpstr>集群可扩展性</vt:lpstr>
      <vt:lpstr>单点问题</vt:lpstr>
      <vt:lpstr>集群通讯</vt:lpstr>
      <vt:lpstr>集群开发</vt:lpstr>
      <vt:lpstr>技术选择</vt:lpstr>
      <vt:lpstr>稳定性和容灾</vt:lpstr>
      <vt:lpstr>可维护性</vt:lpstr>
      <vt:lpstr>问题定位</vt:lpstr>
      <vt:lpstr>提问时间</vt:lpstr>
    </vt:vector>
  </TitlesOfParts>
  <Company>alibaba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了解集群</dc:title>
  <dc:creator>褚霸</dc:creator>
  <cp:lastModifiedBy>chuba.yf</cp:lastModifiedBy>
  <cp:revision>201</cp:revision>
  <dcterms:created xsi:type="dcterms:W3CDTF">2008-10-18T12:39:51Z</dcterms:created>
  <dcterms:modified xsi:type="dcterms:W3CDTF">2012-10-09T16:05:48Z</dcterms:modified>
</cp:coreProperties>
</file>