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Masters/slideMaster3.xml" ContentType="application/vnd.openxmlformats-officedocument.presentationml.slideMaster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Layouts/slideLayout23.xml" ContentType="application/vnd.openxmlformats-officedocument.presentationml.slide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  <p:sldMasterId r:id="rId2"/>
    <p:sldMasterId r:id="rId3"/>
  </p:sldMasterIdLst>
  <p:notesMasterIdLst>
    <p:notesMasterId r:id="rId26"/>
  </p:notesMasterIdLst>
  <p:sldIdLst>
    <p:sldId id="439" r:id="rId4"/>
    <p:sldId id="512" r:id="rId5"/>
    <p:sldId id="507" r:id="rId6"/>
    <p:sldId id="508" r:id="rId7"/>
    <p:sldId id="522" r:id="rId8"/>
    <p:sldId id="521" r:id="rId9"/>
    <p:sldId id="511" r:id="rId10"/>
    <p:sldId id="506" r:id="rId11"/>
    <p:sldId id="517" r:id="rId12"/>
    <p:sldId id="518" r:id="rId13"/>
    <p:sldId id="519" r:id="rId14"/>
    <p:sldId id="514" r:id="rId15"/>
    <p:sldId id="520" r:id="rId16"/>
    <p:sldId id="503" r:id="rId17"/>
    <p:sldId id="516" r:id="rId18"/>
    <p:sldId id="502" r:id="rId19"/>
    <p:sldId id="504" r:id="rId20"/>
    <p:sldId id="513" r:id="rId21"/>
    <p:sldId id="510" r:id="rId22"/>
    <p:sldId id="515" r:id="rId23"/>
    <p:sldId id="505" r:id="rId24"/>
    <p:sldId id="476" r:id="rId25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34587" autoAdjust="0"/>
    <p:restoredTop sz="86379" autoAdjust="0"/>
  </p:normalViewPr>
  <p:slideViewPr>
    <p:cSldViewPr>
      <p:cViewPr>
        <p:scale>
          <a:sx n="60" d="100"/>
          <a:sy n="60" d="100"/>
        </p:scale>
        <p:origin x="-1024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32" Type="http://schemas.openxmlformats.org/officeDocument/2006/relationships/tableStyles" Target="tableStyles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1.xml"/><Relationship Id="rId23" Type="http://schemas.openxmlformats.org/officeDocument/2006/relationships/slide" Target="slides/slide20.xml"/><Relationship Id="rId4" Type="http://schemas.openxmlformats.org/officeDocument/2006/relationships/slide" Target="slides/slide1.xml"/><Relationship Id="rId28" Type="http://schemas.openxmlformats.org/officeDocument/2006/relationships/tags" Target="tags/tag1.xml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8.xml"/><Relationship Id="rId29" Type="http://schemas.openxmlformats.org/officeDocument/2006/relationships/presProps" Target="presProps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/>
          <p:cNvGrpSpPr/>
          <p:nvPr/>
        </p:nvGrpSpPr>
        <p:grpSpPr>
          <a:xfrm flipH="1">
            <a:off x="-36512" y="35955"/>
            <a:ext cx="9180512" cy="6849429"/>
            <a:chOff x="4630180" y="3284983"/>
            <a:chExt cx="4810708" cy="3589190"/>
          </a:xfrm>
        </p:grpSpPr>
        <p:pic>
          <p:nvPicPr>
            <p:cNvPr id="12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042125"/>
              <a:ext cx="4148808" cy="28320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 userDrawn="1"/>
          </p:nvSpPr>
          <p:spPr>
            <a:xfrm>
              <a:off x="4788024" y="3645024"/>
              <a:ext cx="2736304" cy="1944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4630180" y="3284983"/>
              <a:ext cx="4810708" cy="358918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904656" cy="129614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84750"/>
            <a:ext cx="7772400" cy="1470025"/>
          </a:xfrm>
        </p:spPr>
        <p:txBody>
          <a:bodyPr>
            <a:normAutofit/>
          </a:bodyPr>
          <a:lstStyle>
            <a:lvl1pPr algn="r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205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67498" t="81998" r="16251"/>
          <a:stretch/>
        </p:blipFill>
        <p:spPr bwMode="auto">
          <a:xfrm>
            <a:off x="8316416" y="3573016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088917" cy="1903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内容-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949280"/>
            <a:ext cx="411972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32" y="158006"/>
            <a:ext cx="7931224" cy="77809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03668956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分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-4584" y="3068960"/>
            <a:ext cx="1763688" cy="25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4890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988840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分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-4584" y="3068960"/>
            <a:ext cx="1763688" cy="25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128" y="34890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52128" y="1988840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21208" cy="1260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79320381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F0D38-1E8E-4532-BF6C-7F132DC343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245E8-8F90-432E-8BFD-3C89D0E4F86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5AAF2-1BBD-4A9D-B7EB-2816E3E8E77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F05E0-FAF6-4217-8F94-9EC56370EA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32856"/>
            <a:ext cx="5111750" cy="39933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6E290-1984-4A3B-BAF3-EE2BFA31E28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947B2-F830-415E-B031-FCCAE00CA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19758-890E-40A9-B11D-AF92D829696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4288" y="274638"/>
            <a:ext cx="152251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491064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50789-8920-4682-9238-9A45C3F5D8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感谢页-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"/>
          <p:cNvGrpSpPr/>
          <p:nvPr/>
        </p:nvGrpSpPr>
        <p:grpSpPr>
          <a:xfrm>
            <a:off x="-36512" y="35955"/>
            <a:ext cx="9180512" cy="6849429"/>
            <a:chOff x="-36512" y="35955"/>
            <a:chExt cx="9180512" cy="6849429"/>
          </a:xfrm>
        </p:grpSpPr>
        <p:pic>
          <p:nvPicPr>
            <p:cNvPr id="12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6512" y="1480847"/>
              <a:ext cx="7917375" cy="540453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 userDrawn="1"/>
          </p:nvSpPr>
          <p:spPr>
            <a:xfrm flipH="1">
              <a:off x="3620954" y="723039"/>
              <a:ext cx="5221824" cy="3710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-36512" y="35955"/>
              <a:ext cx="9180512" cy="6849427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28" y="1984750"/>
            <a:ext cx="7243264" cy="1470025"/>
          </a:xfrm>
        </p:spPr>
        <p:txBody>
          <a:bodyPr>
            <a:noAutofit/>
          </a:bodyPr>
          <a:lstStyle>
            <a:lvl1pPr algn="ctr">
              <a:defRPr sz="9600" b="1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205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67498" t="81998" r="16251"/>
          <a:stretch/>
        </p:blipFill>
        <p:spPr bwMode="auto">
          <a:xfrm>
            <a:off x="8316416" y="3573016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088917" cy="1903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6" Type="http://schemas.openxmlformats.org/officeDocument/2006/relationships/image" Target="../media/image3.jpeg"/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Relationship Id="rId1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3"/>
          <p:cNvGrpSpPr/>
          <p:nvPr/>
        </p:nvGrpSpPr>
        <p:grpSpPr>
          <a:xfrm>
            <a:off x="4643438" y="3268811"/>
            <a:ext cx="4500562" cy="3605362"/>
            <a:chOff x="4643438" y="3268811"/>
            <a:chExt cx="4500562" cy="3605362"/>
          </a:xfrm>
        </p:grpSpPr>
        <p:pic>
          <p:nvPicPr>
            <p:cNvPr id="1026" name="Picture 2" descr="C:\Documents and Settings\xiaomin\桌面\设计追风堂专用PPT模板\2008112132049389_2.jpg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FBFAF6"/>
                </a:clrFrom>
                <a:clrTo>
                  <a:srgbClr val="FBFAF6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 t="1053" r="7156"/>
            <a:stretch>
              <a:fillRect/>
            </a:stretch>
          </p:blipFill>
          <p:spPr bwMode="auto">
            <a:xfrm>
              <a:off x="5292080" y="4071942"/>
              <a:ext cx="3851920" cy="28022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4788024" y="3645024"/>
              <a:ext cx="2736304" cy="1944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4643438" y="3268811"/>
              <a:ext cx="4500562" cy="358918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8006"/>
            <a:ext cx="7931224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3" descr="C:\Documents and Settings\xiaomin\桌面\设计追风堂专用PPT模板\追风堂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408771"/>
            <a:ext cx="721208" cy="1260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Documents and Settings\xiaomin\桌面\设计追风堂专用PPT模板\追风堂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l="67498" t="81998" r="16251"/>
          <a:stretch/>
        </p:blipFill>
        <p:spPr bwMode="auto">
          <a:xfrm>
            <a:off x="8468886" y="360040"/>
            <a:ext cx="304940" cy="590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hyperlink" Target="http://yufeng.info/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4" Type="http://schemas.openxmlformats.org/officeDocument/2006/relationships/hyperlink" Target="http://en.wikipedia.org/wiki/Hyper-threading" TargetMode="External"/><Relationship Id="rId4" Type="http://schemas.openxmlformats.org/officeDocument/2006/relationships/hyperlink" Target="http://en.wikipedia.org/wiki/LGA_1155" TargetMode="External"/><Relationship Id="rId7" Type="http://schemas.openxmlformats.org/officeDocument/2006/relationships/hyperlink" Target="http://en.wikipedia.org/wiki/Branch_predictor" TargetMode="External"/><Relationship Id="rId11" Type="http://schemas.openxmlformats.org/officeDocument/2006/relationships/hyperlink" Target="http://en.wikipedia.org/wiki/SHA-1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en.wikipedia.org/wiki/CPU_cycle" TargetMode="External"/><Relationship Id="rId8" Type="http://schemas.openxmlformats.org/officeDocument/2006/relationships/hyperlink" Target="http://en.wikipedia.org/wiki/Transcendental_function" TargetMode="External"/><Relationship Id="rId13" Type="http://schemas.openxmlformats.org/officeDocument/2006/relationships/hyperlink" Target="http://en.wikipedia.org/wiki/Intel_Quick_Sync_Video" TargetMode="External"/><Relationship Id="rId10" Type="http://schemas.openxmlformats.org/officeDocument/2006/relationships/hyperlink" Target="http://en.wikipedia.org/wiki/AES_instruction_set" TargetMode="External"/><Relationship Id="rId5" Type="http://schemas.openxmlformats.org/officeDocument/2006/relationships/hyperlink" Target="http://en.wikipedia.org/wiki/CPU_cache" TargetMode="External"/><Relationship Id="rId12" Type="http://schemas.openxmlformats.org/officeDocument/2006/relationships/hyperlink" Target="http://en.wikipedia.org/wiki/Advanced_Vector_Extensions" TargetMode="External"/><Relationship Id="rId2" Type="http://schemas.openxmlformats.org/officeDocument/2006/relationships/hyperlink" Target="http://en.wikipedia.org/wiki/L1_cache" TargetMode="External"/><Relationship Id="rId9" Type="http://schemas.openxmlformats.org/officeDocument/2006/relationships/hyperlink" Target="http://en.wikipedia.org/wiki/AES_encryption" TargetMode="External"/><Relationship Id="rId3" Type="http://schemas.openxmlformats.org/officeDocument/2006/relationships/hyperlink" Target="http://en.wikipedia.org/wiki/L2_cach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hyperlink" Target="http://blog.yufeng.info/archives/tag/lmbench" TargetMode="External"/><Relationship Id="rId4" Type="http://schemas.openxmlformats.org/officeDocument/2006/relationships/hyperlink" Target="http://blog.yufeng.info/archives/666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log.yufeng.info/archives/1886" TargetMode="External"/><Relationship Id="rId5" Type="http://schemas.openxmlformats.org/officeDocument/2006/relationships/hyperlink" Target="http://blog.yufeng.info/archives/208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2423120"/>
          </a:xfrm>
        </p:spPr>
        <p:txBody>
          <a:bodyPr/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核心系统数据库组  余锋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  <a:hlinkClick r:id="rId3"/>
              </a:rPr>
              <a:t>http://yufeng.info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淘宝褚霸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2012-03-17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4644-D6E2-441C-8373-2852685CA24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8411"/>
            <a:ext cx="8382000" cy="5192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pic>
        <p:nvPicPr>
          <p:cNvPr id="5" name="Content Placeholder 4" descr="Picture 57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29" y="1341438"/>
            <a:ext cx="7974542" cy="4784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Sandy Bridge</a:t>
            </a:r>
            <a:r>
              <a:rPr lang="zh-CN" altLang="en-US" dirty="0" smtClean="0"/>
              <a:t>来了</a:t>
            </a:r>
            <a:endParaRPr lang="zh-CN" altLang="en-US" dirty="0"/>
          </a:p>
        </p:txBody>
      </p:sp>
      <p:pic>
        <p:nvPicPr>
          <p:cNvPr id="5" name="内容占位符 4" descr="s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45782" y="1341438"/>
            <a:ext cx="3852436" cy="4784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Upgraded features from Nehalem </a:t>
            </a:r>
            <a:r>
              <a:rPr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 smtClean="0"/>
              <a:t>32</a:t>
            </a:r>
            <a:r>
              <a:rPr sz="1600" dirty="0" smtClean="0"/>
              <a:t> kB data + 32 kB instruction </a:t>
            </a:r>
            <a:r>
              <a:rPr sz="1600" dirty="0" smtClean="0">
                <a:hlinkClick r:id="rId2" tooltip="L1 cache"/>
              </a:rPr>
              <a:t>L1 cache</a:t>
            </a:r>
            <a:r>
              <a:rPr sz="1600" dirty="0" smtClean="0"/>
              <a:t> (3 clocks) and 256 kB </a:t>
            </a:r>
            <a:r>
              <a:rPr sz="1600" dirty="0" smtClean="0">
                <a:hlinkClick r:id="rId3" tooltip="L2 cache"/>
              </a:rPr>
              <a:t>L2 cache</a:t>
            </a:r>
            <a:r>
              <a:rPr sz="1600" dirty="0" smtClean="0"/>
              <a:t> (8 clocks) per core</a:t>
            </a:r>
          </a:p>
          <a:p>
            <a:r>
              <a:rPr sz="1600" dirty="0" smtClean="0"/>
              <a:t>Shared L3 cache includes the processor graphics (</a:t>
            </a:r>
            <a:r>
              <a:rPr sz="1600" dirty="0" smtClean="0">
                <a:hlinkClick r:id="rId4" tooltip="LGA 1155"/>
              </a:rPr>
              <a:t>LGA 1155</a:t>
            </a:r>
            <a:r>
              <a:rPr sz="1600" dirty="0" smtClean="0"/>
              <a:t>)</a:t>
            </a:r>
          </a:p>
          <a:p>
            <a:r>
              <a:rPr sz="1600" dirty="0" smtClean="0"/>
              <a:t>64-byte </a:t>
            </a:r>
            <a:r>
              <a:rPr sz="1600" dirty="0" smtClean="0">
                <a:hlinkClick r:id="rId5" tooltip="CPU cache"/>
              </a:rPr>
              <a:t>cache</a:t>
            </a:r>
            <a:r>
              <a:rPr sz="1600" dirty="0" smtClean="0"/>
              <a:t> line size</a:t>
            </a:r>
          </a:p>
          <a:p>
            <a:r>
              <a:rPr sz="1600" dirty="0" smtClean="0"/>
              <a:t>Two load/store operations per </a:t>
            </a:r>
            <a:r>
              <a:rPr sz="1600" dirty="0" smtClean="0">
                <a:hlinkClick r:id="rId6" tooltip="CPU cycle"/>
              </a:rPr>
              <a:t>CPU cycle</a:t>
            </a:r>
            <a:r>
              <a:rPr sz="1600" dirty="0" smtClean="0"/>
              <a:t> for each memory channel</a:t>
            </a:r>
          </a:p>
          <a:p>
            <a:r>
              <a:rPr sz="1600" dirty="0" smtClean="0"/>
              <a:t>Decoded micro-operation cache and enlarged, optimized </a:t>
            </a:r>
            <a:r>
              <a:rPr sz="1600" dirty="0" smtClean="0">
                <a:hlinkClick r:id="rId7" tooltip="Branch predictor"/>
              </a:rPr>
              <a:t>branch predictor</a:t>
            </a:r>
            <a:endParaRPr sz="1600" dirty="0" smtClean="0"/>
          </a:p>
          <a:p>
            <a:r>
              <a:rPr sz="1600" dirty="0" smtClean="0"/>
              <a:t>Improved performance for </a:t>
            </a:r>
            <a:r>
              <a:rPr sz="1600" dirty="0" smtClean="0">
                <a:hlinkClick r:id="rId8" tooltip="Transcendental function"/>
              </a:rPr>
              <a:t>transcendental mathematics</a:t>
            </a:r>
            <a:r>
              <a:rPr sz="1600" dirty="0" smtClean="0"/>
              <a:t>, </a:t>
            </a:r>
            <a:r>
              <a:rPr sz="1600" dirty="0" smtClean="0">
                <a:hlinkClick r:id="rId9" tooltip="AES encryption"/>
              </a:rPr>
              <a:t>AES encryption</a:t>
            </a:r>
            <a:r>
              <a:rPr sz="1600" dirty="0" smtClean="0"/>
              <a:t> (</a:t>
            </a:r>
            <a:r>
              <a:rPr sz="1600" dirty="0" smtClean="0">
                <a:hlinkClick r:id="rId10" tooltip="AES instruction set"/>
              </a:rPr>
              <a:t>AES instruction set</a:t>
            </a:r>
            <a:r>
              <a:rPr sz="1600" dirty="0" smtClean="0"/>
              <a:t>), and </a:t>
            </a:r>
            <a:r>
              <a:rPr sz="1600" dirty="0" smtClean="0">
                <a:hlinkClick r:id="rId11" tooltip="SHA-1"/>
              </a:rPr>
              <a:t>SHA-1</a:t>
            </a:r>
            <a:r>
              <a:rPr sz="1600" dirty="0" smtClean="0"/>
              <a:t> hashing</a:t>
            </a:r>
          </a:p>
          <a:p>
            <a:r>
              <a:rPr sz="1600" dirty="0" smtClean="0"/>
              <a:t>256-bit/cycle ring bus interconnect between cores, graphics, cache and System Agent Domain</a:t>
            </a:r>
          </a:p>
          <a:p>
            <a:r>
              <a:rPr sz="1600" dirty="0" smtClean="0">
                <a:hlinkClick r:id="rId12" tooltip="Advanced Vector Extensions"/>
              </a:rPr>
              <a:t>Advanced Vector Extensions</a:t>
            </a:r>
            <a:r>
              <a:rPr sz="1600" dirty="0" smtClean="0"/>
              <a:t> (AVX) 256-bit instruction set with wider vectors, new extensible syntax and rich functionality</a:t>
            </a:r>
          </a:p>
          <a:p>
            <a:r>
              <a:rPr sz="1600" dirty="0" smtClean="0">
                <a:hlinkClick r:id="rId13" tooltip="Intel Quick Sync Video"/>
              </a:rPr>
              <a:t>Intel Quick Sync Video</a:t>
            </a:r>
            <a:r>
              <a:rPr sz="1600" dirty="0" smtClean="0"/>
              <a:t>, hardware support for video encoding and decoding</a:t>
            </a:r>
          </a:p>
          <a:p>
            <a:r>
              <a:rPr sz="1600" dirty="0" smtClean="0"/>
              <a:t>Up to 8 physical cores or 16 logical cores through </a:t>
            </a:r>
            <a:r>
              <a:rPr sz="1600" dirty="0" smtClean="0">
                <a:hlinkClick r:id="rId14" tooltip="Hyper-threading"/>
              </a:rPr>
              <a:t>Hyper-threading</a:t>
            </a:r>
            <a:endParaRPr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lscpu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484784"/>
            <a:ext cx="8219256" cy="5040560"/>
          </a:xfrm>
          <a:solidFill>
            <a:schemeClr val="bg1"/>
          </a:solidFill>
        </p:spPr>
        <p:txBody>
          <a:bodyPr numCol="2">
            <a:normAutofit fontScale="85000" lnSpcReduction="20000"/>
          </a:bodyPr>
          <a:lstStyle/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Architecture:          x86_64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CPU op-mode(s):        32-bit, 64-bit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Byte Order:            Little </a:t>
            </a:r>
            <a:r>
              <a:rPr lang="en-US" altLang="zh-CN" sz="3000" b="1" baseline="-25000" dirty="0" err="1" smtClean="0">
                <a:solidFill>
                  <a:srgbClr val="002060"/>
                </a:solidFill>
              </a:rPr>
              <a:t>Endian</a:t>
            </a:r>
            <a:endParaRPr lang="en-US" altLang="zh-CN" sz="3000" b="1" baseline="-25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CPU(s):                24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On-line CPU(s) list:   0-23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Thread(s) per core:    2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Core(s) per socket:    6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CPU socket(s):         2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NUMA node(s):          2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Vendor ID:             </a:t>
            </a:r>
            <a:r>
              <a:rPr lang="en-US" altLang="zh-CN" sz="3000" b="1" baseline="-25000" dirty="0" err="1" smtClean="0">
                <a:solidFill>
                  <a:srgbClr val="002060"/>
                </a:solidFill>
              </a:rPr>
              <a:t>GenuineIntel</a:t>
            </a:r>
            <a:endParaRPr lang="en-US" altLang="zh-CN" sz="3000" b="1" baseline="-25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CPU family:            6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Model:                 44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Stepping:              2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CPU MHz:               2400.461</a:t>
            </a:r>
          </a:p>
          <a:p>
            <a:pPr>
              <a:buNone/>
            </a:pPr>
            <a:r>
              <a:rPr lang="en-US" altLang="zh-CN" sz="3000" b="1" baseline="-25000" dirty="0" err="1" smtClean="0">
                <a:solidFill>
                  <a:srgbClr val="C00000"/>
                </a:solidFill>
              </a:rPr>
              <a:t>BogoMIPS</a:t>
            </a:r>
            <a:r>
              <a:rPr lang="en-US" altLang="zh-CN" sz="3000" b="1" baseline="-25000" dirty="0" smtClean="0">
                <a:solidFill>
                  <a:srgbClr val="C00000"/>
                </a:solidFill>
              </a:rPr>
              <a:t>:              4799.93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Virtualization:        VT-x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L1d cache:             32K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L1i cache:             32K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L2 cache:              256K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L3 cache:              12288K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002060"/>
                </a:solidFill>
              </a:rPr>
              <a:t>NUMA node0 CPU(s):     0,2,4,6,8,10,12,14,16,18,20,22</a:t>
            </a:r>
          </a:p>
          <a:p>
            <a:pPr>
              <a:buNone/>
            </a:pPr>
            <a:r>
              <a:rPr lang="en-US" altLang="zh-CN" sz="3000" b="1" baseline="-25000" dirty="0" smtClean="0">
                <a:solidFill>
                  <a:srgbClr val="C00000"/>
                </a:solidFill>
              </a:rPr>
              <a:t>NUMA node1 CPU(s):     1,3,5,7,9,11,13,15,17,19,21,23</a:t>
            </a:r>
            <a:endParaRPr lang="zh-CN" altLang="en-US" sz="3000" b="1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3000" b="1" baseline="-25000" dirty="0" smtClean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拓扑结构图</a:t>
            </a:r>
            <a:endParaRPr lang="zh-CN" altLang="en-US" dirty="0"/>
          </a:p>
        </p:txBody>
      </p:sp>
      <p:pic>
        <p:nvPicPr>
          <p:cNvPr id="5" name="内容占位符 4" descr="cpu_topolog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216359"/>
            <a:ext cx="8229600" cy="303488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1844824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# ./cpu_topology64.out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2492896"/>
            <a:ext cx="1440160" cy="2376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Hwconfig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23528" y="2420888"/>
            <a:ext cx="8424936" cy="384502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2"/>
          <a:lstStyle/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cpus</a:t>
            </a:r>
            <a:r>
              <a:rPr lang="en-US" altLang="zh-CN" b="1" dirty="0" smtClean="0">
                <a:solidFill>
                  <a:srgbClr val="002060"/>
                </a:solidFill>
              </a:rPr>
              <a:t> bits="64"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cores="12" 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cores_active</a:t>
            </a:r>
            <a:r>
              <a:rPr lang="en-US" altLang="zh-CN" b="1" dirty="0" smtClean="0">
                <a:solidFill>
                  <a:srgbClr val="002060"/>
                </a:solidFill>
              </a:rPr>
              <a:t>="12" 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ht_bios_enable</a:t>
            </a:r>
            <a:r>
              <a:rPr lang="en-US" altLang="zh-CN" b="1" dirty="0" smtClean="0">
                <a:solidFill>
                  <a:srgbClr val="002060"/>
                </a:solidFill>
              </a:rPr>
              <a:t>="1" 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ht_enable</a:t>
            </a:r>
            <a:r>
              <a:rPr lang="en-US" altLang="zh-CN" b="1" dirty="0" smtClean="0">
                <a:solidFill>
                  <a:srgbClr val="002060"/>
                </a:solidFill>
              </a:rPr>
              <a:t>="1" 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ht_support</a:t>
            </a:r>
            <a:r>
              <a:rPr lang="en-US" altLang="zh-CN" b="1" dirty="0" smtClean="0">
                <a:solidFill>
                  <a:srgbClr val="002060"/>
                </a:solidFill>
              </a:rPr>
              <a:t>="1"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sockets="2" 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sockets_populated</a:t>
            </a:r>
            <a:r>
              <a:rPr lang="en-US" altLang="zh-CN" b="1" dirty="0" smtClean="0">
                <a:solidFill>
                  <a:srgbClr val="002060"/>
                </a:solidFill>
              </a:rPr>
              <a:t>="2"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threads="24" 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threads_active</a:t>
            </a:r>
            <a:r>
              <a:rPr lang="en-US" altLang="zh-CN" b="1" dirty="0" smtClean="0">
                <a:solidFill>
                  <a:srgbClr val="002060"/>
                </a:solidFill>
              </a:rPr>
              <a:t>="24"</a:t>
            </a:r>
          </a:p>
          <a:p>
            <a:pPr>
              <a:buNone/>
            </a:pP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Processors:     2 x Xeon E5645 2.40GHz 5860MHz FSB (HT enabled, 12 cores, 24 threads)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hwconfig</a:t>
            </a:r>
            <a:r>
              <a:rPr lang="en-US" altLang="zh-CN" dirty="0" smtClean="0"/>
              <a:t> -x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apic_id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="0"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bits="64"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core_id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="0"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cores="6"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cpuid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="0x000206c2"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cpuid_level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="11"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family_id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="6" 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fsb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="5860MHz“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l1_cache_size="32768"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l2_cache_size="262144“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 l3_cache_size="12582912“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model="Intel® Xeon(R) CPU E5645 @ 2.40GHz"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model_id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="44"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multi_threading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="32"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name="cpu1"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package_id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="0"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physical_address_bits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="40"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speed="2400461000"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stepping_id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="2"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threads="12"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turbo_frequencies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="2800000000 2800000000 2666666666 2666666666"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vendor="Intel"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vendor_id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GenuineIntel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" </a:t>
            </a:r>
          </a:p>
          <a:p>
            <a:pPr>
              <a:buNone/>
            </a:pPr>
            <a:r>
              <a:rPr lang="en-US" altLang="zh-CN" sz="2000" b="1" dirty="0" err="1" smtClean="0">
                <a:solidFill>
                  <a:srgbClr val="002060"/>
                </a:solidFill>
              </a:rPr>
              <a:t>virtual_address_bits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="48" 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必知性能数字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dist">
              <a:buNone/>
            </a:pPr>
            <a:r>
              <a:rPr lang="en-US" altLang="zh-CN" sz="2000" b="1" dirty="0" smtClean="0"/>
              <a:t>L1 cache </a:t>
            </a:r>
            <a:r>
              <a:rPr lang="en-US" altLang="zh-CN" sz="2000" b="1" dirty="0" smtClean="0"/>
              <a:t>referenc	</a:t>
            </a:r>
            <a:r>
              <a:rPr lang="en-US" altLang="zh-CN" sz="2000" b="1" dirty="0" smtClean="0"/>
              <a:t>           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0.5 ns</a:t>
            </a:r>
          </a:p>
          <a:p>
            <a:pPr algn="dist">
              <a:buNone/>
            </a:pPr>
            <a:r>
              <a:rPr lang="en-US" altLang="zh-CN" sz="2000" b="1" dirty="0" smtClean="0"/>
              <a:t>Branch </a:t>
            </a:r>
            <a:r>
              <a:rPr lang="en-US" altLang="zh-CN" sz="2000" b="1" dirty="0" smtClean="0"/>
              <a:t>mispredict 	</a:t>
            </a:r>
            <a:r>
              <a:rPr lang="en-US" altLang="zh-CN" sz="2000" b="1" dirty="0" smtClean="0"/>
              <a:t>    5 ns</a:t>
            </a:r>
          </a:p>
          <a:p>
            <a:pPr algn="dist">
              <a:buNone/>
            </a:pPr>
            <a:r>
              <a:rPr lang="en-US" altLang="zh-CN" sz="2000" b="1" dirty="0" smtClean="0"/>
              <a:t>L2 cache reference                                                                                 7 ns</a:t>
            </a:r>
          </a:p>
          <a:p>
            <a:pPr algn="dist">
              <a:buNone/>
            </a:pPr>
            <a:r>
              <a:rPr lang="en-US" altLang="zh-CN" sz="2000" b="1" dirty="0" err="1" smtClean="0"/>
              <a:t>Mutex</a:t>
            </a:r>
            <a:r>
              <a:rPr lang="en-US" altLang="zh-CN" sz="2000" b="1" dirty="0" smtClean="0"/>
              <a:t> lock/unlock                                                                                 25 ns</a:t>
            </a:r>
          </a:p>
          <a:p>
            <a:pPr algn="dist">
              <a:buNone/>
            </a:pPr>
            <a:r>
              <a:rPr lang="en-US" altLang="zh-CN" sz="2000" b="1" dirty="0" smtClean="0"/>
              <a:t>Main memory reference                                                                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100 ns</a:t>
            </a:r>
          </a:p>
          <a:p>
            <a:pPr algn="dist">
              <a:buNone/>
            </a:pPr>
            <a:r>
              <a:rPr lang="en-US" altLang="zh-CN" sz="2000" b="1" dirty="0" smtClean="0"/>
              <a:t>Compress 1K bytes with Zippy                                                       3,000 ns</a:t>
            </a:r>
          </a:p>
          <a:p>
            <a:pPr algn="dist">
              <a:buNone/>
            </a:pPr>
            <a:r>
              <a:rPr lang="en-US" altLang="zh-CN" sz="2000" b="1" dirty="0" smtClean="0"/>
              <a:t>Send 2K bytes over 1 </a:t>
            </a:r>
            <a:r>
              <a:rPr lang="en-US" altLang="zh-CN" sz="2000" b="1" dirty="0" err="1" smtClean="0"/>
              <a:t>Gbps</a:t>
            </a:r>
            <a:r>
              <a:rPr lang="en-US" altLang="zh-CN" sz="2000" b="1" dirty="0" smtClean="0"/>
              <a:t> network                                         20,000 ns</a:t>
            </a:r>
          </a:p>
          <a:p>
            <a:pPr algn="dist">
              <a:buNone/>
            </a:pPr>
            <a:r>
              <a:rPr lang="en-US" altLang="zh-CN" sz="2000" b="1" dirty="0" smtClean="0"/>
              <a:t>Read 1 MB sequentially from memory                                   250,000 ns</a:t>
            </a:r>
          </a:p>
          <a:p>
            <a:pPr algn="dist">
              <a:buNone/>
            </a:pPr>
            <a:r>
              <a:rPr lang="en-US" altLang="zh-CN" sz="2000" b="1" dirty="0" smtClean="0"/>
              <a:t>Round trip within same datacenter                                       500,000 ns</a:t>
            </a:r>
          </a:p>
          <a:p>
            <a:pPr algn="dist">
              <a:buNone/>
            </a:pPr>
            <a:r>
              <a:rPr lang="en-US" altLang="zh-CN" sz="2000" b="1" dirty="0" smtClean="0"/>
              <a:t>Disk seek                                                                               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10,000,000 ns</a:t>
            </a:r>
          </a:p>
          <a:p>
            <a:pPr algn="dist">
              <a:buNone/>
            </a:pPr>
            <a:r>
              <a:rPr lang="en-US" altLang="zh-CN" sz="2000" b="1" dirty="0" smtClean="0"/>
              <a:t>Read 1 MB sequentially from disk                                      20,000,000 ns</a:t>
            </a:r>
          </a:p>
          <a:p>
            <a:pPr algn="dist">
              <a:buNone/>
            </a:pPr>
            <a:r>
              <a:rPr lang="en-US" altLang="zh-CN" sz="2000" b="1" dirty="0" smtClean="0"/>
              <a:t>Send packet CA-&gt;Netherlands-&gt;CA                              150,000,000 ns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lmbench</a:t>
            </a:r>
            <a:r>
              <a:rPr lang="zh-CN" altLang="en-US" dirty="0" smtClean="0"/>
              <a:t>微观测量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18884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Basic double operations - times in nanoseconds - smaller is better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------------------------------------------------------------------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Host OS double </a:t>
            </a:r>
            <a:r>
              <a:rPr lang="en-US" sz="2000" b="1" dirty="0" err="1" smtClean="0">
                <a:solidFill>
                  <a:srgbClr val="002060"/>
                </a:solidFill>
              </a:rPr>
              <a:t>double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double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double</a:t>
            </a:r>
            <a:r>
              <a:rPr lang="en-US" sz="2000" b="1" dirty="0" smtClean="0">
                <a:solidFill>
                  <a:srgbClr val="002060"/>
                </a:solidFill>
              </a:rPr>
              <a:t> add </a:t>
            </a:r>
            <a:r>
              <a:rPr lang="en-US" sz="2000" b="1" dirty="0" err="1" smtClean="0">
                <a:solidFill>
                  <a:srgbClr val="002060"/>
                </a:solidFill>
              </a:rPr>
              <a:t>mul</a:t>
            </a:r>
            <a:r>
              <a:rPr lang="en-US" sz="2000" b="1" dirty="0" smtClean="0">
                <a:solidFill>
                  <a:srgbClr val="002060"/>
                </a:solidFill>
              </a:rPr>
              <a:t> div </a:t>
            </a:r>
            <a:r>
              <a:rPr lang="en-US" sz="2000" b="1" dirty="0" err="1" smtClean="0">
                <a:solidFill>
                  <a:srgbClr val="002060"/>
                </a:solidFill>
              </a:rPr>
              <a:t>bogo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------------------------------------------------------------------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Dr4000 </a:t>
            </a:r>
            <a:r>
              <a:rPr lang="en-US" sz="2000" b="1" dirty="0" smtClean="0">
                <a:solidFill>
                  <a:srgbClr val="002060"/>
                </a:solidFill>
              </a:rPr>
              <a:t>Linux 2.6.32- 1.1400 1.9000 8.9500 7.7100</a:t>
            </a:r>
          </a:p>
          <a:p>
            <a:pPr>
              <a:buNone/>
            </a:pP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" y="4077072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Memory latencies in nanoseconds - smaller is better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------------------------------------------------------------------------------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Host OS </a:t>
            </a:r>
            <a:r>
              <a:rPr lang="en-US" sz="2000" b="1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Mhz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L1 $ L2 $ Main </a:t>
            </a:r>
            <a:r>
              <a:rPr lang="en-US" sz="2000" b="1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mem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Rand </a:t>
            </a:r>
            <a:r>
              <a:rPr lang="en-US" sz="2000" b="1" dirty="0" err="1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mem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Guesses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------------------------------------------------------------------ 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Dr4000</a:t>
            </a:r>
            <a:r>
              <a:rPr lang="en-US" sz="2000" b="1" dirty="0" smtClean="0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rPr>
              <a:t> Linux 2.6.32- 2631 1.1590 5.7170 78.0 110.4</a:t>
            </a:r>
          </a:p>
          <a:p>
            <a:pPr>
              <a:buNone/>
            </a:pPr>
            <a:endParaRPr lang="en-US" sz="2000" b="1" dirty="0" smtClean="0">
              <a:solidFill>
                <a:srgbClr val="00206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en-US" altLang="zh-CN" dirty="0" smtClean="0"/>
          </a:p>
          <a:p>
            <a:r>
              <a:rPr lang="zh-CN" altLang="en-US" dirty="0" smtClean="0"/>
              <a:t>测量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相关硬件事件</a:t>
            </a:r>
            <a:endParaRPr lang="zh-CN" altLang="en-US" dirty="0"/>
          </a:p>
        </p:txBody>
      </p:sp>
      <p:pic>
        <p:nvPicPr>
          <p:cNvPr id="5" name="内容占位符 4" descr="perf_list_hardware_even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7313" y="1341438"/>
            <a:ext cx="7429373" cy="4784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华文细黑" pitchFamily="2" charset="-122"/>
                <a:ea typeface="华文细黑" pitchFamily="2" charset="-122"/>
              </a:rPr>
              <a:t>perf</a:t>
            </a:r>
            <a:r>
              <a:rPr lang="en-US" altLang="zh-CN" sz="2800" dirty="0" smtClean="0">
                <a:latin typeface="华文细黑" pitchFamily="2" charset="-122"/>
                <a:ea typeface="华文细黑" pitchFamily="2" charset="-122"/>
              </a:rPr>
              <a:t> list</a:t>
            </a:r>
            <a:endParaRPr lang="zh-CN" altLang="en-US" sz="2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178" y="1600201"/>
            <a:ext cx="8825644" cy="4421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lscpu</a:t>
            </a:r>
            <a:r>
              <a:rPr lang="en-US" altLang="zh-CN" dirty="0" smtClean="0"/>
              <a:t> – CPU architecture information</a:t>
            </a:r>
            <a:r>
              <a:rPr lang="zh-CN" altLang="en-US" dirty="0" smtClean="0"/>
              <a:t>查看器 </a:t>
            </a:r>
            <a:r>
              <a:rPr lang="en-US" altLang="zh-CN" dirty="0" smtClean="0">
                <a:hlinkClick r:id="rId3"/>
              </a:rPr>
              <a:t>http://blog.yufeng.info/archives/1886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拓扑结构的调查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4"/>
              </a:rPr>
              <a:t>http://blog.yufeng.info/archives/666</a:t>
            </a:r>
            <a:endParaRPr lang="en-US" altLang="zh-CN" dirty="0" smtClean="0"/>
          </a:p>
          <a:p>
            <a:r>
              <a:rPr lang="en-US" altLang="zh-CN" dirty="0" err="1" smtClean="0"/>
              <a:t>hwconfig</a:t>
            </a:r>
            <a:r>
              <a:rPr lang="zh-CN" altLang="en-US" dirty="0" smtClean="0"/>
              <a:t>查看硬件信息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5"/>
              </a:rPr>
              <a:t>http://blog.yufeng.info/archives/2086</a:t>
            </a:r>
            <a:endParaRPr lang="en-US" altLang="zh-CN" dirty="0" smtClean="0"/>
          </a:p>
          <a:p>
            <a:r>
              <a:rPr lang="en-US" altLang="zh-CN" dirty="0" err="1" smtClean="0"/>
              <a:t>LMbench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实用的微观性能分析工具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6"/>
              </a:rPr>
              <a:t>http://blog.yufeng.info/archives/tag/lmbench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芯片组</a:t>
            </a:r>
            <a:endParaRPr lang="zh-CN" alt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757456" y="1341438"/>
            <a:ext cx="5629088" cy="4784725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微观图</a:t>
            </a:r>
            <a:endParaRPr lang="zh-CN" altLang="en-US" dirty="0"/>
          </a:p>
        </p:txBody>
      </p:sp>
      <p:pic>
        <p:nvPicPr>
          <p:cNvPr id="10" name="内容占位符 9" descr="cpu_cach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28050" y="1628800"/>
            <a:ext cx="6487900" cy="39604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5250"/>
            <a:ext cx="88900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r>
              <a:rPr lang="zh-CN" altLang="en-US" dirty="0" smtClean="0"/>
              <a:t>层次结构</a:t>
            </a:r>
            <a:endParaRPr lang="en-US" dirty="0"/>
          </a:p>
        </p:txBody>
      </p:sp>
      <p:pic>
        <p:nvPicPr>
          <p:cNvPr id="5" name="Content Placeholder 4" descr="Picture 57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41" y="1341438"/>
            <a:ext cx="7652518" cy="4784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5" name="内容占位符 4" descr="clarksfield-3-level-cach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38437" y="2281238"/>
            <a:ext cx="3667125" cy="29051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2843808" y="2564904"/>
            <a:ext cx="1800200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H="1">
            <a:off x="4499992" y="2924944"/>
            <a:ext cx="1800200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44208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564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Xeon 5600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pic>
        <p:nvPicPr>
          <p:cNvPr id="5" name="内容占位符 4" descr="xe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452320" y="1697756"/>
            <a:ext cx="1512168" cy="137120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6" name="图片 5" descr="cpu_memory_fsb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25" y="2492896"/>
            <a:ext cx="60007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zh-CN" altLang="en-US" dirty="0" smtClean="0"/>
              <a:t>内部各部件访问速度</a:t>
            </a:r>
            <a:endParaRPr lang="en-US" dirty="0"/>
          </a:p>
        </p:txBody>
      </p:sp>
      <p:pic>
        <p:nvPicPr>
          <p:cNvPr id="5" name="Content Placeholder 4" descr="Picture 56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20" y="1341438"/>
            <a:ext cx="7184359" cy="4784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3712D-C926-44F2-B5D4-31C17D84E86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追风堂PPT模板（终）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285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25283</TotalTime>
  <Words>1172</Words>
  <Application>Microsoft Office PowerPoint</Application>
  <PresentationFormat>On-screen Show (4:3)</PresentationFormat>
  <Paragraphs>165</Paragraphs>
  <Slides>22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淘宝PPT模版</vt:lpstr>
      <vt:lpstr>1_默认设计模板</vt:lpstr>
      <vt:lpstr>追风堂PPT模板（终）</vt:lpstr>
      <vt:lpstr>了解CPU</vt:lpstr>
      <vt:lpstr>提纲</vt:lpstr>
      <vt:lpstr>芯片组</vt:lpstr>
      <vt:lpstr>CPU微观图</vt:lpstr>
      <vt:lpstr>Slide 5</vt:lpstr>
      <vt:lpstr>Cache层次结构</vt:lpstr>
      <vt:lpstr>Cache-续</vt:lpstr>
      <vt:lpstr>Xeon 5600系列CPU</vt:lpstr>
      <vt:lpstr>CPU内部各部件访问速度</vt:lpstr>
      <vt:lpstr>False sharing问题</vt:lpstr>
      <vt:lpstr>Cache lines</vt:lpstr>
      <vt:lpstr>Intel Sandy Bridge来了</vt:lpstr>
      <vt:lpstr>Upgraded features from Nehalem include</vt:lpstr>
      <vt:lpstr>lscpu</vt:lpstr>
      <vt:lpstr>CPU拓扑结构图</vt:lpstr>
      <vt:lpstr>Hwconfig</vt:lpstr>
      <vt:lpstr>hwconfig -x</vt:lpstr>
      <vt:lpstr>必知性能数字</vt:lpstr>
      <vt:lpstr>lmbench微观测量</vt:lpstr>
      <vt:lpstr>Cache相关硬件事件</vt:lpstr>
      <vt:lpstr>参考材料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核心系统-数据库组-2011年工作规划</dc:title>
  <dc:creator>褚霸</dc:creator>
  <cp:lastModifiedBy>Feng Yu</cp:lastModifiedBy>
  <cp:revision>107</cp:revision>
  <dcterms:created xsi:type="dcterms:W3CDTF">2012-05-09T13:20:43Z</dcterms:created>
  <dcterms:modified xsi:type="dcterms:W3CDTF">2012-05-09T13:49:33Z</dcterms:modified>
</cp:coreProperties>
</file>