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439" r:id="rId3"/>
    <p:sldId id="515" r:id="rId4"/>
    <p:sldId id="489" r:id="rId5"/>
    <p:sldId id="513" r:id="rId6"/>
    <p:sldId id="516" r:id="rId7"/>
    <p:sldId id="499" r:id="rId8"/>
    <p:sldId id="503" r:id="rId9"/>
    <p:sldId id="500" r:id="rId10"/>
    <p:sldId id="502" r:id="rId11"/>
    <p:sldId id="517" r:id="rId12"/>
    <p:sldId id="504" r:id="rId13"/>
    <p:sldId id="493" r:id="rId14"/>
    <p:sldId id="494" r:id="rId15"/>
    <p:sldId id="495" r:id="rId16"/>
    <p:sldId id="496" r:id="rId17"/>
    <p:sldId id="518" r:id="rId18"/>
    <p:sldId id="505" r:id="rId19"/>
    <p:sldId id="492" r:id="rId20"/>
    <p:sldId id="519" r:id="rId21"/>
    <p:sldId id="498" r:id="rId22"/>
    <p:sldId id="497" r:id="rId23"/>
    <p:sldId id="506" r:id="rId24"/>
    <p:sldId id="514" r:id="rId25"/>
    <p:sldId id="507" r:id="rId26"/>
    <p:sldId id="508" r:id="rId27"/>
    <p:sldId id="509" r:id="rId28"/>
    <p:sldId id="510" r:id="rId29"/>
    <p:sldId id="511" r:id="rId30"/>
    <p:sldId id="512" r:id="rId31"/>
    <p:sldId id="520" r:id="rId32"/>
    <p:sldId id="501" r:id="rId33"/>
    <p:sldId id="487" r:id="rId34"/>
    <p:sldId id="476" r:id="rId35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9" autoAdjust="0"/>
  </p:normalViewPr>
  <p:slideViewPr>
    <p:cSldViewPr>
      <p:cViewPr>
        <p:scale>
          <a:sx n="60" d="100"/>
          <a:sy n="60" d="100"/>
        </p:scale>
        <p:origin x="-13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ufeng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yufeng.info/archives/tag/blktrac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yufeng.info/archives/tag/systemta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IO</a:t>
            </a:r>
            <a:r>
              <a:rPr lang="zh-CN" altLang="en-US" dirty="0" smtClean="0"/>
              <a:t>协议栈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40760" cy="2423120"/>
          </a:xfrm>
        </p:spPr>
        <p:txBody>
          <a:bodyPr/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核心系统数据库组  余锋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  <a:hlinkClick r:id="rId3"/>
              </a:rPr>
              <a:t>http://yufeng.info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淘宝褚霸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2012-03-18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4644-D6E2-441C-8373-2852685CA249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000" dirty="0" smtClean="0"/>
          </a:p>
          <a:p>
            <a:pPr algn="ctr">
              <a:buNone/>
            </a:pP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电梯算法的核心作用是什么？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/proc/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/IRQ/</a:t>
            </a:r>
            <a:r>
              <a:rPr lang="en-US" altLang="zh-CN" dirty="0" err="1" smtClean="0"/>
              <a:t>smp_affinity</a:t>
            </a:r>
            <a:endParaRPr lang="en-US" altLang="zh-CN" dirty="0" smtClean="0"/>
          </a:p>
          <a:p>
            <a:r>
              <a:rPr lang="zh-CN" altLang="en-US" dirty="0" smtClean="0"/>
              <a:t>软中断平衡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/sys/block/DEV/queue/</a:t>
            </a:r>
            <a:r>
              <a:rPr lang="en-US" altLang="zh-CN" dirty="0" err="1" smtClean="0"/>
              <a:t>rq_affinity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块请求关键事件点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456384"/>
          </a:xfrm>
        </p:spPr>
        <p:txBody>
          <a:bodyPr numCol="2"/>
          <a:lstStyle/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block:block_rq_abort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block:block_rq_requeue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block:block_rq_complete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block:block_rq_insert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block:block_rq_issue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block:block_bio_bounce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block:block_bio_complete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block:block_bio_backmerge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block:block_bio_frontmerge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block:block_bio_queue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block:block_getrq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block:block_sleeprq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block:block_plug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block:block_unplug_timer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block:block_unplug_io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block:block_split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block:block_remap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block:block_rq_remap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67544" y="1268760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perf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list|grep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“block: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”或者 </a:t>
            </a:r>
            <a:endParaRPr lang="en-US" altLang="zh-CN" sz="2000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$trace-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cmd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list |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grep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'block:*‘</a:t>
            </a:r>
          </a:p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stap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-l ‘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kernel.trace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(“block_*”)‘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Tracepoint</a:t>
            </a:r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 -- complete A previously issued request has been  completed.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D</a:t>
            </a:r>
            <a:r>
              <a:rPr lang="en-US" altLang="zh-CN" sz="2000" dirty="0" smtClean="0"/>
              <a:t> -- issued A request that previously resided  on  the  block  layer</a:t>
            </a:r>
          </a:p>
          <a:p>
            <a:pPr>
              <a:buNone/>
            </a:pPr>
            <a:r>
              <a:rPr lang="en-US" altLang="zh-CN" sz="2000" dirty="0" smtClean="0"/>
              <a:t>           queue or in the i/o scheduler has been sent to the driver.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/>
              <a:t> -- inserted A request is being sent to the i/o scheduler for </a:t>
            </a:r>
            <a:r>
              <a:rPr lang="en-US" altLang="zh-CN" sz="2000" dirty="0" err="1" smtClean="0"/>
              <a:t>addi-tion</a:t>
            </a:r>
            <a:r>
              <a:rPr lang="en-US" altLang="zh-CN" sz="2000" dirty="0" smtClean="0"/>
              <a:t> to the internal queue and later service by the driver.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Q</a:t>
            </a:r>
            <a:r>
              <a:rPr lang="en-US" altLang="zh-CN" sz="2000" dirty="0" smtClean="0"/>
              <a:t>  --  queued  This notes intent to queue i/o at the given location.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/>
              <a:t> -- bounced The data pages attached to this bio are  not  reachable by  the hardware and must be bounced to a lower memory location.</a:t>
            </a:r>
          </a:p>
          <a:p>
            <a:pPr>
              <a:buNone/>
            </a:pPr>
            <a:r>
              <a:rPr lang="en-US" altLang="zh-CN" sz="1400" dirty="0" smtClean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Tracepoint</a:t>
            </a:r>
            <a:r>
              <a:rPr lang="zh-CN" altLang="en-US" dirty="0" smtClean="0"/>
              <a:t>解释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en-US" altLang="zh-CN" sz="2000" dirty="0" smtClean="0"/>
              <a:t>  --  back  merge A previously inserted request exists that ends on the boundary of where this i/o begins, so the i/o scheduler  can merge them together.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F</a:t>
            </a:r>
            <a:r>
              <a:rPr lang="en-US" altLang="zh-CN" sz="2000" dirty="0" smtClean="0"/>
              <a:t>  -- front merge Same as the back merge, except this i/o ends where a previously inserted requests starts.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G</a:t>
            </a:r>
            <a:r>
              <a:rPr lang="en-US" altLang="zh-CN" sz="2000" dirty="0" smtClean="0"/>
              <a:t> -- get request To send any type of request to a  block  device,  a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request container must be allocated first.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/>
              <a:t>  --  sleep  No available request structures were available, so the</a:t>
            </a:r>
          </a:p>
          <a:p>
            <a:pPr>
              <a:buNone/>
            </a:pPr>
            <a:r>
              <a:rPr lang="en-US" altLang="zh-CN" sz="2000" dirty="0" smtClean="0"/>
              <a:t>           issuer has to wait for one to be freed.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Tracepoint</a:t>
            </a:r>
            <a:r>
              <a:rPr lang="zh-CN" altLang="en-US" dirty="0" smtClean="0"/>
              <a:t>解释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 -- plug When i/o is queued to  a  previously  empty  block  device queue,  Linux  will plug the queue in anticipation of future </a:t>
            </a:r>
            <a:r>
              <a:rPr lang="en-US" altLang="zh-CN" sz="2000" dirty="0" err="1" smtClean="0"/>
              <a:t>ios</a:t>
            </a:r>
            <a:r>
              <a:rPr lang="en-US" altLang="zh-CN" sz="2000" dirty="0" smtClean="0"/>
              <a:t> being added before this data is needed.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U</a:t>
            </a:r>
            <a:r>
              <a:rPr lang="en-US" altLang="zh-CN" sz="2000" dirty="0" smtClean="0"/>
              <a:t> -- unplug Some request data already queued in  the  device,  start sending requests to the driver.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T</a:t>
            </a:r>
            <a:r>
              <a:rPr lang="en-US" altLang="zh-CN" sz="2000" dirty="0" smtClean="0"/>
              <a:t>  -- unplug due to timer If nobody requests the i/o that was queued after plugging the queue, Linux  will  automatically  unplug  it after a defined period has passed.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  --  split  On  raid  or device </a:t>
            </a:r>
            <a:r>
              <a:rPr lang="en-US" altLang="zh-CN" sz="2000" dirty="0" err="1" smtClean="0"/>
              <a:t>mapper</a:t>
            </a:r>
            <a:r>
              <a:rPr lang="en-US" altLang="zh-CN" sz="2000" dirty="0" smtClean="0"/>
              <a:t> setups, an incoming i/o may</a:t>
            </a:r>
          </a:p>
          <a:p>
            <a:pPr>
              <a:buNone/>
            </a:pPr>
            <a:r>
              <a:rPr lang="en-US" altLang="zh-CN" sz="2000" dirty="0" smtClean="0"/>
              <a:t>          straddle a device or internal zone and needs to  be hopped     up into smaller pieces for service.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/>
              <a:t> -- remap For stacked devices, incoming i/o is remapped  to  device below it in the i/o stack.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如何可视化</a:t>
            </a:r>
            <a:r>
              <a:rPr lang="en-US" altLang="zh-CN" sz="4400" dirty="0" smtClean="0"/>
              <a:t>IO</a:t>
            </a:r>
            <a:r>
              <a:rPr lang="zh-CN" altLang="en-US" sz="4400" dirty="0" smtClean="0"/>
              <a:t>请求生命期？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行为观察</a:t>
            </a:r>
            <a:endParaRPr lang="zh-CN" altLang="en-US" dirty="0"/>
          </a:p>
        </p:txBody>
      </p:sp>
      <p:pic>
        <p:nvPicPr>
          <p:cNvPr id="5" name="内容占位符 4" descr="sar_b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59225"/>
            <a:ext cx="8229600" cy="172575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028384" y="2348880"/>
            <a:ext cx="64807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4182179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不觉得信息量太少吗？</a:t>
            </a:r>
            <a:endParaRPr lang="zh-CN" altLang="en-US" sz="4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blktrace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5" name="内容占位符 4" descr="blktrace_architectur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861" y="1600200"/>
            <a:ext cx="7236278" cy="45259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blktrace</a:t>
            </a:r>
            <a:r>
              <a:rPr lang="zh-CN" altLang="en-US" dirty="0" smtClean="0"/>
              <a:t>可过滤事件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barrier: barrier attribute</a:t>
            </a:r>
          </a:p>
          <a:p>
            <a:pPr>
              <a:buNone/>
            </a:pPr>
            <a:r>
              <a:rPr lang="en-US" altLang="zh-CN" sz="2000" dirty="0" smtClean="0"/>
              <a:t>complete: completed by driver</a:t>
            </a:r>
          </a:p>
          <a:p>
            <a:pPr>
              <a:buNone/>
            </a:pPr>
            <a:r>
              <a:rPr lang="en-US" altLang="zh-CN" sz="2000" dirty="0" err="1" smtClean="0"/>
              <a:t>fs</a:t>
            </a:r>
            <a:r>
              <a:rPr lang="en-US" altLang="zh-CN" sz="2000" dirty="0" smtClean="0"/>
              <a:t>: requests</a:t>
            </a:r>
          </a:p>
          <a:p>
            <a:pPr>
              <a:buNone/>
            </a:pPr>
            <a:r>
              <a:rPr lang="en-US" altLang="zh-CN" sz="2000" dirty="0" smtClean="0"/>
              <a:t>issue: issued to driver</a:t>
            </a:r>
          </a:p>
          <a:p>
            <a:pPr>
              <a:buNone/>
            </a:pPr>
            <a:r>
              <a:rPr lang="en-US" altLang="zh-CN" sz="2000" dirty="0" smtClean="0"/>
              <a:t>pc: packet command events</a:t>
            </a:r>
          </a:p>
          <a:p>
            <a:pPr>
              <a:buNone/>
            </a:pPr>
            <a:r>
              <a:rPr lang="en-US" altLang="zh-CN" sz="2000" dirty="0" smtClean="0"/>
              <a:t>queue: queue operations</a:t>
            </a:r>
          </a:p>
          <a:p>
            <a:pPr>
              <a:buNone/>
            </a:pPr>
            <a:r>
              <a:rPr lang="en-US" altLang="zh-CN" sz="2000" dirty="0" smtClean="0"/>
              <a:t>read: read traces</a:t>
            </a:r>
          </a:p>
          <a:p>
            <a:pPr>
              <a:buNone/>
            </a:pPr>
            <a:r>
              <a:rPr lang="en-US" altLang="zh-CN" sz="2000" dirty="0" err="1" smtClean="0"/>
              <a:t>requeue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requeue</a:t>
            </a:r>
            <a:r>
              <a:rPr lang="en-US" altLang="zh-CN" sz="2000" dirty="0" smtClean="0"/>
              <a:t> operations</a:t>
            </a:r>
          </a:p>
          <a:p>
            <a:pPr>
              <a:buNone/>
            </a:pPr>
            <a:r>
              <a:rPr lang="en-US" altLang="zh-CN" sz="2000" dirty="0" smtClean="0"/>
              <a:t>sync: synchronous attribute</a:t>
            </a:r>
          </a:p>
          <a:p>
            <a:pPr>
              <a:buNone/>
            </a:pPr>
            <a:r>
              <a:rPr lang="en-US" altLang="zh-CN" sz="2000" dirty="0" smtClean="0"/>
              <a:t>write: write traces</a:t>
            </a:r>
          </a:p>
          <a:p>
            <a:pPr>
              <a:buNone/>
            </a:pPr>
            <a:r>
              <a:rPr lang="en-US" altLang="zh-CN" sz="2000" dirty="0" smtClean="0"/>
              <a:t>notify: trace messages</a:t>
            </a:r>
          </a:p>
          <a:p>
            <a:pPr>
              <a:buNone/>
            </a:pPr>
            <a:r>
              <a:rPr lang="en-US" altLang="zh-CN" sz="2000" dirty="0" err="1" smtClean="0"/>
              <a:t>drv_data</a:t>
            </a:r>
            <a:r>
              <a:rPr lang="en-US" altLang="zh-CN" sz="2000" dirty="0" smtClean="0"/>
              <a:t>: additional driver specific trace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子系统架构图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子系统各层分解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请求事件跟踪点</a:t>
            </a:r>
            <a:endParaRPr lang="en-US" altLang="zh-CN" dirty="0" smtClean="0"/>
          </a:p>
          <a:p>
            <a:r>
              <a:rPr lang="en-US" altLang="zh-CN" dirty="0" err="1" smtClean="0"/>
              <a:t>blktrace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btt</a:t>
            </a:r>
            <a:r>
              <a:rPr lang="zh-CN" altLang="en-US" dirty="0" smtClean="0"/>
              <a:t>解释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btrace</a:t>
            </a:r>
            <a:r>
              <a:rPr lang="zh-CN" altLang="en-US" dirty="0" smtClean="0"/>
              <a:t>第一感</a:t>
            </a:r>
            <a:endParaRPr lang="zh-CN" altLang="en-US" dirty="0"/>
          </a:p>
        </p:txBody>
      </p:sp>
      <p:pic>
        <p:nvPicPr>
          <p:cNvPr id="5" name="内容占位符 4" descr="btrac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02442"/>
            <a:ext cx="8229600" cy="432147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blkiomon</a:t>
            </a:r>
            <a:endParaRPr lang="zh-CN" altLang="en-US" dirty="0"/>
          </a:p>
        </p:txBody>
      </p:sp>
      <p:pic>
        <p:nvPicPr>
          <p:cNvPr id="5" name="内容占位符 4" descr="blkiom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78599"/>
            <a:ext cx="8229600" cy="336916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4221088"/>
            <a:ext cx="288032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blktrace</a:t>
            </a:r>
            <a:r>
              <a:rPr lang="en-US" altLang="zh-CN" dirty="0" smtClean="0"/>
              <a:t> /dev/</a:t>
            </a:r>
            <a:r>
              <a:rPr lang="en-US" altLang="zh-CN" dirty="0" err="1" smtClean="0"/>
              <a:t>sdb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blkparse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sdb</a:t>
            </a:r>
            <a:r>
              <a:rPr lang="en-US" altLang="zh-CN" dirty="0" smtClean="0"/>
              <a:t> -d sdb.bin</a:t>
            </a:r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blkrawverify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btt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sdb.bin  -A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r>
              <a:rPr lang="en-US" altLang="zh-CN" dirty="0" smtClean="0"/>
              <a:t>: Life of an 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Q2I – time it takes to process an I/O prior to it being inserted or merged onto a request queue </a:t>
            </a:r>
          </a:p>
          <a:p>
            <a:pPr lvl="1"/>
            <a:r>
              <a:rPr lang="en-US" altLang="zh-CN" sz="1800" dirty="0" smtClean="0"/>
              <a:t>Includes split, and remap time</a:t>
            </a:r>
          </a:p>
          <a:p>
            <a:r>
              <a:rPr lang="en-US" altLang="zh-CN" sz="2400" dirty="0" smtClean="0"/>
              <a:t>I2D – time the I/O is “idle” on the request queue</a:t>
            </a:r>
          </a:p>
          <a:p>
            <a:r>
              <a:rPr lang="en-US" altLang="zh-CN" sz="2400" dirty="0" smtClean="0"/>
              <a:t>D2C – time the I/O is “active” in the driver and on the device</a:t>
            </a:r>
          </a:p>
          <a:p>
            <a:r>
              <a:rPr lang="en-US" altLang="zh-CN" sz="2400" dirty="0" smtClean="0"/>
              <a:t>Q2I + I2D + D2C = Q2C</a:t>
            </a:r>
          </a:p>
          <a:p>
            <a:pPr lvl="1"/>
            <a:r>
              <a:rPr lang="en-US" altLang="zh-CN" sz="1800" dirty="0" smtClean="0"/>
              <a:t>Q2C: Total processing time of the I/O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/>
              <a:t>==================== All Devices ====================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 ALL           MIN           AVG           MAX           N</a:t>
            </a:r>
          </a:p>
          <a:p>
            <a:pPr>
              <a:buNone/>
            </a:pPr>
            <a:r>
              <a:rPr lang="en-US" altLang="zh-CN" sz="1800" dirty="0" smtClean="0"/>
              <a:t>--------------- ------------- ------------- ------------- -----------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Q2Q               0.000007098   0.085323752   1.189534849          14</a:t>
            </a:r>
          </a:p>
          <a:p>
            <a:pPr>
              <a:buNone/>
            </a:pPr>
            <a:r>
              <a:rPr lang="en-US" altLang="zh-CN" sz="1800" dirty="0" smtClean="0"/>
              <a:t>Q2G               0.000000685   0.000001737   0.000004757          12</a:t>
            </a:r>
          </a:p>
          <a:p>
            <a:pPr>
              <a:buNone/>
            </a:pPr>
            <a:r>
              <a:rPr lang="en-US" altLang="zh-CN" sz="1800" dirty="0" smtClean="0"/>
              <a:t>G2I               0.000000272   0.000001724   0.000004240          12</a:t>
            </a:r>
          </a:p>
          <a:p>
            <a:pPr>
              <a:buNone/>
            </a:pPr>
            <a:r>
              <a:rPr lang="en-US" altLang="zh-CN" sz="1800" dirty="0" smtClean="0"/>
              <a:t>Q2M               0.000000475   0.000001036   0.000001362           3</a:t>
            </a:r>
          </a:p>
          <a:p>
            <a:pPr>
              <a:buNone/>
            </a:pPr>
            <a:r>
              <a:rPr lang="en-US" altLang="zh-CN" sz="1800" dirty="0" smtClean="0"/>
              <a:t>I2D               0.000002502   0.000244633   0.002238651          12</a:t>
            </a:r>
          </a:p>
          <a:p>
            <a:pPr>
              <a:buNone/>
            </a:pPr>
            <a:r>
              <a:rPr lang="en-US" altLang="zh-CN" sz="1800" dirty="0" smtClean="0"/>
              <a:t>M2D               0.000004870   0.000065011   0.000178722           3</a:t>
            </a:r>
          </a:p>
          <a:p>
            <a:pPr>
              <a:buNone/>
            </a:pPr>
            <a:r>
              <a:rPr lang="en-US" altLang="zh-CN" sz="1800" dirty="0" smtClean="0"/>
              <a:t>D2C               0.000055488   0.000145720   0.000219068          15</a:t>
            </a:r>
          </a:p>
          <a:p>
            <a:pPr>
              <a:buNone/>
            </a:pPr>
            <a:r>
              <a:rPr lang="en-US" altLang="zh-CN" sz="1800" dirty="0" smtClean="0"/>
              <a:t>Q2C               0.000062048   0.000357405   0.002303758          15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r>
              <a:rPr lang="zh-CN" altLang="en-US" dirty="0" smtClean="0"/>
              <a:t>解读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/>
              <a:t>==================== Device Overhead ====================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DEV |       Q2G       G2I       Q2M       I2D       D2C</a:t>
            </a:r>
          </a:p>
          <a:p>
            <a:pPr>
              <a:buNone/>
            </a:pPr>
            <a:r>
              <a:rPr lang="en-US" altLang="zh-CN" sz="1800" dirty="0" smtClean="0"/>
              <a:t>---------- | --------- --------- --------- --------- ---------</a:t>
            </a:r>
          </a:p>
          <a:p>
            <a:pPr>
              <a:buNone/>
            </a:pPr>
            <a:r>
              <a:rPr lang="en-US" altLang="zh-CN" sz="1800" dirty="0" smtClean="0"/>
              <a:t> (  8, 16) |   0.3889%   0.3859%   0.0580%  54.7575%  40.7717%</a:t>
            </a:r>
          </a:p>
          <a:p>
            <a:pPr>
              <a:buNone/>
            </a:pPr>
            <a:r>
              <a:rPr lang="en-US" altLang="zh-CN" sz="1800" dirty="0" smtClean="0"/>
              <a:t>---------- | --------- --------- --------- --------- ---------</a:t>
            </a:r>
          </a:p>
          <a:p>
            <a:pPr>
              <a:buNone/>
            </a:pPr>
            <a:r>
              <a:rPr lang="en-US" altLang="zh-CN" sz="1800" dirty="0" smtClean="0"/>
              <a:t>   Overall |   0.3889%   0.3859%   0.0580%  54.7575%  40.7717%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r>
              <a:rPr lang="zh-CN" altLang="en-US" dirty="0" smtClean="0"/>
              <a:t>解读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==================== Device Merge Information ====================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DEV |       #Q       #D   Ratio |   </a:t>
            </a:r>
            <a:r>
              <a:rPr lang="en-US" altLang="zh-CN" sz="1600" dirty="0" err="1" smtClean="0"/>
              <a:t>BLKmin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BLKavg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BLKmax</a:t>
            </a:r>
            <a:r>
              <a:rPr lang="en-US" altLang="zh-CN" sz="1600" dirty="0" smtClean="0"/>
              <a:t>    Total</a:t>
            </a:r>
          </a:p>
          <a:p>
            <a:pPr>
              <a:buNone/>
            </a:pPr>
            <a:r>
              <a:rPr lang="en-US" altLang="zh-CN" sz="1600" dirty="0" smtClean="0"/>
              <a:t>---------- | -------- -------- ------- | -------- -------- -------- --------</a:t>
            </a:r>
          </a:p>
          <a:p>
            <a:pPr>
              <a:buNone/>
            </a:pPr>
            <a:r>
              <a:rPr lang="en-US" altLang="zh-CN" sz="1600" dirty="0" smtClean="0"/>
              <a:t> (  8, 16) |       15       12     1.2 |        8       10       24      120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r>
              <a:rPr lang="zh-CN" altLang="en-US" dirty="0" smtClean="0"/>
              <a:t>解读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56584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==================== Device Q2Q Seek Information ====================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DEV |          NSEEKS            MEAN          MEDIAN | MODE           </a:t>
            </a:r>
          </a:p>
          <a:p>
            <a:pPr>
              <a:buNone/>
            </a:pPr>
            <a:r>
              <a:rPr lang="en-US" altLang="zh-CN" sz="1600" dirty="0" smtClean="0"/>
              <a:t>---------- | --------------- --------------- --------------- | ---------------</a:t>
            </a:r>
          </a:p>
          <a:p>
            <a:pPr>
              <a:buNone/>
            </a:pPr>
            <a:r>
              <a:rPr lang="en-US" altLang="zh-CN" sz="1600" dirty="0" smtClean="0"/>
              <a:t> (  8, 16) |              15     620978236.7               0 | 0(5)</a:t>
            </a:r>
          </a:p>
          <a:p>
            <a:pPr>
              <a:buNone/>
            </a:pPr>
            <a:r>
              <a:rPr lang="en-US" altLang="zh-CN" sz="1600" dirty="0" smtClean="0"/>
              <a:t>---------- | --------------- --------------- --------------- | ---------------</a:t>
            </a:r>
          </a:p>
          <a:p>
            <a:pPr>
              <a:buNone/>
            </a:pPr>
            <a:r>
              <a:rPr lang="en-US" altLang="zh-CN" sz="1600" dirty="0" smtClean="0"/>
              <a:t>   Overall |          NSEEKS            MEAN          MEDIAN | MODE           </a:t>
            </a:r>
          </a:p>
          <a:p>
            <a:pPr>
              <a:buNone/>
            </a:pPr>
            <a:r>
              <a:rPr lang="en-US" altLang="zh-CN" sz="1600" dirty="0" smtClean="0"/>
              <a:t>   Average |              15     620978236.7               0 | 0(5)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==================== Device D2D Seek Information ====================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DEV |          NSEEKS            MEAN          MEDIAN | MODE           </a:t>
            </a:r>
          </a:p>
          <a:p>
            <a:pPr>
              <a:buNone/>
            </a:pPr>
            <a:r>
              <a:rPr lang="en-US" altLang="zh-CN" sz="1600" dirty="0" smtClean="0"/>
              <a:t>---------- | --------------- --------------- --------------- | ---------------</a:t>
            </a:r>
          </a:p>
          <a:p>
            <a:pPr>
              <a:buNone/>
            </a:pPr>
            <a:r>
              <a:rPr lang="en-US" altLang="zh-CN" sz="1600" dirty="0" smtClean="0"/>
              <a:t> (  8, 16) |              12     776222795.9               0 | 0(2)</a:t>
            </a:r>
          </a:p>
          <a:p>
            <a:pPr>
              <a:buNone/>
            </a:pPr>
            <a:r>
              <a:rPr lang="en-US" altLang="zh-CN" sz="1600" dirty="0" smtClean="0"/>
              <a:t>---------- | --------------- --------------- --------------- | ---------------</a:t>
            </a:r>
          </a:p>
          <a:p>
            <a:pPr>
              <a:buNone/>
            </a:pPr>
            <a:r>
              <a:rPr lang="en-US" altLang="zh-CN" sz="1600" dirty="0" smtClean="0"/>
              <a:t>   Overall |          NSEEKS            MEAN          MEDIAN | MODE           </a:t>
            </a:r>
          </a:p>
          <a:p>
            <a:pPr>
              <a:buNone/>
            </a:pPr>
            <a:r>
              <a:rPr lang="en-US" altLang="zh-CN" sz="1600" dirty="0" smtClean="0"/>
              <a:t>   Average |              12     776222795.9               0 | 0(2)</a:t>
            </a:r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r>
              <a:rPr lang="zh-CN" altLang="en-US" dirty="0" smtClean="0"/>
              <a:t>解读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/>
              <a:t>==================== Plug Information ====================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DEV |    # Plugs # Timer Us  | % Time Q Plugged</a:t>
            </a:r>
          </a:p>
          <a:p>
            <a:pPr>
              <a:buNone/>
            </a:pPr>
            <a:r>
              <a:rPr lang="en-US" altLang="zh-CN" sz="1800" dirty="0" smtClean="0"/>
              <a:t>---------- | ---------- ----------  | ----------------</a:t>
            </a:r>
          </a:p>
          <a:p>
            <a:pPr>
              <a:buNone/>
            </a:pPr>
            <a:r>
              <a:rPr lang="en-US" altLang="zh-CN" sz="1800" dirty="0" smtClean="0"/>
              <a:t> (  8, 16) |          5(         1) |   0.226614061%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DEV |    IOs/</a:t>
            </a:r>
            <a:r>
              <a:rPr lang="en-US" altLang="zh-CN" sz="1800" dirty="0" err="1" smtClean="0"/>
              <a:t>Unp</a:t>
            </a:r>
            <a:r>
              <a:rPr lang="en-US" altLang="zh-CN" sz="1800" dirty="0" smtClean="0"/>
              <a:t>   IOs/</a:t>
            </a:r>
            <a:r>
              <a:rPr lang="en-US" altLang="zh-CN" sz="1800" dirty="0" err="1" smtClean="0"/>
              <a:t>Unp</a:t>
            </a:r>
            <a:r>
              <a:rPr lang="en-US" altLang="zh-CN" sz="1800" dirty="0" smtClean="0"/>
              <a:t>(to)</a:t>
            </a:r>
          </a:p>
          <a:p>
            <a:pPr>
              <a:buNone/>
            </a:pPr>
            <a:r>
              <a:rPr lang="en-US" altLang="zh-CN" sz="1800" dirty="0" smtClean="0"/>
              <a:t>---------- | ----------   ----------</a:t>
            </a:r>
          </a:p>
          <a:p>
            <a:pPr>
              <a:buNone/>
            </a:pPr>
            <a:r>
              <a:rPr lang="en-US" altLang="zh-CN" sz="1800" dirty="0" smtClean="0"/>
              <a:t> (  8, 16) |        0.8          1.0</a:t>
            </a:r>
          </a:p>
          <a:p>
            <a:pPr>
              <a:buNone/>
            </a:pPr>
            <a:r>
              <a:rPr lang="en-US" altLang="zh-CN" sz="1800" dirty="0" smtClean="0"/>
              <a:t>---------- | ----------   ----------</a:t>
            </a:r>
          </a:p>
          <a:p>
            <a:pPr>
              <a:buNone/>
            </a:pPr>
            <a:r>
              <a:rPr lang="en-US" altLang="zh-CN" sz="1800" dirty="0" smtClean="0"/>
              <a:t>   Overall |    IOs/</a:t>
            </a:r>
            <a:r>
              <a:rPr lang="en-US" altLang="zh-CN" sz="1800" dirty="0" err="1" smtClean="0"/>
              <a:t>Unp</a:t>
            </a:r>
            <a:r>
              <a:rPr lang="en-US" altLang="zh-CN" sz="1800" dirty="0" smtClean="0"/>
              <a:t>   IOs/</a:t>
            </a:r>
            <a:r>
              <a:rPr lang="en-US" altLang="zh-CN" sz="1800" dirty="0" err="1" smtClean="0"/>
              <a:t>Unp</a:t>
            </a:r>
            <a:r>
              <a:rPr lang="en-US" altLang="zh-CN" sz="1800" dirty="0" smtClean="0"/>
              <a:t>(to)</a:t>
            </a:r>
          </a:p>
          <a:p>
            <a:pPr>
              <a:buNone/>
            </a:pPr>
            <a:r>
              <a:rPr lang="en-US" altLang="zh-CN" sz="1800" dirty="0" smtClean="0"/>
              <a:t>   Average |        0.8          1.0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btt</a:t>
            </a:r>
            <a:r>
              <a:rPr lang="zh-CN" altLang="en-US" dirty="0" smtClean="0"/>
              <a:t>解读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================= Active Requests At Q Information ================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2000" dirty="0" smtClean="0"/>
              <a:t>       DEV |  </a:t>
            </a:r>
            <a:r>
              <a:rPr lang="en-US" altLang="zh-CN" sz="2000" dirty="0" err="1" smtClean="0"/>
              <a:t>Avg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Reqs</a:t>
            </a:r>
            <a:r>
              <a:rPr lang="en-US" altLang="zh-CN" sz="2000" dirty="0" smtClean="0"/>
              <a:t> @ Q</a:t>
            </a:r>
          </a:p>
          <a:p>
            <a:pPr>
              <a:buNone/>
            </a:pPr>
            <a:r>
              <a:rPr lang="en-US" altLang="zh-CN" sz="2000" dirty="0" smtClean="0"/>
              <a:t>---------- | -------------</a:t>
            </a:r>
          </a:p>
          <a:p>
            <a:pPr>
              <a:buNone/>
            </a:pPr>
            <a:r>
              <a:rPr lang="en-US" altLang="zh-CN" sz="2000" dirty="0" smtClean="0"/>
              <a:t> (  8, 16) |           0.9</a:t>
            </a:r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子系统架构图</a:t>
            </a:r>
            <a:endParaRPr lang="zh-CN" altLang="en-US" dirty="0"/>
          </a:p>
        </p:txBody>
      </p:sp>
      <p:pic>
        <p:nvPicPr>
          <p:cNvPr id="5" name="内容占位符 4" descr="linux_io_subsystem_architectur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188028"/>
            <a:ext cx="5256584" cy="533731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4860032" y="3140968"/>
            <a:ext cx="4248472" cy="1080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stap</a:t>
            </a:r>
            <a:r>
              <a:rPr lang="en-US" altLang="zh-CN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-l 'ioscheduler.*'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ioscheduler.elv_add_request</a:t>
            </a:r>
            <a:endParaRPr lang="en-US" altLang="zh-CN" dirty="0" smtClean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ioscheduler.elv_completed_request</a:t>
            </a:r>
            <a:endParaRPr lang="en-US" altLang="zh-CN" dirty="0" smtClean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ioscheduler.elv_next_request</a:t>
            </a:r>
            <a:endParaRPr lang="zh-CN" altLang="en-US" dirty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3717032"/>
            <a:ext cx="1619672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blktrace</a:t>
            </a:r>
            <a:endParaRPr lang="zh-CN" altLang="en-US" dirty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5076056" y="2060848"/>
            <a:ext cx="2304256" cy="100811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stap</a:t>
            </a:r>
            <a:r>
              <a:rPr lang="en-US" altLang="zh-CN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-l 'ioblock.*'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ioblock.end</a:t>
            </a:r>
            <a:endParaRPr lang="en-US" altLang="zh-CN" dirty="0" smtClean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ioblock.request</a:t>
            </a:r>
            <a:endParaRPr lang="zh-CN" altLang="en-US" dirty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07704" y="393305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DM</a:t>
            </a:r>
            <a:r>
              <a:rPr lang="zh-CN" altLang="en-US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层</a:t>
            </a:r>
            <a:endParaRPr lang="zh-CN" altLang="en-US" dirty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除了用户应用，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谁还在使用块层？</a:t>
            </a:r>
            <a:endParaRPr lang="zh-CN" altLang="en-US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页面回写机制</a:t>
            </a:r>
            <a:endParaRPr lang="zh-CN" altLang="en-US" dirty="0"/>
          </a:p>
        </p:txBody>
      </p:sp>
      <p:pic>
        <p:nvPicPr>
          <p:cNvPr id="5" name="内容占位符 4" descr="pagecache_writebac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180901"/>
            <a:ext cx="3560130" cy="512841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1340768"/>
            <a:ext cx="49685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1556792"/>
            <a:ext cx="496855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1600" b="1" dirty="0" err="1" smtClean="0">
                <a:latin typeface="华文细黑" pitchFamily="2" charset="-122"/>
                <a:ea typeface="华文细黑" pitchFamily="2" charset="-122"/>
              </a:rPr>
              <a:t>stap</a:t>
            </a: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 –l ‘</a:t>
            </a:r>
            <a:r>
              <a:rPr lang="en-US" altLang="zh-CN" sz="1600" b="1" dirty="0" err="1" smtClean="0">
                <a:latin typeface="华文细黑" pitchFamily="2" charset="-122"/>
                <a:ea typeface="华文细黑" pitchFamily="2" charset="-122"/>
              </a:rPr>
              <a:t>kernel.function</a:t>
            </a: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("</a:t>
            </a:r>
            <a:r>
              <a:rPr lang="en-US" altLang="zh-CN" sz="1600" b="1" dirty="0" err="1" smtClean="0">
                <a:latin typeface="华文细黑" pitchFamily="2" charset="-122"/>
                <a:ea typeface="华文细黑" pitchFamily="2" charset="-122"/>
              </a:rPr>
              <a:t>congestion_wait</a:t>
            </a: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")‘</a:t>
            </a:r>
          </a:p>
          <a:p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1600" b="1" dirty="0" err="1" smtClean="0">
                <a:latin typeface="华文细黑" pitchFamily="2" charset="-122"/>
                <a:ea typeface="华文细黑" pitchFamily="2" charset="-122"/>
              </a:rPr>
              <a:t>perf</a:t>
            </a: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b="1" dirty="0" err="1" smtClean="0">
                <a:latin typeface="华文细黑" pitchFamily="2" charset="-122"/>
                <a:ea typeface="华文细黑" pitchFamily="2" charset="-122"/>
              </a:rPr>
              <a:t>list|grep</a:t>
            </a: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 "</a:t>
            </a:r>
            <a:r>
              <a:rPr lang="en-US" altLang="zh-CN" sz="1600" b="1" dirty="0" err="1" smtClean="0">
                <a:latin typeface="华文细黑" pitchFamily="2" charset="-122"/>
                <a:ea typeface="华文细黑" pitchFamily="2" charset="-122"/>
              </a:rPr>
              <a:t>writeback</a:t>
            </a: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:“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writeback:writeback_nothread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..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writeback:writeback_nowork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writeback:writeback_bdi_register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writeback:writeback_bdi_unregister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writeback:writeback_task_start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writeback:writeback_task_stop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writeback:wbc_writeback_start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writeback:wbc_writeback_written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writeback:wbc_writeback_wait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writeback:wbc_balance_dirty_start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writeback:wbc_balance_dirty_written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writeback:wbc_balance_dirty_wait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writeback:wbc_writepage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blktrace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http://blog.yufeng.info/archives/tag/blktrace</a:t>
            </a:r>
            <a:endParaRPr lang="en-US" altLang="zh-CN" dirty="0" smtClean="0"/>
          </a:p>
          <a:p>
            <a:r>
              <a:rPr lang="en-US" altLang="zh-CN" dirty="0" err="1" smtClean="0"/>
              <a:t>systemtap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4"/>
              </a:rPr>
              <a:t>http://blog.yufeng.info/archives/tag/systemtap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块层框图</a:t>
            </a:r>
            <a:endParaRPr lang="zh-CN" altLang="en-US" dirty="0"/>
          </a:p>
        </p:txBody>
      </p:sp>
      <p:pic>
        <p:nvPicPr>
          <p:cNvPr id="5" name="内容占位符 4" descr="block_io_lay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50" y="1605756"/>
            <a:ext cx="7277100" cy="451485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24928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33CC"/>
                </a:solidFill>
                <a:latin typeface="华文细黑" pitchFamily="2" charset="-122"/>
                <a:ea typeface="华文细黑" pitchFamily="2" charset="-122"/>
              </a:rPr>
              <a:t>b</a:t>
            </a:r>
            <a:r>
              <a:rPr lang="en-US" altLang="zh-CN" dirty="0" smtClean="0">
                <a:solidFill>
                  <a:srgbClr val="0033CC"/>
                </a:solidFill>
                <a:latin typeface="华文细黑" pitchFamily="2" charset="-122"/>
                <a:ea typeface="华文细黑" pitchFamily="2" charset="-122"/>
              </a:rPr>
              <a:t>uffered </a:t>
            </a:r>
            <a:r>
              <a:rPr lang="en-US" altLang="zh-CN" dirty="0" err="1" smtClean="0">
                <a:solidFill>
                  <a:srgbClr val="0033CC"/>
                </a:solidFill>
                <a:latin typeface="华文细黑" pitchFamily="2" charset="-122"/>
                <a:ea typeface="华文细黑" pitchFamily="2" charset="-122"/>
              </a:rPr>
              <a:t>io</a:t>
            </a:r>
            <a:endParaRPr lang="zh-CN" altLang="en-US" dirty="0">
              <a:solidFill>
                <a:srgbClr val="0033C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24928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33CC"/>
                </a:solidFill>
                <a:latin typeface="华文细黑" pitchFamily="2" charset="-122"/>
                <a:ea typeface="华文细黑" pitchFamily="2" charset="-122"/>
              </a:rPr>
              <a:t>mmap</a:t>
            </a:r>
            <a:endParaRPr lang="zh-CN" altLang="en-US" dirty="0">
              <a:solidFill>
                <a:srgbClr val="0033C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32" y="24928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33CC"/>
                </a:solidFill>
                <a:latin typeface="华文细黑" pitchFamily="2" charset="-122"/>
                <a:ea typeface="华文细黑" pitchFamily="2" charset="-122"/>
              </a:rPr>
              <a:t>direct </a:t>
            </a:r>
            <a:r>
              <a:rPr lang="en-US" altLang="zh-CN" dirty="0" err="1" smtClean="0">
                <a:solidFill>
                  <a:srgbClr val="0033CC"/>
                </a:solidFill>
                <a:latin typeface="华文细黑" pitchFamily="2" charset="-122"/>
                <a:ea typeface="华文细黑" pitchFamily="2" charset="-122"/>
              </a:rPr>
              <a:t>io</a:t>
            </a:r>
            <a:endParaRPr lang="zh-CN" altLang="en-US" dirty="0">
              <a:solidFill>
                <a:srgbClr val="0033CC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smtClean="0"/>
              <a:t>IO</a:t>
            </a:r>
            <a:r>
              <a:rPr lang="zh-CN" altLang="en-US" sz="4000" dirty="0" smtClean="0"/>
              <a:t>子系统有几层？</a:t>
            </a:r>
            <a:endParaRPr lang="en-US" altLang="zh-CN" sz="4000" dirty="0" smtClean="0"/>
          </a:p>
          <a:p>
            <a:pPr algn="ctr">
              <a:buNone/>
            </a:pP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各层的输入输出分别是什么？</a:t>
            </a:r>
            <a:endParaRPr lang="en-US" altLang="zh-CN" sz="4000" dirty="0" smtClean="0"/>
          </a:p>
          <a:p>
            <a:pPr algn="ctr">
              <a:buNone/>
            </a:pP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probe </a:t>
            </a:r>
            <a:r>
              <a:rPr lang="en-US" altLang="zh-CN" dirty="0" err="1" smtClean="0"/>
              <a:t>ioblock.request</a:t>
            </a:r>
            <a:r>
              <a:rPr lang="en-US" altLang="zh-CN" dirty="0" smtClean="0"/>
              <a:t> </a:t>
            </a:r>
          </a:p>
          <a:p>
            <a:pPr lvl="1">
              <a:buNone/>
            </a:pPr>
            <a:r>
              <a:rPr lang="en-US" altLang="zh-CN" dirty="0" smtClean="0"/>
              <a:t> –Fires whenever making a generic block I/O request.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probe </a:t>
            </a:r>
            <a:r>
              <a:rPr lang="en-US" altLang="zh-CN" dirty="0" err="1" smtClean="0"/>
              <a:t>ioblock.end</a:t>
            </a:r>
            <a:r>
              <a:rPr lang="en-US" altLang="zh-CN" dirty="0" smtClean="0"/>
              <a:t> </a:t>
            </a:r>
          </a:p>
          <a:p>
            <a:pPr lvl="1">
              <a:buNone/>
            </a:pPr>
            <a:r>
              <a:rPr lang="en-US" altLang="zh-CN" dirty="0" smtClean="0"/>
              <a:t>–Fires whenever a block I/O transfer is complete.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 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5" name="内容占位符 4" descr="dm_architecture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7904" y="2874987"/>
            <a:ext cx="5276850" cy="33623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868" y="1124744"/>
            <a:ext cx="4820172" cy="280831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5934670"/>
            <a:ext cx="673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LVM2（Linux Volume Manager 2 version)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EVMS(Enterprise Volume Management System)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华文细黑" pitchFamily="2" charset="-122"/>
                <a:ea typeface="华文细黑" pitchFamily="2" charset="-122"/>
              </a:rPr>
              <a:t>dmraid</a:t>
            </a: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(Device </a:t>
            </a:r>
            <a:r>
              <a:rPr lang="en-US" dirty="0" err="1" smtClean="0">
                <a:latin typeface="华文细黑" pitchFamily="2" charset="-122"/>
                <a:ea typeface="华文细黑" pitchFamily="2" charset="-122"/>
              </a:rPr>
              <a:t>Mapper</a:t>
            </a: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 Raid Tool)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8" name="图片 7" descr="dmsetup_target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412776"/>
            <a:ext cx="3234414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请求队列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764" y="1600200"/>
            <a:ext cx="8820472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probe ioscheduler.elv_add_request.kp</a:t>
            </a:r>
          </a:p>
          <a:p>
            <a:pPr>
              <a:buNone/>
            </a:pPr>
            <a:r>
              <a:rPr lang="en-US" altLang="zh-CN" dirty="0" smtClean="0"/>
              <a:t>	- </a:t>
            </a:r>
            <a:r>
              <a:rPr lang="en-US" altLang="zh-CN" dirty="0" err="1" smtClean="0"/>
              <a:t>kprobe</a:t>
            </a:r>
            <a:r>
              <a:rPr lang="en-US" altLang="zh-CN" dirty="0" smtClean="0"/>
              <a:t> based probe to indicate that a request was added to the request queue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probe </a:t>
            </a:r>
            <a:r>
              <a:rPr lang="en-US" altLang="zh-CN" dirty="0" err="1" smtClean="0"/>
              <a:t>ioscheduler.elv_next_request</a:t>
            </a:r>
            <a:r>
              <a:rPr lang="en-US" altLang="zh-CN" dirty="0" smtClean="0"/>
              <a:t> </a:t>
            </a:r>
          </a:p>
          <a:p>
            <a:pPr lvl="1">
              <a:buNone/>
            </a:pPr>
            <a:r>
              <a:rPr lang="en-US" altLang="zh-CN" dirty="0" smtClean="0"/>
              <a:t>–Fires when a request is retrieved from the request queue</a:t>
            </a:r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probe </a:t>
            </a:r>
            <a:r>
              <a:rPr lang="en-US" altLang="zh-CN" dirty="0" err="1" smtClean="0"/>
              <a:t>ioscheduler.elv_completed_request</a:t>
            </a:r>
            <a:r>
              <a:rPr lang="en-US" altLang="zh-CN" dirty="0" smtClean="0"/>
              <a:t> </a:t>
            </a:r>
          </a:p>
          <a:p>
            <a:pPr lvl="1">
              <a:buNone/>
            </a:pPr>
            <a:r>
              <a:rPr lang="en-US" altLang="zh-CN" dirty="0" smtClean="0"/>
              <a:t> –Fires when a request is completed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调度器参数微调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7" name="内容占位符 6" descr="iosched_deadlin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81574"/>
            <a:ext cx="8229600" cy="3723690"/>
          </a:xfrm>
        </p:spPr>
      </p:pic>
      <p:sp>
        <p:nvSpPr>
          <p:cNvPr id="8" name="矩形 7"/>
          <p:cNvSpPr/>
          <p:nvPr/>
        </p:nvSpPr>
        <p:spPr>
          <a:xfrm>
            <a:off x="395536" y="5949280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文档参考：</a:t>
            </a: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Documentation/block/deadline-iosched.txt 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124744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# cat /sys/block/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sda</a:t>
            </a:r>
            <a:r>
              <a:rPr lang="en-US" altLang="zh-CN" sz="2000" b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/queue/scheduler </a:t>
            </a:r>
          </a:p>
          <a:p>
            <a:r>
              <a:rPr lang="en-US" altLang="zh-CN" sz="2000" b="1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noop</a:t>
            </a:r>
            <a:r>
              <a:rPr lang="en-US" altLang="zh-CN" sz="2000" b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anticipatory [deadline]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cfq</a:t>
            </a:r>
            <a:r>
              <a:rPr lang="en-US" altLang="zh-CN" sz="2000" b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2000" b="1" dirty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26286</TotalTime>
  <Words>1300</Words>
  <Application>Microsoft Office PowerPoint</Application>
  <PresentationFormat>全屏显示(4:3)</PresentationFormat>
  <Paragraphs>325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淘宝PPT模版</vt:lpstr>
      <vt:lpstr>1_默认设计模板</vt:lpstr>
      <vt:lpstr>了解IO协议栈</vt:lpstr>
      <vt:lpstr>提纲</vt:lpstr>
      <vt:lpstr>IO子系统架构图</vt:lpstr>
      <vt:lpstr>块层框图</vt:lpstr>
      <vt:lpstr>思考</vt:lpstr>
      <vt:lpstr>块层</vt:lpstr>
      <vt:lpstr>DM 层</vt:lpstr>
      <vt:lpstr>请求队列/电梯</vt:lpstr>
      <vt:lpstr>调度器参数微调</vt:lpstr>
      <vt:lpstr>思考</vt:lpstr>
      <vt:lpstr>驱动程序</vt:lpstr>
      <vt:lpstr>块请求关键事件点</vt:lpstr>
      <vt:lpstr>Tracepoint解释</vt:lpstr>
      <vt:lpstr>Tracepoint解释(续）</vt:lpstr>
      <vt:lpstr>Tracepoint解释(续）</vt:lpstr>
      <vt:lpstr>思考</vt:lpstr>
      <vt:lpstr>IO行为观察</vt:lpstr>
      <vt:lpstr>blktrace架构图</vt:lpstr>
      <vt:lpstr>blktrace可过滤事件</vt:lpstr>
      <vt:lpstr>btrace第一感</vt:lpstr>
      <vt:lpstr>blkiomon</vt:lpstr>
      <vt:lpstr>btt</vt:lpstr>
      <vt:lpstr>btt: Life of an I/O</vt:lpstr>
      <vt:lpstr>btt解读</vt:lpstr>
      <vt:lpstr>btt解读(续)</vt:lpstr>
      <vt:lpstr>btt解读(续)</vt:lpstr>
      <vt:lpstr>btt解读(续)</vt:lpstr>
      <vt:lpstr>btt解读(续)</vt:lpstr>
      <vt:lpstr>btt解读(续)</vt:lpstr>
      <vt:lpstr>思考</vt:lpstr>
      <vt:lpstr>页面回写机制</vt:lpstr>
      <vt:lpstr>参考材料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核心系统-数据库组-2011年工作规划</dc:title>
  <dc:creator>褚霸</dc:creator>
  <cp:lastModifiedBy>chuba.yf</cp:lastModifiedBy>
  <cp:revision>189</cp:revision>
  <dcterms:created xsi:type="dcterms:W3CDTF">2008-10-18T12:39:51Z</dcterms:created>
  <dcterms:modified xsi:type="dcterms:W3CDTF">2012-03-21T06:27:56Z</dcterms:modified>
</cp:coreProperties>
</file>